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1034" r:id="rId2"/>
    <p:sldId id="1423" r:id="rId3"/>
    <p:sldId id="1487" r:id="rId4"/>
    <p:sldId id="1491" r:id="rId5"/>
    <p:sldId id="1495" r:id="rId6"/>
    <p:sldId id="1488" r:id="rId7"/>
    <p:sldId id="1493" r:id="rId8"/>
    <p:sldId id="1496" r:id="rId9"/>
    <p:sldId id="1497" r:id="rId10"/>
    <p:sldId id="1498" r:id="rId11"/>
    <p:sldId id="1499" r:id="rId12"/>
    <p:sldId id="1516" r:id="rId13"/>
    <p:sldId id="1517" r:id="rId14"/>
    <p:sldId id="1518" r:id="rId15"/>
    <p:sldId id="1515" r:id="rId16"/>
    <p:sldId id="1500" r:id="rId17"/>
    <p:sldId id="1501" r:id="rId18"/>
    <p:sldId id="1502" r:id="rId19"/>
    <p:sldId id="1519" r:id="rId20"/>
    <p:sldId id="1489" r:id="rId21"/>
    <p:sldId id="1494" r:id="rId22"/>
    <p:sldId id="1503" r:id="rId23"/>
    <p:sldId id="1507" r:id="rId24"/>
    <p:sldId id="1504" r:id="rId25"/>
    <p:sldId id="1505" r:id="rId26"/>
    <p:sldId id="1520" r:id="rId27"/>
    <p:sldId id="1510" r:id="rId28"/>
    <p:sldId id="1506" r:id="rId29"/>
    <p:sldId id="1508" r:id="rId30"/>
    <p:sldId id="1522" r:id="rId31"/>
    <p:sldId id="1523" r:id="rId32"/>
    <p:sldId id="1521" r:id="rId33"/>
    <p:sldId id="1490" r:id="rId34"/>
    <p:sldId id="1492" r:id="rId35"/>
    <p:sldId id="1509" r:id="rId36"/>
    <p:sldId id="1511" r:id="rId37"/>
    <p:sldId id="1512" r:id="rId38"/>
    <p:sldId id="1513" r:id="rId39"/>
    <p:sldId id="1514" r:id="rId40"/>
    <p:sldId id="1526" r:id="rId41"/>
    <p:sldId id="1527" r:id="rId42"/>
    <p:sldId id="950" r:id="rId43"/>
  </p:sldIdLst>
  <p:sldSz cx="9144000" cy="6858000" type="screen4x3"/>
  <p:notesSz cx="6761163" cy="9942513"/>
  <p:custDataLst>
    <p:tags r:id="rId4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4394E74-5DB5-477E-9270-3D6BBDFC1E34}">
          <p14:sldIdLst>
            <p14:sldId id="1034"/>
            <p14:sldId id="1423"/>
            <p14:sldId id="1487"/>
            <p14:sldId id="1491"/>
            <p14:sldId id="1495"/>
            <p14:sldId id="1488"/>
            <p14:sldId id="1493"/>
            <p14:sldId id="1496"/>
            <p14:sldId id="1497"/>
            <p14:sldId id="1498"/>
            <p14:sldId id="1499"/>
            <p14:sldId id="1516"/>
            <p14:sldId id="1517"/>
            <p14:sldId id="1518"/>
            <p14:sldId id="1515"/>
            <p14:sldId id="1500"/>
            <p14:sldId id="1501"/>
            <p14:sldId id="1502"/>
            <p14:sldId id="1519"/>
            <p14:sldId id="1489"/>
            <p14:sldId id="1494"/>
            <p14:sldId id="1503"/>
            <p14:sldId id="1507"/>
            <p14:sldId id="1504"/>
            <p14:sldId id="1505"/>
            <p14:sldId id="1520"/>
            <p14:sldId id="1510"/>
            <p14:sldId id="1506"/>
            <p14:sldId id="1508"/>
            <p14:sldId id="1522"/>
            <p14:sldId id="1523"/>
            <p14:sldId id="1521"/>
            <p14:sldId id="1490"/>
            <p14:sldId id="1492"/>
            <p14:sldId id="1509"/>
            <p14:sldId id="1511"/>
            <p14:sldId id="1512"/>
            <p14:sldId id="1513"/>
            <p14:sldId id="1514"/>
            <p14:sldId id="1526"/>
            <p14:sldId id="1527"/>
          </p14:sldIdLst>
        </p14:section>
        <p14:section name="无标题节" id="{5323B00B-2C76-44BF-9929-00A6FBB34511}">
          <p14:sldIdLst>
            <p14:sldId id="950"/>
          </p14:sldIdLst>
        </p14:section>
      </p14:sectionLst>
    </p:ext>
    <p:ext uri="{EFAFB233-063F-42B5-8137-9DF3F51BA10A}">
      <p15:sldGuideLst xmlns:p15="http://schemas.microsoft.com/office/powerpoint/2012/main">
        <p15:guide id="2" pos="2835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驰" initials="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7AE"/>
    <a:srgbClr val="E87E04"/>
    <a:srgbClr val="E97C30"/>
    <a:srgbClr val="FBDBDB"/>
    <a:srgbClr val="3A97D7"/>
    <a:srgbClr val="0070C0"/>
    <a:srgbClr val="4269BD"/>
    <a:srgbClr val="FFC000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89" autoAdjust="0"/>
    <p:restoredTop sz="96314" autoAdjust="0"/>
  </p:normalViewPr>
  <p:slideViewPr>
    <p:cSldViewPr snapToGrid="0" showGuides="1">
      <p:cViewPr varScale="1">
        <p:scale>
          <a:sx n="120" d="100"/>
          <a:sy n="120" d="100"/>
        </p:scale>
        <p:origin x="1896" y="82"/>
      </p:cViewPr>
      <p:guideLst>
        <p:guide pos="2835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560"/>
    </p:cViewPr>
  </p:sorterViewPr>
  <p:notesViewPr>
    <p:cSldViewPr snapToGrid="0">
      <p:cViewPr varScale="1">
        <p:scale>
          <a:sx n="88" d="100"/>
          <a:sy n="88" d="100"/>
        </p:scale>
        <p:origin x="27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02FD63A-7E15-4CEE-A79D-3A075A522198}" type="datetimeFigureOut">
              <a:rPr lang="zh-CN" altLang="en-US"/>
              <a:t>2024/5/28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0271288-0DC0-4648-BE44-D198F76B531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8E7480B-15EC-4C16-9E27-04B2B1920003}" type="datetimeFigureOut">
              <a:rPr lang="zh-CN" altLang="en-US"/>
              <a:t>2024/5/28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275" y="4784725"/>
            <a:ext cx="5408613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E2A7470-0A20-41F7-B9CB-7C7EDD75F38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A7470-0A20-41F7-B9CB-7C7EDD75F3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765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835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664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777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772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952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145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334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996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738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669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5A0C5F-0D8B-4FEB-B47E-F4BBDACFC635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3805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5A0C5F-0D8B-4FEB-B47E-F4BBDACFC635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2103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745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81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019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3985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3564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1229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3924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8137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834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5A0C5F-0D8B-4FEB-B47E-F4BBDACFC635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8448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1274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6694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8323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5A0C5F-0D8B-4FEB-B47E-F4BBDACFC635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33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9492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778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3998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1293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4829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0106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46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3528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9814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105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A7470-0A20-41F7-B9CB-7C7EDD75F38F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284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5A0C5F-0D8B-4FEB-B47E-F4BBDACFC635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268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185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693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64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0363"/>
            <a:ext cx="3240088" cy="53975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905500" y="360363"/>
            <a:ext cx="3240088" cy="53975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 userDrawn="1"/>
        </p:nvSpPr>
        <p:spPr>
          <a:xfrm rot="5400000">
            <a:off x="-47625" y="263525"/>
            <a:ext cx="739775" cy="644525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流程图: 过程 2"/>
          <p:cNvSpPr/>
          <p:nvPr userDrawn="1"/>
        </p:nvSpPr>
        <p:spPr>
          <a:xfrm rot="5400000">
            <a:off x="440531" y="523082"/>
            <a:ext cx="739775" cy="125412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流程图: 过程 3"/>
          <p:cNvSpPr/>
          <p:nvPr userDrawn="1"/>
        </p:nvSpPr>
        <p:spPr>
          <a:xfrm rot="5400000">
            <a:off x="4486275" y="2200275"/>
            <a:ext cx="171450" cy="914400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8183563" y="5849938"/>
            <a:ext cx="328612" cy="15922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7" r="53951"/>
          <a:stretch>
            <a:fillRect/>
          </a:stretch>
        </p:blipFill>
        <p:spPr bwMode="auto">
          <a:xfrm>
            <a:off x="7829550" y="6523038"/>
            <a:ext cx="11541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238919" y="113506"/>
            <a:ext cx="812800" cy="801688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-1" fmla="*/ 0 w 661307"/>
              <a:gd name="connsiteY0-2" fmla="*/ 0 h 726621"/>
              <a:gd name="connsiteX1-3" fmla="*/ 661307 w 661307"/>
              <a:gd name="connsiteY1-4" fmla="*/ 0 h 726621"/>
              <a:gd name="connsiteX2-5" fmla="*/ 661307 w 661307"/>
              <a:gd name="connsiteY2-6" fmla="*/ 726621 h 726621"/>
              <a:gd name="connsiteX3-7" fmla="*/ 326571 w 661307"/>
              <a:gd name="connsiteY3-8" fmla="*/ 718457 h 726621"/>
              <a:gd name="connsiteX4-9" fmla="*/ 0 w 661307"/>
              <a:gd name="connsiteY4-10" fmla="*/ 726621 h 726621"/>
              <a:gd name="connsiteX5" fmla="*/ 0 w 661307"/>
              <a:gd name="connsiteY5" fmla="*/ 0 h 726621"/>
              <a:gd name="connsiteX0-11" fmla="*/ 0 w 661307"/>
              <a:gd name="connsiteY0-12" fmla="*/ 0 h 898071"/>
              <a:gd name="connsiteX1-13" fmla="*/ 661307 w 661307"/>
              <a:gd name="connsiteY1-14" fmla="*/ 0 h 898071"/>
              <a:gd name="connsiteX2-15" fmla="*/ 661307 w 661307"/>
              <a:gd name="connsiteY2-16" fmla="*/ 726621 h 898071"/>
              <a:gd name="connsiteX3-17" fmla="*/ 351063 w 661307"/>
              <a:gd name="connsiteY3-18" fmla="*/ 898071 h 898071"/>
              <a:gd name="connsiteX4-19" fmla="*/ 0 w 661307"/>
              <a:gd name="connsiteY4-20" fmla="*/ 726621 h 898071"/>
              <a:gd name="connsiteX5-21" fmla="*/ 0 w 661307"/>
              <a:gd name="connsiteY5-22" fmla="*/ 0 h 898071"/>
              <a:gd name="connsiteX0-23" fmla="*/ 0 w 661307"/>
              <a:gd name="connsiteY0-24" fmla="*/ 0 h 898071"/>
              <a:gd name="connsiteX1-25" fmla="*/ 661307 w 661307"/>
              <a:gd name="connsiteY1-26" fmla="*/ 0 h 898071"/>
              <a:gd name="connsiteX2-27" fmla="*/ 661307 w 661307"/>
              <a:gd name="connsiteY2-28" fmla="*/ 726621 h 898071"/>
              <a:gd name="connsiteX3-29" fmla="*/ 318406 w 661307"/>
              <a:gd name="connsiteY3-30" fmla="*/ 898071 h 898071"/>
              <a:gd name="connsiteX4-31" fmla="*/ 0 w 661307"/>
              <a:gd name="connsiteY4-32" fmla="*/ 726621 h 898071"/>
              <a:gd name="connsiteX5-33" fmla="*/ 0 w 661307"/>
              <a:gd name="connsiteY5-34" fmla="*/ 0 h 898071"/>
              <a:gd name="connsiteX0-35" fmla="*/ 0 w 661307"/>
              <a:gd name="connsiteY0-36" fmla="*/ 0 h 898071"/>
              <a:gd name="connsiteX1-37" fmla="*/ 661307 w 661307"/>
              <a:gd name="connsiteY1-38" fmla="*/ 0 h 898071"/>
              <a:gd name="connsiteX2-39" fmla="*/ 661307 w 661307"/>
              <a:gd name="connsiteY2-40" fmla="*/ 726621 h 898071"/>
              <a:gd name="connsiteX3-41" fmla="*/ 310242 w 661307"/>
              <a:gd name="connsiteY3-42" fmla="*/ 898071 h 898071"/>
              <a:gd name="connsiteX4-43" fmla="*/ 0 w 661307"/>
              <a:gd name="connsiteY4-44" fmla="*/ 726621 h 898071"/>
              <a:gd name="connsiteX5-45" fmla="*/ 0 w 661307"/>
              <a:gd name="connsiteY5-46" fmla="*/ 0 h 898071"/>
              <a:gd name="connsiteX0-47" fmla="*/ 0 w 661307"/>
              <a:gd name="connsiteY0-48" fmla="*/ 0 h 898071"/>
              <a:gd name="connsiteX1-49" fmla="*/ 661307 w 661307"/>
              <a:gd name="connsiteY1-50" fmla="*/ 0 h 898071"/>
              <a:gd name="connsiteX2-51" fmla="*/ 661307 w 661307"/>
              <a:gd name="connsiteY2-52" fmla="*/ 726621 h 898071"/>
              <a:gd name="connsiteX3-53" fmla="*/ 331673 w 661307"/>
              <a:gd name="connsiteY3-54" fmla="*/ 898071 h 898071"/>
              <a:gd name="connsiteX4-55" fmla="*/ 0 w 661307"/>
              <a:gd name="connsiteY4-56" fmla="*/ 726621 h 898071"/>
              <a:gd name="connsiteX5-57" fmla="*/ 0 w 661307"/>
              <a:gd name="connsiteY5-58" fmla="*/ 0 h 898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9" r="87943"/>
          <a:stretch>
            <a:fillRect/>
          </a:stretch>
        </p:blipFill>
        <p:spPr bwMode="auto">
          <a:xfrm>
            <a:off x="296863" y="195263"/>
            <a:ext cx="619125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71438" y="107950"/>
            <a:ext cx="112712" cy="8128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7636669" y="5350669"/>
            <a:ext cx="325437" cy="268922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5"/>
          </a:p>
        </p:txBody>
      </p:sp>
      <p:sp>
        <p:nvSpPr>
          <p:cNvPr id="6" name="矩形 5"/>
          <p:cNvSpPr/>
          <p:nvPr userDrawn="1"/>
        </p:nvSpPr>
        <p:spPr>
          <a:xfrm>
            <a:off x="6669088" y="6602413"/>
            <a:ext cx="2420937" cy="219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4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西安交通大学数据与信息中心</a:t>
            </a:r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3302794" y="3383756"/>
            <a:ext cx="171450" cy="6777038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" t="140" r="-478" b="11636"/>
          <a:stretch>
            <a:fillRect/>
          </a:stretch>
        </p:blipFill>
        <p:spPr bwMode="auto">
          <a:xfrm>
            <a:off x="-14288" y="0"/>
            <a:ext cx="9201151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085263" cy="5529263"/>
          </a:xfrm>
          <a:prstGeom prst="rect">
            <a:avLst/>
          </a:prstGeom>
          <a:solidFill>
            <a:srgbClr val="384A5A">
              <a:alpha val="5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725" y="-79375"/>
            <a:ext cx="270827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baidu.com/academic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0" y="1482725"/>
            <a:ext cx="9144000" cy="2719998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16731" y="2353578"/>
            <a:ext cx="8110537" cy="83971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kern="100" dirty="0">
                <a:solidFill>
                  <a:schemeClr val="bg1"/>
                </a:solidFill>
                <a:latin typeface="Monaco" panose="020B0509030404040204" pitchFamily="49" charset="0"/>
                <a:ea typeface="+mn-ea"/>
                <a:cs typeface="Times New Roman" panose="02020603050405020304" pitchFamily="18" charset="0"/>
              </a:rPr>
              <a:t>第九章 </a:t>
            </a:r>
            <a:r>
              <a:rPr lang="en-US" altLang="zh-CN" sz="4400" b="1" kern="100" dirty="0">
                <a:solidFill>
                  <a:schemeClr val="bg1"/>
                </a:solidFill>
                <a:latin typeface="Monaco" panose="020B0509030404040204" pitchFamily="49" charset="0"/>
                <a:ea typeface="+mn-ea"/>
                <a:cs typeface="Times New Roman" panose="02020603050405020304" pitchFamily="18" charset="0"/>
              </a:rPr>
              <a:t>Java</a:t>
            </a:r>
            <a:r>
              <a:rPr lang="zh-CN" altLang="en-US" sz="4400" b="1" kern="100" dirty="0">
                <a:solidFill>
                  <a:schemeClr val="bg1"/>
                </a:solidFill>
                <a:latin typeface="Monaco" panose="020B0509030404040204" pitchFamily="49" charset="0"/>
                <a:ea typeface="+mn-ea"/>
                <a:cs typeface="Times New Roman" panose="02020603050405020304" pitchFamily="18" charset="0"/>
              </a:rPr>
              <a:t>网络编程</a:t>
            </a:r>
          </a:p>
        </p:txBody>
      </p:sp>
      <p:sp>
        <p:nvSpPr>
          <p:cNvPr id="5" name="矩形 4"/>
          <p:cNvSpPr/>
          <p:nvPr/>
        </p:nvSpPr>
        <p:spPr>
          <a:xfrm>
            <a:off x="2085821" y="4609955"/>
            <a:ext cx="6054300" cy="9491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rgbClr val="1557AE"/>
                </a:solidFill>
                <a:latin typeface="Monaco" panose="020B050903040404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授课老师：王志文 冯伟</a:t>
            </a:r>
            <a:endParaRPr lang="en-US" altLang="zh-CN" sz="2400" b="1" kern="100" dirty="0">
              <a:solidFill>
                <a:srgbClr val="1557AE"/>
              </a:solidFill>
              <a:latin typeface="Monaco" panose="020B050903040404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1270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rgbClr val="1557AE"/>
                </a:solidFill>
                <a:latin typeface="Monaco" panose="020B050903040404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日        期：</a:t>
            </a:r>
            <a:fld id="{7E1EB5D7-EF93-4BFD-85FD-12153CEEE9C9}" type="datetime2">
              <a:rPr lang="zh-CN" altLang="en-US" sz="2400" b="1" kern="100" smtClean="0">
                <a:solidFill>
                  <a:srgbClr val="1557AE"/>
                </a:solidFill>
                <a:latin typeface="Monaco" panose="020B050903040404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2024年5月28日</a:t>
            </a:fld>
            <a:endParaRPr lang="en-US" altLang="zh-CN" sz="2400" b="1" kern="100" dirty="0">
              <a:solidFill>
                <a:srgbClr val="1557AE"/>
              </a:solidFill>
              <a:latin typeface="Monaco" panose="020B050903040404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72000"/>
            <a:ext cx="3088800" cy="10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96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9294D8E-EBF4-4994-86D8-A0A7B74E9E07}"/>
              </a:ext>
            </a:extLst>
          </p:cNvPr>
          <p:cNvSpPr/>
          <p:nvPr/>
        </p:nvSpPr>
        <p:spPr>
          <a:xfrm>
            <a:off x="0" y="1041400"/>
            <a:ext cx="9144000" cy="44397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java.net.URL</a:t>
            </a:r>
            <a:r>
              <a:rPr lang="zh-CN" altLang="en-US" sz="2400" b="1" dirty="0"/>
              <a:t>类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13540EE-7C01-448C-9846-4C30A1F8B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5454"/>
            <a:ext cx="9144000" cy="443979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 anchorCtr="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anose="02010600040101010101" pitchFamily="2" charset="-122"/>
              </a:rPr>
              <a:t>public final </a:t>
            </a:r>
            <a:r>
              <a:rPr kumimoji="1" lang="en-US" altLang="zh-CN" sz="20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InputStream</a:t>
            </a:r>
            <a:r>
              <a:rPr kumimoji="1" lang="en-US" altLang="zh-CN" sz="2000" b="1" dirty="0">
                <a:latin typeface="Consolas" panose="020B0609020204030204" pitchFamily="49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0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openStream</a:t>
            </a:r>
            <a:r>
              <a:rPr kumimoji="1" lang="en-US" altLang="zh-CN" sz="2000" b="1" dirty="0">
                <a:latin typeface="Consolas" panose="020B0609020204030204" pitchFamily="49" charset="0"/>
                <a:ea typeface="华文中宋" panose="02010600040101010101" pitchFamily="2" charset="-122"/>
              </a:rPr>
              <a:t>() throws </a:t>
            </a:r>
            <a:r>
              <a:rPr kumimoji="1" lang="en-US" altLang="zh-CN" sz="20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IOException</a:t>
            </a:r>
            <a:endParaRPr kumimoji="1" lang="en-US" altLang="zh-CN" sz="2000" b="1" dirty="0">
              <a:latin typeface="Consolas" panose="020B0609020204030204" pitchFamily="49" charset="0"/>
              <a:ea typeface="华文中宋" panose="020106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52E37B7-90D1-4C1D-8032-E9AC3AAACF34}"/>
              </a:ext>
            </a:extLst>
          </p:cNvPr>
          <p:cNvSpPr txBox="1"/>
          <p:nvPr/>
        </p:nvSpPr>
        <p:spPr>
          <a:xfrm>
            <a:off x="0" y="2149508"/>
            <a:ext cx="9144000" cy="45243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net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URLReader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baidu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"http://www.baidu.com"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InputStreamReader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                </a:t>
            </a:r>
            <a:r>
              <a:rPr lang="en-US" altLang="zh-CN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baidu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openStream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inputLine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inputLine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inputLine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49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96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9294D8E-EBF4-4994-86D8-A0A7B74E9E07}"/>
              </a:ext>
            </a:extLst>
          </p:cNvPr>
          <p:cNvSpPr/>
          <p:nvPr/>
        </p:nvSpPr>
        <p:spPr>
          <a:xfrm>
            <a:off x="0" y="1041400"/>
            <a:ext cx="9144000" cy="44397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java.net.URL</a:t>
            </a:r>
            <a:r>
              <a:rPr lang="zh-CN" altLang="en-US" sz="2400" b="1" dirty="0"/>
              <a:t>类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13540EE-7C01-448C-9846-4C30A1F8B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5454"/>
            <a:ext cx="9144000" cy="443979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 anchorCtr="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华文中宋" panose="02010600040101010101" pitchFamily="2" charset="-122"/>
              </a:rPr>
              <a:t>public final </a:t>
            </a:r>
            <a:r>
              <a:rPr kumimoji="1" lang="en-US" altLang="zh-CN" sz="20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InputStream</a:t>
            </a:r>
            <a:r>
              <a:rPr kumimoji="1" lang="en-US" altLang="zh-CN" sz="2000" b="1" dirty="0">
                <a:latin typeface="Consolas" panose="020B0609020204030204" pitchFamily="49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0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openStream</a:t>
            </a:r>
            <a:r>
              <a:rPr kumimoji="1" lang="en-US" altLang="zh-CN" sz="2000" b="1" dirty="0">
                <a:latin typeface="Consolas" panose="020B0609020204030204" pitchFamily="49" charset="0"/>
                <a:ea typeface="华文中宋" panose="02010600040101010101" pitchFamily="2" charset="-122"/>
              </a:rPr>
              <a:t>() throws </a:t>
            </a:r>
            <a:r>
              <a:rPr kumimoji="1" lang="en-US" altLang="zh-CN" sz="20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IOException</a:t>
            </a:r>
            <a:endParaRPr kumimoji="1" lang="en-US" altLang="zh-CN" sz="2000" b="1" dirty="0">
              <a:latin typeface="Consolas" panose="020B0609020204030204" pitchFamily="49" charset="0"/>
              <a:ea typeface="华文中宋" panose="020106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4933393-0672-48BD-B912-F5B280709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463" y="2149507"/>
            <a:ext cx="4675537" cy="45231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25BAD14-B1AE-46AC-8DA2-13A435F16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38935"/>
            <a:ext cx="4309062" cy="45337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DDBB16B-8C1A-4FDA-BB08-5D1A33DF342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EDEEF3"/>
              </a:clrFrom>
              <a:clrTo>
                <a:srgbClr val="EDEE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68463" y="5428669"/>
            <a:ext cx="1105752" cy="1243971"/>
          </a:xfrm>
          <a:prstGeom prst="rect">
            <a:avLst/>
          </a:prstGeom>
        </p:spPr>
      </p:pic>
      <p:sp>
        <p:nvSpPr>
          <p:cNvPr id="14" name="思想气泡: 云 13">
            <a:extLst>
              <a:ext uri="{FF2B5EF4-FFF2-40B4-BE49-F238E27FC236}">
                <a16:creationId xmlns:a16="http://schemas.microsoft.com/office/drawing/2014/main" id="{8F98E90C-E319-47B5-841D-C46F3137C666}"/>
              </a:ext>
            </a:extLst>
          </p:cNvPr>
          <p:cNvSpPr/>
          <p:nvPr/>
        </p:nvSpPr>
        <p:spPr>
          <a:xfrm>
            <a:off x="6192000" y="3949668"/>
            <a:ext cx="1908000" cy="1532946"/>
          </a:xfrm>
          <a:prstGeom prst="cloudCallout">
            <a:avLst>
              <a:gd name="adj1" fmla="val -91776"/>
              <a:gd name="adj2" fmla="val 57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怎么把网页直接显示出来呢</a:t>
            </a:r>
          </a:p>
        </p:txBody>
      </p:sp>
    </p:spTree>
    <p:extLst>
      <p:ext uri="{BB962C8B-B14F-4D97-AF65-F5344CB8AC3E}">
        <p14:creationId xmlns:p14="http://schemas.microsoft.com/office/powerpoint/2010/main" val="309593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96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9294D8E-EBF4-4994-86D8-A0A7B74E9E07}"/>
              </a:ext>
            </a:extLst>
          </p:cNvPr>
          <p:cNvSpPr/>
          <p:nvPr/>
        </p:nvSpPr>
        <p:spPr>
          <a:xfrm>
            <a:off x="0" y="1041400"/>
            <a:ext cx="9144000" cy="44397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java.net.URL</a:t>
            </a:r>
            <a:r>
              <a:rPr lang="zh-CN" altLang="en-US" sz="2400" b="1" dirty="0"/>
              <a:t>类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13540EE-7C01-448C-9846-4C30A1F8B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5454"/>
            <a:ext cx="9144000" cy="443979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 anchorCtr="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 dirty="0" err="1">
                <a:latin typeface="Consolas" panose="020B0609020204030204" pitchFamily="49" charset="0"/>
                <a:ea typeface="楷体" panose="02010609060101010101" pitchFamily="49" charset="-122"/>
              </a:rPr>
              <a:t>JEditorPane</a:t>
            </a:r>
            <a:r>
              <a:rPr kumimoji="1"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容器可以解释、执行</a:t>
            </a:r>
            <a:r>
              <a:rPr kumimoji="1"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html</a:t>
            </a:r>
            <a:r>
              <a:rPr kumimoji="1"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文件</a:t>
            </a:r>
            <a:endParaRPr kumimoji="1" lang="en-US" altLang="zh-CN" sz="2000" b="1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52E37B7-90D1-4C1D-8032-E9AC3AAACF34}"/>
              </a:ext>
            </a:extLst>
          </p:cNvPr>
          <p:cNvSpPr txBox="1"/>
          <p:nvPr/>
        </p:nvSpPr>
        <p:spPr>
          <a:xfrm>
            <a:off x="0" y="2149508"/>
            <a:ext cx="9144000" cy="25545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WindowHTML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ActionListener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"Look at the html"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JEditorPane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JEditorPane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"http://www.baidu.com"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JTextField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JTextField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JScrollPane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scrollPane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JScrollPane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"OK"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5171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96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9294D8E-EBF4-4994-86D8-A0A7B74E9E07}"/>
              </a:ext>
            </a:extLst>
          </p:cNvPr>
          <p:cNvSpPr/>
          <p:nvPr/>
        </p:nvSpPr>
        <p:spPr>
          <a:xfrm>
            <a:off x="0" y="1041400"/>
            <a:ext cx="9144000" cy="44397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java.net.URL</a:t>
            </a:r>
            <a:r>
              <a:rPr lang="zh-CN" altLang="en-US" sz="2400" b="1" dirty="0"/>
              <a:t>类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13540EE-7C01-448C-9846-4C30A1F8B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5454"/>
            <a:ext cx="9144000" cy="443979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 anchorCtr="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 dirty="0" err="1">
                <a:latin typeface="Consolas" panose="020B0609020204030204" pitchFamily="49" charset="0"/>
                <a:ea typeface="楷体" panose="02010609060101010101" pitchFamily="49" charset="-122"/>
              </a:rPr>
              <a:t>JEditorPane</a:t>
            </a:r>
            <a:r>
              <a:rPr kumimoji="1"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容器可以解释、执行</a:t>
            </a:r>
            <a:r>
              <a:rPr kumimoji="1"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html</a:t>
            </a:r>
            <a:r>
              <a:rPr kumimoji="1"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文件</a:t>
            </a:r>
            <a:endParaRPr kumimoji="1" lang="en-US" altLang="zh-CN" sz="2000" b="1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52E37B7-90D1-4C1D-8032-E9AC3AAACF34}"/>
              </a:ext>
            </a:extLst>
          </p:cNvPr>
          <p:cNvSpPr txBox="1"/>
          <p:nvPr/>
        </p:nvSpPr>
        <p:spPr>
          <a:xfrm>
            <a:off x="0" y="2039433"/>
            <a:ext cx="9144000" cy="48013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WindowHTML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MalformedURLException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"http://www.xjtu.edu.cn"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getContentPane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setLayout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getContentPane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scrollPane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setViewportView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getContentPane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scrollPane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     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getContentPane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setBounds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scrollPane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setBounds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380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setBounds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350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510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b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addActionListener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setDefaultCloseOperation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EXIT_ON_CLOSE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02347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96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9294D8E-EBF4-4994-86D8-A0A7B74E9E07}"/>
              </a:ext>
            </a:extLst>
          </p:cNvPr>
          <p:cNvSpPr/>
          <p:nvPr/>
        </p:nvSpPr>
        <p:spPr>
          <a:xfrm>
            <a:off x="0" y="1041400"/>
            <a:ext cx="9144000" cy="44397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java.net.URL</a:t>
            </a:r>
            <a:r>
              <a:rPr lang="zh-CN" altLang="en-US" sz="2400" b="1" dirty="0"/>
              <a:t>类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13540EE-7C01-448C-9846-4C30A1F8B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5454"/>
            <a:ext cx="9144000" cy="443979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 anchorCtr="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 dirty="0" err="1">
                <a:latin typeface="Consolas" panose="020B0609020204030204" pitchFamily="49" charset="0"/>
                <a:ea typeface="楷体" panose="02010609060101010101" pitchFamily="49" charset="-122"/>
              </a:rPr>
              <a:t>JEditorPane</a:t>
            </a:r>
            <a:r>
              <a:rPr kumimoji="1"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容器可以解释、执行</a:t>
            </a:r>
            <a:r>
              <a:rPr kumimoji="1"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html</a:t>
            </a:r>
            <a:r>
              <a:rPr kumimoji="1"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文件</a:t>
            </a:r>
            <a:endParaRPr kumimoji="1" lang="en-US" altLang="zh-CN" sz="2000" b="1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52E37B7-90D1-4C1D-8032-E9AC3AAACF34}"/>
              </a:ext>
            </a:extLst>
          </p:cNvPr>
          <p:cNvSpPr txBox="1"/>
          <p:nvPr/>
        </p:nvSpPr>
        <p:spPr>
          <a:xfrm>
            <a:off x="0" y="2039433"/>
            <a:ext cx="9144000" cy="37856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zh-CN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MalformedURLException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WindowHTML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windowHTML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WindowHTML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actionPerformed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ActionEvent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20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US" altLang="zh-CN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setPage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altLang="zh-CN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getText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en-US" altLang="zh-CN" sz="20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MalformedURLException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936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96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9294D8E-EBF4-4994-86D8-A0A7B74E9E07}"/>
              </a:ext>
            </a:extLst>
          </p:cNvPr>
          <p:cNvSpPr/>
          <p:nvPr/>
        </p:nvSpPr>
        <p:spPr>
          <a:xfrm>
            <a:off x="0" y="1041400"/>
            <a:ext cx="9144000" cy="44397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java.net.URL</a:t>
            </a:r>
            <a:r>
              <a:rPr lang="zh-CN" altLang="en-US" sz="2400" b="1" dirty="0"/>
              <a:t>类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13540EE-7C01-448C-9846-4C30A1F8B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5454"/>
            <a:ext cx="9144000" cy="443979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 anchorCtr="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 dirty="0" err="1">
                <a:latin typeface="Consolas" panose="020B0609020204030204" pitchFamily="49" charset="0"/>
                <a:ea typeface="楷体" panose="02010609060101010101" pitchFamily="49" charset="-122"/>
              </a:rPr>
              <a:t>JEditorPane</a:t>
            </a:r>
            <a:r>
              <a:rPr kumimoji="1"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容器可以解释、执行</a:t>
            </a:r>
            <a:r>
              <a:rPr kumimoji="1"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html</a:t>
            </a:r>
            <a:r>
              <a:rPr kumimoji="1"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文件</a:t>
            </a:r>
            <a:endParaRPr kumimoji="1" lang="en-US" altLang="zh-CN" sz="2000" b="1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CF3A28-D283-4A6B-81EE-2997E0373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476" y="2149508"/>
            <a:ext cx="5792287" cy="436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96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9294D8E-EBF4-4994-86D8-A0A7B74E9E07}"/>
              </a:ext>
            </a:extLst>
          </p:cNvPr>
          <p:cNvSpPr/>
          <p:nvPr/>
        </p:nvSpPr>
        <p:spPr>
          <a:xfrm>
            <a:off x="0" y="1041400"/>
            <a:ext cx="9144000" cy="44397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java.net.URL</a:t>
            </a:r>
            <a:r>
              <a:rPr lang="zh-CN" altLang="en-US" sz="2400" b="1" dirty="0"/>
              <a:t>类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13540EE-7C01-448C-9846-4C30A1F8B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5454"/>
            <a:ext cx="9144000" cy="443979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 anchorCtr="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openStream</a:t>
            </a:r>
            <a:r>
              <a:rPr kumimoji="1" lang="en-US" altLang="zh-CN" sz="2000" b="1" dirty="0">
                <a:latin typeface="Consolas" panose="020B0609020204030204" pitchFamily="49" charset="0"/>
                <a:ea typeface="华文中宋" panose="02010600040101010101" pitchFamily="2" charset="-122"/>
              </a:rPr>
              <a:t>() is a shorthand for </a:t>
            </a:r>
            <a:r>
              <a:rPr kumimoji="1" lang="en-US" altLang="zh-CN" sz="20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openConnection</a:t>
            </a:r>
            <a:r>
              <a:rPr kumimoji="1" lang="en-US" altLang="zh-CN" sz="2000" b="1" dirty="0">
                <a:latin typeface="Consolas" panose="020B0609020204030204" pitchFamily="49" charset="0"/>
                <a:ea typeface="华文中宋" panose="02010600040101010101" pitchFamily="2" charset="-122"/>
              </a:rPr>
              <a:t>().</a:t>
            </a:r>
            <a:r>
              <a:rPr kumimoji="1" lang="en-US" altLang="zh-CN" sz="20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getInputStream</a:t>
            </a:r>
            <a:r>
              <a:rPr kumimoji="1" lang="en-US" altLang="zh-CN" sz="2000" b="1" dirty="0">
                <a:latin typeface="Consolas" panose="020B0609020204030204" pitchFamily="49" charset="0"/>
                <a:ea typeface="华文中宋" panose="02010600040101010101" pitchFamily="2" charset="-122"/>
              </a:rPr>
              <a:t>()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52E37B7-90D1-4C1D-8032-E9AC3AAACF34}"/>
              </a:ext>
            </a:extLst>
          </p:cNvPr>
          <p:cNvSpPr txBox="1"/>
          <p:nvPr/>
        </p:nvSpPr>
        <p:spPr>
          <a:xfrm>
            <a:off x="-74814" y="2149508"/>
            <a:ext cx="9144000" cy="48013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URLTest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StringBuffer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StringBuffer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"http://www.baidu.com"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URLConnection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openConnection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InputStreamReader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getInputStream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catch(){}……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980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96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9294D8E-EBF4-4994-86D8-A0A7B74E9E07}"/>
              </a:ext>
            </a:extLst>
          </p:cNvPr>
          <p:cNvSpPr/>
          <p:nvPr/>
        </p:nvSpPr>
        <p:spPr>
          <a:xfrm>
            <a:off x="0" y="1041400"/>
            <a:ext cx="9144000" cy="44397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java.net.URL</a:t>
            </a:r>
            <a:r>
              <a:rPr lang="zh-CN" altLang="en-US" sz="2400" b="1" dirty="0"/>
              <a:t>类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13540EE-7C01-448C-9846-4C30A1F8B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5454"/>
            <a:ext cx="9144000" cy="443979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 anchorCtr="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openStream</a:t>
            </a:r>
            <a:r>
              <a:rPr kumimoji="1" lang="en-US" altLang="zh-CN" sz="2000" b="1" dirty="0">
                <a:latin typeface="Consolas" panose="020B0609020204030204" pitchFamily="49" charset="0"/>
                <a:ea typeface="华文中宋" panose="02010600040101010101" pitchFamily="2" charset="-122"/>
              </a:rPr>
              <a:t>() is a shorthand for </a:t>
            </a:r>
            <a:r>
              <a:rPr kumimoji="1" lang="en-US" altLang="zh-CN" sz="20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openConnection</a:t>
            </a:r>
            <a:r>
              <a:rPr kumimoji="1" lang="en-US" altLang="zh-CN" sz="2000" b="1" dirty="0">
                <a:latin typeface="Consolas" panose="020B0609020204030204" pitchFamily="49" charset="0"/>
                <a:ea typeface="华文中宋" panose="02010600040101010101" pitchFamily="2" charset="-122"/>
              </a:rPr>
              <a:t>().</a:t>
            </a:r>
            <a:r>
              <a:rPr kumimoji="1" lang="en-US" altLang="zh-CN" sz="20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getInputStream</a:t>
            </a:r>
            <a:r>
              <a:rPr kumimoji="1" lang="en-US" altLang="zh-CN" sz="2000" b="1" dirty="0">
                <a:latin typeface="Consolas" panose="020B0609020204030204" pitchFamily="49" charset="0"/>
                <a:ea typeface="华文中宋" panose="02010600040101010101" pitchFamily="2" charset="-122"/>
              </a:rPr>
              <a:t>()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52E37B7-90D1-4C1D-8032-E9AC3AAACF34}"/>
              </a:ext>
            </a:extLst>
          </p:cNvPr>
          <p:cNvSpPr txBox="1"/>
          <p:nvPr/>
        </p:nvSpPr>
        <p:spPr>
          <a:xfrm>
            <a:off x="0" y="2149508"/>
            <a:ext cx="9144000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MalformedURLException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"Unable to connection to URL:"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when connected to URL:"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241585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96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9294D8E-EBF4-4994-86D8-A0A7B74E9E07}"/>
              </a:ext>
            </a:extLst>
          </p:cNvPr>
          <p:cNvSpPr/>
          <p:nvPr/>
        </p:nvSpPr>
        <p:spPr>
          <a:xfrm>
            <a:off x="0" y="1041400"/>
            <a:ext cx="9144000" cy="44397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java.net.URL</a:t>
            </a:r>
            <a:r>
              <a:rPr lang="zh-CN" altLang="en-US" sz="2400" b="1" dirty="0"/>
              <a:t>类操作流程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27BCD8-BA01-46C7-809B-A9754BDE7582}"/>
              </a:ext>
            </a:extLst>
          </p:cNvPr>
          <p:cNvSpPr txBox="1"/>
          <p:nvPr/>
        </p:nvSpPr>
        <p:spPr>
          <a:xfrm>
            <a:off x="0" y="1615737"/>
            <a:ext cx="9144000" cy="2677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用所要连接资源的有效 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URL</a:t>
            </a:r>
            <a:r>
              <a: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实例化一个 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URL</a:t>
            </a:r>
            <a:r>
              <a: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对象（如有问题则抛出 </a:t>
            </a:r>
            <a:r>
              <a:rPr lang="en-US" altLang="zh-CN" sz="2400" b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MalformedURLException</a:t>
            </a:r>
            <a:r>
              <a: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）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打开该 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URL</a:t>
            </a:r>
            <a:r>
              <a: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对象上的一个连接 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把该连接的 </a:t>
            </a:r>
            <a:r>
              <a:rPr lang="en-US" altLang="zh-CN" sz="2400" b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InputStream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包装进 </a:t>
            </a:r>
            <a:r>
              <a:rPr lang="en-US" altLang="zh-CN" sz="2400" b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BufferedReader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以便能按行读取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用 </a:t>
            </a:r>
            <a:r>
              <a:rPr lang="en-US" altLang="zh-CN" sz="2400" b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BufferedReader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读文档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关闭 </a:t>
            </a:r>
            <a:r>
              <a:rPr lang="en-US" altLang="zh-CN" sz="2400" b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BufferedReader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 (</a:t>
            </a:r>
            <a:r>
              <a: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关闭该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URL)</a:t>
            </a:r>
          </a:p>
        </p:txBody>
      </p:sp>
    </p:spTree>
    <p:extLst>
      <p:ext uri="{BB962C8B-B14F-4D97-AF65-F5344CB8AC3E}">
        <p14:creationId xmlns:p14="http://schemas.microsoft.com/office/powerpoint/2010/main" val="22087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19294D8E-EBF4-4994-86D8-A0A7B74E9E07}"/>
              </a:ext>
            </a:extLst>
          </p:cNvPr>
          <p:cNvSpPr/>
          <p:nvPr/>
        </p:nvSpPr>
        <p:spPr>
          <a:xfrm>
            <a:off x="0" y="185189"/>
            <a:ext cx="9144000" cy="77077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/>
              <a:t>InetAddress</a:t>
            </a:r>
            <a:endParaRPr lang="zh-CN" altLang="en-US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27BCD8-BA01-46C7-809B-A9754BDE7582}"/>
              </a:ext>
            </a:extLst>
          </p:cNvPr>
          <p:cNvSpPr txBox="1"/>
          <p:nvPr/>
        </p:nvSpPr>
        <p:spPr>
          <a:xfrm>
            <a:off x="0" y="1000635"/>
            <a:ext cx="914400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Internet</a:t>
            </a:r>
            <a:r>
              <a: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上的主机可以使用两种方式表示地址：</a:t>
            </a:r>
            <a:endParaRPr lang="en-US" altLang="zh-CN" sz="2400" b="1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marL="457200" indent="-457200">
              <a:buAutoNum type="arabicPeriod"/>
            </a:pPr>
            <a:r>
              <a: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域名  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2. IP</a:t>
            </a:r>
            <a:r>
              <a: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地址</a:t>
            </a:r>
            <a:endParaRPr lang="en-US" altLang="zh-CN" sz="2400" b="1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78E86B-ED0F-4B9B-A836-CD028B2600A7}"/>
              </a:ext>
            </a:extLst>
          </p:cNvPr>
          <p:cNvSpPr txBox="1"/>
          <p:nvPr/>
        </p:nvSpPr>
        <p:spPr>
          <a:xfrm>
            <a:off x="0" y="1819998"/>
            <a:ext cx="91440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Jave.net</a:t>
            </a:r>
            <a:r>
              <a: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包提供了</a:t>
            </a:r>
            <a:r>
              <a:rPr lang="en-US" altLang="zh-CN" sz="2400" b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InetAddress</a:t>
            </a:r>
            <a:r>
              <a: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类用于存储地址</a:t>
            </a:r>
            <a:endParaRPr lang="en-US" altLang="zh-CN" sz="2400" b="1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6DF841-5E65-4637-AA32-CBBB997BD490}"/>
              </a:ext>
            </a:extLst>
          </p:cNvPr>
          <p:cNvSpPr txBox="1"/>
          <p:nvPr/>
        </p:nvSpPr>
        <p:spPr>
          <a:xfrm>
            <a:off x="0" y="2297706"/>
            <a:ext cx="9144000" cy="42473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net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  <a:b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InetTest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InetAddress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InetAddress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getByName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"www.xjtu.edu.cn"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InetAddress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InetAddress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getByName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"202.117.1.13"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getHostAddress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getHostName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UnknownHostException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){}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CFF0C4-7A8F-4F84-B696-35BB5B0C8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61" y="2596654"/>
            <a:ext cx="3631139" cy="102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7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27"/>
          <p:cNvSpPr>
            <a:spLocks noChangeArrowheads="1"/>
          </p:cNvSpPr>
          <p:nvPr/>
        </p:nvSpPr>
        <p:spPr bwMode="auto">
          <a:xfrm>
            <a:off x="685556" y="297596"/>
            <a:ext cx="250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24000" rIns="324000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1557AE"/>
                </a:solidFill>
                <a:latin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课程内容</a:t>
            </a:r>
            <a:endParaRPr lang="zh-CN" altLang="en-US" sz="3600" b="1" dirty="0">
              <a:solidFill>
                <a:srgbClr val="1557AE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450753" y="1642436"/>
            <a:ext cx="3395626" cy="3395626"/>
            <a:chOff x="1033499" y="2087806"/>
            <a:chExt cx="2448000" cy="2448000"/>
          </a:xfrm>
        </p:grpSpPr>
        <p:sp>
          <p:nvSpPr>
            <p:cNvPr id="116" name="椭圆 115"/>
            <p:cNvSpPr/>
            <p:nvPr/>
          </p:nvSpPr>
          <p:spPr>
            <a:xfrm>
              <a:off x="1033499" y="2087806"/>
              <a:ext cx="2448000" cy="2448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>
              <a:off x="1249499" y="2303806"/>
              <a:ext cx="2016000" cy="2016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9" name="图片 1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66" y="2168950"/>
            <a:ext cx="2322199" cy="2322199"/>
          </a:xfrm>
          <a:prstGeom prst="rect">
            <a:avLst/>
          </a:prstGeom>
        </p:spPr>
      </p:pic>
      <p:sp>
        <p:nvSpPr>
          <p:cNvPr id="25" name="椭圆 24"/>
          <p:cNvSpPr/>
          <p:nvPr/>
        </p:nvSpPr>
        <p:spPr>
          <a:xfrm>
            <a:off x="4246052" y="1795394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47388" y="2665869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矩形 28"/>
          <p:cNvSpPr/>
          <p:nvPr/>
        </p:nvSpPr>
        <p:spPr>
          <a:xfrm>
            <a:off x="4247388" y="1843683"/>
            <a:ext cx="537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48724" y="2720425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3" name="矩形 4"/>
          <p:cNvSpPr>
            <a:spLocks noChangeArrowheads="1"/>
          </p:cNvSpPr>
          <p:nvPr/>
        </p:nvSpPr>
        <p:spPr bwMode="auto">
          <a:xfrm>
            <a:off x="4963484" y="1827320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35" name="矩形 4"/>
          <p:cNvSpPr>
            <a:spLocks noChangeArrowheads="1"/>
          </p:cNvSpPr>
          <p:nvPr/>
        </p:nvSpPr>
        <p:spPr bwMode="auto">
          <a:xfrm>
            <a:off x="4960138" y="2705036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2" name="椭圆 1"/>
          <p:cNvSpPr/>
          <p:nvPr/>
        </p:nvSpPr>
        <p:spPr>
          <a:xfrm>
            <a:off x="4246053" y="3492037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4247389" y="3546593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4958803" y="3531204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306FFFA-1DB8-44E1-BC4A-EDB357958852}"/>
              </a:ext>
            </a:extLst>
          </p:cNvPr>
          <p:cNvSpPr/>
          <p:nvPr/>
        </p:nvSpPr>
        <p:spPr>
          <a:xfrm>
            <a:off x="4246052" y="4396540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D1691EC-89DC-41B8-83D3-085004A12802}"/>
              </a:ext>
            </a:extLst>
          </p:cNvPr>
          <p:cNvSpPr/>
          <p:nvPr/>
        </p:nvSpPr>
        <p:spPr>
          <a:xfrm>
            <a:off x="4247389" y="4444829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20" name="矩形 4">
            <a:extLst>
              <a:ext uri="{FF2B5EF4-FFF2-40B4-BE49-F238E27FC236}">
                <a16:creationId xmlns:a16="http://schemas.microsoft.com/office/drawing/2014/main" id="{D566E7A2-A3E6-44CF-BC81-104C4DCCE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3484" y="4428466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</a:p>
        </p:txBody>
      </p:sp>
    </p:spTree>
    <p:extLst>
      <p:ext uri="{BB962C8B-B14F-4D97-AF65-F5344CB8AC3E}">
        <p14:creationId xmlns:p14="http://schemas.microsoft.com/office/powerpoint/2010/main" val="76663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27"/>
          <p:cNvSpPr>
            <a:spLocks noChangeArrowheads="1"/>
          </p:cNvSpPr>
          <p:nvPr/>
        </p:nvSpPr>
        <p:spPr bwMode="auto">
          <a:xfrm>
            <a:off x="685556" y="297596"/>
            <a:ext cx="250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24000" rIns="324000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1557AE"/>
                </a:solidFill>
                <a:latin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课程内容</a:t>
            </a:r>
            <a:endParaRPr lang="zh-CN" altLang="en-US" sz="3600" b="1" dirty="0">
              <a:solidFill>
                <a:srgbClr val="1557AE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450753" y="1642436"/>
            <a:ext cx="3395626" cy="3395626"/>
            <a:chOff x="1033499" y="2087806"/>
            <a:chExt cx="2448000" cy="2448000"/>
          </a:xfrm>
        </p:grpSpPr>
        <p:sp>
          <p:nvSpPr>
            <p:cNvPr id="116" name="椭圆 115"/>
            <p:cNvSpPr/>
            <p:nvPr/>
          </p:nvSpPr>
          <p:spPr>
            <a:xfrm>
              <a:off x="1033499" y="2087806"/>
              <a:ext cx="2448000" cy="2448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>
              <a:off x="1249499" y="2303806"/>
              <a:ext cx="2016000" cy="2016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9" name="图片 1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66" y="2168950"/>
            <a:ext cx="2322199" cy="2322199"/>
          </a:xfrm>
          <a:prstGeom prst="rect">
            <a:avLst/>
          </a:prstGeom>
        </p:spPr>
      </p:pic>
      <p:sp>
        <p:nvSpPr>
          <p:cNvPr id="25" name="椭圆 24"/>
          <p:cNvSpPr/>
          <p:nvPr/>
        </p:nvSpPr>
        <p:spPr>
          <a:xfrm>
            <a:off x="4246052" y="1795394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47388" y="2665869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矩形 28"/>
          <p:cNvSpPr/>
          <p:nvPr/>
        </p:nvSpPr>
        <p:spPr>
          <a:xfrm>
            <a:off x="4247388" y="1843683"/>
            <a:ext cx="537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48724" y="2720425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3" name="矩形 4"/>
          <p:cNvSpPr>
            <a:spLocks noChangeArrowheads="1"/>
          </p:cNvSpPr>
          <p:nvPr/>
        </p:nvSpPr>
        <p:spPr bwMode="auto">
          <a:xfrm>
            <a:off x="4963484" y="1827320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35" name="矩形 4"/>
          <p:cNvSpPr>
            <a:spLocks noChangeArrowheads="1"/>
          </p:cNvSpPr>
          <p:nvPr/>
        </p:nvSpPr>
        <p:spPr bwMode="auto">
          <a:xfrm>
            <a:off x="4960138" y="2705036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2" name="椭圆 1"/>
          <p:cNvSpPr/>
          <p:nvPr/>
        </p:nvSpPr>
        <p:spPr>
          <a:xfrm>
            <a:off x="4246053" y="3492037"/>
            <a:ext cx="540000" cy="54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4247389" y="3546593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4958803" y="3531204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306FFFA-1DB8-44E1-BC4A-EDB357958852}"/>
              </a:ext>
            </a:extLst>
          </p:cNvPr>
          <p:cNvSpPr/>
          <p:nvPr/>
        </p:nvSpPr>
        <p:spPr>
          <a:xfrm>
            <a:off x="4246052" y="4396540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D1691EC-89DC-41B8-83D3-085004A12802}"/>
              </a:ext>
            </a:extLst>
          </p:cNvPr>
          <p:cNvSpPr/>
          <p:nvPr/>
        </p:nvSpPr>
        <p:spPr>
          <a:xfrm>
            <a:off x="4247389" y="4444829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20" name="矩形 4">
            <a:extLst>
              <a:ext uri="{FF2B5EF4-FFF2-40B4-BE49-F238E27FC236}">
                <a16:creationId xmlns:a16="http://schemas.microsoft.com/office/drawing/2014/main" id="{D566E7A2-A3E6-44CF-BC81-104C4DCCE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3484" y="4428466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</a:p>
        </p:txBody>
      </p:sp>
    </p:spTree>
    <p:extLst>
      <p:ext uri="{BB962C8B-B14F-4D97-AF65-F5344CB8AC3E}">
        <p14:creationId xmlns:p14="http://schemas.microsoft.com/office/powerpoint/2010/main" val="305982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5869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67845C9-37ED-4892-A5E3-D2031559F65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059050"/>
            <a:ext cx="9144000" cy="5454650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SzPct val="90000"/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1557AE"/>
                </a:solidFill>
                <a:latin typeface="Consolas" panose="020B0609020204030204" pitchFamily="49" charset="0"/>
              </a:rPr>
              <a:t> TCP</a:t>
            </a:r>
            <a:r>
              <a:rPr lang="zh-CN" altLang="en-US" sz="2400" b="1" dirty="0">
                <a:solidFill>
                  <a:srgbClr val="1557AE"/>
                </a:solidFill>
                <a:latin typeface="Consolas" panose="020B0609020204030204" pitchFamily="49" charset="0"/>
              </a:rPr>
              <a:t>协议</a:t>
            </a:r>
          </a:p>
          <a:p>
            <a:pPr lvl="1" eaLnBrk="1" hangingPunct="1"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从功能上来讲，建立一个可靠的、端到端的通信连接</a:t>
            </a:r>
          </a:p>
          <a:p>
            <a:pPr lvl="1" eaLnBrk="1" hangingPunct="1"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操作系统实现了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TCP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协议的内容</a:t>
            </a:r>
          </a:p>
          <a:p>
            <a:pPr eaLnBrk="1" hangingPunct="1">
              <a:buSzPct val="90000"/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1557AE"/>
                </a:solidFill>
                <a:latin typeface="Consolas" panose="020B0609020204030204" pitchFamily="49" charset="0"/>
              </a:rPr>
              <a:t> Socket(</a:t>
            </a:r>
            <a:r>
              <a:rPr lang="zh-CN" altLang="en-US" sz="2400" b="1" dirty="0">
                <a:solidFill>
                  <a:srgbClr val="1557AE"/>
                </a:solidFill>
                <a:latin typeface="Consolas" panose="020B0609020204030204" pitchFamily="49" charset="0"/>
              </a:rPr>
              <a:t>套接字</a:t>
            </a:r>
            <a:r>
              <a:rPr lang="en-US" altLang="zh-CN" sz="2400" b="1" dirty="0">
                <a:solidFill>
                  <a:srgbClr val="1557AE"/>
                </a:solidFill>
                <a:latin typeface="Consolas" panose="020B0609020204030204" pitchFamily="49" charset="0"/>
              </a:rPr>
              <a:t>)</a:t>
            </a:r>
          </a:p>
          <a:p>
            <a:pPr lvl="1" eaLnBrk="1" hangingPunct="1"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代表了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TCP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所定义的双向通信连接的一个端点</a:t>
            </a:r>
          </a:p>
          <a:p>
            <a:pPr lvl="1" eaLnBrk="1" hangingPunct="1"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通信双方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两台机器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lvl="1" eaLnBrk="1" hangingPunct="1"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一个作为客户端，一个作为服务器端</a:t>
            </a:r>
          </a:p>
          <a:p>
            <a:pPr eaLnBrk="1" hangingPunct="1">
              <a:buSzPct val="90000"/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客户</a:t>
            </a:r>
            <a:r>
              <a:rPr lang="en-US" altLang="zh-CN" sz="2400" b="1" dirty="0">
                <a:solidFill>
                  <a:srgbClr val="1557AE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/</a:t>
            </a:r>
            <a:r>
              <a:rPr lang="zh-CN" altLang="en-US" sz="2400" b="1" dirty="0">
                <a:solidFill>
                  <a:srgbClr val="1557AE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服务器的本质区别</a:t>
            </a:r>
          </a:p>
          <a:p>
            <a:pPr lvl="1" eaLnBrk="1" hangingPunct="1"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服务器方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(Server)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总在监听一个特定的端口</a:t>
            </a:r>
          </a:p>
          <a:p>
            <a:pPr lvl="1" eaLnBrk="1" hangingPunct="1"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客户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(Client)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则向该端口发出连接请求</a:t>
            </a:r>
          </a:p>
          <a:p>
            <a:pPr eaLnBrk="1" hangingPunct="1">
              <a:buSzPct val="90000"/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1557AE"/>
                </a:solidFill>
                <a:latin typeface="Consolas" panose="020B0609020204030204" pitchFamily="49" charset="0"/>
              </a:rPr>
              <a:t> Windows</a:t>
            </a:r>
            <a:r>
              <a:rPr lang="zh-CN" altLang="en-US" sz="2400" b="1" dirty="0">
                <a:solidFill>
                  <a:srgbClr val="1557AE"/>
                </a:solidFill>
                <a:latin typeface="Consolas" panose="020B0609020204030204" pitchFamily="49" charset="0"/>
              </a:rPr>
              <a:t>系统</a:t>
            </a:r>
            <a:r>
              <a:rPr lang="en-US" altLang="zh-CN" sz="2400" b="1" dirty="0">
                <a:solidFill>
                  <a:srgbClr val="1557AE"/>
                </a:solidFill>
                <a:latin typeface="Consolas" panose="020B0609020204030204" pitchFamily="49" charset="0"/>
              </a:rPr>
              <a:t>TCP/UDP</a:t>
            </a:r>
            <a:r>
              <a:rPr lang="zh-CN" altLang="en-US" sz="2400" b="1" dirty="0">
                <a:solidFill>
                  <a:srgbClr val="1557AE"/>
                </a:solidFill>
                <a:latin typeface="Consolas" panose="020B0609020204030204" pitchFamily="49" charset="0"/>
              </a:rPr>
              <a:t>连接状态的监测</a:t>
            </a:r>
          </a:p>
          <a:p>
            <a:pPr lvl="1" eaLnBrk="1" hangingPunct="1">
              <a:buSzPct val="90000"/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netstat -a</a:t>
            </a:r>
          </a:p>
        </p:txBody>
      </p:sp>
    </p:spTree>
    <p:extLst>
      <p:ext uri="{BB962C8B-B14F-4D97-AF65-F5344CB8AC3E}">
        <p14:creationId xmlns:p14="http://schemas.microsoft.com/office/powerpoint/2010/main" val="367832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5869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9C16113-8F1C-44BF-9295-56E8120694E2}"/>
              </a:ext>
            </a:extLst>
          </p:cNvPr>
          <p:cNvSpPr/>
          <p:nvPr/>
        </p:nvSpPr>
        <p:spPr>
          <a:xfrm>
            <a:off x="0" y="1041400"/>
            <a:ext cx="9144000" cy="44397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/>
              <a:t>java.net.Socket</a:t>
            </a:r>
            <a:r>
              <a:rPr lang="zh-CN" altLang="en-US" sz="2400" b="1" dirty="0"/>
              <a:t>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CFABFD-713D-48AF-A485-5A1880BC5888}"/>
              </a:ext>
            </a:extLst>
          </p:cNvPr>
          <p:cNvSpPr txBox="1"/>
          <p:nvPr/>
        </p:nvSpPr>
        <p:spPr>
          <a:xfrm>
            <a:off x="0" y="1485379"/>
            <a:ext cx="9144000" cy="4827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90600" lvl="1" indent="-533400" eaLnBrk="1" hangingPunct="1">
              <a:lnSpc>
                <a:spcPct val="114000"/>
              </a:lnSpc>
              <a:buSzPct val="90000"/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sym typeface="Wingdings" panose="05000000000000000000" pitchFamily="2" charset="2"/>
              </a:rPr>
              <a:t>表示</a:t>
            </a:r>
            <a:r>
              <a:rPr lang="en-US" altLang="zh-CN" sz="2400" b="1" dirty="0">
                <a:solidFill>
                  <a:srgbClr val="1557AE"/>
                </a:solidFill>
                <a:sym typeface="Wingdings" panose="05000000000000000000" pitchFamily="2" charset="2"/>
              </a:rPr>
              <a:t>TCP</a:t>
            </a:r>
            <a:r>
              <a:rPr lang="zh-CN" altLang="en-US" sz="2400" b="1" dirty="0">
                <a:solidFill>
                  <a:srgbClr val="1557AE"/>
                </a:solidFill>
                <a:sym typeface="Wingdings" panose="05000000000000000000" pitchFamily="2" charset="2"/>
              </a:rPr>
              <a:t>连接的</a:t>
            </a:r>
            <a:r>
              <a:rPr lang="zh-CN" alt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客户方</a:t>
            </a:r>
            <a:r>
              <a:rPr lang="en-US" altLang="zh-CN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(Client)</a:t>
            </a:r>
            <a:r>
              <a:rPr lang="zh-CN" altLang="en-US" sz="2400" b="1" dirty="0">
                <a:solidFill>
                  <a:srgbClr val="1557AE"/>
                </a:solidFill>
                <a:sym typeface="Wingdings" panose="05000000000000000000" pitchFamily="2" charset="2"/>
              </a:rPr>
              <a:t>，和谁连接</a:t>
            </a:r>
          </a:p>
          <a:p>
            <a:pPr marL="1371600" lvl="2" indent="-457200" eaLnBrk="1" hangingPunct="1">
              <a:lnSpc>
                <a:spcPct val="1140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指定对方的</a:t>
            </a:r>
            <a:r>
              <a:rPr lang="en-US" altLang="zh-CN" sz="2000" dirty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IP</a:t>
            </a: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地址和端口号</a:t>
            </a:r>
          </a:p>
          <a:p>
            <a:pPr marL="1371600" lvl="2" indent="-457200" eaLnBrk="1" hangingPunct="1">
              <a:lnSpc>
                <a:spcPct val="114000"/>
              </a:lnSpc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Consolas" panose="020B0609020204030204" pitchFamily="49" charset="0"/>
                <a:cs typeface="Tahoma" panose="020B0604030504040204" pitchFamily="34" charset="0"/>
                <a:sym typeface="Wingdings" panose="05000000000000000000" pitchFamily="2" charset="2"/>
              </a:rPr>
              <a:t>public </a:t>
            </a:r>
            <a:r>
              <a:rPr lang="en-US" altLang="zh-CN" sz="2000" dirty="0">
                <a:solidFill>
                  <a:schemeClr val="hlink"/>
                </a:solidFill>
                <a:latin typeface="Consolas" panose="020B0609020204030204" pitchFamily="49" charset="0"/>
                <a:cs typeface="Tahoma" panose="020B0604030504040204" pitchFamily="34" charset="0"/>
                <a:sym typeface="Wingdings" panose="05000000000000000000" pitchFamily="2" charset="2"/>
              </a:rPr>
              <a:t>Socket</a:t>
            </a:r>
            <a:r>
              <a:rPr lang="en-US" altLang="zh-CN" sz="2000" dirty="0">
                <a:latin typeface="Consolas" panose="020B0609020204030204" pitchFamily="49" charset="0"/>
                <a:cs typeface="Tahoma" panose="020B0604030504040204" pitchFamily="34" charset="0"/>
                <a:sym typeface="Wingdings" panose="05000000000000000000" pitchFamily="2" charset="2"/>
              </a:rPr>
              <a:t>(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  <a:cs typeface="Tahoma" panose="020B0604030504040204" pitchFamily="34" charset="0"/>
                <a:sym typeface="Wingdings" panose="05000000000000000000" pitchFamily="2" charset="2"/>
              </a:rPr>
              <a:t>String host, int port</a:t>
            </a:r>
            <a:r>
              <a:rPr lang="en-US" altLang="zh-CN" sz="2000" dirty="0">
                <a:latin typeface="Consolas" panose="020B0609020204030204" pitchFamily="49" charset="0"/>
                <a:cs typeface="Tahoma" panose="020B0604030504040204" pitchFamily="34" charset="0"/>
                <a:sym typeface="Wingdings" panose="05000000000000000000" pitchFamily="2" charset="2"/>
              </a:rPr>
              <a:t>) throws </a:t>
            </a:r>
            <a:r>
              <a:rPr lang="en-US" altLang="zh-CN" sz="2000" dirty="0" err="1">
                <a:latin typeface="Consolas" panose="020B0609020204030204" pitchFamily="49" charset="0"/>
                <a:cs typeface="Tahoma" panose="020B0604030504040204" pitchFamily="34" charset="0"/>
                <a:sym typeface="Wingdings" panose="05000000000000000000" pitchFamily="2" charset="2"/>
              </a:rPr>
              <a:t>UnknownHostException</a:t>
            </a:r>
            <a:r>
              <a:rPr lang="en-US" altLang="zh-CN" sz="2000" dirty="0">
                <a:latin typeface="Consolas" panose="020B0609020204030204" pitchFamily="49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en-US" altLang="zh-CN" sz="2000" dirty="0" err="1">
                <a:latin typeface="Consolas" panose="020B0609020204030204" pitchFamily="49" charset="0"/>
                <a:cs typeface="Tahoma" panose="020B0604030504040204" pitchFamily="34" charset="0"/>
                <a:sym typeface="Wingdings" panose="05000000000000000000" pitchFamily="2" charset="2"/>
              </a:rPr>
              <a:t>IOException</a:t>
            </a:r>
            <a:endParaRPr lang="en-US" altLang="zh-CN" sz="2000" dirty="0">
              <a:latin typeface="Consolas" panose="020B0609020204030204" pitchFamily="49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990600" lvl="1" indent="-533400" eaLnBrk="1" hangingPunct="1">
              <a:lnSpc>
                <a:spcPct val="114000"/>
              </a:lnSpc>
              <a:buSzPct val="90000"/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1557AE"/>
                </a:solidFill>
                <a:sym typeface="Wingdings" panose="05000000000000000000" pitchFamily="2" charset="2"/>
              </a:rPr>
              <a:t>Socket</a:t>
            </a:r>
            <a:r>
              <a:rPr lang="zh-CN" altLang="en-US" sz="2400" b="1" dirty="0">
                <a:solidFill>
                  <a:srgbClr val="1557AE"/>
                </a:solidFill>
                <a:sym typeface="Wingdings" panose="05000000000000000000" pitchFamily="2" charset="2"/>
              </a:rPr>
              <a:t>对象包括两个流</a:t>
            </a:r>
          </a:p>
          <a:p>
            <a:pPr marL="1371600" lvl="2" indent="-457200" eaLnBrk="1" hangingPunct="1">
              <a:lnSpc>
                <a:spcPct val="114000"/>
              </a:lnSpc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ahoma" panose="020B0604030504040204" pitchFamily="34" charset="0"/>
                <a:cs typeface="Tahoma" panose="020B0604030504040204" pitchFamily="34" charset="0"/>
              </a:rPr>
              <a:t>Socket</a:t>
            </a: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代表了</a:t>
            </a:r>
            <a:r>
              <a:rPr lang="en-US" altLang="zh-CN" sz="2000" dirty="0">
                <a:latin typeface="Tahoma" panose="020B0604030504040204" pitchFamily="34" charset="0"/>
                <a:cs typeface="Tahoma" panose="020B0604030504040204" pitchFamily="34" charset="0"/>
              </a:rPr>
              <a:t>TCP</a:t>
            </a: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所定义的双向通信连接的一个端点</a:t>
            </a:r>
            <a:endParaRPr lang="zh-CN" altLang="en-US" sz="2000" dirty="0">
              <a:latin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1371600" lvl="2" indent="-457200" eaLnBrk="1" hangingPunct="1">
              <a:lnSpc>
                <a:spcPct val="1140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输入流</a:t>
            </a:r>
            <a:r>
              <a:rPr lang="en-US" altLang="zh-CN" sz="2000" b="1" dirty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</a:t>
            </a:r>
            <a:r>
              <a:rPr lang="zh-CN" altLang="en-US" sz="2000" b="1" dirty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读取通过网络进来的数据</a:t>
            </a:r>
            <a:r>
              <a:rPr lang="en-US" altLang="zh-CN" sz="2000" b="1" dirty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</a:t>
            </a:r>
          </a:p>
          <a:p>
            <a:pPr lvl="2" eaLnBrk="1" hangingPunct="1">
              <a:lnSpc>
                <a:spcPct val="114000"/>
              </a:lnSpc>
              <a:buSzPct val="90000"/>
            </a:pPr>
            <a:r>
              <a:rPr lang="en-US" altLang="zh-CN" sz="2000" dirty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	public </a:t>
            </a:r>
            <a:r>
              <a:rPr lang="en-US" altLang="zh-CN" sz="2000" dirty="0" err="1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InputStream</a:t>
            </a:r>
            <a:r>
              <a:rPr lang="en-US" altLang="zh-CN" sz="2000" dirty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 dirty="0" err="1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getInputStream</a:t>
            </a:r>
            <a:r>
              <a:rPr lang="en-US" altLang="zh-CN" sz="2000" dirty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() throws </a:t>
            </a:r>
            <a:r>
              <a:rPr lang="en-US" altLang="zh-CN" sz="2000" dirty="0" err="1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IOException</a:t>
            </a:r>
            <a:endParaRPr lang="en-US" altLang="zh-CN" sz="2000" dirty="0">
              <a:latin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1371600" lvl="2" indent="-457200" eaLnBrk="1" hangingPunct="1">
              <a:lnSpc>
                <a:spcPct val="1140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输出流</a:t>
            </a:r>
            <a:r>
              <a:rPr lang="en-US" altLang="zh-CN" sz="2000" b="1" dirty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</a:t>
            </a:r>
            <a:r>
              <a:rPr lang="zh-CN" altLang="en-US" sz="2000" b="1" dirty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将数据写入输出流中，并通过网络发送</a:t>
            </a:r>
            <a:r>
              <a:rPr lang="en-US" altLang="zh-CN" sz="2000" b="1" dirty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</a:t>
            </a:r>
          </a:p>
          <a:p>
            <a:pPr lvl="2" eaLnBrk="1" hangingPunct="1">
              <a:lnSpc>
                <a:spcPct val="114000"/>
              </a:lnSpc>
              <a:buSzPct val="90000"/>
            </a:pPr>
            <a:r>
              <a:rPr lang="en-US" altLang="zh-CN" sz="2000" dirty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	public </a:t>
            </a:r>
            <a:r>
              <a:rPr lang="en-US" altLang="zh-CN" sz="2000" dirty="0" err="1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OutputStream</a:t>
            </a:r>
            <a:r>
              <a:rPr lang="en-US" altLang="zh-CN" sz="2000" dirty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 dirty="0" err="1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getOutputStream</a:t>
            </a:r>
            <a:r>
              <a:rPr lang="en-US" altLang="zh-CN" sz="2000" dirty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() throws </a:t>
            </a:r>
            <a:r>
              <a:rPr lang="en-US" altLang="zh-CN" sz="2000" dirty="0" err="1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IOException</a:t>
            </a:r>
            <a:endParaRPr lang="en-US" altLang="zh-CN" sz="2000" dirty="0">
              <a:latin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990600" lvl="1" indent="-533400" eaLnBrk="1" hangingPunct="1">
              <a:lnSpc>
                <a:spcPct val="114000"/>
              </a:lnSpc>
              <a:buSzPct val="90000"/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sym typeface="Wingdings" panose="05000000000000000000" pitchFamily="2" charset="2"/>
              </a:rPr>
              <a:t>操作步骤</a:t>
            </a:r>
          </a:p>
          <a:p>
            <a:pPr marL="1371600" lvl="2" indent="-457200" eaLnBrk="1" hangingPunct="1">
              <a:lnSpc>
                <a:spcPct val="1140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先建立连接 </a:t>
            </a:r>
            <a:endParaRPr lang="en-US" altLang="zh-CN" sz="2000" dirty="0">
              <a:latin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1371600" lvl="2" indent="-457200" eaLnBrk="1" hangingPunct="1">
              <a:lnSpc>
                <a:spcPct val="1140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进行流的读写操作</a:t>
            </a:r>
          </a:p>
        </p:txBody>
      </p:sp>
    </p:spTree>
    <p:extLst>
      <p:ext uri="{BB962C8B-B14F-4D97-AF65-F5344CB8AC3E}">
        <p14:creationId xmlns:p14="http://schemas.microsoft.com/office/powerpoint/2010/main" val="419929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5869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9C16113-8F1C-44BF-9295-56E8120694E2}"/>
              </a:ext>
            </a:extLst>
          </p:cNvPr>
          <p:cNvSpPr/>
          <p:nvPr/>
        </p:nvSpPr>
        <p:spPr>
          <a:xfrm>
            <a:off x="0" y="1041400"/>
            <a:ext cx="9144000" cy="44397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/>
              <a:t>java.net.ServerSocket</a:t>
            </a:r>
            <a:r>
              <a:rPr lang="zh-CN" altLang="en-US" sz="2400" b="1" dirty="0"/>
              <a:t>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CFABFD-713D-48AF-A485-5A1880BC5888}"/>
              </a:ext>
            </a:extLst>
          </p:cNvPr>
          <p:cNvSpPr txBox="1"/>
          <p:nvPr/>
        </p:nvSpPr>
        <p:spPr>
          <a:xfrm>
            <a:off x="0" y="1485379"/>
            <a:ext cx="9144000" cy="4827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90600" lvl="1" indent="-533400" eaLnBrk="1" hangingPunct="1">
              <a:lnSpc>
                <a:spcPct val="114000"/>
              </a:lnSpc>
              <a:buSzPct val="90000"/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1557AE"/>
                </a:solidFill>
                <a:sym typeface="Wingdings" panose="05000000000000000000" pitchFamily="2" charset="2"/>
              </a:rPr>
              <a:t>TCP</a:t>
            </a:r>
            <a:r>
              <a:rPr lang="zh-CN" altLang="en-US" sz="2400" b="1" dirty="0">
                <a:solidFill>
                  <a:srgbClr val="1557AE"/>
                </a:solidFill>
                <a:sym typeface="Wingdings" panose="05000000000000000000" pitchFamily="2" charset="2"/>
              </a:rPr>
              <a:t>连接的</a:t>
            </a:r>
            <a:r>
              <a:rPr lang="zh-CN" alt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服务器方</a:t>
            </a:r>
            <a:r>
              <a:rPr lang="en-US" altLang="zh-CN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(Server)</a:t>
            </a:r>
            <a:r>
              <a:rPr lang="zh-CN" altLang="en-US" sz="2400" b="1" dirty="0">
                <a:solidFill>
                  <a:srgbClr val="1557AE"/>
                </a:solidFill>
                <a:sym typeface="Wingdings" panose="05000000000000000000" pitchFamily="2" charset="2"/>
              </a:rPr>
              <a:t>，监听端口</a:t>
            </a:r>
          </a:p>
          <a:p>
            <a:pPr marL="1371600" lvl="2" indent="-457200" eaLnBrk="1" hangingPunct="1">
              <a:lnSpc>
                <a:spcPct val="1140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等待自客户端发来的连接</a:t>
            </a:r>
          </a:p>
          <a:p>
            <a:pPr marL="1371600" lvl="2" indent="-457200" eaLnBrk="1" hangingPunct="1">
              <a:lnSpc>
                <a:spcPct val="114000"/>
              </a:lnSpc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public </a:t>
            </a:r>
            <a:r>
              <a:rPr lang="en-US" altLang="zh-CN" sz="20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ServerSocket</a:t>
            </a:r>
            <a:r>
              <a:rPr lang="en-US" altLang="zh-CN" sz="2000" dirty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(int port) throws </a:t>
            </a:r>
            <a:r>
              <a:rPr lang="en-US" altLang="zh-CN" sz="2000" dirty="0" err="1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IOException</a:t>
            </a:r>
            <a:endParaRPr lang="en-US" altLang="zh-CN" sz="2000" dirty="0">
              <a:latin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990600" lvl="1" indent="-533400" eaLnBrk="1" hangingPunct="1">
              <a:lnSpc>
                <a:spcPct val="114000"/>
              </a:lnSpc>
              <a:buSzPct val="90000"/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sym typeface="Wingdings" panose="05000000000000000000" pitchFamily="2" charset="2"/>
              </a:rPr>
              <a:t>接收连接请求</a:t>
            </a:r>
          </a:p>
          <a:p>
            <a:pPr marL="1371600" lvl="2" indent="-457200" eaLnBrk="1" hangingPunct="1">
              <a:lnSpc>
                <a:spcPct val="114000"/>
              </a:lnSpc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public Socket accept() throws </a:t>
            </a:r>
            <a:r>
              <a:rPr lang="en-US" altLang="zh-CN" sz="2000" dirty="0" err="1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IOException</a:t>
            </a:r>
            <a:endParaRPr lang="en-US" altLang="zh-CN" sz="2000" dirty="0">
              <a:latin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1371600" lvl="2" indent="-457200" eaLnBrk="1" hangingPunct="1">
              <a:lnSpc>
                <a:spcPct val="114000"/>
              </a:lnSpc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Listens for a connection to be made to this socket and accepts it. The method blocks(</a:t>
            </a: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阻塞</a:t>
            </a:r>
            <a:r>
              <a:rPr lang="en-US" altLang="zh-CN" sz="2000" dirty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 until a connection is made</a:t>
            </a:r>
          </a:p>
          <a:p>
            <a:pPr marL="1371600" lvl="2" indent="-457200" eaLnBrk="1" hangingPunct="1">
              <a:lnSpc>
                <a:spcPct val="1140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服务器端通过所接收到的</a:t>
            </a:r>
            <a:r>
              <a:rPr lang="en-US" altLang="zh-CN" sz="2000" dirty="0">
                <a:latin typeface="Tahoma" panose="020B0604030504040204" pitchFamily="34" charset="0"/>
                <a:cs typeface="Tahoma" panose="020B0604030504040204" pitchFamily="34" charset="0"/>
              </a:rPr>
              <a:t>Socket</a:t>
            </a: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对象和客户端通信</a:t>
            </a:r>
          </a:p>
          <a:p>
            <a:pPr marL="1371600" lvl="2" indent="-457200" eaLnBrk="1" hangingPunct="1">
              <a:lnSpc>
                <a:spcPct val="114000"/>
              </a:lnSpc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Socket</a:t>
            </a:r>
            <a:r>
              <a:rPr lang="zh-CN" altLang="en-US" sz="2000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代表了</a:t>
            </a: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TCP</a:t>
            </a:r>
            <a:r>
              <a:rPr lang="zh-CN" altLang="en-US" sz="2000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所定义的双向通信连接的一个端点</a:t>
            </a:r>
            <a:endParaRPr lang="zh-CN" altLang="en-US" sz="2000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990600" lvl="1" indent="-533400" eaLnBrk="1" hangingPunct="1">
              <a:lnSpc>
                <a:spcPct val="114000"/>
              </a:lnSpc>
              <a:buSzPct val="90000"/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sym typeface="Wingdings" panose="05000000000000000000" pitchFamily="2" charset="2"/>
              </a:rPr>
              <a:t>操作步骤</a:t>
            </a:r>
          </a:p>
          <a:p>
            <a:pPr marL="1371600" lvl="2" indent="-457200" eaLnBrk="1" hangingPunct="1">
              <a:lnSpc>
                <a:spcPct val="1140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监听端口</a:t>
            </a:r>
            <a:endParaRPr lang="en-US" altLang="zh-CN" sz="2000" dirty="0">
              <a:latin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1371600" lvl="2" indent="-457200" eaLnBrk="1" hangingPunct="1">
              <a:lnSpc>
                <a:spcPct val="1140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接收连接</a:t>
            </a:r>
            <a:endParaRPr lang="en-US" altLang="zh-CN" sz="2000" dirty="0">
              <a:latin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1371600" lvl="2" indent="-457200" eaLnBrk="1" hangingPunct="1">
              <a:lnSpc>
                <a:spcPct val="1140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进行流的读写操作</a:t>
            </a:r>
          </a:p>
        </p:txBody>
      </p:sp>
    </p:spTree>
    <p:extLst>
      <p:ext uri="{BB962C8B-B14F-4D97-AF65-F5344CB8AC3E}">
        <p14:creationId xmlns:p14="http://schemas.microsoft.com/office/powerpoint/2010/main" val="11804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5869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9C16113-8F1C-44BF-9295-56E8120694E2}"/>
              </a:ext>
            </a:extLst>
          </p:cNvPr>
          <p:cNvSpPr/>
          <p:nvPr/>
        </p:nvSpPr>
        <p:spPr>
          <a:xfrm>
            <a:off x="0" y="1041400"/>
            <a:ext cx="9144000" cy="44397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/>
              <a:t>java.net.Socket</a:t>
            </a:r>
            <a:r>
              <a:rPr lang="zh-CN" altLang="en-US" sz="2400" b="1" dirty="0"/>
              <a:t>类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903B030-59EE-4772-944B-2A8B7CE6D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32" y="1595454"/>
            <a:ext cx="80772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CFD7471-573D-4FFB-90E2-B354573A1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070" y="1736741"/>
            <a:ext cx="1981200" cy="8382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Consolas" panose="020B0609020204030204" pitchFamily="49" charset="0"/>
                <a:ea typeface="+mn-ea"/>
              </a:rPr>
              <a:t>服务器端</a:t>
            </a:r>
            <a:endParaRPr kumimoji="1" lang="en-US" altLang="zh-CN" sz="2000" b="1" dirty="0">
              <a:latin typeface="Consolas" panose="020B0609020204030204" pitchFamily="49" charset="0"/>
              <a:ea typeface="+mn-ea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+mn-ea"/>
              </a:rPr>
              <a:t>ServerSocket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E2CE6D4F-53AC-4E4C-B3AD-900550751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13" y="1709754"/>
            <a:ext cx="1066800" cy="8382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Consolas" panose="020B0609020204030204" pitchFamily="49" charset="0"/>
                <a:ea typeface="+mn-ea"/>
              </a:rPr>
              <a:t>客户端</a:t>
            </a:r>
            <a:endParaRPr kumimoji="1" lang="en-US" altLang="zh-CN" sz="2000" b="1" dirty="0">
              <a:latin typeface="Consolas" panose="020B0609020204030204" pitchFamily="49" charset="0"/>
              <a:ea typeface="+mn-ea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+mn-ea"/>
              </a:rPr>
              <a:t>Socket</a:t>
            </a:r>
          </a:p>
        </p:txBody>
      </p:sp>
      <p:sp>
        <p:nvSpPr>
          <p:cNvPr id="13" name="Line 7">
            <a:extLst>
              <a:ext uri="{FF2B5EF4-FFF2-40B4-BE49-F238E27FC236}">
                <a16:creationId xmlns:a16="http://schemas.microsoft.com/office/drawing/2014/main" id="{82805E66-7F3C-41DF-922F-97C47FE78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0557" y="1976454"/>
            <a:ext cx="4681538" cy="0"/>
          </a:xfrm>
          <a:prstGeom prst="line">
            <a:avLst/>
          </a:prstGeom>
          <a:noFill/>
          <a:ln w="28575">
            <a:solidFill>
              <a:srgbClr val="E97C3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618DCB73-3E26-427D-97B5-74D6306535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08970" y="2357454"/>
            <a:ext cx="4681537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FC52751-9B0B-49BA-8C29-4E2F0F190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457" y="1747854"/>
            <a:ext cx="1600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nsolas" panose="020B0609020204030204" pitchFamily="49" charset="0"/>
                <a:ea typeface="+mn-ea"/>
              </a:rPr>
              <a:t>OutputStream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8B768B17-D597-4AB8-A7AA-C076D0DE8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6632" y="1747854"/>
            <a:ext cx="1600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nsolas" panose="020B0609020204030204" pitchFamily="49" charset="0"/>
                <a:ea typeface="+mn-ea"/>
              </a:rPr>
              <a:t>InputStream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828F05B-8B9F-43C6-A9B3-93CD4AD7B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457" y="2128854"/>
            <a:ext cx="1600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nsolas" panose="020B0609020204030204" pitchFamily="49" charset="0"/>
                <a:ea typeface="+mn-ea"/>
              </a:rPr>
              <a:t>InputStream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31907ADF-A3BA-42DE-8C8C-76DD5B73C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6632" y="2128854"/>
            <a:ext cx="1600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nsolas" panose="020B0609020204030204" pitchFamily="49" charset="0"/>
                <a:ea typeface="+mn-ea"/>
              </a:rPr>
              <a:t>OutputStream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ACF588E-0DF6-4745-98AE-F48FE76DEBDE}"/>
              </a:ext>
            </a:extLst>
          </p:cNvPr>
          <p:cNvSpPr/>
          <p:nvPr/>
        </p:nvSpPr>
        <p:spPr>
          <a:xfrm>
            <a:off x="5496732" y="2740842"/>
            <a:ext cx="3495675" cy="4524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onsolas" panose="020B0609020204030204" pitchFamily="49" charset="0"/>
              </a:rPr>
              <a:t>ServerSocket(port #)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BB8AB6A-6DA9-4FF9-BDA8-32D28A590EBA}"/>
              </a:ext>
            </a:extLst>
          </p:cNvPr>
          <p:cNvSpPr/>
          <p:nvPr/>
        </p:nvSpPr>
        <p:spPr>
          <a:xfrm>
            <a:off x="151594" y="2740842"/>
            <a:ext cx="3495675" cy="45242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onsolas" panose="020B0609020204030204" pitchFamily="49" charset="0"/>
              </a:rPr>
              <a:t>Socket(host, port #)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F4B0E228-5F61-49FA-AA74-A1C502622385}"/>
              </a:ext>
            </a:extLst>
          </p:cNvPr>
          <p:cNvSpPr/>
          <p:nvPr/>
        </p:nvSpPr>
        <p:spPr>
          <a:xfrm>
            <a:off x="7198539" y="3271838"/>
            <a:ext cx="422262" cy="22648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6719146-5348-4CD7-829D-A81D16343CE2}"/>
              </a:ext>
            </a:extLst>
          </p:cNvPr>
          <p:cNvSpPr/>
          <p:nvPr/>
        </p:nvSpPr>
        <p:spPr>
          <a:xfrm>
            <a:off x="334818" y="4551496"/>
            <a:ext cx="3172632" cy="45242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Consolas" panose="020B0609020204030204" pitchFamily="49" charset="0"/>
              </a:rPr>
              <a:t>OutputStream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85D7B87-EC42-4330-8ED7-04F9F6AA31B2}"/>
              </a:ext>
            </a:extLst>
          </p:cNvPr>
          <p:cNvSpPr/>
          <p:nvPr/>
        </p:nvSpPr>
        <p:spPr>
          <a:xfrm>
            <a:off x="334818" y="5161095"/>
            <a:ext cx="3172632" cy="45242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Consolas" panose="020B0609020204030204" pitchFamily="49" charset="0"/>
              </a:rPr>
              <a:t>InputStream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2D5385-1719-4879-9EF1-B1C6786F9A80}"/>
              </a:ext>
            </a:extLst>
          </p:cNvPr>
          <p:cNvSpPr/>
          <p:nvPr/>
        </p:nvSpPr>
        <p:spPr>
          <a:xfrm>
            <a:off x="189587" y="4434254"/>
            <a:ext cx="3488506" cy="1314450"/>
          </a:xfrm>
          <a:prstGeom prst="rect">
            <a:avLst/>
          </a:prstGeom>
          <a:noFill/>
          <a:ln w="28575">
            <a:solidFill>
              <a:srgbClr val="E87E0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90D55B4-D380-4A89-8E25-9BF5500F6C61}"/>
              </a:ext>
            </a:extLst>
          </p:cNvPr>
          <p:cNvSpPr/>
          <p:nvPr/>
        </p:nvSpPr>
        <p:spPr>
          <a:xfrm>
            <a:off x="189587" y="6125478"/>
            <a:ext cx="3488506" cy="45242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Consolas" panose="020B0609020204030204" pitchFamily="49" charset="0"/>
              </a:rPr>
              <a:t>Socket.close</a:t>
            </a:r>
            <a:r>
              <a:rPr lang="en-US" altLang="zh-CN" b="1" dirty="0">
                <a:latin typeface="Consolas" panose="020B0609020204030204" pitchFamily="49" charset="0"/>
              </a:rPr>
              <a:t>()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30F6194-87E8-45D6-ABC4-C38724DE0CB9}"/>
              </a:ext>
            </a:extLst>
          </p:cNvPr>
          <p:cNvSpPr/>
          <p:nvPr/>
        </p:nvSpPr>
        <p:spPr>
          <a:xfrm>
            <a:off x="5669007" y="4632163"/>
            <a:ext cx="3172632" cy="4524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Consolas" panose="020B0609020204030204" pitchFamily="49" charset="0"/>
              </a:rPr>
              <a:t>OutputStream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F380240-8D3E-4A46-8A68-66647B4CA660}"/>
              </a:ext>
            </a:extLst>
          </p:cNvPr>
          <p:cNvSpPr/>
          <p:nvPr/>
        </p:nvSpPr>
        <p:spPr>
          <a:xfrm>
            <a:off x="5669007" y="5185164"/>
            <a:ext cx="3172632" cy="4524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Consolas" panose="020B0609020204030204" pitchFamily="49" charset="0"/>
              </a:rPr>
              <a:t>InputStream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246CE23-811E-4EA5-82C3-3B194D99D24D}"/>
              </a:ext>
            </a:extLst>
          </p:cNvPr>
          <p:cNvSpPr/>
          <p:nvPr/>
        </p:nvSpPr>
        <p:spPr>
          <a:xfrm>
            <a:off x="5511070" y="4489548"/>
            <a:ext cx="3488506" cy="131445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DE721CF4-1A32-4ED2-9D9A-008BB2E3CF8C}"/>
              </a:ext>
            </a:extLst>
          </p:cNvPr>
          <p:cNvSpPr/>
          <p:nvPr/>
        </p:nvSpPr>
        <p:spPr>
          <a:xfrm>
            <a:off x="1597839" y="3300990"/>
            <a:ext cx="422262" cy="93022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5C7F986-3B40-456E-8A9D-BA1A56197BBE}"/>
              </a:ext>
            </a:extLst>
          </p:cNvPr>
          <p:cNvSpPr/>
          <p:nvPr/>
        </p:nvSpPr>
        <p:spPr>
          <a:xfrm>
            <a:off x="5503901" y="3568313"/>
            <a:ext cx="3495675" cy="5950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Consolas" panose="020B0609020204030204" pitchFamily="49" charset="0"/>
              </a:rPr>
              <a:t>ServerSocket.accept</a:t>
            </a:r>
            <a:r>
              <a:rPr lang="en-US" altLang="zh-CN" b="1" dirty="0"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b="1" dirty="0">
                <a:latin typeface="Consolas" panose="020B0609020204030204" pitchFamily="49" charset="0"/>
              </a:rPr>
              <a:t>Socket()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70E3FBE8-E687-4964-8BE3-9DD2C64E6D18}"/>
              </a:ext>
            </a:extLst>
          </p:cNvPr>
          <p:cNvSpPr/>
          <p:nvPr/>
        </p:nvSpPr>
        <p:spPr>
          <a:xfrm>
            <a:off x="7198539" y="4231214"/>
            <a:ext cx="422262" cy="22648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32AC96F-D739-4D94-B336-B61307FA3EAE}"/>
              </a:ext>
            </a:extLst>
          </p:cNvPr>
          <p:cNvSpPr/>
          <p:nvPr/>
        </p:nvSpPr>
        <p:spPr>
          <a:xfrm>
            <a:off x="5507485" y="6112248"/>
            <a:ext cx="3488506" cy="4524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Consolas" panose="020B0609020204030204" pitchFamily="49" charset="0"/>
              </a:rPr>
              <a:t>Socket.close</a:t>
            </a:r>
            <a:r>
              <a:rPr lang="en-US" altLang="zh-CN" b="1" dirty="0">
                <a:latin typeface="Consolas" panose="020B0609020204030204" pitchFamily="49" charset="0"/>
              </a:rPr>
              <a:t>()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FF8948AF-0901-469A-8B19-1F2CD5D98DB3}"/>
              </a:ext>
            </a:extLst>
          </p:cNvPr>
          <p:cNvSpPr/>
          <p:nvPr/>
        </p:nvSpPr>
        <p:spPr>
          <a:xfrm>
            <a:off x="7244569" y="5844880"/>
            <a:ext cx="422262" cy="22648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E2B67F00-4C25-4727-A55D-DA4837476DBD}"/>
              </a:ext>
            </a:extLst>
          </p:cNvPr>
          <p:cNvSpPr/>
          <p:nvPr/>
        </p:nvSpPr>
        <p:spPr>
          <a:xfrm>
            <a:off x="1688300" y="5805028"/>
            <a:ext cx="422262" cy="27438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C8DF75D3-9A40-4E5B-B0B3-F24AE294B394}"/>
              </a:ext>
            </a:extLst>
          </p:cNvPr>
          <p:cNvCxnSpPr>
            <a:stCxn id="25" idx="3"/>
            <a:endCxn id="29" idx="1"/>
          </p:cNvCxnSpPr>
          <p:nvPr/>
        </p:nvCxnSpPr>
        <p:spPr>
          <a:xfrm>
            <a:off x="3507450" y="4777707"/>
            <a:ext cx="2161557" cy="633668"/>
          </a:xfrm>
          <a:prstGeom prst="bentConnector3">
            <a:avLst/>
          </a:prstGeom>
          <a:noFill/>
          <a:ln w="28575">
            <a:solidFill>
              <a:srgbClr val="E97C3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B8D8C6E-C20C-4F2D-9999-572F6D788E36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 flipV="1">
            <a:off x="3507450" y="4858374"/>
            <a:ext cx="2161557" cy="528932"/>
          </a:xfrm>
          <a:prstGeom prst="bentConnector3">
            <a:avLst>
              <a:gd name="adj1" fmla="val 44305"/>
            </a:avLst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6253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2" grpId="0" animBg="1"/>
      <p:bldP spid="24" grpId="0" animBg="1"/>
      <p:bldP spid="3" grpId="0" animBg="1"/>
      <p:bldP spid="25" grpId="0" animBg="1"/>
      <p:bldP spid="26" grpId="0" animBg="1"/>
      <p:bldP spid="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5869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9C16113-8F1C-44BF-9295-56E8120694E2}"/>
              </a:ext>
            </a:extLst>
          </p:cNvPr>
          <p:cNvSpPr/>
          <p:nvPr/>
        </p:nvSpPr>
        <p:spPr>
          <a:xfrm>
            <a:off x="0" y="1041400"/>
            <a:ext cx="9144000" cy="44397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/>
              <a:t>java.net.Socket</a:t>
            </a:r>
            <a:r>
              <a:rPr lang="zh-CN" altLang="en-US" sz="2400" b="1" dirty="0"/>
              <a:t>类</a:t>
            </a:r>
          </a:p>
        </p:txBody>
      </p:sp>
      <p:sp>
        <p:nvSpPr>
          <p:cNvPr id="2" name="箭头: V 形 1">
            <a:extLst>
              <a:ext uri="{FF2B5EF4-FFF2-40B4-BE49-F238E27FC236}">
                <a16:creationId xmlns:a16="http://schemas.microsoft.com/office/drawing/2014/main" id="{D78D9680-180A-4072-81C5-F42E155DC5B2}"/>
              </a:ext>
            </a:extLst>
          </p:cNvPr>
          <p:cNvSpPr/>
          <p:nvPr/>
        </p:nvSpPr>
        <p:spPr>
          <a:xfrm>
            <a:off x="0" y="1595453"/>
            <a:ext cx="4838700" cy="35717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对客户端对</a:t>
            </a:r>
            <a:r>
              <a:rPr lang="en-US" altLang="zh-CN" sz="2000" b="1" dirty="0">
                <a:solidFill>
                  <a:schemeClr val="tx1"/>
                </a:solidFill>
              </a:rPr>
              <a:t>Socket</a:t>
            </a:r>
            <a:r>
              <a:rPr lang="zh-CN" altLang="en-US" sz="2000" b="1" dirty="0">
                <a:solidFill>
                  <a:schemeClr val="tx1"/>
                </a:solidFill>
              </a:rPr>
              <a:t>进行读写</a:t>
            </a:r>
            <a:r>
              <a:rPr lang="en-US" altLang="zh-CN" sz="2000" b="1" dirty="0">
                <a:solidFill>
                  <a:schemeClr val="tx1"/>
                </a:solidFill>
              </a:rPr>
              <a:t>-</a:t>
            </a:r>
            <a:r>
              <a:rPr lang="zh-CN" altLang="en-US" sz="2000" b="1" dirty="0">
                <a:solidFill>
                  <a:schemeClr val="tx1"/>
                </a:solidFill>
              </a:rPr>
              <a:t>实例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E09C274-39C8-4262-A375-B3F10A9C45BD}"/>
              </a:ext>
            </a:extLst>
          </p:cNvPr>
          <p:cNvSpPr txBox="1"/>
          <p:nvPr/>
        </p:nvSpPr>
        <p:spPr>
          <a:xfrm>
            <a:off x="0" y="2062698"/>
            <a:ext cx="9144000" cy="39703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net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342900" indent="-342900">
              <a:buFont typeface="+mj-lt"/>
              <a:buAutoNum type="arabicPeriod"/>
            </a:pPr>
            <a:b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SimpleClient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“127.0.0.1"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5432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getInputStream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DataInputStream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DataInputStream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readUTF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 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752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5869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9C16113-8F1C-44BF-9295-56E8120694E2}"/>
              </a:ext>
            </a:extLst>
          </p:cNvPr>
          <p:cNvSpPr/>
          <p:nvPr/>
        </p:nvSpPr>
        <p:spPr>
          <a:xfrm>
            <a:off x="0" y="976801"/>
            <a:ext cx="9144000" cy="44397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/>
              <a:t>java.net.Socket</a:t>
            </a:r>
            <a:r>
              <a:rPr lang="zh-CN" altLang="en-US" sz="2400" b="1" dirty="0"/>
              <a:t>类</a:t>
            </a:r>
          </a:p>
        </p:txBody>
      </p:sp>
      <p:sp>
        <p:nvSpPr>
          <p:cNvPr id="2" name="箭头: V 形 1">
            <a:extLst>
              <a:ext uri="{FF2B5EF4-FFF2-40B4-BE49-F238E27FC236}">
                <a16:creationId xmlns:a16="http://schemas.microsoft.com/office/drawing/2014/main" id="{D78D9680-180A-4072-81C5-F42E155DC5B2}"/>
              </a:ext>
            </a:extLst>
          </p:cNvPr>
          <p:cNvSpPr/>
          <p:nvPr/>
        </p:nvSpPr>
        <p:spPr>
          <a:xfrm>
            <a:off x="0" y="1452010"/>
            <a:ext cx="3575339" cy="32767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ServerSocket-</a:t>
            </a:r>
            <a:r>
              <a:rPr lang="zh-CN" altLang="en-US" sz="2000" b="1" dirty="0">
                <a:solidFill>
                  <a:schemeClr val="tx1"/>
                </a:solidFill>
              </a:rPr>
              <a:t>实例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E09C274-39C8-4262-A375-B3F10A9C45BD}"/>
              </a:ext>
            </a:extLst>
          </p:cNvPr>
          <p:cNvSpPr txBox="1"/>
          <p:nvPr/>
        </p:nvSpPr>
        <p:spPr>
          <a:xfrm>
            <a:off x="0" y="1779687"/>
            <a:ext cx="9144000" cy="50783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ServerSocket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“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World!”;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ServerSocket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5432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 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OutputStream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=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getOutputStream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DataOutputStream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DataOutputStream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(out);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writeUTF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(hello);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(e);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615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5869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9C16113-8F1C-44BF-9295-56E8120694E2}"/>
              </a:ext>
            </a:extLst>
          </p:cNvPr>
          <p:cNvSpPr/>
          <p:nvPr/>
        </p:nvSpPr>
        <p:spPr>
          <a:xfrm>
            <a:off x="0" y="976801"/>
            <a:ext cx="9144000" cy="44397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/>
              <a:t>java.net.Socket</a:t>
            </a:r>
            <a:r>
              <a:rPr lang="zh-CN" altLang="en-US" sz="2400" b="1" dirty="0"/>
              <a:t>类</a:t>
            </a:r>
          </a:p>
        </p:txBody>
      </p:sp>
      <p:sp>
        <p:nvSpPr>
          <p:cNvPr id="2" name="箭头: V 形 1">
            <a:extLst>
              <a:ext uri="{FF2B5EF4-FFF2-40B4-BE49-F238E27FC236}">
                <a16:creationId xmlns:a16="http://schemas.microsoft.com/office/drawing/2014/main" id="{D78D9680-180A-4072-81C5-F42E155DC5B2}"/>
              </a:ext>
            </a:extLst>
          </p:cNvPr>
          <p:cNvSpPr/>
          <p:nvPr/>
        </p:nvSpPr>
        <p:spPr>
          <a:xfrm>
            <a:off x="0" y="1452010"/>
            <a:ext cx="3575339" cy="32767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ServerSocket-</a:t>
            </a:r>
            <a:r>
              <a:rPr lang="zh-CN" altLang="en-US" sz="2000" b="1" dirty="0">
                <a:solidFill>
                  <a:schemeClr val="tx1"/>
                </a:solidFill>
              </a:rPr>
              <a:t>实例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3DC03A-6A9E-45AB-85A5-B2B7DB152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363" y="1924222"/>
            <a:ext cx="3582004" cy="34374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49EBAD1-185B-4F59-8D10-58583C135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68" y="1924222"/>
            <a:ext cx="4460546" cy="343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2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5869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9C16113-8F1C-44BF-9295-56E8120694E2}"/>
              </a:ext>
            </a:extLst>
          </p:cNvPr>
          <p:cNvSpPr/>
          <p:nvPr/>
        </p:nvSpPr>
        <p:spPr>
          <a:xfrm>
            <a:off x="0" y="1041400"/>
            <a:ext cx="9144000" cy="44397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/>
              <a:t>java.net.Socket</a:t>
            </a:r>
            <a:r>
              <a:rPr lang="zh-CN" altLang="en-US" sz="2400" b="1" dirty="0"/>
              <a:t>类</a:t>
            </a:r>
          </a:p>
        </p:txBody>
      </p:sp>
      <p:sp>
        <p:nvSpPr>
          <p:cNvPr id="2" name="箭头: V 形 1">
            <a:extLst>
              <a:ext uri="{FF2B5EF4-FFF2-40B4-BE49-F238E27FC236}">
                <a16:creationId xmlns:a16="http://schemas.microsoft.com/office/drawing/2014/main" id="{D78D9680-180A-4072-81C5-F42E155DC5B2}"/>
              </a:ext>
            </a:extLst>
          </p:cNvPr>
          <p:cNvSpPr/>
          <p:nvPr/>
        </p:nvSpPr>
        <p:spPr>
          <a:xfrm>
            <a:off x="0" y="1595453"/>
            <a:ext cx="3420208" cy="35717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多线程的服务器实现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F3F1C56-D7D2-4B41-A104-B6E33D51A70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952624"/>
            <a:ext cx="8305800" cy="1546714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600" lvl="1" indent="-533400" eaLnBrk="1" hangingPunct="1">
              <a:lnSpc>
                <a:spcPct val="114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1557AE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为每个客户的连接</a:t>
            </a:r>
            <a:r>
              <a:rPr lang="en-US" altLang="zh-CN" sz="2000" b="1" dirty="0">
                <a:solidFill>
                  <a:srgbClr val="1557AE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(Socket)</a:t>
            </a:r>
            <a:r>
              <a:rPr lang="zh-CN" altLang="en-US" sz="2000" b="1" dirty="0">
                <a:solidFill>
                  <a:srgbClr val="1557AE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分配一个线程，让其独立处理</a:t>
            </a:r>
          </a:p>
          <a:p>
            <a:pPr marL="990600" lvl="1" indent="-533400" eaLnBrk="1" hangingPunct="1">
              <a:lnSpc>
                <a:spcPct val="114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1557AE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两种实现方式</a:t>
            </a:r>
          </a:p>
          <a:p>
            <a:pPr lvl="2" eaLnBrk="1" hangingPunct="1"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Consolas" panose="020B0609020204030204" pitchFamily="49" charset="0"/>
                <a:ea typeface="楷体" panose="02010609060101010101" pitchFamily="49" charset="-122"/>
                <a:sym typeface="Wingdings" panose="05000000000000000000" pitchFamily="2" charset="2"/>
              </a:rPr>
              <a:t>作为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  <a:sym typeface="Wingdings" panose="05000000000000000000" pitchFamily="2" charset="2"/>
              </a:rPr>
              <a:t>java.lang.Thread</a:t>
            </a:r>
            <a:r>
              <a:rPr lang="zh-CN" altLang="en-US" b="1" dirty="0">
                <a:latin typeface="Consolas" panose="020B0609020204030204" pitchFamily="49" charset="0"/>
                <a:ea typeface="楷体" panose="02010609060101010101" pitchFamily="49" charset="-122"/>
                <a:sym typeface="Wingdings" panose="05000000000000000000" pitchFamily="2" charset="2"/>
              </a:rPr>
              <a:t>类的子类</a:t>
            </a:r>
          </a:p>
          <a:p>
            <a:pPr lvl="2" eaLnBrk="1" hangingPunct="1"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Consolas" panose="020B0609020204030204" pitchFamily="49" charset="0"/>
                <a:ea typeface="楷体" panose="02010609060101010101" pitchFamily="49" charset="-122"/>
                <a:sym typeface="Wingdings" panose="05000000000000000000" pitchFamily="2" charset="2"/>
              </a:rPr>
              <a:t>实现</a:t>
            </a:r>
            <a:r>
              <a:rPr lang="en-US" altLang="zh-CN" b="1" dirty="0" err="1">
                <a:latin typeface="Consolas" panose="020B0609020204030204" pitchFamily="49" charset="0"/>
                <a:ea typeface="楷体" panose="02010609060101010101" pitchFamily="49" charset="-122"/>
                <a:sym typeface="Wingdings" panose="05000000000000000000" pitchFamily="2" charset="2"/>
              </a:rPr>
              <a:t>java.lang.Runnable</a:t>
            </a:r>
            <a:r>
              <a:rPr lang="zh-CN" altLang="en-US" b="1" dirty="0">
                <a:latin typeface="Consolas" panose="020B0609020204030204" pitchFamily="49" charset="0"/>
                <a:ea typeface="楷体" panose="02010609060101010101" pitchFamily="49" charset="-122"/>
                <a:sym typeface="Wingdings" panose="05000000000000000000" pitchFamily="2" charset="2"/>
              </a:rPr>
              <a:t>接口</a:t>
            </a:r>
          </a:p>
        </p:txBody>
      </p:sp>
      <p:sp>
        <p:nvSpPr>
          <p:cNvPr id="11" name="Line 4">
            <a:extLst>
              <a:ext uri="{FF2B5EF4-FFF2-40B4-BE49-F238E27FC236}">
                <a16:creationId xmlns:a16="http://schemas.microsoft.com/office/drawing/2014/main" id="{AA7F94F3-674A-4928-8FCC-F5BE68A01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0840" y="4808042"/>
            <a:ext cx="0" cy="585744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26D9437A-E28D-41A0-898A-E57AD745C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2838" y="4476818"/>
            <a:ext cx="0" cy="4933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CFB84DCC-813E-4E82-8CA2-AE026BFB9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173" y="4950992"/>
            <a:ext cx="2451329" cy="493351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>
                <a:latin typeface="Consolas" panose="020B0609020204030204" pitchFamily="49" charset="0"/>
                <a:ea typeface="华文中宋" panose="02010600040101010101" pitchFamily="2" charset="-122"/>
              </a:rPr>
              <a:t>Thread 1</a:t>
            </a:r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id="{F2F5CF44-607A-4F0B-9E2D-8B3C3626C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357" y="5840068"/>
            <a:ext cx="2451329" cy="474174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>
                <a:latin typeface="Consolas" panose="020B0609020204030204" pitchFamily="49" charset="0"/>
                <a:ea typeface="华文中宋" panose="02010600040101010101" pitchFamily="2" charset="-122"/>
              </a:rPr>
              <a:t>Thread n</a:t>
            </a:r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A851126D-1A28-46DE-87F0-C1C845BC40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8997" y="6077155"/>
            <a:ext cx="4438779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E1A4C936-1EBA-4DD4-8974-816DB1CCF9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8997" y="4100268"/>
            <a:ext cx="28960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F3261DE0-FEF9-4CEB-8232-864703D81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32" y="3626094"/>
            <a:ext cx="1429942" cy="92045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Client 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Socket</a:t>
            </a:r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ABC10F50-333E-4091-B209-58D26780B6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1114" y="4494251"/>
            <a:ext cx="0" cy="13458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0" name="Line 12">
            <a:extLst>
              <a:ext uri="{FF2B5EF4-FFF2-40B4-BE49-F238E27FC236}">
                <a16:creationId xmlns:a16="http://schemas.microsoft.com/office/drawing/2014/main" id="{4334BE81-CEB6-4337-BA33-C2FFFB3E80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68997" y="4548293"/>
            <a:ext cx="2896059" cy="13702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/>
          <a:p>
            <a:endParaRPr lang="zh-CN" altLang="en-US">
              <a:latin typeface="Consolas" panose="020B0609020204030204" pitchFamily="49" charset="0"/>
            </a:endParaRPr>
          </a:p>
        </p:txBody>
      </p:sp>
      <p:grpSp>
        <p:nvGrpSpPr>
          <p:cNvPr id="21" name="Group 13">
            <a:extLst>
              <a:ext uri="{FF2B5EF4-FFF2-40B4-BE49-F238E27FC236}">
                <a16:creationId xmlns:a16="http://schemas.microsoft.com/office/drawing/2014/main" id="{A60DFCD7-123C-43ED-B1B9-0555B5EEFA12}"/>
              </a:ext>
            </a:extLst>
          </p:cNvPr>
          <p:cNvGrpSpPr>
            <a:grpSpLocks/>
          </p:cNvGrpSpPr>
          <p:nvPr/>
        </p:nvGrpSpPr>
        <p:grpSpPr bwMode="auto">
          <a:xfrm>
            <a:off x="4775695" y="3626094"/>
            <a:ext cx="3268439" cy="948348"/>
            <a:chOff x="2976" y="2478"/>
            <a:chExt cx="1536" cy="544"/>
          </a:xfrm>
        </p:grpSpPr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2A9D827A-6513-4310-A953-2B6818A6D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78"/>
              <a:ext cx="288" cy="544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en-US" altLang="zh-CN" sz="1800">
                  <a:latin typeface="Consolas" panose="020B0609020204030204" pitchFamily="49" charset="0"/>
                  <a:ea typeface="华文中宋" panose="02010600040101010101" pitchFamily="2" charset="-122"/>
                </a:rPr>
                <a:t>Port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en-US" altLang="zh-CN" sz="1800">
                  <a:latin typeface="Consolas" panose="020B0609020204030204" pitchFamily="49" charset="0"/>
                  <a:ea typeface="华文中宋" panose="02010600040101010101" pitchFamily="2" charset="-122"/>
                </a:rPr>
                <a:t>7</a:t>
              </a:r>
            </a:p>
          </p:txBody>
        </p:sp>
        <p:sp>
          <p:nvSpPr>
            <p:cNvPr id="23" name="Rectangle 15">
              <a:extLst>
                <a:ext uri="{FF2B5EF4-FFF2-40B4-BE49-F238E27FC236}">
                  <a16:creationId xmlns:a16="http://schemas.microsoft.com/office/drawing/2014/main" id="{7E3F003E-FEA4-47A9-B420-EB99D6CB1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478"/>
              <a:ext cx="1248" cy="5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latin typeface="Consolas" panose="020B0609020204030204" pitchFamily="49" charset="0"/>
                </a:rPr>
                <a:t>www.baidu.com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latin typeface="Consolas" panose="020B0609020204030204" pitchFamily="49" charset="0"/>
                </a:rPr>
                <a:t>ServerSocket</a:t>
              </a:r>
            </a:p>
          </p:txBody>
        </p:sp>
      </p:grpSp>
      <p:sp>
        <p:nvSpPr>
          <p:cNvPr id="25" name="Rectangle 16">
            <a:extLst>
              <a:ext uri="{FF2B5EF4-FFF2-40B4-BE49-F238E27FC236}">
                <a16:creationId xmlns:a16="http://schemas.microsoft.com/office/drawing/2014/main" id="{8491A494-8B1C-47F6-BF61-8A5FFFE11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32" y="5550683"/>
            <a:ext cx="1429942" cy="92045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Consolas" panose="020B0609020204030204" pitchFamily="49" charset="0"/>
              </a:rPr>
              <a:t>Client 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Consolas" panose="020B0609020204030204" pitchFamily="49" charset="0"/>
              </a:rPr>
              <a:t>Socket</a:t>
            </a:r>
          </a:p>
        </p:txBody>
      </p:sp>
      <p:sp>
        <p:nvSpPr>
          <p:cNvPr id="26" name="Line 17">
            <a:extLst>
              <a:ext uri="{FF2B5EF4-FFF2-40B4-BE49-F238E27FC236}">
                <a16:creationId xmlns:a16="http://schemas.microsoft.com/office/drawing/2014/main" id="{367C115D-26CB-40C4-9E8C-D8C8FF2D5C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8997" y="4257164"/>
            <a:ext cx="3185452" cy="699059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7" name="Oval 18">
            <a:extLst>
              <a:ext uri="{FF2B5EF4-FFF2-40B4-BE49-F238E27FC236}">
                <a16:creationId xmlns:a16="http://schemas.microsoft.com/office/drawing/2014/main" id="{7DDB00C8-4E72-4636-A431-62D13B19E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452" y="3704542"/>
            <a:ext cx="442601" cy="36086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chemeClr val="bg1"/>
                </a:solidFill>
                <a:latin typeface="Consolas" panose="020B0609020204030204" pitchFamily="49" charset="0"/>
                <a:ea typeface="华文行楷" panose="02010800040101010101" pitchFamily="2" charset="-122"/>
              </a:rPr>
              <a:t>1</a:t>
            </a:r>
          </a:p>
        </p:txBody>
      </p:sp>
      <p:sp>
        <p:nvSpPr>
          <p:cNvPr id="28" name="Oval 19">
            <a:extLst>
              <a:ext uri="{FF2B5EF4-FFF2-40B4-BE49-F238E27FC236}">
                <a16:creationId xmlns:a16="http://schemas.microsoft.com/office/drawing/2014/main" id="{FBAEECE2-32B9-4748-A36E-65E1CCD22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842" y="4494251"/>
            <a:ext cx="442601" cy="36086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chemeClr val="bg1"/>
                </a:solidFill>
                <a:latin typeface="Consolas" panose="020B0609020204030204" pitchFamily="49" charset="0"/>
                <a:ea typeface="华文行楷" panose="02010800040101010101" pitchFamily="2" charset="-122"/>
              </a:rPr>
              <a:t>2</a:t>
            </a:r>
          </a:p>
        </p:txBody>
      </p:sp>
      <p:sp>
        <p:nvSpPr>
          <p:cNvPr id="29" name="Oval 20">
            <a:extLst>
              <a:ext uri="{FF2B5EF4-FFF2-40B4-BE49-F238E27FC236}">
                <a16:creationId xmlns:a16="http://schemas.microsoft.com/office/drawing/2014/main" id="{1884114A-F97E-4858-96FB-5806B8ECC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030" y="4292030"/>
            <a:ext cx="442601" cy="36086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chemeClr val="bg1"/>
                </a:solidFill>
                <a:latin typeface="Consolas" panose="020B0609020204030204" pitchFamily="49" charset="0"/>
                <a:ea typeface="华文行楷" panose="02010800040101010101" pitchFamily="2" charset="-122"/>
              </a:rPr>
              <a:t>3</a:t>
            </a:r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47FC9FD1-DE7D-42C9-81B4-421F4D049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422" y="4970169"/>
            <a:ext cx="442601" cy="36086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chemeClr val="bg1"/>
                </a:solidFill>
                <a:latin typeface="Consolas" panose="020B0609020204030204" pitchFamily="49" charset="0"/>
                <a:ea typeface="华文行楷" panose="02010800040101010101" pitchFamily="2" charset="-122"/>
              </a:rPr>
              <a:t>1</a:t>
            </a:r>
          </a:p>
        </p:txBody>
      </p:sp>
      <p:sp>
        <p:nvSpPr>
          <p:cNvPr id="31" name="Oval 22">
            <a:extLst>
              <a:ext uri="{FF2B5EF4-FFF2-40B4-BE49-F238E27FC236}">
                <a16:creationId xmlns:a16="http://schemas.microsoft.com/office/drawing/2014/main" id="{44539A70-0273-4590-90B3-865EE52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114" y="5127064"/>
            <a:ext cx="442601" cy="36086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chemeClr val="bg1"/>
                </a:solidFill>
                <a:latin typeface="Consolas" panose="020B0609020204030204" pitchFamily="49" charset="0"/>
                <a:ea typeface="华文行楷" panose="02010800040101010101" pitchFamily="2" charset="-122"/>
              </a:rPr>
              <a:t>2</a:t>
            </a:r>
          </a:p>
        </p:txBody>
      </p:sp>
      <p:sp>
        <p:nvSpPr>
          <p:cNvPr id="32" name="Oval 23">
            <a:extLst>
              <a:ext uri="{FF2B5EF4-FFF2-40B4-BE49-F238E27FC236}">
                <a16:creationId xmlns:a16="http://schemas.microsoft.com/office/drawing/2014/main" id="{FD5BA667-848E-4EB9-BE3E-FC4E0DFF0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631" y="5681430"/>
            <a:ext cx="442601" cy="36086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chemeClr val="bg1"/>
                </a:solidFill>
                <a:latin typeface="Consolas" panose="020B0609020204030204" pitchFamily="49" charset="0"/>
                <a:ea typeface="华文行楷" panose="02010800040101010101" pitchFamily="2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9816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5869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9C16113-8F1C-44BF-9295-56E8120694E2}"/>
              </a:ext>
            </a:extLst>
          </p:cNvPr>
          <p:cNvSpPr/>
          <p:nvPr/>
        </p:nvSpPr>
        <p:spPr>
          <a:xfrm>
            <a:off x="0" y="1041400"/>
            <a:ext cx="9144000" cy="44397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/>
              <a:t>java.net.Socket</a:t>
            </a:r>
            <a:r>
              <a:rPr lang="zh-CN" altLang="en-US" sz="2400" b="1" dirty="0"/>
              <a:t>类</a:t>
            </a:r>
          </a:p>
        </p:txBody>
      </p:sp>
      <p:sp>
        <p:nvSpPr>
          <p:cNvPr id="2" name="箭头: V 形 1">
            <a:extLst>
              <a:ext uri="{FF2B5EF4-FFF2-40B4-BE49-F238E27FC236}">
                <a16:creationId xmlns:a16="http://schemas.microsoft.com/office/drawing/2014/main" id="{D78D9680-180A-4072-81C5-F42E155DC5B2}"/>
              </a:ext>
            </a:extLst>
          </p:cNvPr>
          <p:cNvSpPr/>
          <p:nvPr/>
        </p:nvSpPr>
        <p:spPr>
          <a:xfrm>
            <a:off x="0" y="1595453"/>
            <a:ext cx="3420208" cy="35717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多线程的服务器实现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393781E-CA4E-46D9-8E68-4B6BB9E83B44}"/>
              </a:ext>
            </a:extLst>
          </p:cNvPr>
          <p:cNvSpPr txBox="1"/>
          <p:nvPr/>
        </p:nvSpPr>
        <p:spPr>
          <a:xfrm>
            <a:off x="0" y="2136339"/>
            <a:ext cx="9144000" cy="1631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ServerSocket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ServerSocket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5432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listening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(listening)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20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ServerThread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lang="en-US" altLang="zh-CN" sz="20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256E8A8-A644-4601-BA71-81CE4928CDD9}"/>
              </a:ext>
            </a:extLst>
          </p:cNvPr>
          <p:cNvSpPr txBox="1"/>
          <p:nvPr/>
        </p:nvSpPr>
        <p:spPr>
          <a:xfrm>
            <a:off x="0" y="4231124"/>
            <a:ext cx="9144000" cy="19389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ServerThread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…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…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584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27"/>
          <p:cNvSpPr>
            <a:spLocks noChangeArrowheads="1"/>
          </p:cNvSpPr>
          <p:nvPr/>
        </p:nvSpPr>
        <p:spPr bwMode="auto">
          <a:xfrm>
            <a:off x="685556" y="297596"/>
            <a:ext cx="250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24000" rIns="324000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1557AE"/>
                </a:solidFill>
                <a:latin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课程内容</a:t>
            </a:r>
            <a:endParaRPr lang="zh-CN" altLang="en-US" sz="3600" b="1" dirty="0">
              <a:solidFill>
                <a:srgbClr val="1557AE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450753" y="1642436"/>
            <a:ext cx="3395626" cy="3395626"/>
            <a:chOff x="1033499" y="2087806"/>
            <a:chExt cx="2448000" cy="2448000"/>
          </a:xfrm>
        </p:grpSpPr>
        <p:sp>
          <p:nvSpPr>
            <p:cNvPr id="116" name="椭圆 115"/>
            <p:cNvSpPr/>
            <p:nvPr/>
          </p:nvSpPr>
          <p:spPr>
            <a:xfrm>
              <a:off x="1033499" y="2087806"/>
              <a:ext cx="2448000" cy="2448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>
              <a:off x="1249499" y="2303806"/>
              <a:ext cx="2016000" cy="2016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9" name="图片 1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66" y="2168950"/>
            <a:ext cx="2322199" cy="2322199"/>
          </a:xfrm>
          <a:prstGeom prst="rect">
            <a:avLst/>
          </a:prstGeom>
        </p:spPr>
      </p:pic>
      <p:sp>
        <p:nvSpPr>
          <p:cNvPr id="25" name="椭圆 24"/>
          <p:cNvSpPr/>
          <p:nvPr/>
        </p:nvSpPr>
        <p:spPr>
          <a:xfrm>
            <a:off x="4246052" y="1795394"/>
            <a:ext cx="540000" cy="54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47388" y="2665869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矩形 28"/>
          <p:cNvSpPr/>
          <p:nvPr/>
        </p:nvSpPr>
        <p:spPr>
          <a:xfrm>
            <a:off x="4247388" y="1843683"/>
            <a:ext cx="537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48724" y="2720425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3" name="矩形 4"/>
          <p:cNvSpPr>
            <a:spLocks noChangeArrowheads="1"/>
          </p:cNvSpPr>
          <p:nvPr/>
        </p:nvSpPr>
        <p:spPr bwMode="auto">
          <a:xfrm>
            <a:off x="4963484" y="1827320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35" name="矩形 4"/>
          <p:cNvSpPr>
            <a:spLocks noChangeArrowheads="1"/>
          </p:cNvSpPr>
          <p:nvPr/>
        </p:nvSpPr>
        <p:spPr bwMode="auto">
          <a:xfrm>
            <a:off x="4960138" y="2705036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2" name="椭圆 1"/>
          <p:cNvSpPr/>
          <p:nvPr/>
        </p:nvSpPr>
        <p:spPr>
          <a:xfrm>
            <a:off x="4246053" y="3492037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4247389" y="3546593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4958803" y="3531204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306FFFA-1DB8-44E1-BC4A-EDB357958852}"/>
              </a:ext>
            </a:extLst>
          </p:cNvPr>
          <p:cNvSpPr/>
          <p:nvPr/>
        </p:nvSpPr>
        <p:spPr>
          <a:xfrm>
            <a:off x="4246052" y="4396540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D1691EC-89DC-41B8-83D3-085004A12802}"/>
              </a:ext>
            </a:extLst>
          </p:cNvPr>
          <p:cNvSpPr/>
          <p:nvPr/>
        </p:nvSpPr>
        <p:spPr>
          <a:xfrm>
            <a:off x="4247389" y="4444829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20" name="矩形 4">
            <a:extLst>
              <a:ext uri="{FF2B5EF4-FFF2-40B4-BE49-F238E27FC236}">
                <a16:creationId xmlns:a16="http://schemas.microsoft.com/office/drawing/2014/main" id="{D566E7A2-A3E6-44CF-BC81-104C4DCCE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3484" y="4428466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</a:p>
        </p:txBody>
      </p:sp>
    </p:spTree>
    <p:extLst>
      <p:ext uri="{BB962C8B-B14F-4D97-AF65-F5344CB8AC3E}">
        <p14:creationId xmlns:p14="http://schemas.microsoft.com/office/powerpoint/2010/main" val="24865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5869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9C16113-8F1C-44BF-9295-56E8120694E2}"/>
              </a:ext>
            </a:extLst>
          </p:cNvPr>
          <p:cNvSpPr/>
          <p:nvPr/>
        </p:nvSpPr>
        <p:spPr>
          <a:xfrm>
            <a:off x="0" y="1041400"/>
            <a:ext cx="9144000" cy="44397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/>
              <a:t>java.net.Socket</a:t>
            </a:r>
            <a:r>
              <a:rPr lang="zh-CN" altLang="en-US" sz="2400" b="1" dirty="0"/>
              <a:t>类</a:t>
            </a:r>
          </a:p>
        </p:txBody>
      </p:sp>
      <p:sp>
        <p:nvSpPr>
          <p:cNvPr id="2" name="箭头: V 形 1">
            <a:extLst>
              <a:ext uri="{FF2B5EF4-FFF2-40B4-BE49-F238E27FC236}">
                <a16:creationId xmlns:a16="http://schemas.microsoft.com/office/drawing/2014/main" id="{D78D9680-180A-4072-81C5-F42E155DC5B2}"/>
              </a:ext>
            </a:extLst>
          </p:cNvPr>
          <p:cNvSpPr/>
          <p:nvPr/>
        </p:nvSpPr>
        <p:spPr>
          <a:xfrm>
            <a:off x="0" y="1595453"/>
            <a:ext cx="3420208" cy="35717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多线程的服务器实现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393781E-CA4E-46D9-8E68-4B6BB9E83B44}"/>
              </a:ext>
            </a:extLst>
          </p:cNvPr>
          <p:cNvSpPr txBox="1"/>
          <p:nvPr/>
        </p:nvSpPr>
        <p:spPr>
          <a:xfrm>
            <a:off x="0" y="2091708"/>
            <a:ext cx="9144000" cy="47089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Server2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threadnum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Server2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Server2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0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threadnum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++;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zh-CN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ServerSocket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ServerSocket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5432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Server2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altLang="zh-CN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38326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5869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9C16113-8F1C-44BF-9295-56E8120694E2}"/>
              </a:ext>
            </a:extLst>
          </p:cNvPr>
          <p:cNvSpPr/>
          <p:nvPr/>
        </p:nvSpPr>
        <p:spPr>
          <a:xfrm>
            <a:off x="0" y="1041400"/>
            <a:ext cx="9144000" cy="44397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/>
              <a:t>java.net.Socket</a:t>
            </a:r>
            <a:r>
              <a:rPr lang="zh-CN" altLang="en-US" sz="2400" b="1" dirty="0"/>
              <a:t>类</a:t>
            </a:r>
          </a:p>
        </p:txBody>
      </p:sp>
      <p:sp>
        <p:nvSpPr>
          <p:cNvPr id="2" name="箭头: V 形 1">
            <a:extLst>
              <a:ext uri="{FF2B5EF4-FFF2-40B4-BE49-F238E27FC236}">
                <a16:creationId xmlns:a16="http://schemas.microsoft.com/office/drawing/2014/main" id="{D78D9680-180A-4072-81C5-F42E155DC5B2}"/>
              </a:ext>
            </a:extLst>
          </p:cNvPr>
          <p:cNvSpPr/>
          <p:nvPr/>
        </p:nvSpPr>
        <p:spPr>
          <a:xfrm>
            <a:off x="0" y="1595453"/>
            <a:ext cx="3420208" cy="35717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多线程的服务器实现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393781E-CA4E-46D9-8E68-4B6BB9E83B44}"/>
              </a:ext>
            </a:extLst>
          </p:cNvPr>
          <p:cNvSpPr txBox="1"/>
          <p:nvPr/>
        </p:nvSpPr>
        <p:spPr>
          <a:xfrm>
            <a:off x="0" y="2062698"/>
            <a:ext cx="9144000" cy="45243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OutputStream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= 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getOutputStream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DataOutputStream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DataOutputStream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Server2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threadnum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++){</a:t>
            </a:r>
          </a:p>
          <a:p>
            <a:pPr marL="457200" indent="-457200">
              <a:buFont typeface="+mj-lt"/>
              <a:buAutoNum type="arabicPeriod"/>
            </a:pPr>
            <a:b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writeUTF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 is the message to the 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Client</a:t>
            </a:r>
            <a:r>
              <a:rPr lang="en-US" altLang="zh-CN" b="1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"Sent a message to Client"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}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){}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 catch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InterruptedException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){}}}</a:t>
            </a:r>
          </a:p>
        </p:txBody>
      </p:sp>
    </p:spTree>
    <p:extLst>
      <p:ext uri="{BB962C8B-B14F-4D97-AF65-F5344CB8AC3E}">
        <p14:creationId xmlns:p14="http://schemas.microsoft.com/office/powerpoint/2010/main" val="59686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5869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9C16113-8F1C-44BF-9295-56E8120694E2}"/>
              </a:ext>
            </a:extLst>
          </p:cNvPr>
          <p:cNvSpPr/>
          <p:nvPr/>
        </p:nvSpPr>
        <p:spPr>
          <a:xfrm>
            <a:off x="0" y="1041400"/>
            <a:ext cx="9144000" cy="44397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/>
              <a:t>java.net.Socket</a:t>
            </a:r>
            <a:r>
              <a:rPr lang="zh-CN" altLang="en-US" sz="2400" b="1" dirty="0"/>
              <a:t>类</a:t>
            </a:r>
          </a:p>
        </p:txBody>
      </p:sp>
      <p:sp>
        <p:nvSpPr>
          <p:cNvPr id="2" name="箭头: V 形 1">
            <a:extLst>
              <a:ext uri="{FF2B5EF4-FFF2-40B4-BE49-F238E27FC236}">
                <a16:creationId xmlns:a16="http://schemas.microsoft.com/office/drawing/2014/main" id="{D78D9680-180A-4072-81C5-F42E155DC5B2}"/>
              </a:ext>
            </a:extLst>
          </p:cNvPr>
          <p:cNvSpPr/>
          <p:nvPr/>
        </p:nvSpPr>
        <p:spPr>
          <a:xfrm>
            <a:off x="0" y="1595453"/>
            <a:ext cx="3420208" cy="35717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多线程的服务器实现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9DF190-C4FE-4435-9977-BD71C83AD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21" y="2239017"/>
            <a:ext cx="3533467" cy="31399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AFE4572-74D6-4743-A8EF-8545902CB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201" y="1595453"/>
            <a:ext cx="4232122" cy="194690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514D06-6AF4-43E8-8D4B-D277ABB11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201" y="3692591"/>
            <a:ext cx="4232122" cy="181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9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27"/>
          <p:cNvSpPr>
            <a:spLocks noChangeArrowheads="1"/>
          </p:cNvSpPr>
          <p:nvPr/>
        </p:nvSpPr>
        <p:spPr bwMode="auto">
          <a:xfrm>
            <a:off x="685556" y="297596"/>
            <a:ext cx="250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24000" rIns="324000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1557AE"/>
                </a:solidFill>
                <a:latin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课程内容</a:t>
            </a:r>
            <a:endParaRPr lang="zh-CN" altLang="en-US" sz="3600" b="1" dirty="0">
              <a:solidFill>
                <a:srgbClr val="1557AE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450753" y="1642436"/>
            <a:ext cx="3395626" cy="3395626"/>
            <a:chOff x="1033499" y="2087806"/>
            <a:chExt cx="2448000" cy="2448000"/>
          </a:xfrm>
        </p:grpSpPr>
        <p:sp>
          <p:nvSpPr>
            <p:cNvPr id="116" name="椭圆 115"/>
            <p:cNvSpPr/>
            <p:nvPr/>
          </p:nvSpPr>
          <p:spPr>
            <a:xfrm>
              <a:off x="1033499" y="2087806"/>
              <a:ext cx="2448000" cy="2448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>
              <a:off x="1249499" y="2303806"/>
              <a:ext cx="2016000" cy="2016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9" name="图片 1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66" y="2168950"/>
            <a:ext cx="2322199" cy="2322199"/>
          </a:xfrm>
          <a:prstGeom prst="rect">
            <a:avLst/>
          </a:prstGeom>
        </p:spPr>
      </p:pic>
      <p:sp>
        <p:nvSpPr>
          <p:cNvPr id="25" name="椭圆 24"/>
          <p:cNvSpPr/>
          <p:nvPr/>
        </p:nvSpPr>
        <p:spPr>
          <a:xfrm>
            <a:off x="4246052" y="1795394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47388" y="2665869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矩形 28"/>
          <p:cNvSpPr/>
          <p:nvPr/>
        </p:nvSpPr>
        <p:spPr>
          <a:xfrm>
            <a:off x="4247388" y="1843683"/>
            <a:ext cx="537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48724" y="2720425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3" name="矩形 4"/>
          <p:cNvSpPr>
            <a:spLocks noChangeArrowheads="1"/>
          </p:cNvSpPr>
          <p:nvPr/>
        </p:nvSpPr>
        <p:spPr bwMode="auto">
          <a:xfrm>
            <a:off x="4963484" y="1827320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35" name="矩形 4"/>
          <p:cNvSpPr>
            <a:spLocks noChangeArrowheads="1"/>
          </p:cNvSpPr>
          <p:nvPr/>
        </p:nvSpPr>
        <p:spPr bwMode="auto">
          <a:xfrm>
            <a:off x="4960138" y="2705036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2" name="椭圆 1"/>
          <p:cNvSpPr/>
          <p:nvPr/>
        </p:nvSpPr>
        <p:spPr>
          <a:xfrm>
            <a:off x="4246053" y="3492037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4247389" y="3546593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4958803" y="3531204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306FFFA-1DB8-44E1-BC4A-EDB357958852}"/>
              </a:ext>
            </a:extLst>
          </p:cNvPr>
          <p:cNvSpPr/>
          <p:nvPr/>
        </p:nvSpPr>
        <p:spPr>
          <a:xfrm>
            <a:off x="4246052" y="4396540"/>
            <a:ext cx="540000" cy="54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D1691EC-89DC-41B8-83D3-085004A12802}"/>
              </a:ext>
            </a:extLst>
          </p:cNvPr>
          <p:cNvSpPr/>
          <p:nvPr/>
        </p:nvSpPr>
        <p:spPr>
          <a:xfrm>
            <a:off x="4247389" y="4444829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20" name="矩形 4">
            <a:extLst>
              <a:ext uri="{FF2B5EF4-FFF2-40B4-BE49-F238E27FC236}">
                <a16:creationId xmlns:a16="http://schemas.microsoft.com/office/drawing/2014/main" id="{D566E7A2-A3E6-44CF-BC81-104C4DCCE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3484" y="4428466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</a:p>
        </p:txBody>
      </p:sp>
    </p:spTree>
    <p:extLst>
      <p:ext uri="{BB962C8B-B14F-4D97-AF65-F5344CB8AC3E}">
        <p14:creationId xmlns:p14="http://schemas.microsoft.com/office/powerpoint/2010/main" val="16714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52986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912FD20-801F-4C8A-8D28-B014F9795DBE}"/>
              </a:ext>
            </a:extLst>
          </p:cNvPr>
          <p:cNvSpPr/>
          <p:nvPr/>
        </p:nvSpPr>
        <p:spPr>
          <a:xfrm>
            <a:off x="0" y="1041400"/>
            <a:ext cx="9144000" cy="44397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数据报</a:t>
            </a:r>
            <a:r>
              <a:rPr lang="en-US" altLang="zh-CN" sz="2400" b="1" dirty="0"/>
              <a:t>(Datagram)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D0051C-2759-4149-9704-7AA898E6AB85}"/>
              </a:ext>
            </a:extLst>
          </p:cNvPr>
          <p:cNvSpPr txBox="1"/>
          <p:nvPr/>
        </p:nvSpPr>
        <p:spPr>
          <a:xfrm>
            <a:off x="0" y="1582341"/>
            <a:ext cx="9144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675" lvl="1" indent="-347663" eaLnBrk="1" hangingPunct="1"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Consolas" panose="020B0609020204030204" pitchFamily="49" charset="0"/>
              </a:rPr>
              <a:t>通过</a:t>
            </a:r>
            <a:r>
              <a:rPr lang="en-US" altLang="zh-CN" sz="2000" dirty="0">
                <a:latin typeface="Consolas" panose="020B0609020204030204" pitchFamily="49" charset="0"/>
              </a:rPr>
              <a:t>UDP</a:t>
            </a:r>
            <a:r>
              <a:rPr lang="zh-CN" altLang="en-US" sz="2000" dirty="0">
                <a:latin typeface="Consolas" panose="020B0609020204030204" pitchFamily="49" charset="0"/>
              </a:rPr>
              <a:t>协议发送数据报</a:t>
            </a:r>
            <a:r>
              <a:rPr lang="en-US" altLang="zh-CN" sz="2000" dirty="0">
                <a:latin typeface="Consolas" panose="020B0609020204030204" pitchFamily="49" charset="0"/>
              </a:rPr>
              <a:t>, </a:t>
            </a:r>
            <a:r>
              <a:rPr lang="zh-CN" altLang="en-US" sz="2000" dirty="0">
                <a:latin typeface="Consolas" panose="020B0609020204030204" pitchFamily="49" charset="0"/>
              </a:rPr>
              <a:t>各个数据报是相互独立</a:t>
            </a:r>
            <a:r>
              <a:rPr lang="en-US" altLang="zh-CN" sz="2000" dirty="0">
                <a:latin typeface="Consolas" panose="020B0609020204030204" pitchFamily="49" charset="0"/>
              </a:rPr>
              <a:t>, </a:t>
            </a:r>
            <a:r>
              <a:rPr lang="zh-CN" altLang="en-US" sz="2000" dirty="0">
                <a:latin typeface="Consolas" panose="020B0609020204030204" pitchFamily="49" charset="0"/>
              </a:rPr>
              <a:t>数据报是否到达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zh-CN" altLang="en-US" sz="2000" dirty="0">
                <a:latin typeface="Consolas" panose="020B0609020204030204" pitchFamily="49" charset="0"/>
              </a:rPr>
              <a:t>可能丢失</a:t>
            </a:r>
            <a:r>
              <a:rPr lang="en-US" altLang="zh-CN" sz="2000" dirty="0">
                <a:latin typeface="Consolas" panose="020B0609020204030204" pitchFamily="49" charset="0"/>
              </a:rPr>
              <a:t>)</a:t>
            </a:r>
            <a:r>
              <a:rPr lang="zh-CN" altLang="en-US" sz="2000" dirty="0">
                <a:latin typeface="Consolas" panose="020B0609020204030204" pitchFamily="49" charset="0"/>
              </a:rPr>
              <a:t>、到达时间、到达顺序不能保证</a:t>
            </a:r>
          </a:p>
          <a:p>
            <a:pPr marL="447675" lvl="1" indent="-347663" eaLnBrk="1" hangingPunct="1"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Consolas" panose="020B0609020204030204" pitchFamily="49" charset="0"/>
              </a:rPr>
              <a:t>java.net.DatagramPacket</a:t>
            </a:r>
            <a:r>
              <a:rPr lang="zh-CN" altLang="en-US" sz="2000" dirty="0">
                <a:latin typeface="Consolas" panose="020B0609020204030204" pitchFamily="49" charset="0"/>
                <a:sym typeface="Wingdings" panose="05000000000000000000" pitchFamily="2" charset="2"/>
              </a:rPr>
              <a:t>：</a:t>
            </a:r>
            <a:r>
              <a:rPr lang="zh-CN" altLang="en-US" sz="2000" dirty="0">
                <a:latin typeface="Consolas" panose="020B0609020204030204" pitchFamily="49" charset="0"/>
              </a:rPr>
              <a:t>构造一个要发送</a:t>
            </a:r>
            <a:r>
              <a:rPr lang="en-US" altLang="zh-CN" sz="2000" dirty="0">
                <a:latin typeface="Consolas" panose="020B0609020204030204" pitchFamily="49" charset="0"/>
              </a:rPr>
              <a:t>/</a:t>
            </a:r>
            <a:r>
              <a:rPr lang="zh-CN" altLang="en-US" sz="2000" dirty="0">
                <a:latin typeface="Consolas" panose="020B0609020204030204" pitchFamily="49" charset="0"/>
              </a:rPr>
              <a:t>接收的</a:t>
            </a:r>
            <a:r>
              <a:rPr lang="zh-CN" altLang="en-US" sz="2000" dirty="0">
                <a:solidFill>
                  <a:schemeClr val="hlink"/>
                </a:solidFill>
                <a:latin typeface="Consolas" panose="020B0609020204030204" pitchFamily="49" charset="0"/>
              </a:rPr>
              <a:t>数据报对象</a:t>
            </a:r>
            <a:endParaRPr lang="en-US" altLang="zh-CN" sz="2000" dirty="0">
              <a:solidFill>
                <a:schemeClr val="hlink"/>
              </a:solidFill>
              <a:latin typeface="Consolas" panose="020B0609020204030204" pitchFamily="49" charset="0"/>
            </a:endParaRPr>
          </a:p>
          <a:p>
            <a:pPr marL="447675" lvl="1" indent="-347663" eaLnBrk="1" hangingPunct="1">
              <a:buSzPct val="90000"/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hlink"/>
              </a:solidFill>
              <a:latin typeface="Consolas" panose="020B0609020204030204" pitchFamily="49" charset="0"/>
            </a:endParaRPr>
          </a:p>
          <a:p>
            <a:pPr marL="447675" lvl="1" indent="-347663" eaLnBrk="1" hangingPunct="1">
              <a:buSzPct val="90000"/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hlink"/>
              </a:solidFill>
              <a:latin typeface="Consolas" panose="020B0609020204030204" pitchFamily="49" charset="0"/>
            </a:endParaRPr>
          </a:p>
          <a:p>
            <a:pPr marL="447675" lvl="1" indent="-347663" eaLnBrk="1" hangingPunct="1">
              <a:buSzPct val="90000"/>
              <a:buFont typeface="Wingdings" panose="05000000000000000000" pitchFamily="2" charset="2"/>
              <a:buChar char="n"/>
            </a:pPr>
            <a:endParaRPr lang="zh-CN" altLang="en-US" sz="2000" dirty="0">
              <a:solidFill>
                <a:schemeClr val="hlink"/>
              </a:solidFill>
              <a:latin typeface="Consolas" panose="020B0609020204030204" pitchFamily="49" charset="0"/>
            </a:endParaRPr>
          </a:p>
          <a:p>
            <a:pPr marL="447675" lvl="1" indent="-347663" eaLnBrk="1" hangingPunct="1"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Consolas" panose="020B0609020204030204" pitchFamily="49" charset="0"/>
              </a:rPr>
              <a:t>java.net.DatagramSocket</a:t>
            </a:r>
            <a:r>
              <a:rPr lang="zh-CN" altLang="en-US" sz="2000" dirty="0">
                <a:latin typeface="Consolas" panose="020B0609020204030204" pitchFamily="49" charset="0"/>
              </a:rPr>
              <a:t>：构造一个用于发送</a:t>
            </a:r>
            <a:r>
              <a:rPr lang="en-US" altLang="zh-CN" sz="2000" dirty="0">
                <a:latin typeface="Consolas" panose="020B0609020204030204" pitchFamily="49" charset="0"/>
              </a:rPr>
              <a:t>/</a:t>
            </a:r>
            <a:r>
              <a:rPr lang="zh-CN" altLang="en-US" sz="2000" dirty="0">
                <a:latin typeface="Consolas" panose="020B0609020204030204" pitchFamily="49" charset="0"/>
              </a:rPr>
              <a:t>接收数据报的</a:t>
            </a:r>
            <a:r>
              <a:rPr lang="en-US" altLang="zh-CN" sz="2000" dirty="0">
                <a:solidFill>
                  <a:schemeClr val="hlink"/>
                </a:solidFill>
                <a:latin typeface="Consolas" panose="020B0609020204030204" pitchFamily="49" charset="0"/>
              </a:rPr>
              <a:t>socket</a:t>
            </a:r>
            <a:r>
              <a:rPr lang="zh-CN" altLang="en-US" sz="2000" dirty="0">
                <a:solidFill>
                  <a:schemeClr val="hlink"/>
                </a:solidFill>
                <a:latin typeface="Consolas" panose="020B0609020204030204" pitchFamily="49" charset="0"/>
              </a:rPr>
              <a:t>对象</a:t>
            </a:r>
            <a:endParaRPr lang="en-US" altLang="zh-CN" sz="2000" dirty="0">
              <a:solidFill>
                <a:schemeClr val="hlink"/>
              </a:solidFill>
              <a:latin typeface="Consolas" panose="020B0609020204030204" pitchFamily="49" charset="0"/>
            </a:endParaRPr>
          </a:p>
          <a:p>
            <a:pPr marL="447675" lvl="1" indent="-347663" eaLnBrk="1" hangingPunct="1">
              <a:buSzPct val="90000"/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hlink"/>
              </a:solidFill>
              <a:latin typeface="Consolas" panose="020B0609020204030204" pitchFamily="49" charset="0"/>
            </a:endParaRPr>
          </a:p>
          <a:p>
            <a:pPr marL="447675" lvl="1" indent="-347663" eaLnBrk="1" hangingPunct="1">
              <a:buSzPct val="90000"/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hlink"/>
              </a:solidFill>
              <a:latin typeface="Consolas" panose="020B0609020204030204" pitchFamily="49" charset="0"/>
            </a:endParaRPr>
          </a:p>
          <a:p>
            <a:pPr marL="447675" lvl="1" indent="-347663" eaLnBrk="1" hangingPunct="1">
              <a:buSzPct val="90000"/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hlink"/>
              </a:solidFill>
              <a:latin typeface="Consolas" panose="020B0609020204030204" pitchFamily="49" charset="0"/>
            </a:endParaRPr>
          </a:p>
          <a:p>
            <a:pPr marL="447675" lvl="1" indent="-347663" eaLnBrk="1" hangingPunct="1">
              <a:buSzPct val="90000"/>
              <a:buFont typeface="Wingdings" panose="05000000000000000000" pitchFamily="2" charset="2"/>
              <a:buChar char="n"/>
            </a:pPr>
            <a:endParaRPr lang="zh-CN" altLang="en-US" sz="2000" dirty="0">
              <a:solidFill>
                <a:schemeClr val="hlink"/>
              </a:solidFill>
              <a:latin typeface="Consolas" panose="020B0609020204030204" pitchFamily="49" charset="0"/>
            </a:endParaRPr>
          </a:p>
          <a:p>
            <a:pPr marL="447675" lvl="1" indent="-347663" eaLnBrk="1" hangingPunct="1">
              <a:buSzPct val="90000"/>
              <a:buFont typeface="Wingdings" panose="05000000000000000000" pitchFamily="2" charset="2"/>
              <a:buChar char="n"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 marL="447675" lvl="1" indent="-347663" eaLnBrk="1" hangingPunct="1"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Consolas" panose="020B0609020204030204" pitchFamily="49" charset="0"/>
              </a:rPr>
              <a:t>java.net.MulticastSocket</a:t>
            </a:r>
            <a:r>
              <a:rPr lang="en-US" altLang="zh-CN" sz="2000" dirty="0">
                <a:latin typeface="Consolas" panose="020B0609020204030204" pitchFamily="49" charset="0"/>
              </a:rPr>
              <a:t>:</a:t>
            </a:r>
            <a:r>
              <a:rPr lang="zh-CN" altLang="en-US" sz="2000" dirty="0">
                <a:latin typeface="Consolas" panose="020B0609020204030204" pitchFamily="49" charset="0"/>
              </a:rPr>
              <a:t>构造一个用于发送</a:t>
            </a:r>
            <a:r>
              <a:rPr lang="en-US" altLang="zh-CN" sz="2000" dirty="0">
                <a:latin typeface="Consolas" panose="020B0609020204030204" pitchFamily="49" charset="0"/>
              </a:rPr>
              <a:t>/</a:t>
            </a:r>
            <a:r>
              <a:rPr lang="zh-CN" altLang="en-US" sz="2000" dirty="0">
                <a:latin typeface="Consolas" panose="020B0609020204030204" pitchFamily="49" charset="0"/>
              </a:rPr>
              <a:t>接收</a:t>
            </a:r>
            <a:r>
              <a:rPr lang="zh-CN" altLang="en-US" sz="2000" dirty="0">
                <a:solidFill>
                  <a:schemeClr val="hlink"/>
                </a:solidFill>
                <a:latin typeface="Consolas" panose="020B0609020204030204" pitchFamily="49" charset="0"/>
              </a:rPr>
              <a:t>组播数据报</a:t>
            </a:r>
            <a:r>
              <a:rPr lang="zh-CN" altLang="en-US" sz="2000" dirty="0">
                <a:latin typeface="Consolas" panose="020B0609020204030204" pitchFamily="49" charset="0"/>
              </a:rPr>
              <a:t>的</a:t>
            </a:r>
            <a:r>
              <a:rPr lang="en-US" altLang="zh-CN" sz="2000" dirty="0">
                <a:latin typeface="Consolas" panose="020B0609020204030204" pitchFamily="49" charset="0"/>
              </a:rPr>
              <a:t>socket</a:t>
            </a:r>
            <a:r>
              <a:rPr lang="zh-CN" altLang="en-US" sz="2000" dirty="0">
                <a:latin typeface="Consolas" panose="020B0609020204030204" pitchFamily="49" charset="0"/>
              </a:rPr>
              <a:t>对象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8C2AC7-0528-4C13-8160-9E9A4254417F}"/>
              </a:ext>
            </a:extLst>
          </p:cNvPr>
          <p:cNvSpPr/>
          <p:nvPr/>
        </p:nvSpPr>
        <p:spPr>
          <a:xfrm>
            <a:off x="0" y="2587171"/>
            <a:ext cx="9144000" cy="7801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构造方法：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DatagramPack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(byte data[], int offset, int length,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InetAddress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address, int port)</a:t>
            </a:r>
            <a:endParaRPr lang="zh-CN" alt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58E453E-EEC3-420E-8CAE-499BA3FECB5B}"/>
              </a:ext>
            </a:extLst>
          </p:cNvPr>
          <p:cNvSpPr/>
          <p:nvPr/>
        </p:nvSpPr>
        <p:spPr>
          <a:xfrm>
            <a:off x="0" y="3886199"/>
            <a:ext cx="9144000" cy="13894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构造方法：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DatagramSocket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mail_out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new DatagramSocket();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  	DatagramSocket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main_in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new DatagramSocket(6666);</a:t>
            </a:r>
          </a:p>
          <a:p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发送方法：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mail_out.send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data_pack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接收方法：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main_in.receive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data_pack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zh-CN" alt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14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52986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912FD20-801F-4C8A-8D28-B014F9795DBE}"/>
              </a:ext>
            </a:extLst>
          </p:cNvPr>
          <p:cNvSpPr/>
          <p:nvPr/>
        </p:nvSpPr>
        <p:spPr>
          <a:xfrm>
            <a:off x="0" y="1041400"/>
            <a:ext cx="9144000" cy="44397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数据报</a:t>
            </a:r>
            <a:r>
              <a:rPr lang="en-US" altLang="zh-CN" sz="2400" b="1" dirty="0"/>
              <a:t>(Datagram) </a:t>
            </a:r>
            <a:r>
              <a:rPr lang="zh-CN" altLang="en-US" sz="2400" b="1" dirty="0"/>
              <a:t>的收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发流程</a:t>
            </a:r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756295ED-5E30-4C74-AA27-A5E5D88BCCAC}"/>
              </a:ext>
            </a:extLst>
          </p:cNvPr>
          <p:cNvGrpSpPr>
            <a:grpSpLocks/>
          </p:cNvGrpSpPr>
          <p:nvPr/>
        </p:nvGrpSpPr>
        <p:grpSpPr bwMode="auto">
          <a:xfrm>
            <a:off x="257907" y="1615737"/>
            <a:ext cx="8458200" cy="990600"/>
            <a:chOff x="240" y="96"/>
            <a:chExt cx="5328" cy="624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0D824F6-EC81-4EDB-8D32-C6CE90282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6"/>
              <a:ext cx="5088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nsolas" panose="020B0609020204030204" pitchFamily="49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3906399B-0EE6-4239-BAEB-E6040C951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92"/>
              <a:ext cx="1536" cy="52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 dirty="0">
                  <a:latin typeface="Consolas" panose="020B0609020204030204" pitchFamily="49" charset="0"/>
                </a:rPr>
                <a:t>jalpa.pku.edu.cn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 dirty="0">
                  <a:latin typeface="Consolas" panose="020B0609020204030204" pitchFamily="49" charset="0"/>
                </a:rPr>
                <a:t>DatagramSocket</a:t>
              </a: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464B81AC-B20C-477B-A653-17EB4B6E6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92"/>
              <a:ext cx="1296" cy="52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 dirty="0">
                  <a:latin typeface="Consolas" panose="020B0609020204030204" pitchFamily="49" charset="0"/>
                </a:rPr>
                <a:t>Localhost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 dirty="0">
                  <a:latin typeface="Consolas" panose="020B0609020204030204" pitchFamily="49" charset="0"/>
                </a:rPr>
                <a:t>DatagramSocket</a:t>
              </a: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E62C5D7A-5D95-4CB5-AB47-8AAF68ED1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3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nsolas" panose="020B0609020204030204" pitchFamily="49" charset="0"/>
              </a:endParaRPr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E6A3EA66-4B45-43EF-A6EA-2DD29F830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36"/>
              <a:ext cx="336" cy="19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nsolas" panose="020B0609020204030204" pitchFamily="49" charset="0"/>
              </a:endParaRPr>
            </a:p>
          </p:txBody>
        </p:sp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3E4BBBCA-915C-470A-A055-46CB2AA8F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3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nsolas" panose="020B0609020204030204" pitchFamily="49" charset="0"/>
              </a:endParaRPr>
            </a:p>
          </p:txBody>
        </p:sp>
        <p:sp>
          <p:nvSpPr>
            <p:cNvPr id="22" name="Line 11">
              <a:extLst>
                <a:ext uri="{FF2B5EF4-FFF2-40B4-BE49-F238E27FC236}">
                  <a16:creationId xmlns:a16="http://schemas.microsoft.com/office/drawing/2014/main" id="{B0921AE7-E96A-4DDE-83DF-C6D224930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4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Consolas" panose="020B0609020204030204" pitchFamily="49" charset="0"/>
              </a:endParaRPr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ABDCB23F-D306-4013-A5A4-0C26EA4F5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4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Consolas" panose="020B0609020204030204" pitchFamily="49" charset="0"/>
              </a:endParaRPr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EC3474A3-2B45-4FD7-BDAC-71ED0EC8F0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4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Consolas" panose="020B0609020204030204" pitchFamily="49" charset="0"/>
              </a:endParaRPr>
            </a:p>
          </p:txBody>
        </p:sp>
        <p:sp>
          <p:nvSpPr>
            <p:cNvPr id="25" name="Rectangle 14">
              <a:extLst>
                <a:ext uri="{FF2B5EF4-FFF2-40B4-BE49-F238E27FC236}">
                  <a16:creationId xmlns:a16="http://schemas.microsoft.com/office/drawing/2014/main" id="{51205D3C-F7E2-4BEF-AFE0-96B0B75DF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4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Consolas" panose="020B0609020204030204" pitchFamily="49" charset="0"/>
                  <a:ea typeface="华文中宋" panose="02010600040101010101" pitchFamily="2" charset="-122"/>
                </a:rPr>
                <a:t>Datagram packet</a:t>
              </a:r>
            </a:p>
          </p:txBody>
        </p:sp>
      </p:grpSp>
      <p:sp>
        <p:nvSpPr>
          <p:cNvPr id="26" name="Rectangle 15">
            <a:extLst>
              <a:ext uri="{FF2B5EF4-FFF2-40B4-BE49-F238E27FC236}">
                <a16:creationId xmlns:a16="http://schemas.microsoft.com/office/drawing/2014/main" id="{2C39E1BC-1337-4D9C-8E47-842F23C8A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302" y="2634881"/>
            <a:ext cx="7742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latin typeface="+mj-ea"/>
                <a:ea typeface="+mj-ea"/>
              </a:rPr>
              <a:t>客户端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A3744CC9-156A-4B16-B8E0-8C21AED03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740" y="2634880"/>
            <a:ext cx="1032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latin typeface="+mj-ea"/>
                <a:ea typeface="+mj-ea"/>
              </a:rPr>
              <a:t>服务器端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23F5C85-410B-4BA9-A0C8-87123CCD3D3D}"/>
              </a:ext>
            </a:extLst>
          </p:cNvPr>
          <p:cNvSpPr/>
          <p:nvPr/>
        </p:nvSpPr>
        <p:spPr>
          <a:xfrm>
            <a:off x="84100" y="1615736"/>
            <a:ext cx="8989561" cy="1450031"/>
          </a:xfrm>
          <a:prstGeom prst="rect">
            <a:avLst/>
          </a:prstGeom>
          <a:noFill/>
          <a:ln w="28575">
            <a:solidFill>
              <a:srgbClr val="1557A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5AD3795-869C-4D10-A7B4-98F81944D180}"/>
              </a:ext>
            </a:extLst>
          </p:cNvPr>
          <p:cNvSpPr txBox="1"/>
          <p:nvPr/>
        </p:nvSpPr>
        <p:spPr>
          <a:xfrm>
            <a:off x="-12555" y="3094310"/>
            <a:ext cx="9144000" cy="3416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DatagramSocket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DatagramSocket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“hello”;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getBytes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InetAddress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InetAddress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getByName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127.0.0.1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”);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DatagramPacket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packet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DatagramPacket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address,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6666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(packet);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packet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DatagramPacket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(packet);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received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packet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(“Received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+ received);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socket.close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6F4C172-11CE-4105-82F2-270E649842EB}"/>
              </a:ext>
            </a:extLst>
          </p:cNvPr>
          <p:cNvGrpSpPr/>
          <p:nvPr/>
        </p:nvGrpSpPr>
        <p:grpSpPr>
          <a:xfrm>
            <a:off x="6935933" y="3095893"/>
            <a:ext cx="2195512" cy="3174653"/>
            <a:chOff x="6979091" y="3117170"/>
            <a:chExt cx="2195512" cy="3245692"/>
          </a:xfrm>
        </p:grpSpPr>
        <p:sp>
          <p:nvSpPr>
            <p:cNvPr id="30" name="Rectangle 17">
              <a:extLst>
                <a:ext uri="{FF2B5EF4-FFF2-40B4-BE49-F238E27FC236}">
                  <a16:creationId xmlns:a16="http://schemas.microsoft.com/office/drawing/2014/main" id="{F2116D54-E924-4AD3-9DCE-9E6750AAC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1353" y="3117170"/>
              <a:ext cx="1873250" cy="2619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600" dirty="0">
                  <a:latin typeface="Times New Roman" panose="02020603050405020304" pitchFamily="18" charset="0"/>
                </a:rPr>
                <a:t>构造数据报</a:t>
              </a:r>
              <a:r>
                <a:rPr kumimoji="1" lang="en-US" altLang="zh-CN" sz="1600" dirty="0">
                  <a:latin typeface="Times New Roman" panose="02020603050405020304" pitchFamily="18" charset="0"/>
                </a:rPr>
                <a:t>Socket</a:t>
              </a:r>
            </a:p>
          </p:txBody>
        </p:sp>
        <p:sp>
          <p:nvSpPr>
            <p:cNvPr id="31" name="Rectangle 18">
              <a:extLst>
                <a:ext uri="{FF2B5EF4-FFF2-40B4-BE49-F238E27FC236}">
                  <a16:creationId xmlns:a16="http://schemas.microsoft.com/office/drawing/2014/main" id="{D114DC8B-12ED-42FB-9993-22877F851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9091" y="4603048"/>
              <a:ext cx="2195512" cy="28892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600">
                  <a:latin typeface="Times New Roman" panose="02020603050405020304" pitchFamily="18" charset="0"/>
                </a:rPr>
                <a:t>构造发送数据报</a:t>
              </a:r>
              <a:r>
                <a:rPr kumimoji="1" lang="en-US" altLang="zh-CN" sz="1600">
                  <a:latin typeface="Times New Roman" panose="02020603050405020304" pitchFamily="18" charset="0"/>
                </a:rPr>
                <a:t>, </a:t>
              </a:r>
              <a:r>
                <a:rPr kumimoji="1" lang="zh-CN" altLang="en-US" sz="1600">
                  <a:latin typeface="Times New Roman" panose="02020603050405020304" pitchFamily="18" charset="0"/>
                </a:rPr>
                <a:t>发送</a:t>
              </a:r>
            </a:p>
          </p:txBody>
        </p:sp>
        <p:sp>
          <p:nvSpPr>
            <p:cNvPr id="32" name="Rectangle 19">
              <a:extLst>
                <a:ext uri="{FF2B5EF4-FFF2-40B4-BE49-F238E27FC236}">
                  <a16:creationId xmlns:a16="http://schemas.microsoft.com/office/drawing/2014/main" id="{95F36C04-9B81-4C72-97EA-80A6AA777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1353" y="3715656"/>
              <a:ext cx="1873250" cy="28892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600" dirty="0">
                  <a:latin typeface="Times New Roman" panose="02020603050405020304" pitchFamily="18" charset="0"/>
                </a:rPr>
                <a:t>要发送的地址</a:t>
              </a:r>
            </a:p>
          </p:txBody>
        </p:sp>
        <p:sp>
          <p:nvSpPr>
            <p:cNvPr id="33" name="Rectangle 20">
              <a:extLst>
                <a:ext uri="{FF2B5EF4-FFF2-40B4-BE49-F238E27FC236}">
                  <a16:creationId xmlns:a16="http://schemas.microsoft.com/office/drawing/2014/main" id="{DB76C747-6243-43DC-8842-6D0EF4AF2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1353" y="5373801"/>
              <a:ext cx="1873250" cy="28892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600" dirty="0">
                  <a:latin typeface="Times New Roman" panose="02020603050405020304" pitchFamily="18" charset="0"/>
                </a:rPr>
                <a:t>构造接收数据报</a:t>
              </a:r>
            </a:p>
          </p:txBody>
        </p:sp>
        <p:sp>
          <p:nvSpPr>
            <p:cNvPr id="34" name="Rectangle 22">
              <a:extLst>
                <a:ext uri="{FF2B5EF4-FFF2-40B4-BE49-F238E27FC236}">
                  <a16:creationId xmlns:a16="http://schemas.microsoft.com/office/drawing/2014/main" id="{2E35ACDB-8DA4-4ECE-9E7E-605BDCC28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9091" y="6073937"/>
              <a:ext cx="2195512" cy="28892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600" dirty="0">
                  <a:latin typeface="Times New Roman" panose="02020603050405020304" pitchFamily="18" charset="0"/>
                </a:rPr>
                <a:t>从数据报中获取数据</a:t>
              </a:r>
            </a:p>
          </p:txBody>
        </p: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83BCB53D-0902-4645-8458-C977B3886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1353" y="5723869"/>
              <a:ext cx="1873250" cy="28892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600" dirty="0">
                  <a:latin typeface="Times New Roman" panose="02020603050405020304" pitchFamily="18" charset="0"/>
                </a:rPr>
                <a:t>接收数据报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589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52986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912FD20-801F-4C8A-8D28-B014F9795DBE}"/>
              </a:ext>
            </a:extLst>
          </p:cNvPr>
          <p:cNvSpPr/>
          <p:nvPr/>
        </p:nvSpPr>
        <p:spPr>
          <a:xfrm>
            <a:off x="0" y="1041400"/>
            <a:ext cx="9144000" cy="44397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数据报</a:t>
            </a:r>
            <a:r>
              <a:rPr lang="en-US" altLang="zh-CN" sz="2400" b="1" dirty="0"/>
              <a:t>(Datagram) </a:t>
            </a:r>
            <a:r>
              <a:rPr lang="zh-CN" altLang="en-US" sz="2400" b="1" dirty="0"/>
              <a:t>的收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发流程</a:t>
            </a:r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756295ED-5E30-4C74-AA27-A5E5D88BCCAC}"/>
              </a:ext>
            </a:extLst>
          </p:cNvPr>
          <p:cNvGrpSpPr>
            <a:grpSpLocks/>
          </p:cNvGrpSpPr>
          <p:nvPr/>
        </p:nvGrpSpPr>
        <p:grpSpPr bwMode="auto">
          <a:xfrm>
            <a:off x="257907" y="1615737"/>
            <a:ext cx="8458200" cy="990600"/>
            <a:chOff x="240" y="96"/>
            <a:chExt cx="5328" cy="624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0D824F6-EC81-4EDB-8D32-C6CE90282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6"/>
              <a:ext cx="5088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nsolas" panose="020B0609020204030204" pitchFamily="49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3906399B-0EE6-4239-BAEB-E6040C951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92"/>
              <a:ext cx="1536" cy="52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 dirty="0">
                  <a:latin typeface="Consolas" panose="020B0609020204030204" pitchFamily="49" charset="0"/>
                </a:rPr>
                <a:t>jalpa.pku.edu.cn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 dirty="0">
                  <a:latin typeface="Consolas" panose="020B0609020204030204" pitchFamily="49" charset="0"/>
                </a:rPr>
                <a:t>DatagramSocket</a:t>
              </a: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464B81AC-B20C-477B-A653-17EB4B6E6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92"/>
              <a:ext cx="1296" cy="52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 dirty="0">
                  <a:latin typeface="Consolas" panose="020B0609020204030204" pitchFamily="49" charset="0"/>
                </a:rPr>
                <a:t>Localhost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 dirty="0">
                  <a:latin typeface="Consolas" panose="020B0609020204030204" pitchFamily="49" charset="0"/>
                </a:rPr>
                <a:t>DatagramSocket</a:t>
              </a: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E62C5D7A-5D95-4CB5-AB47-8AAF68ED1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3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nsolas" panose="020B0609020204030204" pitchFamily="49" charset="0"/>
              </a:endParaRPr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E6A3EA66-4B45-43EF-A6EA-2DD29F830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36"/>
              <a:ext cx="336" cy="19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nsolas" panose="020B0609020204030204" pitchFamily="49" charset="0"/>
              </a:endParaRPr>
            </a:p>
          </p:txBody>
        </p:sp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3E4BBBCA-915C-470A-A055-46CB2AA8F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3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nsolas" panose="020B0609020204030204" pitchFamily="49" charset="0"/>
              </a:endParaRPr>
            </a:p>
          </p:txBody>
        </p:sp>
        <p:sp>
          <p:nvSpPr>
            <p:cNvPr id="22" name="Line 11">
              <a:extLst>
                <a:ext uri="{FF2B5EF4-FFF2-40B4-BE49-F238E27FC236}">
                  <a16:creationId xmlns:a16="http://schemas.microsoft.com/office/drawing/2014/main" id="{B0921AE7-E96A-4DDE-83DF-C6D224930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4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Consolas" panose="020B0609020204030204" pitchFamily="49" charset="0"/>
              </a:endParaRPr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ABDCB23F-D306-4013-A5A4-0C26EA4F5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4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Consolas" panose="020B0609020204030204" pitchFamily="49" charset="0"/>
              </a:endParaRPr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EC3474A3-2B45-4FD7-BDAC-71ED0EC8F0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4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Consolas" panose="020B0609020204030204" pitchFamily="49" charset="0"/>
              </a:endParaRPr>
            </a:p>
          </p:txBody>
        </p:sp>
        <p:sp>
          <p:nvSpPr>
            <p:cNvPr id="25" name="Rectangle 14">
              <a:extLst>
                <a:ext uri="{FF2B5EF4-FFF2-40B4-BE49-F238E27FC236}">
                  <a16:creationId xmlns:a16="http://schemas.microsoft.com/office/drawing/2014/main" id="{51205D3C-F7E2-4BEF-AFE0-96B0B75DF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4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Consolas" panose="020B0609020204030204" pitchFamily="49" charset="0"/>
                  <a:ea typeface="华文中宋" panose="02010600040101010101" pitchFamily="2" charset="-122"/>
                </a:rPr>
                <a:t>Datagram packet</a:t>
              </a:r>
            </a:p>
          </p:txBody>
        </p:sp>
      </p:grpSp>
      <p:sp>
        <p:nvSpPr>
          <p:cNvPr id="26" name="Rectangle 15">
            <a:extLst>
              <a:ext uri="{FF2B5EF4-FFF2-40B4-BE49-F238E27FC236}">
                <a16:creationId xmlns:a16="http://schemas.microsoft.com/office/drawing/2014/main" id="{2C39E1BC-1337-4D9C-8E47-842F23C8A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302" y="2634881"/>
            <a:ext cx="7742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latin typeface="+mj-ea"/>
                <a:ea typeface="+mj-ea"/>
              </a:rPr>
              <a:t>客户端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A3744CC9-156A-4B16-B8E0-8C21AED03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740" y="2634880"/>
            <a:ext cx="1032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latin typeface="+mj-ea"/>
                <a:ea typeface="+mj-ea"/>
              </a:rPr>
              <a:t>服务器端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23F5C85-410B-4BA9-A0C8-87123CCD3D3D}"/>
              </a:ext>
            </a:extLst>
          </p:cNvPr>
          <p:cNvSpPr/>
          <p:nvPr/>
        </p:nvSpPr>
        <p:spPr>
          <a:xfrm>
            <a:off x="84100" y="1615736"/>
            <a:ext cx="8989561" cy="1450031"/>
          </a:xfrm>
          <a:prstGeom prst="rect">
            <a:avLst/>
          </a:prstGeom>
          <a:noFill/>
          <a:ln w="28575">
            <a:solidFill>
              <a:srgbClr val="1557A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5AD3795-869C-4D10-A7B4-98F81944D180}"/>
              </a:ext>
            </a:extLst>
          </p:cNvPr>
          <p:cNvSpPr txBox="1"/>
          <p:nvPr/>
        </p:nvSpPr>
        <p:spPr>
          <a:xfrm>
            <a:off x="0" y="3325963"/>
            <a:ext cx="9144000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DatagramSocket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DatagramSocket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6666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DatagramPacket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packet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DatagramPacket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(packet);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received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packet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InetAddress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packet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getAddress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packet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packet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DatagramPacket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address, port);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(packet);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7161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52986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912FD20-801F-4C8A-8D28-B014F9795DBE}"/>
              </a:ext>
            </a:extLst>
          </p:cNvPr>
          <p:cNvSpPr/>
          <p:nvPr/>
        </p:nvSpPr>
        <p:spPr>
          <a:xfrm>
            <a:off x="0" y="1041400"/>
            <a:ext cx="9144000" cy="44397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UDP</a:t>
            </a:r>
            <a:r>
              <a:rPr lang="zh-CN" altLang="en-US" sz="2400" b="1" dirty="0"/>
              <a:t>组播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13AF057A-0A0C-42F3-B162-8C4AA3D4A0C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688123"/>
            <a:ext cx="8458200" cy="5486400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SzPct val="90000"/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Consolas" panose="020B0609020204030204" pitchFamily="49" charset="0"/>
              </a:rPr>
              <a:t>组播数据报</a:t>
            </a:r>
            <a:r>
              <a:rPr lang="en-US" altLang="zh-CN" sz="2400" b="1" dirty="0">
                <a:solidFill>
                  <a:srgbClr val="1557AE"/>
                </a:solidFill>
                <a:latin typeface="Consolas" panose="020B0609020204030204" pitchFamily="49" charset="0"/>
              </a:rPr>
              <a:t>(Multicast Datagram)</a:t>
            </a:r>
          </a:p>
          <a:p>
            <a:pPr lvl="1" eaLnBrk="1" hangingPunct="1"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Consolas" panose="020B0609020204030204" pitchFamily="49" charset="0"/>
              </a:rPr>
              <a:t>特定的</a:t>
            </a:r>
            <a:r>
              <a:rPr lang="en-US" altLang="zh-CN" sz="2000" dirty="0">
                <a:latin typeface="Consolas" panose="020B0609020204030204" pitchFamily="49" charset="0"/>
              </a:rPr>
              <a:t>IP</a:t>
            </a:r>
            <a:r>
              <a:rPr lang="zh-CN" altLang="en-US" sz="2000" dirty="0">
                <a:latin typeface="Consolas" panose="020B0609020204030204" pitchFamily="49" charset="0"/>
              </a:rPr>
              <a:t>地址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zh-CN" altLang="en-US" sz="2000" dirty="0">
                <a:latin typeface="Consolas" panose="020B0609020204030204" pitchFamily="49" charset="0"/>
                <a:sym typeface="Wingdings" panose="05000000000000000000" pitchFamily="2" charset="2"/>
              </a:rPr>
              <a:t>组播地址</a:t>
            </a:r>
            <a:r>
              <a:rPr lang="en-US" altLang="zh-CN" sz="2000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lvl="2" eaLnBrk="1" hangingPunct="1">
              <a:buSzPct val="90000"/>
              <a:buFont typeface="Wingdings" panose="05000000000000000000" pitchFamily="2" charset="2"/>
              <a:buChar char="ü"/>
            </a:pPr>
            <a:r>
              <a:rPr lang="en-US" altLang="zh-CN" dirty="0">
                <a:latin typeface="Consolas" panose="020B0609020204030204" pitchFamily="49" charset="0"/>
              </a:rPr>
              <a:t>224.0.0.0 ~ 239.255.255.255</a:t>
            </a:r>
            <a:endParaRPr lang="en-US" altLang="zh-CN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2" eaLnBrk="1" hangingPunct="1">
              <a:buSzPct val="90000"/>
              <a:buFont typeface="Wingdings" panose="05000000000000000000" pitchFamily="2" charset="2"/>
              <a:buChar char="ü"/>
            </a:pPr>
            <a:r>
              <a:rPr lang="zh-CN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该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IP</a:t>
            </a:r>
            <a:r>
              <a:rPr lang="zh-CN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地址作为组的标识</a:t>
            </a:r>
          </a:p>
          <a:p>
            <a:pPr lvl="1" eaLnBrk="1" hangingPunct="1"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Consolas" panose="020B0609020204030204" pitchFamily="49" charset="0"/>
                <a:sym typeface="Wingdings" panose="05000000000000000000" pitchFamily="2" charset="2"/>
              </a:rPr>
              <a:t>一个应用向一个组播地址</a:t>
            </a:r>
            <a:r>
              <a:rPr lang="en-US" altLang="zh-CN" sz="2000" dirty="0">
                <a:latin typeface="Consolas" panose="020B0609020204030204" pitchFamily="49" charset="0"/>
                <a:sym typeface="Wingdings" panose="05000000000000000000" pitchFamily="2" charset="2"/>
              </a:rPr>
              <a:t>/</a:t>
            </a:r>
            <a:r>
              <a:rPr lang="zh-CN" altLang="en-US" sz="2000" dirty="0">
                <a:latin typeface="Consolas" panose="020B0609020204030204" pitchFamily="49" charset="0"/>
                <a:sym typeface="Wingdings" panose="05000000000000000000" pitchFamily="2" charset="2"/>
              </a:rPr>
              <a:t>组发送一个消息，所有组成员都能从该组播地址和端口上接收到该消息。该应用可以不是组成员</a:t>
            </a:r>
          </a:p>
          <a:p>
            <a:pPr lvl="2" eaLnBrk="1" hangingPunct="1">
              <a:buSzPct val="90000"/>
              <a:buFont typeface="Wingdings" panose="05000000000000000000" pitchFamily="2" charset="2"/>
              <a:buChar char="ü"/>
            </a:pPr>
            <a:r>
              <a:rPr lang="zh-CN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类似与邮件列表</a:t>
            </a:r>
          </a:p>
          <a:p>
            <a:pPr lvl="1" eaLnBrk="1" hangingPunct="1"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Consolas" panose="020B0609020204030204" pitchFamily="49" charset="0"/>
              </a:rPr>
              <a:t>当一个应用成为一个组播地址</a:t>
            </a:r>
            <a:r>
              <a:rPr lang="en-US" altLang="zh-CN" sz="2000" dirty="0">
                <a:latin typeface="Consolas" panose="020B0609020204030204" pitchFamily="49" charset="0"/>
              </a:rPr>
              <a:t>/</a:t>
            </a:r>
            <a:r>
              <a:rPr lang="zh-CN" altLang="en-US" sz="2000" dirty="0">
                <a:latin typeface="Consolas" panose="020B0609020204030204" pitchFamily="49" charset="0"/>
              </a:rPr>
              <a:t>端口的成员，则它可以接收到其他成员发送的数据报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920AF07-9C76-414A-B03F-F2D4AEC8DB41}"/>
                  </a:ext>
                </a:extLst>
              </p:cNvPr>
              <p:cNvSpPr/>
              <p:nvPr/>
            </p:nvSpPr>
            <p:spPr>
              <a:xfrm>
                <a:off x="0" y="4716000"/>
                <a:ext cx="9143999" cy="1754400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altLang="zh-CN" sz="24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类地址：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𝟏𝟐𝟖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000" b="1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用于表示主机；</a:t>
                </a:r>
                <a:endPara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类地址：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𝟏𝟐𝟖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𝟏𝟗𝟐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表示网络地址，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表示主机地址；</a:t>
                </a:r>
                <a:endPara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类地址：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𝟏𝟗𝟐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表示网络地址，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表示主机地址；</a:t>
                </a:r>
                <a:endPara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2000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D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类地址：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𝟐𝟐𝟒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𝟐𝟑𝟗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𝟐𝟓𝟓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𝟐𝟓𝟓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𝟐𝟓𝟓</m:t>
                    </m:r>
                  </m:oMath>
                </a14:m>
                <a:r>
                  <a:rPr lang="en-US" altLang="zh-CN" sz="2000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保留地址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组播地址，所有要广播或者接收广播的地址必须加入到同一个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D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类地址。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920AF07-9C76-414A-B03F-F2D4AEC8D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16000"/>
                <a:ext cx="9143999" cy="175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03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52986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912FD20-801F-4C8A-8D28-B014F9795DBE}"/>
              </a:ext>
            </a:extLst>
          </p:cNvPr>
          <p:cNvSpPr/>
          <p:nvPr/>
        </p:nvSpPr>
        <p:spPr>
          <a:xfrm>
            <a:off x="0" y="1041400"/>
            <a:ext cx="9144000" cy="44397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UDP</a:t>
            </a:r>
            <a:r>
              <a:rPr lang="zh-CN" altLang="en-US" sz="2400" b="1" dirty="0"/>
              <a:t>组播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E7D7BD5-CEFD-4D2B-99F6-D5B97B0FFC3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615737"/>
            <a:ext cx="8458200" cy="192563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SzPct val="90000"/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Consolas" panose="020B0609020204030204" pitchFamily="49" charset="0"/>
              </a:rPr>
              <a:t>组播数据报</a:t>
            </a:r>
            <a:r>
              <a:rPr lang="en-US" altLang="zh-CN" sz="2400" b="1" dirty="0">
                <a:solidFill>
                  <a:srgbClr val="1557AE"/>
                </a:solidFill>
                <a:latin typeface="Consolas" panose="020B0609020204030204" pitchFamily="49" charset="0"/>
              </a:rPr>
              <a:t>(Multicast Datagram)</a:t>
            </a:r>
          </a:p>
          <a:p>
            <a:pPr lvl="1" eaLnBrk="1" hangingPunct="1"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Consolas" panose="020B0609020204030204" pitchFamily="49" charset="0"/>
              </a:rPr>
              <a:t>java.net.MulticastSocket</a:t>
            </a:r>
            <a:r>
              <a:rPr lang="zh-CN" altLang="en-US" sz="2000" dirty="0">
                <a:latin typeface="Consolas" panose="020B0609020204030204" pitchFamily="49" charset="0"/>
              </a:rPr>
              <a:t>类</a:t>
            </a:r>
          </a:p>
          <a:p>
            <a:pPr lvl="2" eaLnBrk="1" hangingPunct="1">
              <a:buSzPct val="90000"/>
              <a:buFont typeface="Wingdings" panose="05000000000000000000" pitchFamily="2" charset="2"/>
              <a:buChar char="ü"/>
            </a:pPr>
            <a:r>
              <a:rPr lang="zh-CN" altLang="en-US" dirty="0">
                <a:latin typeface="Consolas" panose="020B0609020204030204" pitchFamily="49" charset="0"/>
              </a:rPr>
              <a:t>指定组播地址和端口</a:t>
            </a:r>
          </a:p>
          <a:p>
            <a:pPr lvl="2" eaLnBrk="1" hangingPunct="1">
              <a:buSzPct val="90000"/>
              <a:buFont typeface="Wingdings" panose="05000000000000000000" pitchFamily="2" charset="2"/>
              <a:buChar char="ü"/>
            </a:pPr>
            <a:r>
              <a:rPr lang="zh-CN" altLang="en-US" dirty="0">
                <a:latin typeface="Consolas" panose="020B0609020204030204" pitchFamily="49" charset="0"/>
              </a:rPr>
              <a:t>加入组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en-US" dirty="0">
                <a:latin typeface="Consolas" panose="020B0609020204030204" pitchFamily="49" charset="0"/>
              </a:rPr>
              <a:t>离开组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1814922-CA50-4685-8418-870BDE66F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028" y="3050508"/>
            <a:ext cx="6934200" cy="3581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74167970-91FF-453F-B4B3-893359A26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690" y="3766471"/>
            <a:ext cx="4708525" cy="2387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96C40702-A9E3-4575-B70A-8C542AE9B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315" y="3448971"/>
            <a:ext cx="514350" cy="3968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Consolas" panose="020B0609020204030204" pitchFamily="49" charset="0"/>
                <a:ea typeface="楷体" panose="02010609060101010101" pitchFamily="49" charset="-122"/>
              </a:rPr>
              <a:t>5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D9501505-F522-4425-B9C7-961BABECD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865" y="3209258"/>
            <a:ext cx="162718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Consolas" panose="020B0609020204030204" pitchFamily="49" charset="0"/>
                <a:ea typeface="楷体" panose="02010609060101010101" pitchFamily="49" charset="-122"/>
              </a:rPr>
              <a:t>组播地址组</a:t>
            </a:r>
            <a:r>
              <a:rPr kumimoji="1" lang="en-US" altLang="zh-CN" sz="2400">
                <a:latin typeface="Consolas" panose="020B0609020204030204" pitchFamily="49" charset="0"/>
                <a:ea typeface="楷体" panose="02010609060101010101" pitchFamily="49" charset="-122"/>
              </a:rPr>
              <a:t>(224.0.0.1)</a:t>
            </a:r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95093631-CE37-462A-86C0-E7E99CF89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9040" y="3687096"/>
            <a:ext cx="684213" cy="398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A8D5973-9C02-47C7-A125-7B14D62B0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640" y="4085558"/>
            <a:ext cx="514350" cy="396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Consolas" panose="020B0609020204030204" pitchFamily="49" charset="0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2C2328D6-B05A-48C5-B053-96A7B8A15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765" y="4801521"/>
            <a:ext cx="512763" cy="3984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Consolas" panose="020B0609020204030204" pitchFamily="49" charset="0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BACBBC7-B8D9-42CE-9254-B6C146ECE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653" y="5119021"/>
            <a:ext cx="514350" cy="3984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Consolas" panose="020B0609020204030204" pitchFamily="49" charset="0"/>
                <a:ea typeface="楷体" panose="02010609060101010101" pitchFamily="49" charset="-122"/>
              </a:rPr>
              <a:t>4</a:t>
            </a:r>
          </a:p>
        </p:txBody>
      </p:sp>
      <p:sp>
        <p:nvSpPr>
          <p:cNvPr id="18" name="Line 12">
            <a:extLst>
              <a:ext uri="{FF2B5EF4-FFF2-40B4-BE49-F238E27FC236}">
                <a16:creationId xmlns:a16="http://schemas.microsoft.com/office/drawing/2014/main" id="{2C1AF7BC-6631-471C-B7F7-621E00E180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27553" y="3845846"/>
            <a:ext cx="428625" cy="319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5137D2A-1E71-4D28-8EAF-B65E7ED08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5915" y="3448971"/>
            <a:ext cx="941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Consolas" panose="020B0609020204030204" pitchFamily="49" charset="0"/>
                <a:ea typeface="楷体" panose="02010609060101010101" pitchFamily="49" charset="-122"/>
              </a:rPr>
              <a:t>加入</a:t>
            </a:r>
          </a:p>
        </p:txBody>
      </p:sp>
      <p:sp>
        <p:nvSpPr>
          <p:cNvPr id="21" name="Line 14">
            <a:extLst>
              <a:ext uri="{FF2B5EF4-FFF2-40B4-BE49-F238E27FC236}">
                <a16:creationId xmlns:a16="http://schemas.microsoft.com/office/drawing/2014/main" id="{6C11508D-9EE6-43D6-A7A7-4E7536DC0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4728" y="5358733"/>
            <a:ext cx="855662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D5E0301-D8CB-4E74-9DA3-4FC6AF088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790" y="5676233"/>
            <a:ext cx="76993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Consolas" panose="020B0609020204030204" pitchFamily="49" charset="0"/>
                <a:ea typeface="楷体" panose="02010609060101010101" pitchFamily="49" charset="-122"/>
              </a:rPr>
              <a:t>离开</a:t>
            </a: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EDEDD74F-BCAC-4BC9-A739-D3EAB8DC0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153" y="5438108"/>
            <a:ext cx="512762" cy="3984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90000"/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Consolas" panose="020B0609020204030204" pitchFamily="49" charset="0"/>
                <a:ea typeface="楷体" panose="02010609060101010101" pitchFamily="49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9472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20" grpId="0"/>
      <p:bldP spid="21" grpId="0" animBg="1"/>
      <p:bldP spid="22" grpId="0"/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52986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912FD20-801F-4C8A-8D28-B014F9795DBE}"/>
              </a:ext>
            </a:extLst>
          </p:cNvPr>
          <p:cNvSpPr/>
          <p:nvPr/>
        </p:nvSpPr>
        <p:spPr>
          <a:xfrm>
            <a:off x="0" y="1041400"/>
            <a:ext cx="9144000" cy="44397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UDP</a:t>
            </a:r>
            <a:r>
              <a:rPr lang="zh-CN" altLang="en-US" sz="2400" b="1" dirty="0"/>
              <a:t>组播实例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87D82F93-742F-4401-B633-F8936D4D8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04403"/>
            <a:ext cx="9144000" cy="338296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800" b="1" dirty="0">
                <a:latin typeface="Consolas" panose="020B0609020204030204" pitchFamily="49" charset="0"/>
                <a:ea typeface="华文中宋" panose="02010600040101010101" pitchFamily="2" charset="-122"/>
              </a:rPr>
              <a:t>String msg = "Hello";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800" b="1" dirty="0" err="1">
                <a:solidFill>
                  <a:srgbClr val="C00000"/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InetAddress</a:t>
            </a:r>
            <a:r>
              <a:rPr kumimoji="1"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 grp = </a:t>
            </a:r>
            <a:r>
              <a:rPr kumimoji="1" lang="en-US" altLang="zh-CN" sz="1800" b="1" dirty="0" err="1">
                <a:solidFill>
                  <a:srgbClr val="C00000"/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InetAddress.getByName</a:t>
            </a:r>
            <a:r>
              <a:rPr kumimoji="1"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("228.5.6.7");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8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MulticastSocket</a:t>
            </a:r>
            <a:r>
              <a:rPr kumimoji="1" lang="en-US" altLang="zh-CN" sz="1800" b="1" dirty="0">
                <a:latin typeface="Consolas" panose="020B0609020204030204" pitchFamily="49" charset="0"/>
                <a:ea typeface="华文中宋" panose="02010600040101010101" pitchFamily="2" charset="-122"/>
              </a:rPr>
              <a:t> </a:t>
            </a:r>
            <a:r>
              <a:rPr kumimoji="1" lang="en-US" altLang="zh-CN" sz="1800" b="1" dirty="0">
                <a:solidFill>
                  <a:srgbClr val="009900"/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s</a:t>
            </a:r>
            <a:r>
              <a:rPr kumimoji="1" lang="en-US" altLang="zh-CN" sz="1800" b="1" dirty="0">
                <a:latin typeface="Consolas" panose="020B0609020204030204" pitchFamily="49" charset="0"/>
                <a:ea typeface="华文中宋" panose="02010600040101010101" pitchFamily="2" charset="-122"/>
              </a:rPr>
              <a:t> = new </a:t>
            </a:r>
            <a:r>
              <a:rPr kumimoji="1" lang="en-US" altLang="zh-CN" sz="1800" b="1" dirty="0" err="1">
                <a:solidFill>
                  <a:schemeClr val="hlink"/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MulticastSocket</a:t>
            </a:r>
            <a:r>
              <a:rPr kumimoji="1" lang="en-US" altLang="zh-CN" sz="1800" b="1" dirty="0">
                <a:latin typeface="Consolas" panose="020B0609020204030204" pitchFamily="49" charset="0"/>
                <a:ea typeface="华文中宋" panose="02010600040101010101" pitchFamily="2" charset="-122"/>
              </a:rPr>
              <a:t>(6789);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800" b="1" dirty="0" err="1">
                <a:solidFill>
                  <a:srgbClr val="009900"/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s</a:t>
            </a:r>
            <a:r>
              <a:rPr kumimoji="1" lang="en-US" altLang="zh-CN" sz="18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.</a:t>
            </a:r>
            <a:r>
              <a:rPr kumimoji="1" lang="en-US" altLang="zh-CN" sz="1800" b="1" dirty="0" err="1">
                <a:solidFill>
                  <a:schemeClr val="hlink"/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joinGroup</a:t>
            </a:r>
            <a:r>
              <a:rPr kumimoji="1" lang="en-US" altLang="zh-CN" sz="1800" b="1" dirty="0">
                <a:latin typeface="Consolas" panose="020B0609020204030204" pitchFamily="49" charset="0"/>
                <a:ea typeface="华文中宋" panose="02010600040101010101" pitchFamily="2" charset="-122"/>
              </a:rPr>
              <a:t>(</a:t>
            </a:r>
            <a:r>
              <a:rPr kumimoji="1" lang="en-US" altLang="zh-CN" sz="1800" b="1" dirty="0">
                <a:solidFill>
                  <a:schemeClr val="tx2"/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grp</a:t>
            </a:r>
            <a:r>
              <a:rPr kumimoji="1" lang="en-US" altLang="zh-CN" sz="1800" b="1" dirty="0">
                <a:latin typeface="Consolas" panose="020B0609020204030204" pitchFamily="49" charset="0"/>
                <a:ea typeface="华文中宋" panose="02010600040101010101" pitchFamily="2" charset="-122"/>
              </a:rPr>
              <a:t>);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6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DatagramPacket</a:t>
            </a:r>
            <a:r>
              <a:rPr kumimoji="1" lang="en-US" altLang="zh-CN" sz="1600" b="1" dirty="0">
                <a:latin typeface="Consolas" panose="020B0609020204030204" pitchFamily="49" charset="0"/>
                <a:ea typeface="华文中宋" panose="02010600040101010101" pitchFamily="2" charset="-122"/>
              </a:rPr>
              <a:t> hi = new </a:t>
            </a:r>
            <a:r>
              <a:rPr kumimoji="1" lang="en-US" altLang="zh-CN" sz="16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DatagramPacket</a:t>
            </a:r>
            <a:r>
              <a:rPr kumimoji="1" lang="en-US" altLang="zh-CN" sz="1600" b="1" dirty="0">
                <a:latin typeface="Consolas" panose="020B0609020204030204" pitchFamily="49" charset="0"/>
                <a:ea typeface="华文中宋" panose="02010600040101010101" pitchFamily="2" charset="-122"/>
              </a:rPr>
              <a:t>(</a:t>
            </a:r>
            <a:r>
              <a:rPr kumimoji="1" lang="en-US" altLang="zh-CN" sz="16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msg.getBytes</a:t>
            </a:r>
            <a:r>
              <a:rPr kumimoji="1" lang="en-US" altLang="zh-CN" sz="1600" b="1" dirty="0">
                <a:latin typeface="Consolas" panose="020B0609020204030204" pitchFamily="49" charset="0"/>
                <a:ea typeface="华文中宋" panose="02010600040101010101" pitchFamily="2" charset="-122"/>
              </a:rPr>
              <a:t>(), </a:t>
            </a:r>
            <a:r>
              <a:rPr kumimoji="1" lang="en-US" altLang="zh-CN" sz="16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msg.length</a:t>
            </a:r>
            <a:r>
              <a:rPr kumimoji="1" lang="en-US" altLang="zh-CN" sz="1600" b="1" dirty="0">
                <a:latin typeface="Consolas" panose="020B0609020204030204" pitchFamily="49" charset="0"/>
                <a:ea typeface="华文中宋" panose="02010600040101010101" pitchFamily="2" charset="-122"/>
              </a:rPr>
              <a:t>(),  </a:t>
            </a:r>
            <a:r>
              <a:rPr kumimoji="1" lang="en-US" altLang="zh-CN" sz="1600" b="1" dirty="0">
                <a:solidFill>
                  <a:schemeClr val="tx2"/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grp</a:t>
            </a:r>
            <a:r>
              <a:rPr kumimoji="1" lang="en-US" altLang="zh-CN" sz="1600" b="1" dirty="0">
                <a:latin typeface="Consolas" panose="020B0609020204030204" pitchFamily="49" charset="0"/>
                <a:ea typeface="华文中宋" panose="02010600040101010101" pitchFamily="2" charset="-122"/>
              </a:rPr>
              <a:t>, 6789);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800" b="1" dirty="0" err="1">
                <a:solidFill>
                  <a:srgbClr val="009900"/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s</a:t>
            </a:r>
            <a:r>
              <a:rPr kumimoji="1" lang="en-US" altLang="zh-CN" sz="18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.</a:t>
            </a:r>
            <a:r>
              <a:rPr kumimoji="1" lang="en-US" altLang="zh-CN" sz="1800" b="1" dirty="0" err="1">
                <a:solidFill>
                  <a:schemeClr val="hlink"/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send</a:t>
            </a:r>
            <a:r>
              <a:rPr kumimoji="1" lang="en-US" altLang="zh-CN" sz="1800" b="1" dirty="0">
                <a:latin typeface="Consolas" panose="020B0609020204030204" pitchFamily="49" charset="0"/>
                <a:ea typeface="华文中宋" panose="02010600040101010101" pitchFamily="2" charset="-122"/>
              </a:rPr>
              <a:t>(hi);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800" b="1" dirty="0">
                <a:latin typeface="Consolas" panose="020B0609020204030204" pitchFamily="49" charset="0"/>
                <a:ea typeface="华文中宋" panose="02010600040101010101" pitchFamily="2" charset="-122"/>
              </a:rPr>
              <a:t>byte[] </a:t>
            </a:r>
            <a:r>
              <a:rPr kumimoji="1" lang="en-US" altLang="zh-CN" sz="18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buf</a:t>
            </a:r>
            <a:r>
              <a:rPr kumimoji="1" lang="en-US" altLang="zh-CN" sz="1800" b="1" dirty="0">
                <a:latin typeface="Consolas" panose="020B0609020204030204" pitchFamily="49" charset="0"/>
                <a:ea typeface="华文中宋" panose="02010600040101010101" pitchFamily="2" charset="-122"/>
              </a:rPr>
              <a:t> = new byte[1000];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8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DatagramPacket</a:t>
            </a:r>
            <a:r>
              <a:rPr kumimoji="1" lang="en-US" altLang="zh-CN" sz="1800" b="1" dirty="0">
                <a:latin typeface="Consolas" panose="020B0609020204030204" pitchFamily="49" charset="0"/>
                <a:ea typeface="华文中宋" panose="02010600040101010101" pitchFamily="2" charset="-122"/>
              </a:rPr>
              <a:t> </a:t>
            </a:r>
            <a:r>
              <a:rPr kumimoji="1" lang="en-US" altLang="zh-CN" sz="18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recv</a:t>
            </a:r>
            <a:r>
              <a:rPr kumimoji="1" lang="en-US" altLang="zh-CN" sz="1800" b="1" dirty="0">
                <a:latin typeface="Consolas" panose="020B0609020204030204" pitchFamily="49" charset="0"/>
                <a:ea typeface="华文中宋" panose="02010600040101010101" pitchFamily="2" charset="-122"/>
              </a:rPr>
              <a:t> = new </a:t>
            </a:r>
            <a:r>
              <a:rPr kumimoji="1" lang="en-US" altLang="zh-CN" sz="18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DatagramPacket</a:t>
            </a:r>
            <a:r>
              <a:rPr kumimoji="1" lang="en-US" altLang="zh-CN" sz="1800" b="1" dirty="0">
                <a:latin typeface="Consolas" panose="020B0609020204030204" pitchFamily="49" charset="0"/>
                <a:ea typeface="华文中宋" panose="02010600040101010101" pitchFamily="2" charset="-122"/>
              </a:rPr>
              <a:t>(</a:t>
            </a:r>
            <a:r>
              <a:rPr kumimoji="1" lang="en-US" altLang="zh-CN" sz="18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buf</a:t>
            </a:r>
            <a:r>
              <a:rPr kumimoji="1" lang="en-US" altLang="zh-CN" sz="1800" b="1" dirty="0">
                <a:latin typeface="Consolas" panose="020B0609020204030204" pitchFamily="49" charset="0"/>
                <a:ea typeface="华文中宋" panose="02010600040101010101" pitchFamily="2" charset="-122"/>
              </a:rPr>
              <a:t>, </a:t>
            </a:r>
            <a:r>
              <a:rPr kumimoji="1" lang="en-US" altLang="zh-CN" sz="18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buf.length</a:t>
            </a:r>
            <a:r>
              <a:rPr kumimoji="1" lang="en-US" altLang="zh-CN" sz="1800" b="1" dirty="0">
                <a:latin typeface="Consolas" panose="020B0609020204030204" pitchFamily="49" charset="0"/>
                <a:ea typeface="华文中宋" panose="02010600040101010101" pitchFamily="2" charset="-122"/>
              </a:rPr>
              <a:t>);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800" b="1" dirty="0" err="1">
                <a:solidFill>
                  <a:srgbClr val="009900"/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s</a:t>
            </a:r>
            <a:r>
              <a:rPr kumimoji="1" lang="en-US" altLang="zh-CN" sz="18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.</a:t>
            </a:r>
            <a:r>
              <a:rPr kumimoji="1" lang="en-US" altLang="zh-CN" sz="1800" b="1" dirty="0" err="1">
                <a:solidFill>
                  <a:schemeClr val="hlink"/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receive</a:t>
            </a:r>
            <a:r>
              <a:rPr kumimoji="1" lang="en-US" altLang="zh-CN" sz="1800" b="1" dirty="0">
                <a:latin typeface="Consolas" panose="020B0609020204030204" pitchFamily="49" charset="0"/>
                <a:ea typeface="华文中宋" panose="02010600040101010101" pitchFamily="2" charset="-122"/>
              </a:rPr>
              <a:t>(</a:t>
            </a:r>
            <a:r>
              <a:rPr kumimoji="1" lang="en-US" altLang="zh-CN" sz="18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recv</a:t>
            </a:r>
            <a:r>
              <a:rPr kumimoji="1" lang="en-US" altLang="zh-CN" sz="1800" b="1" dirty="0">
                <a:latin typeface="Consolas" panose="020B0609020204030204" pitchFamily="49" charset="0"/>
                <a:ea typeface="华文中宋" panose="02010600040101010101" pitchFamily="2" charset="-122"/>
              </a:rPr>
              <a:t>);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800" b="1" dirty="0" err="1">
                <a:solidFill>
                  <a:srgbClr val="009900"/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s</a:t>
            </a:r>
            <a:r>
              <a:rPr kumimoji="1" lang="en-US" altLang="zh-CN" sz="18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.</a:t>
            </a:r>
            <a:r>
              <a:rPr kumimoji="1" lang="en-US" altLang="zh-CN" sz="1800" b="1" dirty="0" err="1">
                <a:solidFill>
                  <a:schemeClr val="hlink"/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leaveGroup</a:t>
            </a:r>
            <a:r>
              <a:rPr kumimoji="1" lang="en-US" altLang="zh-CN" sz="1800" b="1" dirty="0">
                <a:latin typeface="Consolas" panose="020B0609020204030204" pitchFamily="49" charset="0"/>
                <a:ea typeface="华文中宋" panose="02010600040101010101" pitchFamily="2" charset="-122"/>
              </a:rPr>
              <a:t>(</a:t>
            </a:r>
            <a:r>
              <a:rPr kumimoji="1" lang="en-US" altLang="zh-CN" sz="1800" b="1" dirty="0">
                <a:solidFill>
                  <a:schemeClr val="tx2"/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grp</a:t>
            </a:r>
            <a:r>
              <a:rPr kumimoji="1" lang="en-US" altLang="zh-CN" sz="1800" b="1" dirty="0">
                <a:latin typeface="Consolas" panose="020B0609020204030204" pitchFamily="49" charset="0"/>
                <a:ea typeface="华文中宋" panose="02010600040101010101" pitchFamily="2" charset="-122"/>
              </a:rPr>
              <a:t>);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800" b="1" dirty="0" err="1">
                <a:solidFill>
                  <a:srgbClr val="009900"/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s</a:t>
            </a:r>
            <a:r>
              <a:rPr kumimoji="1" lang="en-US" altLang="zh-CN" sz="18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.</a:t>
            </a:r>
            <a:r>
              <a:rPr kumimoji="1" lang="en-US" altLang="zh-CN" sz="1800" b="1" dirty="0" err="1">
                <a:solidFill>
                  <a:schemeClr val="hlink"/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close</a:t>
            </a:r>
            <a:r>
              <a:rPr kumimoji="1" lang="en-US" altLang="zh-CN" sz="1800" b="1" dirty="0">
                <a:latin typeface="Consolas" panose="020B0609020204030204" pitchFamily="49" charset="0"/>
                <a:ea typeface="华文中宋" panose="02010600040101010101" pitchFamily="2" charset="-122"/>
              </a:rPr>
              <a:t>();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4CAAB7F4-37C8-44E2-9722-B5B9E08F4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906390"/>
            <a:ext cx="9144000" cy="176031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800" b="1" dirty="0" err="1">
                <a:solidFill>
                  <a:schemeClr val="hlink"/>
                </a:solidFill>
                <a:latin typeface="Consolas" panose="020B0609020204030204" pitchFamily="49" charset="0"/>
                <a:ea typeface="华文行楷" panose="02010800040101010101" pitchFamily="2" charset="-122"/>
                <a:cs typeface="Tahoma" panose="020B0604030504040204" pitchFamily="34" charset="0"/>
              </a:rPr>
              <a:t>java.net.MulticastSocket</a:t>
            </a:r>
            <a:r>
              <a:rPr kumimoji="1" lang="en-US" altLang="zh-CN" sz="1800" b="1" dirty="0">
                <a:solidFill>
                  <a:schemeClr val="hlink"/>
                </a:solidFill>
                <a:latin typeface="Consolas" panose="020B0609020204030204" pitchFamily="49" charset="0"/>
                <a:ea typeface="华文行楷" panose="02010800040101010101" pitchFamily="2" charset="-122"/>
                <a:cs typeface="Tahoma" panose="020B0604030504040204" pitchFamily="34" charset="0"/>
              </a:rPr>
              <a:t> </a:t>
            </a:r>
            <a:r>
              <a:rPr kumimoji="1" lang="en-US" altLang="zh-CN" sz="1800" b="1" dirty="0">
                <a:solidFill>
                  <a:schemeClr val="tx2"/>
                </a:solidFill>
                <a:latin typeface="Consolas" panose="020B0609020204030204" pitchFamily="49" charset="0"/>
                <a:ea typeface="华文行楷" panose="02010800040101010101" pitchFamily="2" charset="-122"/>
                <a:cs typeface="Tahoma" panose="020B0604030504040204" pitchFamily="34" charset="0"/>
              </a:rPr>
              <a:t>extends</a:t>
            </a:r>
            <a:r>
              <a:rPr kumimoji="1" lang="en-US" altLang="zh-CN" sz="1800" b="1" dirty="0">
                <a:solidFill>
                  <a:schemeClr val="hlink"/>
                </a:solidFill>
                <a:latin typeface="Consolas" panose="020B0609020204030204" pitchFamily="49" charset="0"/>
                <a:ea typeface="华文行楷" panose="02010800040101010101" pitchFamily="2" charset="-122"/>
                <a:cs typeface="Tahoma" panose="020B0604030504040204" pitchFamily="34" charset="0"/>
              </a:rPr>
              <a:t> DatagramSocket</a:t>
            </a:r>
            <a:endParaRPr kumimoji="1" lang="en-US" altLang="zh-CN" sz="1200" b="1" dirty="0">
              <a:latin typeface="Consolas" panose="020B0609020204030204" pitchFamily="49" charset="0"/>
              <a:ea typeface="华文中宋" panose="02010600040101010101" pitchFamily="2" charset="-122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en-US" altLang="zh-CN" sz="1600" b="1" dirty="0">
                <a:latin typeface="Consolas" panose="020B0609020204030204" pitchFamily="49" charset="0"/>
                <a:ea typeface="华文中宋" panose="02010600040101010101" pitchFamily="2" charset="-122"/>
              </a:rPr>
              <a:t>public </a:t>
            </a:r>
            <a:r>
              <a:rPr kumimoji="1" lang="en-US" altLang="zh-CN" sz="16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MulticastSocket</a:t>
            </a:r>
            <a:r>
              <a:rPr kumimoji="1" lang="en-US" altLang="zh-CN" sz="1600" b="1" dirty="0">
                <a:latin typeface="Consolas" panose="020B0609020204030204" pitchFamily="49" charset="0"/>
                <a:ea typeface="华文中宋" panose="02010600040101010101" pitchFamily="2" charset="-122"/>
              </a:rPr>
              <a:t>(int port) throws </a:t>
            </a:r>
            <a:r>
              <a:rPr kumimoji="1" lang="en-US" altLang="zh-CN" sz="16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IOException</a:t>
            </a:r>
            <a:endParaRPr kumimoji="1" lang="en-US" altLang="zh-CN" sz="1600" b="1" dirty="0">
              <a:latin typeface="Consolas" panose="020B0609020204030204" pitchFamily="49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en-US" altLang="zh-CN" sz="1600" b="1" dirty="0">
                <a:latin typeface="Consolas" panose="020B0609020204030204" pitchFamily="49" charset="0"/>
                <a:ea typeface="华文中宋" panose="02010600040101010101" pitchFamily="2" charset="-122"/>
              </a:rPr>
              <a:t>public void </a:t>
            </a:r>
            <a:r>
              <a:rPr kumimoji="1" lang="en-US" altLang="zh-CN" sz="16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joinGroup</a:t>
            </a:r>
            <a:r>
              <a:rPr kumimoji="1" lang="en-US" altLang="zh-CN" sz="1600" b="1" dirty="0">
                <a:latin typeface="Consolas" panose="020B0609020204030204" pitchFamily="49" charset="0"/>
                <a:ea typeface="华文中宋" panose="02010600040101010101" pitchFamily="2" charset="-122"/>
              </a:rPr>
              <a:t>(</a:t>
            </a:r>
            <a:r>
              <a:rPr kumimoji="1" lang="en-US" altLang="zh-CN" sz="16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InetAddress</a:t>
            </a:r>
            <a:r>
              <a:rPr kumimoji="1" lang="en-US" altLang="zh-CN" sz="1600" b="1" dirty="0">
                <a:latin typeface="Consolas" panose="020B0609020204030204" pitchFamily="49" charset="0"/>
                <a:ea typeface="华文中宋" panose="02010600040101010101" pitchFamily="2" charset="-122"/>
              </a:rPr>
              <a:t> </a:t>
            </a:r>
            <a:r>
              <a:rPr kumimoji="1" lang="en-US" altLang="zh-CN" sz="16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mcastaddr</a:t>
            </a:r>
            <a:r>
              <a:rPr kumimoji="1" lang="en-US" altLang="zh-CN" sz="1600" b="1" dirty="0">
                <a:latin typeface="Consolas" panose="020B0609020204030204" pitchFamily="49" charset="0"/>
                <a:ea typeface="华文中宋" panose="02010600040101010101" pitchFamily="2" charset="-122"/>
              </a:rPr>
              <a:t>) throws </a:t>
            </a:r>
            <a:r>
              <a:rPr kumimoji="1" lang="en-US" altLang="zh-CN" sz="16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IOException</a:t>
            </a:r>
            <a:endParaRPr kumimoji="1" lang="en-US" altLang="zh-CN" sz="1600" b="1" dirty="0">
              <a:latin typeface="Consolas" panose="020B0609020204030204" pitchFamily="49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en-US" altLang="zh-CN" sz="1600" b="1" dirty="0">
                <a:latin typeface="Consolas" panose="020B0609020204030204" pitchFamily="49" charset="0"/>
                <a:ea typeface="华文中宋" panose="02010600040101010101" pitchFamily="2" charset="-122"/>
              </a:rPr>
              <a:t>public void </a:t>
            </a:r>
            <a:r>
              <a:rPr kumimoji="1" lang="en-US" altLang="zh-CN" sz="16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leaveGroup</a:t>
            </a:r>
            <a:r>
              <a:rPr kumimoji="1" lang="en-US" altLang="zh-CN" sz="1600" b="1" dirty="0">
                <a:latin typeface="Consolas" panose="020B0609020204030204" pitchFamily="49" charset="0"/>
                <a:ea typeface="华文中宋" panose="02010600040101010101" pitchFamily="2" charset="-122"/>
              </a:rPr>
              <a:t>(</a:t>
            </a:r>
            <a:r>
              <a:rPr kumimoji="1" lang="en-US" altLang="zh-CN" sz="16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InetAddress</a:t>
            </a:r>
            <a:r>
              <a:rPr kumimoji="1" lang="en-US" altLang="zh-CN" sz="1600" b="1" dirty="0">
                <a:latin typeface="Consolas" panose="020B0609020204030204" pitchFamily="49" charset="0"/>
                <a:ea typeface="华文中宋" panose="02010600040101010101" pitchFamily="2" charset="-122"/>
              </a:rPr>
              <a:t> </a:t>
            </a:r>
            <a:r>
              <a:rPr kumimoji="1" lang="en-US" altLang="zh-CN" sz="16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mcastaddr</a:t>
            </a:r>
            <a:r>
              <a:rPr kumimoji="1" lang="en-US" altLang="zh-CN" sz="1600" b="1" dirty="0">
                <a:latin typeface="Consolas" panose="020B0609020204030204" pitchFamily="49" charset="0"/>
                <a:ea typeface="华文中宋" panose="02010600040101010101" pitchFamily="2" charset="-122"/>
              </a:rPr>
              <a:t>) throws </a:t>
            </a:r>
            <a:r>
              <a:rPr kumimoji="1" lang="en-US" altLang="zh-CN" sz="16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IOException</a:t>
            </a:r>
            <a:endParaRPr kumimoji="1" lang="en-US" altLang="zh-CN" sz="1600" b="1" dirty="0">
              <a:latin typeface="Consolas" panose="020B0609020204030204" pitchFamily="49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en-US" altLang="zh-CN" sz="1600" b="1" dirty="0">
                <a:latin typeface="Consolas" panose="020B0609020204030204" pitchFamily="49" charset="0"/>
                <a:ea typeface="华文中宋" panose="02010600040101010101" pitchFamily="2" charset="-122"/>
              </a:rPr>
              <a:t>public void send(</a:t>
            </a:r>
            <a:r>
              <a:rPr kumimoji="1" lang="en-US" altLang="zh-CN" sz="16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DatagramPacket</a:t>
            </a:r>
            <a:r>
              <a:rPr kumimoji="1" lang="en-US" altLang="zh-CN" sz="1600" b="1" dirty="0">
                <a:latin typeface="Consolas" panose="020B0609020204030204" pitchFamily="49" charset="0"/>
                <a:ea typeface="华文中宋" panose="02010600040101010101" pitchFamily="2" charset="-122"/>
              </a:rPr>
              <a:t> p) throws </a:t>
            </a:r>
            <a:r>
              <a:rPr kumimoji="1" lang="en-US" altLang="zh-CN" sz="16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IOException</a:t>
            </a:r>
            <a:endParaRPr kumimoji="1" lang="en-US" altLang="zh-CN" sz="1600" b="1" dirty="0">
              <a:latin typeface="Consolas" panose="020B0609020204030204" pitchFamily="49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en-US" altLang="zh-CN" sz="1600" b="1" dirty="0">
                <a:latin typeface="Consolas" panose="020B0609020204030204" pitchFamily="49" charset="0"/>
                <a:ea typeface="华文中宋" panose="02010600040101010101" pitchFamily="2" charset="-122"/>
              </a:rPr>
              <a:t>public void receive(</a:t>
            </a:r>
            <a:r>
              <a:rPr kumimoji="1" lang="en-US" altLang="zh-CN" sz="16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DatagramPacket</a:t>
            </a:r>
            <a:r>
              <a:rPr kumimoji="1" lang="en-US" altLang="zh-CN" sz="1600" b="1" dirty="0">
                <a:latin typeface="Consolas" panose="020B0609020204030204" pitchFamily="49" charset="0"/>
                <a:ea typeface="华文中宋" panose="02010600040101010101" pitchFamily="2" charset="-122"/>
              </a:rPr>
              <a:t> p) throws </a:t>
            </a:r>
            <a:r>
              <a:rPr kumimoji="1" lang="en-US" altLang="zh-CN" sz="1600" b="1" dirty="0" err="1">
                <a:latin typeface="Consolas" panose="020B0609020204030204" pitchFamily="49" charset="0"/>
                <a:ea typeface="华文中宋" panose="02010600040101010101" pitchFamily="2" charset="-122"/>
              </a:rPr>
              <a:t>IOException</a:t>
            </a:r>
            <a:endParaRPr kumimoji="1" lang="en-US" altLang="zh-CN" sz="1600" b="1" dirty="0">
              <a:latin typeface="Consolas" panose="020B0609020204030204" pitchFamily="49" charset="0"/>
              <a:ea typeface="华文中宋" panose="02010600040101010101" pitchFamily="2" charset="-122"/>
            </a:endParaRP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57F5B70A-2551-4041-AE29-F7B9EA17A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1790153"/>
            <a:ext cx="1873250" cy="288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600">
                <a:latin typeface="Times New Roman" panose="02020603050405020304" pitchFamily="18" charset="0"/>
              </a:rPr>
              <a:t>定义一个组播地址</a:t>
            </a: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619C0BA6-754A-4E00-A6C4-BD6F19135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3733253"/>
            <a:ext cx="1873250" cy="288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600">
                <a:latin typeface="Times New Roman" panose="02020603050405020304" pitchFamily="18" charset="0"/>
              </a:rPr>
              <a:t>构造接收数据报</a:t>
            </a: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C050A1EB-43DE-4003-B99D-AA2C737D2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2079078"/>
            <a:ext cx="1873250" cy="288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600">
                <a:latin typeface="Times New Roman" panose="02020603050405020304" pitchFamily="18" charset="0"/>
              </a:rPr>
              <a:t>构造组播</a:t>
            </a:r>
            <a:r>
              <a:rPr kumimoji="1" lang="en-US" altLang="zh-CN" sz="1600"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70DF8E27-5998-4AE4-AE3E-C3EBC5D1E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4600028"/>
            <a:ext cx="1873250" cy="2873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600">
                <a:latin typeface="Times New Roman" panose="02020603050405020304" pitchFamily="18" charset="0"/>
              </a:rPr>
              <a:t>关闭数据报</a:t>
            </a:r>
            <a:r>
              <a:rPr kumimoji="1" lang="en-US" altLang="zh-CN" sz="1600"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A23BCB19-F5F6-4CF5-8793-7D69C77E8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2366416"/>
            <a:ext cx="1873250" cy="288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600">
                <a:latin typeface="Times New Roman" panose="02020603050405020304" pitchFamily="18" charset="0"/>
              </a:rPr>
              <a:t>加入该组</a:t>
            </a:r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3DE6C8E9-8278-406F-8781-D7FAFCF12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3014116"/>
            <a:ext cx="2089150" cy="288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600">
                <a:latin typeface="Times New Roman" panose="02020603050405020304" pitchFamily="18" charset="0"/>
              </a:rPr>
              <a:t>构造发送数据报</a:t>
            </a:r>
            <a:r>
              <a:rPr kumimoji="1" lang="en-US" altLang="zh-CN" sz="1600">
                <a:latin typeface="Times New Roman" panose="02020603050405020304" pitchFamily="18" charset="0"/>
              </a:rPr>
              <a:t>,</a:t>
            </a:r>
            <a:r>
              <a:rPr kumimoji="1" lang="zh-CN" altLang="en-US" sz="1600">
                <a:latin typeface="Times New Roman" panose="02020603050405020304" pitchFamily="18" charset="0"/>
              </a:rPr>
              <a:t>发送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43BB43DD-EF03-41C9-AAD9-A1B90F27F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4022178"/>
            <a:ext cx="1873250" cy="288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600">
                <a:latin typeface="Times New Roman" panose="02020603050405020304" pitchFamily="18" charset="0"/>
              </a:rPr>
              <a:t>接收数据报</a:t>
            </a:r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8E726F1C-E43A-49D5-9286-6EF7FB9C8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4309516"/>
            <a:ext cx="1873250" cy="288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600">
                <a:latin typeface="Times New Roman" panose="02020603050405020304" pitchFamily="18" charset="0"/>
              </a:rPr>
              <a:t>离开该组</a:t>
            </a:r>
          </a:p>
        </p:txBody>
      </p:sp>
    </p:spTree>
    <p:extLst>
      <p:ext uri="{BB962C8B-B14F-4D97-AF65-F5344CB8AC3E}">
        <p14:creationId xmlns:p14="http://schemas.microsoft.com/office/powerpoint/2010/main" val="197090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DB30CDFE-EF2E-4DF9-911E-BC6FA6720CB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984067"/>
            <a:ext cx="9144000" cy="3497263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SzPct val="90000"/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  <a:latin typeface="Consolas" panose="020B0609020204030204" pitchFamily="49" charset="0"/>
              </a:rPr>
              <a:t>网络基础</a:t>
            </a:r>
            <a:r>
              <a:rPr lang="en-US" altLang="zh-CN" sz="2400" b="1" dirty="0">
                <a:solidFill>
                  <a:srgbClr val="1557AE"/>
                </a:solidFill>
                <a:latin typeface="Consolas" panose="020B0609020204030204" pitchFamily="49" charset="0"/>
              </a:rPr>
              <a:t>-TCP/IP</a:t>
            </a:r>
            <a:r>
              <a:rPr lang="zh-CN" altLang="en-US" sz="2400" b="1" dirty="0">
                <a:solidFill>
                  <a:srgbClr val="1557AE"/>
                </a:solidFill>
                <a:latin typeface="Consolas" panose="020B0609020204030204" pitchFamily="49" charset="0"/>
              </a:rPr>
              <a:t>协议簇</a:t>
            </a:r>
          </a:p>
          <a:p>
            <a:pPr lvl="1" eaLnBrk="1" hangingPunct="1"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Consolas" panose="020B0609020204030204" pitchFamily="49" charset="0"/>
                <a:ea typeface="楷体" panose="02010609060101010101" pitchFamily="49" charset="-122"/>
              </a:rPr>
              <a:t>网络层</a:t>
            </a:r>
            <a:r>
              <a:rPr lang="en-US" altLang="zh-CN" dirty="0">
                <a:latin typeface="Consolas" panose="020B0609020204030204" pitchFamily="49" charset="0"/>
                <a:ea typeface="楷体" panose="02010609060101010101" pitchFamily="49" charset="-122"/>
              </a:rPr>
              <a:t>(Network Layer)</a:t>
            </a:r>
          </a:p>
          <a:p>
            <a:pPr lvl="2" eaLnBrk="1" hangingPunct="1">
              <a:buSzPct val="90000"/>
              <a:buFont typeface="Wingdings" panose="05000000000000000000" pitchFamily="2" charset="2"/>
              <a:buChar char="ü"/>
            </a:pPr>
            <a:r>
              <a:rPr lang="en-US" altLang="zh-CN" dirty="0">
                <a:latin typeface="Consolas" panose="020B0609020204030204" pitchFamily="49" charset="0"/>
                <a:ea typeface="楷体" panose="02010609060101010101" pitchFamily="49" charset="-122"/>
              </a:rPr>
              <a:t>Internet Protocol (IP), </a:t>
            </a:r>
          </a:p>
          <a:p>
            <a:pPr lvl="2" eaLnBrk="1" hangingPunct="1">
              <a:buSzPct val="90000"/>
              <a:buFont typeface="Wingdings" panose="05000000000000000000" pitchFamily="2" charset="2"/>
              <a:buChar char="ü"/>
            </a:pPr>
            <a:r>
              <a:rPr lang="en-US" altLang="zh-CN" dirty="0">
                <a:latin typeface="Consolas" panose="020B0609020204030204" pitchFamily="49" charset="0"/>
                <a:ea typeface="楷体" panose="02010609060101010101" pitchFamily="49" charset="-122"/>
              </a:rPr>
              <a:t>IP</a:t>
            </a:r>
            <a:r>
              <a:rPr lang="zh-CN" altLang="en-US" dirty="0">
                <a:latin typeface="Consolas" panose="020B0609020204030204" pitchFamily="49" charset="0"/>
                <a:ea typeface="楷体" panose="02010609060101010101" pitchFamily="49" charset="-122"/>
              </a:rPr>
              <a:t>地址</a:t>
            </a:r>
            <a:r>
              <a:rPr lang="en-US" altLang="zh-CN" dirty="0">
                <a:latin typeface="Consolas" panose="020B0609020204030204" pitchFamily="49" charset="0"/>
                <a:ea typeface="楷体" panose="02010609060101010101" pitchFamily="49" charset="-122"/>
              </a:rPr>
              <a:t>, 32</a:t>
            </a:r>
            <a:r>
              <a:rPr lang="zh-CN" altLang="en-US" dirty="0">
                <a:latin typeface="Consolas" panose="020B0609020204030204" pitchFamily="49" charset="0"/>
                <a:ea typeface="楷体" panose="02010609060101010101" pitchFamily="49" charset="-122"/>
              </a:rPr>
              <a:t>比特</a:t>
            </a:r>
          </a:p>
          <a:p>
            <a:pPr lvl="1" eaLnBrk="1" hangingPunct="1"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Consolas" panose="020B0609020204030204" pitchFamily="49" charset="0"/>
                <a:ea typeface="楷体" panose="02010609060101010101" pitchFamily="49" charset="-122"/>
              </a:rPr>
              <a:t>传输层</a:t>
            </a:r>
            <a:r>
              <a:rPr lang="en-US" altLang="zh-CN" dirty="0">
                <a:latin typeface="Consolas" panose="020B0609020204030204" pitchFamily="49" charset="0"/>
                <a:ea typeface="楷体" panose="02010609060101010101" pitchFamily="49" charset="-122"/>
              </a:rPr>
              <a:t>(Transport Layer)</a:t>
            </a:r>
          </a:p>
          <a:p>
            <a:pPr lvl="2" eaLnBrk="1" hangingPunct="1">
              <a:buSzPct val="90000"/>
              <a:buFont typeface="Wingdings" panose="05000000000000000000" pitchFamily="2" charset="2"/>
              <a:buChar char="ü"/>
            </a:pPr>
            <a:r>
              <a:rPr lang="zh-CN" altLang="en-US" dirty="0">
                <a:latin typeface="Consolas" panose="020B0609020204030204" pitchFamily="49" charset="0"/>
                <a:ea typeface="楷体" panose="02010609060101010101" pitchFamily="49" charset="-122"/>
              </a:rPr>
              <a:t>传输控制协议</a:t>
            </a:r>
            <a:r>
              <a:rPr lang="en-US" altLang="zh-CN" dirty="0">
                <a:latin typeface="Consolas" panose="020B0609020204030204" pitchFamily="49" charset="0"/>
                <a:ea typeface="楷体" panose="02010609060101010101" pitchFamily="49" charset="-122"/>
              </a:rPr>
              <a:t>(TCP: Transport Control Protocol)</a:t>
            </a:r>
          </a:p>
          <a:p>
            <a:pPr lvl="2" eaLnBrk="1" hangingPunct="1">
              <a:buSzPct val="90000"/>
              <a:buFont typeface="Wingdings" panose="05000000000000000000" pitchFamily="2" charset="2"/>
              <a:buChar char="ü"/>
            </a:pPr>
            <a:r>
              <a:rPr lang="zh-CN" altLang="en-US" dirty="0">
                <a:latin typeface="Consolas" panose="020B0609020204030204" pitchFamily="49" charset="0"/>
                <a:ea typeface="楷体" panose="02010609060101010101" pitchFamily="49" charset="-122"/>
              </a:rPr>
              <a:t>用户数据报协议</a:t>
            </a:r>
            <a:r>
              <a:rPr lang="en-US" altLang="zh-CN" dirty="0">
                <a:latin typeface="Consolas" panose="020B0609020204030204" pitchFamily="49" charset="0"/>
                <a:ea typeface="楷体" panose="02010609060101010101" pitchFamily="49" charset="-122"/>
              </a:rPr>
              <a:t>(UDP: User Datagram Protocol)</a:t>
            </a:r>
          </a:p>
          <a:p>
            <a:pPr lvl="2" eaLnBrk="1" hangingPunct="1">
              <a:buSzPct val="90000"/>
              <a:buFont typeface="Wingdings" panose="05000000000000000000" pitchFamily="2" charset="2"/>
              <a:buChar char="ü"/>
            </a:pPr>
            <a:r>
              <a:rPr lang="zh-CN" altLang="en-US" dirty="0">
                <a:latin typeface="Consolas" panose="020B0609020204030204" pitchFamily="49" charset="0"/>
                <a:ea typeface="楷体" panose="02010609060101010101" pitchFamily="49" charset="-122"/>
              </a:rPr>
              <a:t>端口</a:t>
            </a:r>
            <a:r>
              <a:rPr lang="en-US" altLang="zh-CN" dirty="0">
                <a:latin typeface="Consolas" panose="020B0609020204030204" pitchFamily="49" charset="0"/>
                <a:ea typeface="楷体" panose="02010609060101010101" pitchFamily="49" charset="-122"/>
              </a:rPr>
              <a:t>(Port, 16</a:t>
            </a:r>
            <a:r>
              <a:rPr lang="zh-CN" altLang="en-US" dirty="0">
                <a:latin typeface="Consolas" panose="020B0609020204030204" pitchFamily="49" charset="0"/>
                <a:ea typeface="楷体" panose="02010609060101010101" pitchFamily="49" charset="-122"/>
              </a:rPr>
              <a:t>比特</a:t>
            </a:r>
            <a:r>
              <a:rPr lang="en-US" altLang="zh-CN" dirty="0">
                <a:latin typeface="Consolas" panose="020B0609020204030204" pitchFamily="49" charset="0"/>
                <a:ea typeface="楷体" panose="02010609060101010101" pitchFamily="49" charset="-122"/>
              </a:rPr>
              <a:t>, 0~65535)</a:t>
            </a:r>
          </a:p>
          <a:p>
            <a:pPr lvl="1" eaLnBrk="1" hangingPunct="1"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Consolas" panose="020B0609020204030204" pitchFamily="49" charset="0"/>
                <a:ea typeface="楷体" panose="02010609060101010101" pitchFamily="49" charset="-122"/>
              </a:rPr>
              <a:t>应用层</a:t>
            </a:r>
            <a:r>
              <a:rPr lang="en-US" altLang="zh-CN" dirty="0">
                <a:latin typeface="Consolas" panose="020B0609020204030204" pitchFamily="49" charset="0"/>
                <a:ea typeface="楷体" panose="02010609060101010101" pitchFamily="49" charset="-122"/>
              </a:rPr>
              <a:t>(Application Layer)</a:t>
            </a:r>
          </a:p>
          <a:p>
            <a:pPr lvl="2" eaLnBrk="1" hangingPunct="1">
              <a:buSzPct val="90000"/>
              <a:buFont typeface="Wingdings" panose="05000000000000000000" pitchFamily="2" charset="2"/>
              <a:buChar char="ü"/>
            </a:pPr>
            <a:r>
              <a:rPr lang="en-US" altLang="zh-CN" dirty="0">
                <a:latin typeface="Consolas" panose="020B0609020204030204" pitchFamily="49" charset="0"/>
                <a:ea typeface="楷体" panose="02010609060101010101" pitchFamily="49" charset="-122"/>
              </a:rPr>
              <a:t>HTTP, FTP, SMTP, POP3, Telnet, DNS 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17B756FD-B2F0-482E-9409-86B0C4D90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467" y="5864397"/>
            <a:ext cx="2743200" cy="685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华文中宋" panose="02010600040101010101" pitchFamily="2" charset="-122"/>
              </a:rPr>
              <a:t>TCP or UDP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5396D800-775D-4A68-B8D3-A2EA60FBD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467" y="5407197"/>
            <a:ext cx="4572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Tahoma" panose="020B0604030504040204" pitchFamily="34" charset="0"/>
                <a:ea typeface="华文中宋" panose="02010600040101010101" pitchFamily="2" charset="-122"/>
              </a:rPr>
              <a:t>Port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B32389DF-9DBD-46AC-872B-D7F748367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467" y="4721397"/>
            <a:ext cx="457200" cy="457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>
                <a:latin typeface="Tahoma" panose="020B0604030504040204" pitchFamily="34" charset="0"/>
                <a:ea typeface="华文中宋" panose="02010600040101010101" pitchFamily="2" charset="-122"/>
              </a:rPr>
              <a:t>应用</a:t>
            </a: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4E327A07-680E-4F81-855C-699BD9E32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4467" y="5407197"/>
            <a:ext cx="4572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Tahoma" panose="020B0604030504040204" pitchFamily="34" charset="0"/>
                <a:ea typeface="华文中宋" panose="02010600040101010101" pitchFamily="2" charset="-122"/>
              </a:rPr>
              <a:t>Port</a:t>
            </a: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288CF4B3-D4E8-4DB5-A915-345F66953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6467" y="5407197"/>
            <a:ext cx="4572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Tahoma" panose="020B0604030504040204" pitchFamily="34" charset="0"/>
                <a:ea typeface="华文中宋" panose="02010600040101010101" pitchFamily="2" charset="-122"/>
              </a:rPr>
              <a:t>Port</a:t>
            </a: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9D7B2D37-1E3B-494E-8E2B-EB5CC84D9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467" y="5407197"/>
            <a:ext cx="4572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Tahoma" panose="020B0604030504040204" pitchFamily="34" charset="0"/>
                <a:ea typeface="华文中宋" panose="02010600040101010101" pitchFamily="2" charset="-122"/>
              </a:rPr>
              <a:t>Port</a:t>
            </a:r>
          </a:p>
        </p:txBody>
      </p:sp>
      <p:sp>
        <p:nvSpPr>
          <p:cNvPr id="30" name="Line 10">
            <a:extLst>
              <a:ext uri="{FF2B5EF4-FFF2-40B4-BE49-F238E27FC236}">
                <a16:creationId xmlns:a16="http://schemas.microsoft.com/office/drawing/2014/main" id="{89777F0C-3195-4CF3-AF68-574C6A61E4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61067" y="517859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4B56BC93-A225-40FA-98E4-F5C333F10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092" y="5975522"/>
            <a:ext cx="533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ahoma" panose="020B0604030504040204" pitchFamily="34" charset="0"/>
                <a:ea typeface="华文中宋" panose="02010600040101010101" pitchFamily="2" charset="-122"/>
              </a:rPr>
              <a:t>Port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46F52707-19FF-459E-99E1-8968F0F3C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9492" y="5975522"/>
            <a:ext cx="838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数据</a:t>
            </a:r>
            <a:r>
              <a:rPr kumimoji="1" lang="en-US" altLang="zh-CN" sz="20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1</a:t>
            </a:r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C1C9C6DA-FF29-4748-80FC-BB1481856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4467" y="4721397"/>
            <a:ext cx="457200" cy="457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>
                <a:latin typeface="Tahoma" panose="020B0604030504040204" pitchFamily="34" charset="0"/>
                <a:ea typeface="华文中宋" panose="02010600040101010101" pitchFamily="2" charset="-122"/>
              </a:rPr>
              <a:t>应用</a:t>
            </a:r>
          </a:p>
        </p:txBody>
      </p:sp>
      <p:sp>
        <p:nvSpPr>
          <p:cNvPr id="34" name="Line 14">
            <a:extLst>
              <a:ext uri="{FF2B5EF4-FFF2-40B4-BE49-F238E27FC236}">
                <a16:creationId xmlns:a16="http://schemas.microsoft.com/office/drawing/2014/main" id="{71B8C311-DEDF-48A6-91AC-722784BE07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23067" y="517859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Rectangle 15">
            <a:extLst>
              <a:ext uri="{FF2B5EF4-FFF2-40B4-BE49-F238E27FC236}">
                <a16:creationId xmlns:a16="http://schemas.microsoft.com/office/drawing/2014/main" id="{2549B233-FAE5-4236-A36D-9A105260B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6467" y="4721397"/>
            <a:ext cx="457200" cy="457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>
                <a:latin typeface="Tahoma" panose="020B0604030504040204" pitchFamily="34" charset="0"/>
                <a:ea typeface="华文中宋" panose="02010600040101010101" pitchFamily="2" charset="-122"/>
              </a:rPr>
              <a:t>应用</a:t>
            </a:r>
          </a:p>
        </p:txBody>
      </p:sp>
      <p:sp>
        <p:nvSpPr>
          <p:cNvPr id="36" name="Line 16">
            <a:extLst>
              <a:ext uri="{FF2B5EF4-FFF2-40B4-BE49-F238E27FC236}">
                <a16:creationId xmlns:a16="http://schemas.microsoft.com/office/drawing/2014/main" id="{8CE0C67C-FBF4-4944-B93C-0BA31B0A0A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5067" y="517859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4F44CB45-1C63-4D1E-B513-EF09DF1BE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467" y="4721397"/>
            <a:ext cx="457200" cy="457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>
                <a:latin typeface="Tahoma" panose="020B0604030504040204" pitchFamily="34" charset="0"/>
                <a:ea typeface="华文中宋" panose="02010600040101010101" pitchFamily="2" charset="-122"/>
              </a:rPr>
              <a:t>应用</a:t>
            </a:r>
          </a:p>
        </p:txBody>
      </p:sp>
      <p:sp>
        <p:nvSpPr>
          <p:cNvPr id="38" name="Line 18">
            <a:extLst>
              <a:ext uri="{FF2B5EF4-FFF2-40B4-BE49-F238E27FC236}">
                <a16:creationId xmlns:a16="http://schemas.microsoft.com/office/drawing/2014/main" id="{9324C6EE-1219-408A-A079-F31DA6E845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7067" y="517859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19">
            <a:extLst>
              <a:ext uri="{FF2B5EF4-FFF2-40B4-BE49-F238E27FC236}">
                <a16:creationId xmlns:a16="http://schemas.microsoft.com/office/drawing/2014/main" id="{7D03ADD9-178F-4F0A-B8F7-8F916443F1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88392" y="6191422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endParaRPr lang="zh-CN" altLang="en-US"/>
          </a:p>
        </p:txBody>
      </p:sp>
      <p:sp>
        <p:nvSpPr>
          <p:cNvPr id="40" name="Rectangle 20">
            <a:extLst>
              <a:ext uri="{FF2B5EF4-FFF2-40B4-BE49-F238E27FC236}">
                <a16:creationId xmlns:a16="http://schemas.microsoft.com/office/drawing/2014/main" id="{361B9019-1539-42B8-BEEB-EAA7027D3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042" y="5975522"/>
            <a:ext cx="533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ahoma" panose="020B0604030504040204" pitchFamily="34" charset="0"/>
                <a:ea typeface="华文中宋" panose="02010600040101010101" pitchFamily="2" charset="-122"/>
              </a:rPr>
              <a:t>Port</a:t>
            </a:r>
          </a:p>
        </p:txBody>
      </p:sp>
      <p:sp>
        <p:nvSpPr>
          <p:cNvPr id="41" name="Rectangle 21">
            <a:extLst>
              <a:ext uri="{FF2B5EF4-FFF2-40B4-BE49-F238E27FC236}">
                <a16:creationId xmlns:a16="http://schemas.microsoft.com/office/drawing/2014/main" id="{DE4A4925-C11E-4B31-8424-A0D00FDB2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2442" y="5975522"/>
            <a:ext cx="838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数据</a:t>
            </a:r>
            <a:r>
              <a:rPr kumimoji="1" lang="en-US" altLang="zh-CN" sz="200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2</a:t>
            </a:r>
          </a:p>
        </p:txBody>
      </p:sp>
      <p:sp>
        <p:nvSpPr>
          <p:cNvPr id="42" name="Line 22">
            <a:extLst>
              <a:ext uri="{FF2B5EF4-FFF2-40B4-BE49-F238E27FC236}">
                <a16:creationId xmlns:a16="http://schemas.microsoft.com/office/drawing/2014/main" id="{014AE532-0715-4257-B3EA-A651DC14BE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5955" y="6191422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/>
          <a:p>
            <a:endParaRPr lang="zh-CN" altLang="en-US"/>
          </a:p>
        </p:txBody>
      </p:sp>
      <p:sp>
        <p:nvSpPr>
          <p:cNvPr id="43" name="Rectangle 23">
            <a:extLst>
              <a:ext uri="{FF2B5EF4-FFF2-40B4-BE49-F238E27FC236}">
                <a16:creationId xmlns:a16="http://schemas.microsoft.com/office/drawing/2014/main" id="{B5AAE731-3F6C-412C-A6CF-4A00BD51E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742" y="4534072"/>
            <a:ext cx="3095625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" name="Rectangle 24">
            <a:extLst>
              <a:ext uri="{FF2B5EF4-FFF2-40B4-BE49-F238E27FC236}">
                <a16:creationId xmlns:a16="http://schemas.microsoft.com/office/drawing/2014/main" id="{88AD4ACA-2119-40ED-BCA4-A4A437205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180" y="4607097"/>
            <a:ext cx="3024187" cy="20161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5" name="Rectangle 25">
            <a:extLst>
              <a:ext uri="{FF2B5EF4-FFF2-40B4-BE49-F238E27FC236}">
                <a16:creationId xmlns:a16="http://schemas.microsoft.com/office/drawing/2014/main" id="{81601124-F70B-4DEB-8064-9F16183B4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55" y="4894435"/>
            <a:ext cx="8382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>
                <a:latin typeface="Tahoma" panose="020B0604030504040204" pitchFamily="34" charset="0"/>
                <a:ea typeface="华文中宋" panose="02010600040101010101" pitchFamily="2" charset="-122"/>
              </a:rPr>
              <a:t>主机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993BAF6-135C-42A8-BCDF-5945C5A647E3}"/>
              </a:ext>
            </a:extLst>
          </p:cNvPr>
          <p:cNvSpPr/>
          <p:nvPr/>
        </p:nvSpPr>
        <p:spPr>
          <a:xfrm>
            <a:off x="308686" y="2428870"/>
            <a:ext cx="7107314" cy="141940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639CBB16-C0F1-4C82-A00D-3D5086B677E3}"/>
              </a:ext>
            </a:extLst>
          </p:cNvPr>
          <p:cNvSpPr/>
          <p:nvPr/>
        </p:nvSpPr>
        <p:spPr>
          <a:xfrm>
            <a:off x="5136092" y="498195"/>
            <a:ext cx="3384550" cy="1419402"/>
          </a:xfrm>
          <a:prstGeom prst="wedgeRoundRectCallout">
            <a:avLst>
              <a:gd name="adj1" fmla="val -51041"/>
              <a:gd name="adj2" fmla="val 8481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传输层增强了网络层的传递保证，通常具有更高的可靠性。</a:t>
            </a:r>
          </a:p>
        </p:txBody>
      </p:sp>
    </p:spTree>
    <p:extLst>
      <p:ext uri="{BB962C8B-B14F-4D97-AF65-F5344CB8AC3E}">
        <p14:creationId xmlns:p14="http://schemas.microsoft.com/office/powerpoint/2010/main" val="381362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68" grpId="0" animBg="1"/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52986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912FD20-801F-4C8A-8D28-B014F9795DBE}"/>
              </a:ext>
            </a:extLst>
          </p:cNvPr>
          <p:cNvSpPr/>
          <p:nvPr/>
        </p:nvSpPr>
        <p:spPr>
          <a:xfrm>
            <a:off x="0" y="1041400"/>
            <a:ext cx="9144000" cy="44397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UDP</a:t>
            </a:r>
            <a:r>
              <a:rPr lang="zh-CN" altLang="en-US" sz="2400" b="1" dirty="0"/>
              <a:t>组播实例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168D85-53DB-4975-B176-26F30AA0D54F}"/>
              </a:ext>
            </a:extLst>
          </p:cNvPr>
          <p:cNvSpPr txBox="1"/>
          <p:nvPr/>
        </p:nvSpPr>
        <p:spPr>
          <a:xfrm>
            <a:off x="0" y="1615737"/>
            <a:ext cx="9144000" cy="4801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MultiUDPServer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InterruptedException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InetAddress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grp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InetAddress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getByName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"228.5.6.7"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MulticastSocket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MulticastSocket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joinGroup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grp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++){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1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message  from Server</a:t>
            </a:r>
            <a:r>
              <a:rPr lang="en-US" altLang="zh-CN" b="1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DatagramPacket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DatagramPacket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getBytes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 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grp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6789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"Sent</a:t>
            </a:r>
            <a:r>
              <a:rPr lang="en-US" altLang="zh-CN" b="1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138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52986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912FD20-801F-4C8A-8D28-B014F9795DBE}"/>
              </a:ext>
            </a:extLst>
          </p:cNvPr>
          <p:cNvSpPr/>
          <p:nvPr/>
        </p:nvSpPr>
        <p:spPr>
          <a:xfrm>
            <a:off x="0" y="1041400"/>
            <a:ext cx="9144000" cy="44397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UDP</a:t>
            </a:r>
            <a:r>
              <a:rPr lang="zh-CN" altLang="en-US" sz="2400" b="1" dirty="0"/>
              <a:t>组播实例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B42715-B44A-4B91-97EF-771FF18A37FC}"/>
              </a:ext>
            </a:extLst>
          </p:cNvPr>
          <p:cNvSpPr txBox="1"/>
          <p:nvPr/>
        </p:nvSpPr>
        <p:spPr>
          <a:xfrm>
            <a:off x="0" y="1795281"/>
            <a:ext cx="9144000" cy="45243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MultiUDPClient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[] </a:t>
            </a:r>
            <a:r>
              <a:rPr lang="en-US" altLang="zh-CN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267F99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zh-CN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buf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b="1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InetAddress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latin typeface="Consolas" panose="020B0609020204030204" pitchFamily="49" charset="0"/>
              </a:rPr>
              <a:t>grp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InetAddress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getByName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latin typeface="Consolas" panose="020B0609020204030204" pitchFamily="49" charset="0"/>
              </a:rPr>
              <a:t>"228.5.6.7"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DatagramPacket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recv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DatagramPacket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buf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buf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70C1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MulticastSocket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MulticastSocket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latin typeface="Consolas" panose="020B0609020204030204" pitchFamily="49" charset="0"/>
              </a:rPr>
              <a:t>6789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joinGroup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latin typeface="Consolas" panose="020B0609020204030204" pitchFamily="49" charset="0"/>
              </a:rPr>
              <a:t>grp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latin typeface="Consolas" panose="020B0609020204030204" pitchFamily="49" charset="0"/>
              </a:rPr>
              <a:t>loop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b="1" dirty="0">
                <a:solidFill>
                  <a:srgbClr val="001080"/>
                </a:solidFill>
                <a:latin typeface="Consolas" panose="020B0609020204030204" pitchFamily="49" charset="0"/>
              </a:rPr>
              <a:t>loop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b="1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b="1" dirty="0">
                <a:solidFill>
                  <a:srgbClr val="001080"/>
                </a:solidFill>
                <a:latin typeface="Consolas" panose="020B0609020204030204" pitchFamily="49" charset="0"/>
              </a:rPr>
              <a:t>loop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++){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receive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recv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70C1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recv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getData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b="1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001080"/>
                </a:solidFill>
                <a:latin typeface="Consolas" panose="020B0609020204030204" pitchFamily="49" charset="0"/>
              </a:rPr>
              <a:t>loop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b="1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leaveGroup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latin typeface="Consolas" panose="020B0609020204030204" pitchFamily="49" charset="0"/>
              </a:rPr>
              <a:t>grp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    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socket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02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4000636"/>
            <a:ext cx="9144000" cy="2857364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1" y="0"/>
            <a:ext cx="9144000" cy="2326133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16730" y="2446068"/>
            <a:ext cx="8110537" cy="12453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kern="100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谢谢</a:t>
            </a:r>
          </a:p>
        </p:txBody>
      </p:sp>
      <p:pic>
        <p:nvPicPr>
          <p:cNvPr id="4" name="图片 6"/>
          <p:cNvPicPr>
            <a:picLocks noChangeAspect="1"/>
          </p:cNvPicPr>
          <p:nvPr/>
        </p:nvPicPr>
        <p:blipFill>
          <a:blip r:embed="rId3" cstate="print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4"/>
          <a:stretch>
            <a:fillRect/>
          </a:stretch>
        </p:blipFill>
        <p:spPr bwMode="auto">
          <a:xfrm>
            <a:off x="206375" y="152400"/>
            <a:ext cx="25177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D78B563-63CD-4857-AA89-C2EF1C387357}"/>
              </a:ext>
            </a:extLst>
          </p:cNvPr>
          <p:cNvSpPr txBox="1"/>
          <p:nvPr/>
        </p:nvSpPr>
        <p:spPr>
          <a:xfrm>
            <a:off x="0" y="1074239"/>
            <a:ext cx="9143999" cy="3209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eaLnBrk="1" hangingPunct="1">
              <a:lnSpc>
                <a:spcPct val="90000"/>
              </a:lnSpc>
              <a:spcBef>
                <a:spcPts val="1000"/>
              </a:spcBef>
              <a:buSzPct val="90000"/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1557AE"/>
                </a:solidFill>
                <a:latin typeface="Consolas" panose="020B0609020204030204" pitchFamily="49" charset="0"/>
                <a:ea typeface="+mn-ea"/>
              </a:rPr>
              <a:t>Java</a:t>
            </a:r>
            <a:r>
              <a:rPr lang="zh-CN" altLang="en-US" sz="2400" b="1" dirty="0">
                <a:solidFill>
                  <a:srgbClr val="1557AE"/>
                </a:solidFill>
                <a:latin typeface="Consolas" panose="020B0609020204030204" pitchFamily="49" charset="0"/>
                <a:ea typeface="+mn-ea"/>
              </a:rPr>
              <a:t>语言中基本网络类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ts val="500"/>
              </a:spcBef>
              <a:buSzPct val="9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</a:rPr>
              <a:t>Package java.net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ts val="5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1557AE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java.net.URL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ts val="5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b="1" dirty="0" err="1">
                <a:solidFill>
                  <a:srgbClr val="1557AE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java.net.URLConnection</a:t>
            </a:r>
            <a:endParaRPr lang="en-US" altLang="zh-CN" b="1" dirty="0">
              <a:solidFill>
                <a:srgbClr val="1557AE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marL="1143000" lvl="2" indent="-228600" eaLnBrk="1" hangingPunct="1">
              <a:lnSpc>
                <a:spcPct val="90000"/>
              </a:lnSpc>
              <a:spcBef>
                <a:spcPts val="5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b="1" dirty="0" err="1">
                <a:latin typeface="Consolas" panose="020B0609020204030204" pitchFamily="49" charset="0"/>
                <a:ea typeface="楷体" panose="02010609060101010101" pitchFamily="49" charset="-122"/>
              </a:rPr>
              <a:t>java.net.Socket</a:t>
            </a:r>
            <a:endParaRPr lang="en-US" altLang="zh-CN" sz="2000" b="1" dirty="0"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marL="1143000" lvl="2" indent="-228600" eaLnBrk="1" hangingPunct="1">
              <a:lnSpc>
                <a:spcPct val="90000"/>
              </a:lnSpc>
              <a:spcBef>
                <a:spcPts val="5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b="1" dirty="0" err="1">
                <a:latin typeface="Consolas" panose="020B0609020204030204" pitchFamily="49" charset="0"/>
                <a:ea typeface="楷体" panose="02010609060101010101" pitchFamily="49" charset="-122"/>
              </a:rPr>
              <a:t>java.net.ServerSocket</a:t>
            </a:r>
            <a:endParaRPr lang="en-US" altLang="zh-CN" sz="2000" b="1" dirty="0"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marL="1143000" lvl="2" indent="-228600" eaLnBrk="1" hangingPunct="1">
              <a:lnSpc>
                <a:spcPct val="90000"/>
              </a:lnSpc>
              <a:spcBef>
                <a:spcPts val="5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java.net.DatagramPacket</a:t>
            </a:r>
            <a:endParaRPr lang="en-US" altLang="zh-CN" sz="2000" b="1" dirty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marL="1143000" lvl="2" indent="-228600" eaLnBrk="1" hangingPunct="1">
              <a:lnSpc>
                <a:spcPct val="90000"/>
              </a:lnSpc>
              <a:spcBef>
                <a:spcPts val="5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java.net.DatagramSocket</a:t>
            </a:r>
            <a:endParaRPr lang="en-US" altLang="zh-CN" sz="2000" b="1" dirty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marL="1143000" lvl="2" indent="-228600" eaLnBrk="1" hangingPunct="1">
              <a:lnSpc>
                <a:spcPct val="90000"/>
              </a:lnSpc>
              <a:spcBef>
                <a:spcPts val="5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java.net.MulticastSocket</a:t>
            </a:r>
            <a:endParaRPr lang="en-US" altLang="zh-CN" sz="2000" b="1" dirty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52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27"/>
          <p:cNvSpPr>
            <a:spLocks noChangeArrowheads="1"/>
          </p:cNvSpPr>
          <p:nvPr/>
        </p:nvSpPr>
        <p:spPr bwMode="auto">
          <a:xfrm>
            <a:off x="685556" y="297596"/>
            <a:ext cx="250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24000" rIns="324000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1557AE"/>
                </a:solidFill>
                <a:latin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课程内容</a:t>
            </a:r>
            <a:endParaRPr lang="zh-CN" altLang="en-US" sz="3600" b="1" dirty="0">
              <a:solidFill>
                <a:srgbClr val="1557AE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450753" y="1642436"/>
            <a:ext cx="3395626" cy="3395626"/>
            <a:chOff x="1033499" y="2087806"/>
            <a:chExt cx="2448000" cy="2448000"/>
          </a:xfrm>
        </p:grpSpPr>
        <p:sp>
          <p:nvSpPr>
            <p:cNvPr id="116" name="椭圆 115"/>
            <p:cNvSpPr/>
            <p:nvPr/>
          </p:nvSpPr>
          <p:spPr>
            <a:xfrm>
              <a:off x="1033499" y="2087806"/>
              <a:ext cx="2448000" cy="2448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>
              <a:off x="1249499" y="2303806"/>
              <a:ext cx="2016000" cy="2016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9" name="图片 1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66" y="2168950"/>
            <a:ext cx="2322199" cy="2322199"/>
          </a:xfrm>
          <a:prstGeom prst="rect">
            <a:avLst/>
          </a:prstGeom>
        </p:spPr>
      </p:pic>
      <p:sp>
        <p:nvSpPr>
          <p:cNvPr id="25" name="椭圆 24"/>
          <p:cNvSpPr/>
          <p:nvPr/>
        </p:nvSpPr>
        <p:spPr>
          <a:xfrm>
            <a:off x="4246052" y="1795394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47388" y="2665869"/>
            <a:ext cx="540000" cy="54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矩形 28"/>
          <p:cNvSpPr/>
          <p:nvPr/>
        </p:nvSpPr>
        <p:spPr>
          <a:xfrm>
            <a:off x="4247388" y="1843683"/>
            <a:ext cx="537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48724" y="2720425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3" name="矩形 4"/>
          <p:cNvSpPr>
            <a:spLocks noChangeArrowheads="1"/>
          </p:cNvSpPr>
          <p:nvPr/>
        </p:nvSpPr>
        <p:spPr bwMode="auto">
          <a:xfrm>
            <a:off x="4963484" y="1827320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35" name="矩形 4"/>
          <p:cNvSpPr>
            <a:spLocks noChangeArrowheads="1"/>
          </p:cNvSpPr>
          <p:nvPr/>
        </p:nvSpPr>
        <p:spPr bwMode="auto">
          <a:xfrm>
            <a:off x="4960138" y="2705036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2" name="椭圆 1"/>
          <p:cNvSpPr/>
          <p:nvPr/>
        </p:nvSpPr>
        <p:spPr>
          <a:xfrm>
            <a:off x="4246053" y="3492037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4247389" y="3546593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4958803" y="3531204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306FFFA-1DB8-44E1-BC4A-EDB357958852}"/>
              </a:ext>
            </a:extLst>
          </p:cNvPr>
          <p:cNvSpPr/>
          <p:nvPr/>
        </p:nvSpPr>
        <p:spPr>
          <a:xfrm>
            <a:off x="4246052" y="4396540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D1691EC-89DC-41B8-83D3-085004A12802}"/>
              </a:ext>
            </a:extLst>
          </p:cNvPr>
          <p:cNvSpPr/>
          <p:nvPr/>
        </p:nvSpPr>
        <p:spPr>
          <a:xfrm>
            <a:off x="4247389" y="4444829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20" name="矩形 4">
            <a:extLst>
              <a:ext uri="{FF2B5EF4-FFF2-40B4-BE49-F238E27FC236}">
                <a16:creationId xmlns:a16="http://schemas.microsoft.com/office/drawing/2014/main" id="{D566E7A2-A3E6-44CF-BC81-104C4DCCE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3484" y="4428466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</a:p>
        </p:txBody>
      </p:sp>
    </p:spTree>
    <p:extLst>
      <p:ext uri="{BB962C8B-B14F-4D97-AF65-F5344CB8AC3E}">
        <p14:creationId xmlns:p14="http://schemas.microsoft.com/office/powerpoint/2010/main" val="11464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96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C28605A-AD2D-4384-BD35-BA09CCBA908D}"/>
              </a:ext>
            </a:extLst>
          </p:cNvPr>
          <p:cNvSpPr/>
          <p:nvPr/>
        </p:nvSpPr>
        <p:spPr>
          <a:xfrm>
            <a:off x="67274" y="977557"/>
            <a:ext cx="9000067" cy="1382339"/>
          </a:xfrm>
          <a:prstGeom prst="roundRect">
            <a:avLst>
              <a:gd name="adj" fmla="val 952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什么是</a:t>
            </a:r>
            <a:r>
              <a:rPr lang="en-US" altLang="zh-CN" sz="2000" b="1" dirty="0"/>
              <a:t>URL?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Consolas" panose="020B0609020204030204" pitchFamily="49" charset="0"/>
              </a:rPr>
              <a:t>统一资源定位符</a:t>
            </a:r>
            <a:r>
              <a:rPr lang="en-US" altLang="zh-CN" sz="2000" b="1" dirty="0">
                <a:latin typeface="Consolas" panose="020B0609020204030204" pitchFamily="49" charset="0"/>
              </a:rPr>
              <a:t>(Uniform Resource Locator)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Consolas" panose="020B0609020204030204" pitchFamily="49" charset="0"/>
              </a:rPr>
              <a:t>a reference (an address, a pointer) to a resource on the Internet</a:t>
            </a:r>
            <a:r>
              <a:rPr lang="en-US" altLang="zh-CN" sz="2000" dirty="0"/>
              <a:t>.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07B2FA1-23B6-41BF-82FA-9D860D42C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149" y="3255779"/>
            <a:ext cx="669925" cy="4572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nsolas" panose="020B0609020204030204" pitchFamily="49" charset="0"/>
                <a:ea typeface="+mn-ea"/>
              </a:rPr>
              <a:t>http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A2CAC33D-E996-40BC-B9AC-F4A09DD30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411" y="3255779"/>
            <a:ext cx="4211923" cy="4572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+mn-ea"/>
              </a:rPr>
              <a:t>java.sun.com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19040699-E154-42A0-A65D-47E72E7FE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074" y="3255779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nsolas" panose="020B0609020204030204" pitchFamily="49" charset="0"/>
                <a:ea typeface="+mn-ea"/>
              </a:rPr>
              <a:t>://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699BEF8E-A392-4977-9016-B53D59694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349" y="2535054"/>
            <a:ext cx="1339850" cy="4572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latin typeface="Consolas" panose="020B0609020204030204" pitchFamily="49" charset="0"/>
                <a:ea typeface="+mn-ea"/>
              </a:rPr>
              <a:t>协议标识符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3ABB7308-3264-4C2C-AD8E-58D3C0D6C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411" y="2535054"/>
            <a:ext cx="4211923" cy="4572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Consolas" panose="020B0609020204030204" pitchFamily="49" charset="0"/>
                <a:ea typeface="+mn-ea"/>
              </a:rPr>
              <a:t>资源名 </a:t>
            </a:r>
            <a:r>
              <a:rPr kumimoji="1" lang="en-US" altLang="zh-CN" sz="2000" b="1">
                <a:latin typeface="Consolas" panose="020B0609020204030204" pitchFamily="49" charset="0"/>
                <a:ea typeface="+mn-ea"/>
              </a:rPr>
              <a:t>(</a:t>
            </a:r>
            <a:r>
              <a:rPr kumimoji="1" lang="zh-CN" altLang="en-US" sz="2000" b="1">
                <a:latin typeface="Consolas" panose="020B0609020204030204" pitchFamily="49" charset="0"/>
                <a:ea typeface="+mn-ea"/>
              </a:rPr>
              <a:t>主机名</a:t>
            </a:r>
            <a:r>
              <a:rPr kumimoji="1" lang="en-US" altLang="zh-CN" sz="2000" b="1">
                <a:latin typeface="Consolas" panose="020B0609020204030204" pitchFamily="49" charset="0"/>
                <a:ea typeface="+mn-ea"/>
              </a:rPr>
              <a:t>, </a:t>
            </a:r>
            <a:r>
              <a:rPr kumimoji="1" lang="zh-CN" altLang="en-US" sz="2000" b="1">
                <a:latin typeface="Consolas" panose="020B0609020204030204" pitchFamily="49" charset="0"/>
                <a:ea typeface="+mn-ea"/>
              </a:rPr>
              <a:t>端口号</a:t>
            </a:r>
            <a:r>
              <a:rPr kumimoji="1" lang="en-US" altLang="zh-CN" sz="2000" b="1">
                <a:latin typeface="Consolas" panose="020B0609020204030204" pitchFamily="49" charset="0"/>
                <a:ea typeface="+mn-ea"/>
              </a:rPr>
              <a:t>, </a:t>
            </a:r>
            <a:r>
              <a:rPr kumimoji="1" lang="zh-CN" altLang="en-US" sz="2000" b="1">
                <a:latin typeface="Consolas" panose="020B0609020204030204" pitchFamily="49" charset="0"/>
                <a:ea typeface="+mn-ea"/>
              </a:rPr>
              <a:t>文件名</a:t>
            </a:r>
            <a:r>
              <a:rPr kumimoji="1" lang="en-US" altLang="zh-CN" sz="2000" b="1">
                <a:latin typeface="Consolas" panose="020B0609020204030204" pitchFamily="49" charset="0"/>
                <a:ea typeface="+mn-ea"/>
              </a:rPr>
              <a:t>)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EAAFD8B-8FEF-45FC-8BF3-B7CD2C9C1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149" y="3933641"/>
            <a:ext cx="669925" cy="4572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nsolas" panose="020B0609020204030204" pitchFamily="49" charset="0"/>
                <a:ea typeface="+mn-ea"/>
              </a:rPr>
              <a:t>http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836D7858-2795-4BF6-AE1C-74725773B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411" y="3933641"/>
            <a:ext cx="4211923" cy="4572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+mn-ea"/>
              </a:rPr>
              <a:t>www.xjtu.edu.cn/index.html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4681BFC0-1BEA-4EB3-853B-AE8A2B9FD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074" y="3933641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nsolas" panose="020B0609020204030204" pitchFamily="49" charset="0"/>
                <a:ea typeface="+mn-ea"/>
              </a:rPr>
              <a:t>://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80FD588-468D-42A5-974F-1A5E1B3BB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149" y="4649604"/>
            <a:ext cx="669925" cy="4572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nsolas" panose="020B0609020204030204" pitchFamily="49" charset="0"/>
                <a:ea typeface="+mn-ea"/>
              </a:rPr>
              <a:t>ftp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7B466E2F-D423-464A-B766-CD46EB4B5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411" y="4649604"/>
            <a:ext cx="4211923" cy="4572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+mn-ea"/>
              </a:rPr>
              <a:t>ftp.xjtu.edu.cn/pub/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C2B73882-C922-4BB8-A91E-996930DFF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074" y="4695641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Consolas" panose="020B0609020204030204" pitchFamily="49" charset="0"/>
                <a:ea typeface="+mn-ea"/>
              </a:rPr>
              <a:t>://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24A06F0-1AA6-404A-AD4B-B7416E718457}"/>
              </a:ext>
            </a:extLst>
          </p:cNvPr>
          <p:cNvSpPr/>
          <p:nvPr/>
        </p:nvSpPr>
        <p:spPr>
          <a:xfrm>
            <a:off x="-4693" y="5328000"/>
            <a:ext cx="9144000" cy="640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问题：如何在</a:t>
            </a:r>
            <a:r>
              <a:rPr lang="en-US" altLang="zh-CN" sz="2000" b="1" dirty="0"/>
              <a:t>Java</a:t>
            </a:r>
            <a:r>
              <a:rPr lang="zh-CN" altLang="en-US" sz="2000" b="1" dirty="0"/>
              <a:t>中实现利用</a:t>
            </a:r>
            <a:r>
              <a:rPr lang="en-US" altLang="zh-CN" sz="2000" b="1" dirty="0"/>
              <a:t>URL</a:t>
            </a:r>
            <a:r>
              <a:rPr lang="zh-CN" altLang="en-US" sz="2000" b="1" dirty="0"/>
              <a:t>对资源进行访问</a:t>
            </a:r>
          </a:p>
        </p:txBody>
      </p:sp>
    </p:spTree>
    <p:extLst>
      <p:ext uri="{BB962C8B-B14F-4D97-AF65-F5344CB8AC3E}">
        <p14:creationId xmlns:p14="http://schemas.microsoft.com/office/powerpoint/2010/main" val="397492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20" grpId="0" animBg="1"/>
      <p:bldP spid="21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96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9294D8E-EBF4-4994-86D8-A0A7B74E9E07}"/>
              </a:ext>
            </a:extLst>
          </p:cNvPr>
          <p:cNvSpPr/>
          <p:nvPr/>
        </p:nvSpPr>
        <p:spPr>
          <a:xfrm>
            <a:off x="0" y="1041400"/>
            <a:ext cx="9144000" cy="44397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java.net.URL</a:t>
            </a:r>
            <a:r>
              <a:rPr lang="zh-CN" altLang="en-US" sz="2400" b="1" dirty="0"/>
              <a:t>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4DF1A90-45E9-4E2B-849E-904524B91589}"/>
              </a:ext>
            </a:extLst>
          </p:cNvPr>
          <p:cNvSpPr txBox="1"/>
          <p:nvPr/>
        </p:nvSpPr>
        <p:spPr>
          <a:xfrm>
            <a:off x="0" y="1455925"/>
            <a:ext cx="9144000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90600" lvl="1" indent="-533400" eaLnBrk="1" hangingPunct="1">
              <a:buSzPct val="90000"/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</a:rPr>
              <a:t>构造方法</a:t>
            </a:r>
          </a:p>
          <a:p>
            <a:pPr marL="1371600" lvl="2" indent="-457200" eaLnBrk="1" hangingPunct="1">
              <a:buSzPct val="90000"/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onsolas" panose="020B0609020204030204" pitchFamily="49" charset="0"/>
              </a:rPr>
              <a:t>public </a:t>
            </a:r>
            <a:r>
              <a:rPr lang="en-US" altLang="zh-CN" sz="2000" b="1" dirty="0">
                <a:solidFill>
                  <a:schemeClr val="hlink"/>
                </a:solidFill>
                <a:latin typeface="Consolas" panose="020B0609020204030204" pitchFamily="49" charset="0"/>
              </a:rPr>
              <a:t>URL</a:t>
            </a:r>
            <a:r>
              <a:rPr lang="en-US" altLang="zh-CN" sz="2000" b="1" dirty="0">
                <a:latin typeface="Consolas" panose="020B0609020204030204" pitchFamily="49" charset="0"/>
              </a:rPr>
              <a:t>(String spec)</a:t>
            </a:r>
            <a:r>
              <a:rPr lang="en-US" altLang="zh-CN" sz="2000" b="1" dirty="0">
                <a:solidFill>
                  <a:schemeClr val="hlin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throws</a:t>
            </a:r>
            <a:r>
              <a:rPr lang="en-US" altLang="zh-CN" sz="2000" b="1" dirty="0">
                <a:solidFill>
                  <a:schemeClr val="hlin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MalformedURLException</a:t>
            </a:r>
            <a:endParaRPr lang="en-US" altLang="zh-CN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1371600" lvl="2" indent="-457200" eaLnBrk="1" hangingPunct="1">
              <a:buSzPct val="90000"/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onsolas" panose="020B0609020204030204" pitchFamily="49" charset="0"/>
              </a:rPr>
              <a:t>public </a:t>
            </a:r>
            <a:r>
              <a:rPr lang="en-US" altLang="zh-CN" sz="2000" b="1" dirty="0">
                <a:solidFill>
                  <a:schemeClr val="hlink"/>
                </a:solidFill>
                <a:latin typeface="Consolas" panose="020B0609020204030204" pitchFamily="49" charset="0"/>
              </a:rPr>
              <a:t>URL</a:t>
            </a:r>
            <a:r>
              <a:rPr lang="en-US" altLang="zh-CN" sz="2000" b="1" dirty="0">
                <a:latin typeface="Consolas" panose="020B0609020204030204" pitchFamily="49" charset="0"/>
              </a:rPr>
              <a:t>(String protocol, String host, String file) throws</a:t>
            </a:r>
            <a:r>
              <a:rPr lang="en-US" altLang="zh-CN" sz="2000" b="1" dirty="0">
                <a:solidFill>
                  <a:schemeClr val="hlin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MalformedURLException</a:t>
            </a:r>
            <a:endParaRPr lang="en-US" altLang="zh-CN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1371600" lvl="2" indent="-457200" eaLnBrk="1" hangingPunct="1">
              <a:buSzPct val="90000"/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onsolas" panose="020B0609020204030204" pitchFamily="49" charset="0"/>
              </a:rPr>
              <a:t>public </a:t>
            </a:r>
            <a:r>
              <a:rPr lang="en-US" altLang="zh-CN" sz="2000" b="1" dirty="0">
                <a:solidFill>
                  <a:schemeClr val="hlink"/>
                </a:solidFill>
                <a:latin typeface="Consolas" panose="020B0609020204030204" pitchFamily="49" charset="0"/>
              </a:rPr>
              <a:t>URL</a:t>
            </a:r>
            <a:r>
              <a:rPr lang="en-US" altLang="zh-CN" sz="2000" b="1" dirty="0">
                <a:latin typeface="Consolas" panose="020B0609020204030204" pitchFamily="49" charset="0"/>
              </a:rPr>
              <a:t>(String protocol, String host, int port, String file) throws</a:t>
            </a:r>
            <a:r>
              <a:rPr lang="en-US" altLang="zh-CN" sz="2000" b="1" dirty="0">
                <a:solidFill>
                  <a:schemeClr val="hlin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MalformedURLException</a:t>
            </a:r>
            <a:endParaRPr lang="en-US" altLang="zh-CN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1371600" lvl="2" indent="-457200" algn="ctr" eaLnBrk="1" hangingPunct="1">
              <a:buSzPct val="90000"/>
            </a:pP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java.net.MalformedURLException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endParaRPr lang="en-US" altLang="zh-CN" sz="2000" dirty="0"/>
          </a:p>
          <a:p>
            <a:pPr marL="990600" lvl="1" indent="-533400" eaLnBrk="1" hangingPunct="1">
              <a:buSzPct val="90000"/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1557AE"/>
                </a:solidFill>
              </a:rPr>
              <a:t>实例方法</a:t>
            </a:r>
          </a:p>
          <a:p>
            <a:pPr marL="1371600" lvl="2" indent="-457200" eaLnBrk="1" hangingPunct="1">
              <a:buSzPct val="90000"/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onsolas" panose="020B0609020204030204" pitchFamily="49" charset="0"/>
              </a:rPr>
              <a:t>public final </a:t>
            </a:r>
            <a:r>
              <a:rPr lang="en-US" altLang="zh-CN" sz="2000" b="1" dirty="0" err="1">
                <a:solidFill>
                  <a:schemeClr val="hlink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openStream</a:t>
            </a:r>
            <a:r>
              <a:rPr lang="en-US" altLang="zh-CN" sz="2000" b="1" dirty="0">
                <a:latin typeface="Consolas" panose="020B0609020204030204" pitchFamily="49" charset="0"/>
              </a:rPr>
              <a:t>() throws </a:t>
            </a:r>
            <a:r>
              <a:rPr lang="en-US" altLang="zh-CN" sz="2000" b="1" dirty="0" err="1">
                <a:solidFill>
                  <a:schemeClr val="hlink"/>
                </a:solidFill>
                <a:latin typeface="Consolas" panose="020B0609020204030204" pitchFamily="49" charset="0"/>
              </a:rPr>
              <a:t>IOException</a:t>
            </a:r>
            <a:endParaRPr lang="en-US" altLang="zh-CN" sz="2000" b="1" dirty="0">
              <a:solidFill>
                <a:schemeClr val="hlink"/>
              </a:solidFill>
              <a:latin typeface="Consolas" panose="020B0609020204030204" pitchFamily="49" charset="0"/>
            </a:endParaRPr>
          </a:p>
          <a:p>
            <a:pPr lvl="3" eaLnBrk="1" hangingPunct="1">
              <a:buSzPct val="90000"/>
            </a:pPr>
            <a:r>
              <a:rPr lang="en-US" altLang="zh-CN" sz="2000" b="1" i="1" dirty="0">
                <a:solidFill>
                  <a:srgbClr val="C00000"/>
                </a:solidFill>
                <a:latin typeface="+mj-lt"/>
              </a:rPr>
              <a:t>Opens a connection </a:t>
            </a:r>
            <a:r>
              <a:rPr lang="en-US" altLang="zh-CN" sz="2000" b="1" i="1" dirty="0">
                <a:solidFill>
                  <a:srgbClr val="1557AE"/>
                </a:solidFill>
                <a:latin typeface="+mj-lt"/>
              </a:rPr>
              <a:t>to this URL and returns </a:t>
            </a:r>
            <a:r>
              <a:rPr lang="en-US" altLang="zh-CN" sz="2000" b="1" i="1" dirty="0">
                <a:solidFill>
                  <a:srgbClr val="C00000"/>
                </a:solidFill>
                <a:latin typeface="+mj-lt"/>
              </a:rPr>
              <a:t>an </a:t>
            </a:r>
            <a:r>
              <a:rPr lang="en-US" altLang="zh-CN" sz="2000" b="1" i="1" dirty="0" err="1">
                <a:solidFill>
                  <a:srgbClr val="C00000"/>
                </a:solidFill>
                <a:latin typeface="+mj-lt"/>
              </a:rPr>
              <a:t>InputStream</a:t>
            </a:r>
            <a:r>
              <a:rPr lang="en-US" altLang="zh-CN" sz="2000" b="1" i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CN" sz="2000" b="1" i="1" dirty="0">
                <a:solidFill>
                  <a:srgbClr val="1557AE"/>
                </a:solidFill>
                <a:latin typeface="+mj-lt"/>
              </a:rPr>
              <a:t>for reading from that connection</a:t>
            </a:r>
            <a:endParaRPr lang="en-US" altLang="zh-CN" b="1" i="1" dirty="0">
              <a:solidFill>
                <a:srgbClr val="1557AE"/>
              </a:solidFill>
              <a:latin typeface="+mj-lt"/>
            </a:endParaRPr>
          </a:p>
          <a:p>
            <a:pPr marL="1371600" lvl="2" indent="-457200" eaLnBrk="1" hangingPunct="1">
              <a:buSzPct val="90000"/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onsolas" panose="020B0609020204030204" pitchFamily="49" charset="0"/>
              </a:rPr>
              <a:t>public </a:t>
            </a:r>
            <a:r>
              <a:rPr lang="en-US" altLang="zh-CN" sz="2000" b="1" dirty="0" err="1">
                <a:solidFill>
                  <a:schemeClr val="hlink"/>
                </a:solidFill>
                <a:latin typeface="Consolas" panose="020B0609020204030204" pitchFamily="49" charset="0"/>
              </a:rPr>
              <a:t>URLConnection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openConnection</a:t>
            </a:r>
            <a:r>
              <a:rPr lang="en-US" altLang="zh-CN" sz="2000" b="1" dirty="0">
                <a:latin typeface="Consolas" panose="020B0609020204030204" pitchFamily="49" charset="0"/>
              </a:rPr>
              <a:t>() throws </a:t>
            </a:r>
            <a:r>
              <a:rPr lang="en-US" altLang="zh-CN" sz="2000" b="1" dirty="0" err="1">
                <a:solidFill>
                  <a:schemeClr val="hlink"/>
                </a:solidFill>
                <a:latin typeface="Consolas" panose="020B0609020204030204" pitchFamily="49" charset="0"/>
              </a:rPr>
              <a:t>IOException</a:t>
            </a:r>
            <a:endParaRPr lang="en-US" altLang="zh-CN" sz="2000" b="1" dirty="0">
              <a:solidFill>
                <a:schemeClr val="hlink"/>
              </a:solidFill>
              <a:latin typeface="Consolas" panose="020B0609020204030204" pitchFamily="49" charset="0"/>
            </a:endParaRPr>
          </a:p>
          <a:p>
            <a:pPr lvl="3" eaLnBrk="1" hangingPunct="1">
              <a:buSzPct val="90000"/>
            </a:pPr>
            <a:r>
              <a:rPr lang="en-US" altLang="zh-CN" sz="2000" b="1" i="1" dirty="0">
                <a:solidFill>
                  <a:srgbClr val="1557AE"/>
                </a:solidFill>
                <a:latin typeface="+mj-lt"/>
              </a:rPr>
              <a:t>Returns </a:t>
            </a:r>
            <a:r>
              <a:rPr lang="en-US" altLang="zh-CN" sz="2000" b="1" i="1" dirty="0">
                <a:solidFill>
                  <a:srgbClr val="C00000"/>
                </a:solidFill>
                <a:latin typeface="+mj-lt"/>
              </a:rPr>
              <a:t>a </a:t>
            </a:r>
            <a:r>
              <a:rPr lang="en-US" altLang="zh-CN" sz="2000" b="1" i="1" dirty="0" err="1">
                <a:solidFill>
                  <a:srgbClr val="C00000"/>
                </a:solidFill>
                <a:latin typeface="+mj-lt"/>
              </a:rPr>
              <a:t>URLConnection</a:t>
            </a:r>
            <a:r>
              <a:rPr lang="en-US" altLang="zh-CN" sz="2000" b="1" i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CN" sz="2000" b="1" i="1" dirty="0">
                <a:solidFill>
                  <a:srgbClr val="1557AE"/>
                </a:solidFill>
                <a:latin typeface="+mj-lt"/>
              </a:rPr>
              <a:t>object that represents a connection to </a:t>
            </a:r>
            <a:r>
              <a:rPr lang="en-US" altLang="zh-CN" sz="2000" b="1" i="1" dirty="0">
                <a:solidFill>
                  <a:srgbClr val="C00000"/>
                </a:solidFill>
                <a:latin typeface="+mj-lt"/>
              </a:rPr>
              <a:t>the remote object</a:t>
            </a:r>
            <a:r>
              <a:rPr lang="en-US" altLang="zh-CN" sz="2000" b="1" i="1" dirty="0">
                <a:solidFill>
                  <a:srgbClr val="1557AE"/>
                </a:solidFill>
                <a:latin typeface="+mj-lt"/>
              </a:rPr>
              <a:t> referred to by the URL </a:t>
            </a:r>
          </a:p>
        </p:txBody>
      </p:sp>
    </p:spTree>
    <p:extLst>
      <p:ext uri="{BB962C8B-B14F-4D97-AF65-F5344CB8AC3E}">
        <p14:creationId xmlns:p14="http://schemas.microsoft.com/office/powerpoint/2010/main" val="168659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96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9294D8E-EBF4-4994-86D8-A0A7B74E9E07}"/>
              </a:ext>
            </a:extLst>
          </p:cNvPr>
          <p:cNvSpPr/>
          <p:nvPr/>
        </p:nvSpPr>
        <p:spPr>
          <a:xfrm>
            <a:off x="0" y="1041400"/>
            <a:ext cx="9144000" cy="44397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java.net.URL</a:t>
            </a:r>
            <a:r>
              <a:rPr lang="zh-CN" altLang="en-US" sz="2400" b="1" dirty="0"/>
              <a:t>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BD93FA-83CD-4A9F-8D49-AE1A97726671}"/>
              </a:ext>
            </a:extLst>
          </p:cNvPr>
          <p:cNvSpPr txBox="1"/>
          <p:nvPr/>
        </p:nvSpPr>
        <p:spPr>
          <a:xfrm>
            <a:off x="-79131" y="2170137"/>
            <a:ext cx="922313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9525" eaLnBrk="1" hangingPunct="1">
              <a:buSzPct val="90000"/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chemeClr val="hlink"/>
                </a:solidFill>
                <a:latin typeface="Consolas" panose="020B0609020204030204" pitchFamily="49" charset="0"/>
                <a:hlinkClick r:id="rId3"/>
              </a:rPr>
              <a:t>http://www.baidu.com/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marL="800100" lvl="1" indent="-342900" eaLnBrk="1" hangingPunct="1"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Consolas" panose="020B0609020204030204" pitchFamily="49" charset="0"/>
              </a:rPr>
              <a:t>new URL("http://www.baidu.com");</a:t>
            </a:r>
          </a:p>
          <a:p>
            <a:pPr marL="0" lvl="1" indent="9525" eaLnBrk="1" hangingPunct="1">
              <a:buSzPct val="90000"/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chemeClr val="hlink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http://www.baidu.com/academic/index.html</a:t>
            </a:r>
            <a:endParaRPr lang="en-US" altLang="zh-CN" sz="2000" b="1" dirty="0">
              <a:solidFill>
                <a:schemeClr val="hlink"/>
              </a:solidFill>
              <a:latin typeface="Consolas" panose="020B0609020204030204" pitchFamily="49" charset="0"/>
            </a:endParaRPr>
          </a:p>
          <a:p>
            <a:pPr marL="800100" lvl="1" indent="-342900" eaLnBrk="1" hangingPunct="1"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Consolas" panose="020B0609020204030204" pitchFamily="49" charset="0"/>
              </a:rPr>
              <a:t>new URL("http:// www.baidu.com /academic/index.html");</a:t>
            </a:r>
          </a:p>
          <a:p>
            <a:pPr marL="800100" lvl="1" indent="-342900" eaLnBrk="1" hangingPunct="1"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Consolas" panose="020B0609020204030204" pitchFamily="49" charset="0"/>
              </a:rPr>
              <a:t>new URL("http", " www.baidu.com ", "/academic/index.html");</a:t>
            </a:r>
          </a:p>
          <a:p>
            <a:pPr marL="800100" lvl="1" indent="-342900" eaLnBrk="1" hangingPunct="1"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Consolas" panose="020B0609020204030204" pitchFamily="49" charset="0"/>
              </a:rPr>
              <a:t>new URL("http", " www.baidu.com ", 80, “/academic/index.html");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12" name="箭头: V 形 11">
            <a:extLst>
              <a:ext uri="{FF2B5EF4-FFF2-40B4-BE49-F238E27FC236}">
                <a16:creationId xmlns:a16="http://schemas.microsoft.com/office/drawing/2014/main" id="{E5FB3ACB-14E0-4327-AD2C-3DA1902B2CCA}"/>
              </a:ext>
            </a:extLst>
          </p:cNvPr>
          <p:cNvSpPr/>
          <p:nvPr/>
        </p:nvSpPr>
        <p:spPr>
          <a:xfrm>
            <a:off x="0" y="1595454"/>
            <a:ext cx="3470400" cy="35717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构造方法使用实例</a:t>
            </a:r>
          </a:p>
        </p:txBody>
      </p:sp>
    </p:spTree>
    <p:extLst>
      <p:ext uri="{BB962C8B-B14F-4D97-AF65-F5344CB8AC3E}">
        <p14:creationId xmlns:p14="http://schemas.microsoft.com/office/powerpoint/2010/main" val="302937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1545376-e3fd-4610-a51c-6381d15c7cde"/>
  <p:tag name="COMMONDATA" val="eyJoZGlkIjoiZTk4ZjcyYzlhOTNiNzZmNDBlZjIxNjFiMGM5MThhOG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23786</TotalTime>
  <Words>4684</Words>
  <Application>Microsoft Office PowerPoint</Application>
  <PresentationFormat>全屏显示(4:3)</PresentationFormat>
  <Paragraphs>671</Paragraphs>
  <Slides>42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9" baseType="lpstr">
      <vt:lpstr>Monaco</vt:lpstr>
      <vt:lpstr>黑体</vt:lpstr>
      <vt:lpstr>楷体</vt:lpstr>
      <vt:lpstr>隶书</vt:lpstr>
      <vt:lpstr>微软雅黑</vt:lpstr>
      <vt:lpstr>Arial</vt:lpstr>
      <vt:lpstr>Arial Black</vt:lpstr>
      <vt:lpstr>Berlin Sans FB Demi</vt:lpstr>
      <vt:lpstr>Broadway</vt:lpstr>
      <vt:lpstr>Calibri</vt:lpstr>
      <vt:lpstr>Cambria Math</vt:lpstr>
      <vt:lpstr>Consolas</vt:lpstr>
      <vt:lpstr>Stencil</vt:lpstr>
      <vt:lpstr>Tahoma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Wei Feng</cp:lastModifiedBy>
  <cp:revision>3112</cp:revision>
  <cp:lastPrinted>2015-09-08T03:57:00Z</cp:lastPrinted>
  <dcterms:created xsi:type="dcterms:W3CDTF">2015-09-04T08:06:00Z</dcterms:created>
  <dcterms:modified xsi:type="dcterms:W3CDTF">2024-05-28T11:30:46Z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02D4989C3C2049438C59D1D7B72F4D5A</vt:lpwstr>
  </property>
  <property fmtid="{D5CDD505-2E9C-101B-9397-08002B2CF9AE}" pid="3" name="KSOProductBuildVer">
    <vt:lpwstr>2052-11.1.0.12980</vt:lpwstr>
  </property>
</Properties>
</file>