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sldIdLst>
    <p:sldId id="256" r:id="rId2"/>
    <p:sldId id="259" r:id="rId3"/>
    <p:sldId id="258" r:id="rId4"/>
    <p:sldId id="260" r:id="rId5"/>
    <p:sldId id="261" r:id="rId6"/>
    <p:sldId id="268" r:id="rId7"/>
    <p:sldId id="263" r:id="rId8"/>
    <p:sldId id="262"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368C6-9B8B-4473-8899-5846B829E7D3}" type="datetimeFigureOut">
              <a:rPr lang="en-ZA" smtClean="0"/>
              <a:t>2020/11/16</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E4760-1C77-4A46-A776-43A79944EC05}" type="slidenum">
              <a:rPr lang="en-ZA" smtClean="0"/>
              <a:t>‹#›</a:t>
            </a:fld>
            <a:endParaRPr lang="en-ZA"/>
          </a:p>
        </p:txBody>
      </p:sp>
    </p:spTree>
    <p:extLst>
      <p:ext uri="{BB962C8B-B14F-4D97-AF65-F5344CB8AC3E}">
        <p14:creationId xmlns:p14="http://schemas.microsoft.com/office/powerpoint/2010/main" val="450529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been tested and what is the expected outcome</a:t>
            </a:r>
          </a:p>
          <a:p>
            <a:endParaRPr lang="en-ZA" dirty="0"/>
          </a:p>
        </p:txBody>
      </p:sp>
      <p:sp>
        <p:nvSpPr>
          <p:cNvPr id="4" name="Slide Number Placeholder 3"/>
          <p:cNvSpPr>
            <a:spLocks noGrp="1"/>
          </p:cNvSpPr>
          <p:nvPr>
            <p:ph type="sldNum" sz="quarter" idx="5"/>
          </p:nvPr>
        </p:nvSpPr>
        <p:spPr/>
        <p:txBody>
          <a:bodyPr/>
          <a:lstStyle/>
          <a:p>
            <a:fld id="{209E4760-1C77-4A46-A776-43A79944EC05}" type="slidenum">
              <a:rPr lang="en-ZA" smtClean="0"/>
              <a:t>7</a:t>
            </a:fld>
            <a:endParaRPr lang="en-ZA"/>
          </a:p>
        </p:txBody>
      </p:sp>
    </p:spTree>
    <p:extLst>
      <p:ext uri="{BB962C8B-B14F-4D97-AF65-F5344CB8AC3E}">
        <p14:creationId xmlns:p14="http://schemas.microsoft.com/office/powerpoint/2010/main" val="4070047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been tested and what is the expected outcome</a:t>
            </a:r>
          </a:p>
          <a:p>
            <a:endParaRPr lang="en-ZA" dirty="0"/>
          </a:p>
        </p:txBody>
      </p:sp>
      <p:sp>
        <p:nvSpPr>
          <p:cNvPr id="4" name="Slide Number Placeholder 3"/>
          <p:cNvSpPr>
            <a:spLocks noGrp="1"/>
          </p:cNvSpPr>
          <p:nvPr>
            <p:ph type="sldNum" sz="quarter" idx="5"/>
          </p:nvPr>
        </p:nvSpPr>
        <p:spPr/>
        <p:txBody>
          <a:bodyPr/>
          <a:lstStyle/>
          <a:p>
            <a:fld id="{209E4760-1C77-4A46-A776-43A79944EC05}" type="slidenum">
              <a:rPr lang="en-ZA" smtClean="0"/>
              <a:t>8</a:t>
            </a:fld>
            <a:endParaRPr lang="en-ZA"/>
          </a:p>
        </p:txBody>
      </p:sp>
    </p:spTree>
    <p:extLst>
      <p:ext uri="{BB962C8B-B14F-4D97-AF65-F5344CB8AC3E}">
        <p14:creationId xmlns:p14="http://schemas.microsoft.com/office/powerpoint/2010/main" val="739334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been tested and what is the expected outcome</a:t>
            </a:r>
          </a:p>
          <a:p>
            <a:endParaRPr lang="en-ZA" dirty="0"/>
          </a:p>
        </p:txBody>
      </p:sp>
      <p:sp>
        <p:nvSpPr>
          <p:cNvPr id="4" name="Slide Number Placeholder 3"/>
          <p:cNvSpPr>
            <a:spLocks noGrp="1"/>
          </p:cNvSpPr>
          <p:nvPr>
            <p:ph type="sldNum" sz="quarter" idx="5"/>
          </p:nvPr>
        </p:nvSpPr>
        <p:spPr/>
        <p:txBody>
          <a:bodyPr/>
          <a:lstStyle/>
          <a:p>
            <a:fld id="{209E4760-1C77-4A46-A776-43A79944EC05}" type="slidenum">
              <a:rPr lang="en-ZA" smtClean="0"/>
              <a:t>9</a:t>
            </a:fld>
            <a:endParaRPr lang="en-ZA"/>
          </a:p>
        </p:txBody>
      </p:sp>
    </p:spTree>
    <p:extLst>
      <p:ext uri="{BB962C8B-B14F-4D97-AF65-F5344CB8AC3E}">
        <p14:creationId xmlns:p14="http://schemas.microsoft.com/office/powerpoint/2010/main" val="1655340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17B88D-2725-4049-B4BA-0EBCFF0E4726}" type="datetimeFigureOut">
              <a:rPr lang="en-ZA" smtClean="0"/>
              <a:t>2020/11/16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87894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7B88D-2725-4049-B4BA-0EBCFF0E4726}" type="datetimeFigureOut">
              <a:rPr lang="en-ZA" smtClean="0"/>
              <a:t>2020/11/16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306639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7B88D-2725-4049-B4BA-0EBCFF0E4726}" type="datetimeFigureOut">
              <a:rPr lang="en-ZA" smtClean="0"/>
              <a:t>2020/11/16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56060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7B88D-2725-4049-B4BA-0EBCFF0E4726}" type="datetimeFigureOut">
              <a:rPr lang="en-ZA" smtClean="0"/>
              <a:t>2020/11/16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3737075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7B88D-2725-4049-B4BA-0EBCFF0E4726}" type="datetimeFigureOut">
              <a:rPr lang="en-ZA" smtClean="0"/>
              <a:t>2020/11/16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3370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7B88D-2725-4049-B4BA-0EBCFF0E4726}" type="datetimeFigureOut">
              <a:rPr lang="en-ZA" smtClean="0"/>
              <a:t>2020/11/16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3997333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7B88D-2725-4049-B4BA-0EBCFF0E4726}" type="datetimeFigureOut">
              <a:rPr lang="en-ZA" smtClean="0"/>
              <a:t>2020/11/16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3502116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7B88D-2725-4049-B4BA-0EBCFF0E4726}" type="datetimeFigureOut">
              <a:rPr lang="en-ZA" smtClean="0"/>
              <a:t>2020/11/16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243501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17B88D-2725-4049-B4BA-0EBCFF0E4726}" type="datetimeFigureOut">
              <a:rPr lang="en-ZA" smtClean="0"/>
              <a:t>2020/11/16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139654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7B88D-2725-4049-B4BA-0EBCFF0E4726}" type="datetimeFigureOut">
              <a:rPr lang="en-ZA" smtClean="0"/>
              <a:t>2020/11/16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1075414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17B88D-2725-4049-B4BA-0EBCFF0E4726}" type="datetimeFigureOut">
              <a:rPr lang="en-ZA" smtClean="0"/>
              <a:t>2020/11/16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861998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17B88D-2725-4049-B4BA-0EBCFF0E4726}" type="datetimeFigureOut">
              <a:rPr lang="en-ZA" smtClean="0"/>
              <a:t>2020/11/16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4126536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17B88D-2725-4049-B4BA-0EBCFF0E4726}" type="datetimeFigureOut">
              <a:rPr lang="en-ZA" smtClean="0"/>
              <a:t>2020/11/16</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365215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7B88D-2725-4049-B4BA-0EBCFF0E4726}" type="datetimeFigureOut">
              <a:rPr lang="en-ZA" smtClean="0"/>
              <a:t>2020/11/16</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47555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17B88D-2725-4049-B4BA-0EBCFF0E4726}" type="datetimeFigureOut">
              <a:rPr lang="en-ZA" smtClean="0"/>
              <a:t>2020/11/16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59637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17B88D-2725-4049-B4BA-0EBCFF0E4726}" type="datetimeFigureOut">
              <a:rPr lang="en-ZA" smtClean="0"/>
              <a:t>2020/11/16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3F90F6D-01AD-4AF6-84E1-56ADC61CBFC8}" type="slidenum">
              <a:rPr lang="en-ZA" smtClean="0"/>
              <a:t>‹#›</a:t>
            </a:fld>
            <a:endParaRPr lang="en-ZA"/>
          </a:p>
        </p:txBody>
      </p:sp>
    </p:spTree>
    <p:extLst>
      <p:ext uri="{BB962C8B-B14F-4D97-AF65-F5344CB8AC3E}">
        <p14:creationId xmlns:p14="http://schemas.microsoft.com/office/powerpoint/2010/main" val="667060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17B88D-2725-4049-B4BA-0EBCFF0E4726}" type="datetimeFigureOut">
              <a:rPr lang="en-ZA" smtClean="0"/>
              <a:t>2020/11/16</a:t>
            </a:fld>
            <a:endParaRPr lang="en-Z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F90F6D-01AD-4AF6-84E1-56ADC61CBFC8}" type="slidenum">
              <a:rPr lang="en-ZA" smtClean="0"/>
              <a:t>‹#›</a:t>
            </a:fld>
            <a:endParaRPr lang="en-ZA"/>
          </a:p>
        </p:txBody>
      </p:sp>
    </p:spTree>
    <p:extLst>
      <p:ext uri="{BB962C8B-B14F-4D97-AF65-F5344CB8AC3E}">
        <p14:creationId xmlns:p14="http://schemas.microsoft.com/office/powerpoint/2010/main" val="389253886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E921-283A-4920-B653-FE024BFFABD7}"/>
              </a:ext>
            </a:extLst>
          </p:cNvPr>
          <p:cNvSpPr>
            <a:spLocks noGrp="1"/>
          </p:cNvSpPr>
          <p:nvPr>
            <p:ph type="ctrTitle"/>
          </p:nvPr>
        </p:nvSpPr>
        <p:spPr/>
        <p:txBody>
          <a:bodyPr/>
          <a:lstStyle/>
          <a:p>
            <a:r>
              <a:rPr lang="en-US" dirty="0"/>
              <a:t>Unit testing</a:t>
            </a:r>
            <a:endParaRPr lang="en-ZA" dirty="0"/>
          </a:p>
        </p:txBody>
      </p:sp>
      <p:sp>
        <p:nvSpPr>
          <p:cNvPr id="3" name="Subtitle 2">
            <a:extLst>
              <a:ext uri="{FF2B5EF4-FFF2-40B4-BE49-F238E27FC236}">
                <a16:creationId xmlns:a16="http://schemas.microsoft.com/office/drawing/2014/main" id="{F219EDEF-39E9-4188-A1CA-74C16FC5C8A9}"/>
              </a:ext>
            </a:extLst>
          </p:cNvPr>
          <p:cNvSpPr>
            <a:spLocks noGrp="1"/>
          </p:cNvSpPr>
          <p:nvPr>
            <p:ph type="subTitle" idx="1"/>
          </p:nvPr>
        </p:nvSpPr>
        <p:spPr/>
        <p:txBody>
          <a:bodyPr>
            <a:normAutofit lnSpcReduction="10000"/>
          </a:bodyPr>
          <a:lstStyle/>
          <a:p>
            <a:r>
              <a:rPr lang="en-US" dirty="0"/>
              <a:t>How to be a unit test ninja</a:t>
            </a:r>
          </a:p>
          <a:p>
            <a:r>
              <a:rPr lang="en-US" dirty="0"/>
              <a:t>Jackie Norris</a:t>
            </a:r>
          </a:p>
          <a:p>
            <a:r>
              <a:rPr lang="en-US" dirty="0"/>
              <a:t>March 2020</a:t>
            </a:r>
            <a:endParaRPr lang="en-ZA" dirty="0"/>
          </a:p>
        </p:txBody>
      </p:sp>
    </p:spTree>
    <p:extLst>
      <p:ext uri="{BB962C8B-B14F-4D97-AF65-F5344CB8AC3E}">
        <p14:creationId xmlns:p14="http://schemas.microsoft.com/office/powerpoint/2010/main" val="3827495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F09-BE1F-4A8C-BBE7-457209AB0F4D}"/>
              </a:ext>
            </a:extLst>
          </p:cNvPr>
          <p:cNvSpPr>
            <a:spLocks noGrp="1"/>
          </p:cNvSpPr>
          <p:nvPr>
            <p:ph type="title"/>
          </p:nvPr>
        </p:nvSpPr>
        <p:spPr/>
        <p:txBody>
          <a:bodyPr/>
          <a:lstStyle/>
          <a:p>
            <a:r>
              <a:rPr lang="en-US" dirty="0"/>
              <a:t>Time for some code</a:t>
            </a:r>
            <a:endParaRPr lang="en-ZA" dirty="0"/>
          </a:p>
        </p:txBody>
      </p:sp>
      <p:sp>
        <p:nvSpPr>
          <p:cNvPr id="3" name="Content Placeholder 2">
            <a:extLst>
              <a:ext uri="{FF2B5EF4-FFF2-40B4-BE49-F238E27FC236}">
                <a16:creationId xmlns:a16="http://schemas.microsoft.com/office/drawing/2014/main" id="{5F160F4D-29E8-4A70-9799-2F687D004CCC}"/>
              </a:ext>
            </a:extLst>
          </p:cNvPr>
          <p:cNvSpPr>
            <a:spLocks noGrp="1"/>
          </p:cNvSpPr>
          <p:nvPr>
            <p:ph idx="1"/>
          </p:nvPr>
        </p:nvSpPr>
        <p:spPr/>
        <p:txBody>
          <a:bodyPr/>
          <a:lstStyle/>
          <a:p>
            <a:endParaRPr lang="en-ZA" dirty="0"/>
          </a:p>
        </p:txBody>
      </p:sp>
    </p:spTree>
    <p:extLst>
      <p:ext uri="{BB962C8B-B14F-4D97-AF65-F5344CB8AC3E}">
        <p14:creationId xmlns:p14="http://schemas.microsoft.com/office/powerpoint/2010/main" val="138346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F09-BE1F-4A8C-BBE7-457209AB0F4D}"/>
              </a:ext>
            </a:extLst>
          </p:cNvPr>
          <p:cNvSpPr>
            <a:spLocks noGrp="1"/>
          </p:cNvSpPr>
          <p:nvPr>
            <p:ph type="title"/>
          </p:nvPr>
        </p:nvSpPr>
        <p:spPr/>
        <p:txBody>
          <a:bodyPr/>
          <a:lstStyle/>
          <a:p>
            <a:r>
              <a:rPr lang="en-US" dirty="0" err="1"/>
              <a:t>Xunit</a:t>
            </a:r>
            <a:endParaRPr lang="en-ZA" dirty="0"/>
          </a:p>
        </p:txBody>
      </p:sp>
      <p:sp>
        <p:nvSpPr>
          <p:cNvPr id="3" name="Content Placeholder 2">
            <a:extLst>
              <a:ext uri="{FF2B5EF4-FFF2-40B4-BE49-F238E27FC236}">
                <a16:creationId xmlns:a16="http://schemas.microsoft.com/office/drawing/2014/main" id="{5F160F4D-29E8-4A70-9799-2F687D004CCC}"/>
              </a:ext>
            </a:extLst>
          </p:cNvPr>
          <p:cNvSpPr>
            <a:spLocks noGrp="1"/>
          </p:cNvSpPr>
          <p:nvPr>
            <p:ph idx="1"/>
          </p:nvPr>
        </p:nvSpPr>
        <p:spPr/>
        <p:txBody>
          <a:bodyPr/>
          <a:lstStyle/>
          <a:p>
            <a:r>
              <a:rPr lang="en-US" dirty="0"/>
              <a:t>Never make a test async void</a:t>
            </a:r>
          </a:p>
          <a:p>
            <a:r>
              <a:rPr lang="en-US" dirty="0"/>
              <a:t>Facts</a:t>
            </a:r>
          </a:p>
          <a:p>
            <a:pPr lvl="1">
              <a:buFont typeface="Wingdings" panose="05000000000000000000" pitchFamily="2" charset="2"/>
              <a:buChar char="§"/>
            </a:pPr>
            <a:r>
              <a:rPr lang="en-US" dirty="0"/>
              <a:t>Assert values are as expected</a:t>
            </a:r>
          </a:p>
          <a:p>
            <a:pPr lvl="1">
              <a:buFont typeface="Wingdings" panose="05000000000000000000" pitchFamily="2" charset="2"/>
              <a:buChar char="§"/>
            </a:pPr>
            <a:r>
              <a:rPr lang="en-US" dirty="0"/>
              <a:t>Assert exceptions thrown</a:t>
            </a:r>
          </a:p>
          <a:p>
            <a:r>
              <a:rPr lang="en-US" dirty="0"/>
              <a:t>Theory</a:t>
            </a:r>
          </a:p>
          <a:p>
            <a:pPr lvl="1">
              <a:buFont typeface="Wingdings" panose="05000000000000000000" pitchFamily="2" charset="2"/>
              <a:buChar char="§"/>
            </a:pPr>
            <a:r>
              <a:rPr lang="en-US" dirty="0" err="1"/>
              <a:t>InlineData</a:t>
            </a:r>
            <a:endParaRPr lang="en-US" dirty="0"/>
          </a:p>
          <a:p>
            <a:pPr lvl="1">
              <a:buFont typeface="Wingdings" panose="05000000000000000000" pitchFamily="2" charset="2"/>
              <a:buChar char="§"/>
            </a:pPr>
            <a:r>
              <a:rPr lang="en-US" dirty="0" err="1"/>
              <a:t>ClassData</a:t>
            </a:r>
            <a:endParaRPr lang="en-US" dirty="0"/>
          </a:p>
          <a:p>
            <a:pPr lvl="1">
              <a:buFont typeface="Wingdings" panose="05000000000000000000" pitchFamily="2" charset="2"/>
              <a:buChar char="§"/>
            </a:pPr>
            <a:r>
              <a:rPr lang="en-US" dirty="0" err="1"/>
              <a:t>MemberData</a:t>
            </a:r>
            <a:endParaRPr lang="en-ZA" dirty="0"/>
          </a:p>
        </p:txBody>
      </p:sp>
    </p:spTree>
    <p:extLst>
      <p:ext uri="{BB962C8B-B14F-4D97-AF65-F5344CB8AC3E}">
        <p14:creationId xmlns:p14="http://schemas.microsoft.com/office/powerpoint/2010/main" val="219082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F09-BE1F-4A8C-BBE7-457209AB0F4D}"/>
              </a:ext>
            </a:extLst>
          </p:cNvPr>
          <p:cNvSpPr>
            <a:spLocks noGrp="1"/>
          </p:cNvSpPr>
          <p:nvPr>
            <p:ph type="title"/>
          </p:nvPr>
        </p:nvSpPr>
        <p:spPr/>
        <p:txBody>
          <a:bodyPr/>
          <a:lstStyle/>
          <a:p>
            <a:r>
              <a:rPr lang="en-US" dirty="0" err="1"/>
              <a:t>Moq</a:t>
            </a:r>
            <a:endParaRPr lang="en-ZA" dirty="0"/>
          </a:p>
        </p:txBody>
      </p:sp>
      <p:sp>
        <p:nvSpPr>
          <p:cNvPr id="3" name="Content Placeholder 2">
            <a:extLst>
              <a:ext uri="{FF2B5EF4-FFF2-40B4-BE49-F238E27FC236}">
                <a16:creationId xmlns:a16="http://schemas.microsoft.com/office/drawing/2014/main" id="{5F160F4D-29E8-4A70-9799-2F687D004CCC}"/>
              </a:ext>
            </a:extLst>
          </p:cNvPr>
          <p:cNvSpPr>
            <a:spLocks noGrp="1"/>
          </p:cNvSpPr>
          <p:nvPr>
            <p:ph idx="1"/>
          </p:nvPr>
        </p:nvSpPr>
        <p:spPr/>
        <p:txBody>
          <a:bodyPr/>
          <a:lstStyle/>
          <a:p>
            <a:r>
              <a:rPr lang="en-US" dirty="0"/>
              <a:t>Setup</a:t>
            </a:r>
          </a:p>
          <a:p>
            <a:pPr lvl="1">
              <a:buFont typeface="Wingdings" panose="05000000000000000000" pitchFamily="2" charset="2"/>
              <a:buChar char="§"/>
            </a:pPr>
            <a:r>
              <a:rPr lang="en-US" dirty="0"/>
              <a:t>Simple</a:t>
            </a:r>
          </a:p>
          <a:p>
            <a:pPr lvl="1">
              <a:buFont typeface="Wingdings" panose="05000000000000000000" pitchFamily="2" charset="2"/>
              <a:buChar char="§"/>
            </a:pPr>
            <a:r>
              <a:rPr lang="en-US" dirty="0"/>
              <a:t>Setup methods and properties</a:t>
            </a:r>
          </a:p>
          <a:p>
            <a:pPr lvl="1">
              <a:buFont typeface="Wingdings" panose="05000000000000000000" pitchFamily="2" charset="2"/>
              <a:buChar char="§"/>
            </a:pPr>
            <a:r>
              <a:rPr lang="en-US" dirty="0"/>
              <a:t>Change returns based on incoming parameters</a:t>
            </a:r>
          </a:p>
          <a:p>
            <a:pPr lvl="1">
              <a:buFont typeface="Wingdings" panose="05000000000000000000" pitchFamily="2" charset="2"/>
              <a:buChar char="§"/>
            </a:pPr>
            <a:r>
              <a:rPr lang="en-US" dirty="0"/>
              <a:t>Can setup the return to be a method that takes in some/all of the incoming parameters</a:t>
            </a:r>
          </a:p>
          <a:p>
            <a:r>
              <a:rPr lang="en-ZA" dirty="0"/>
              <a:t>Verify</a:t>
            </a:r>
          </a:p>
          <a:p>
            <a:pPr lvl="1">
              <a:buFont typeface="Wingdings" panose="05000000000000000000" pitchFamily="2" charset="2"/>
              <a:buChar char="§"/>
            </a:pPr>
            <a:r>
              <a:rPr lang="en-ZA" dirty="0"/>
              <a:t>Confirm mocked out classes were called with the correct parameters</a:t>
            </a:r>
          </a:p>
        </p:txBody>
      </p:sp>
    </p:spTree>
    <p:extLst>
      <p:ext uri="{BB962C8B-B14F-4D97-AF65-F5344CB8AC3E}">
        <p14:creationId xmlns:p14="http://schemas.microsoft.com/office/powerpoint/2010/main" val="397751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D88D-E629-4D4A-A478-826CDE12FEF9}"/>
              </a:ext>
            </a:extLst>
          </p:cNvPr>
          <p:cNvSpPr>
            <a:spLocks noGrp="1"/>
          </p:cNvSpPr>
          <p:nvPr>
            <p:ph type="title"/>
          </p:nvPr>
        </p:nvSpPr>
        <p:spPr/>
        <p:txBody>
          <a:bodyPr/>
          <a:lstStyle/>
          <a:p>
            <a:r>
              <a:rPr lang="en-US" b="1" dirty="0"/>
              <a:t>What is a unit test?</a:t>
            </a:r>
            <a:endParaRPr lang="en-ZA" dirty="0"/>
          </a:p>
        </p:txBody>
      </p:sp>
      <p:sp>
        <p:nvSpPr>
          <p:cNvPr id="3" name="Content Placeholder 2">
            <a:extLst>
              <a:ext uri="{FF2B5EF4-FFF2-40B4-BE49-F238E27FC236}">
                <a16:creationId xmlns:a16="http://schemas.microsoft.com/office/drawing/2014/main" id="{F9632CC5-607A-4867-8196-D3CD4250C3AD}"/>
              </a:ext>
            </a:extLst>
          </p:cNvPr>
          <p:cNvSpPr>
            <a:spLocks noGrp="1"/>
          </p:cNvSpPr>
          <p:nvPr>
            <p:ph idx="1"/>
          </p:nvPr>
        </p:nvSpPr>
        <p:spPr/>
        <p:txBody>
          <a:bodyPr/>
          <a:lstStyle/>
          <a:p>
            <a:r>
              <a:rPr lang="en-US" dirty="0"/>
              <a:t>A unit test is a test that validates a single unit of software performs as expected.</a:t>
            </a:r>
          </a:p>
          <a:p>
            <a:r>
              <a:rPr lang="en-US" dirty="0"/>
              <a:t>It verifies the behavior independently from other unit.</a:t>
            </a:r>
          </a:p>
          <a:p>
            <a:r>
              <a:rPr lang="en-US" dirty="0"/>
              <a:t>It mocks out external party so that it is purely testing that one unit of work.</a:t>
            </a:r>
          </a:p>
          <a:p>
            <a:r>
              <a:rPr lang="en-US" dirty="0"/>
              <a:t>It doesn’t hit </a:t>
            </a:r>
            <a:r>
              <a:rPr lang="en-US" dirty="0" err="1"/>
              <a:t>datasources</a:t>
            </a:r>
            <a:r>
              <a:rPr lang="en-US" dirty="0"/>
              <a:t> like MongoDB</a:t>
            </a:r>
          </a:p>
          <a:p>
            <a:endParaRPr lang="en-ZA" dirty="0"/>
          </a:p>
          <a:p>
            <a:endParaRPr lang="en-ZA" dirty="0"/>
          </a:p>
        </p:txBody>
      </p:sp>
    </p:spTree>
    <p:extLst>
      <p:ext uri="{BB962C8B-B14F-4D97-AF65-F5344CB8AC3E}">
        <p14:creationId xmlns:p14="http://schemas.microsoft.com/office/powerpoint/2010/main" val="4166097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211BD-9955-4472-AABB-2270D5B64469}"/>
              </a:ext>
            </a:extLst>
          </p:cNvPr>
          <p:cNvSpPr>
            <a:spLocks noGrp="1"/>
          </p:cNvSpPr>
          <p:nvPr>
            <p:ph type="title"/>
          </p:nvPr>
        </p:nvSpPr>
        <p:spPr/>
        <p:txBody>
          <a:bodyPr/>
          <a:lstStyle/>
          <a:p>
            <a:r>
              <a:rPr lang="en-US" b="1" dirty="0"/>
              <a:t>What is an integration tests?</a:t>
            </a:r>
            <a:endParaRPr lang="en-ZA" dirty="0"/>
          </a:p>
        </p:txBody>
      </p:sp>
      <p:sp>
        <p:nvSpPr>
          <p:cNvPr id="3" name="Content Placeholder 2">
            <a:extLst>
              <a:ext uri="{FF2B5EF4-FFF2-40B4-BE49-F238E27FC236}">
                <a16:creationId xmlns:a16="http://schemas.microsoft.com/office/drawing/2014/main" id="{A822A1EC-5212-471E-A176-AEB583258821}"/>
              </a:ext>
            </a:extLst>
          </p:cNvPr>
          <p:cNvSpPr>
            <a:spLocks noGrp="1"/>
          </p:cNvSpPr>
          <p:nvPr>
            <p:ph idx="1"/>
          </p:nvPr>
        </p:nvSpPr>
        <p:spPr/>
        <p:txBody>
          <a:bodyPr/>
          <a:lstStyle/>
          <a:p>
            <a:r>
              <a:rPr lang="en-US" dirty="0"/>
              <a:t>Integration testing is testing multiple units together to confirm that the whole pipe of work performs as expected.</a:t>
            </a:r>
          </a:p>
          <a:p>
            <a:r>
              <a:rPr lang="en-US" dirty="0"/>
              <a:t>Integration testing is testing the interaction between units.</a:t>
            </a:r>
          </a:p>
          <a:p>
            <a:r>
              <a:rPr lang="en-US" dirty="0"/>
              <a:t>This can hit databases, external </a:t>
            </a:r>
            <a:r>
              <a:rPr lang="en-US" dirty="0" err="1"/>
              <a:t>apis</a:t>
            </a:r>
            <a:r>
              <a:rPr lang="en-US" dirty="0"/>
              <a:t> etc.</a:t>
            </a:r>
          </a:p>
          <a:p>
            <a:endParaRPr lang="en-ZA" dirty="0"/>
          </a:p>
        </p:txBody>
      </p:sp>
    </p:spTree>
    <p:extLst>
      <p:ext uri="{BB962C8B-B14F-4D97-AF65-F5344CB8AC3E}">
        <p14:creationId xmlns:p14="http://schemas.microsoft.com/office/powerpoint/2010/main" val="51821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4C352-5C17-4AEB-BCA7-315B1C043B10}"/>
              </a:ext>
            </a:extLst>
          </p:cNvPr>
          <p:cNvSpPr>
            <a:spLocks noGrp="1"/>
          </p:cNvSpPr>
          <p:nvPr>
            <p:ph type="title"/>
          </p:nvPr>
        </p:nvSpPr>
        <p:spPr/>
        <p:txBody>
          <a:bodyPr/>
          <a:lstStyle/>
          <a:p>
            <a:r>
              <a:rPr lang="en-US" dirty="0"/>
              <a:t>Why unit tests are awesome</a:t>
            </a:r>
            <a:endParaRPr lang="en-ZA" dirty="0"/>
          </a:p>
        </p:txBody>
      </p:sp>
      <p:sp>
        <p:nvSpPr>
          <p:cNvPr id="3" name="Content Placeholder 2">
            <a:extLst>
              <a:ext uri="{FF2B5EF4-FFF2-40B4-BE49-F238E27FC236}">
                <a16:creationId xmlns:a16="http://schemas.microsoft.com/office/drawing/2014/main" id="{417E8D99-A1C5-467A-B6F1-AC40E14262D0}"/>
              </a:ext>
            </a:extLst>
          </p:cNvPr>
          <p:cNvSpPr>
            <a:spLocks noGrp="1"/>
          </p:cNvSpPr>
          <p:nvPr>
            <p:ph idx="1"/>
          </p:nvPr>
        </p:nvSpPr>
        <p:spPr>
          <a:xfrm>
            <a:off x="677334" y="2160589"/>
            <a:ext cx="8596668" cy="4013968"/>
          </a:xfrm>
        </p:spPr>
        <p:txBody>
          <a:bodyPr>
            <a:normAutofit/>
          </a:bodyPr>
          <a:lstStyle/>
          <a:p>
            <a:r>
              <a:rPr lang="en-US" b="1" dirty="0"/>
              <a:t>Code is more reliable</a:t>
            </a:r>
            <a:endParaRPr lang="en-US" dirty="0"/>
          </a:p>
          <a:p>
            <a:pPr lvl="1">
              <a:buFont typeface="Wingdings" panose="05000000000000000000" pitchFamily="2" charset="2"/>
              <a:buChar char="§"/>
            </a:pPr>
            <a:r>
              <a:rPr lang="en-US" dirty="0"/>
              <a:t>Given certain inputs the output/behavior of the unit is constant.</a:t>
            </a:r>
            <a:endParaRPr lang="en-ZA" dirty="0"/>
          </a:p>
          <a:p>
            <a:r>
              <a:rPr lang="en-US" b="1" dirty="0"/>
              <a:t>Code is less coupled</a:t>
            </a:r>
            <a:endParaRPr lang="en-US" dirty="0"/>
          </a:p>
          <a:p>
            <a:pPr lvl="1">
              <a:buFont typeface="Wingdings" panose="05000000000000000000" pitchFamily="2" charset="2"/>
              <a:buChar char="§"/>
            </a:pPr>
            <a:r>
              <a:rPr lang="en-US" dirty="0"/>
              <a:t>Since unit test should be testing a single unit it makes it easier and better if the code is written with de-coupling in mind.</a:t>
            </a:r>
          </a:p>
          <a:p>
            <a:r>
              <a:rPr lang="en-US" b="1" dirty="0"/>
              <a:t>Code is re-usable</a:t>
            </a:r>
            <a:endParaRPr lang="en-US" dirty="0"/>
          </a:p>
          <a:p>
            <a:pPr lvl="1">
              <a:buFont typeface="Wingdings" panose="05000000000000000000" pitchFamily="2" charset="2"/>
              <a:buChar char="§"/>
            </a:pPr>
            <a:r>
              <a:rPr lang="en-US" dirty="0"/>
              <a:t>Since a work should be broken into as small units as possible. It means that a lot of the base code is now in places that can be re-used by multiple components</a:t>
            </a:r>
          </a:p>
          <a:p>
            <a:r>
              <a:rPr lang="en-US" b="1" dirty="0"/>
              <a:t>Enforces good coding practices and principles</a:t>
            </a:r>
            <a:endParaRPr lang="en-US" dirty="0"/>
          </a:p>
          <a:p>
            <a:pPr lvl="1">
              <a:buFont typeface="Wingdings" panose="05000000000000000000" pitchFamily="2" charset="2"/>
              <a:buChar char="§"/>
            </a:pPr>
            <a:r>
              <a:rPr lang="en-US" dirty="0"/>
              <a:t>Single responsibility principles</a:t>
            </a:r>
          </a:p>
          <a:p>
            <a:pPr lvl="1">
              <a:buFont typeface="Wingdings" panose="05000000000000000000" pitchFamily="2" charset="2"/>
              <a:buChar char="§"/>
            </a:pPr>
            <a:r>
              <a:rPr lang="en-US" dirty="0"/>
              <a:t>Inverse of Control (</a:t>
            </a:r>
            <a:r>
              <a:rPr lang="en-US" dirty="0" err="1"/>
              <a:t>IoC</a:t>
            </a:r>
            <a:r>
              <a:rPr lang="en-US" dirty="0"/>
              <a:t>)</a:t>
            </a:r>
          </a:p>
        </p:txBody>
      </p:sp>
    </p:spTree>
    <p:extLst>
      <p:ext uri="{BB962C8B-B14F-4D97-AF65-F5344CB8AC3E}">
        <p14:creationId xmlns:p14="http://schemas.microsoft.com/office/powerpoint/2010/main" val="386245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4C352-5C17-4AEB-BCA7-315B1C043B10}"/>
              </a:ext>
            </a:extLst>
          </p:cNvPr>
          <p:cNvSpPr>
            <a:spLocks noGrp="1"/>
          </p:cNvSpPr>
          <p:nvPr>
            <p:ph type="title"/>
          </p:nvPr>
        </p:nvSpPr>
        <p:spPr/>
        <p:txBody>
          <a:bodyPr/>
          <a:lstStyle/>
          <a:p>
            <a:r>
              <a:rPr lang="en-US" dirty="0"/>
              <a:t>Why unit tests are awesome</a:t>
            </a:r>
            <a:endParaRPr lang="en-ZA" dirty="0"/>
          </a:p>
        </p:txBody>
      </p:sp>
      <p:sp>
        <p:nvSpPr>
          <p:cNvPr id="3" name="Content Placeholder 2">
            <a:extLst>
              <a:ext uri="{FF2B5EF4-FFF2-40B4-BE49-F238E27FC236}">
                <a16:creationId xmlns:a16="http://schemas.microsoft.com/office/drawing/2014/main" id="{417E8D99-A1C5-467A-B6F1-AC40E14262D0}"/>
              </a:ext>
            </a:extLst>
          </p:cNvPr>
          <p:cNvSpPr>
            <a:spLocks noGrp="1"/>
          </p:cNvSpPr>
          <p:nvPr>
            <p:ph idx="1"/>
          </p:nvPr>
        </p:nvSpPr>
        <p:spPr>
          <a:xfrm>
            <a:off x="677334" y="2160589"/>
            <a:ext cx="8596668" cy="4013968"/>
          </a:xfrm>
        </p:spPr>
        <p:txBody>
          <a:bodyPr>
            <a:normAutofit/>
          </a:bodyPr>
          <a:lstStyle/>
          <a:p>
            <a:r>
              <a:rPr lang="en-US" b="1" dirty="0"/>
              <a:t>Increases maintainability </a:t>
            </a:r>
            <a:endParaRPr lang="en-US" dirty="0"/>
          </a:p>
          <a:p>
            <a:pPr lvl="1">
              <a:buFont typeface="Wingdings" panose="05000000000000000000" pitchFamily="2" charset="2"/>
              <a:buChar char="§"/>
            </a:pPr>
            <a:r>
              <a:rPr lang="en-US" dirty="0"/>
              <a:t>If code is covered thoroughly by tests. Then changes can be made with confidence as it is easy to understand what the code was expected to do and what impact your change will have on the system.</a:t>
            </a:r>
          </a:p>
          <a:p>
            <a:r>
              <a:rPr lang="en-US" b="1" dirty="0"/>
              <a:t>Saves on costs</a:t>
            </a:r>
            <a:endParaRPr lang="en-US" dirty="0"/>
          </a:p>
          <a:p>
            <a:pPr lvl="1">
              <a:buFont typeface="Wingdings" panose="05000000000000000000" pitchFamily="2" charset="2"/>
              <a:buChar char="§"/>
            </a:pPr>
            <a:r>
              <a:rPr lang="en-US" dirty="0"/>
              <a:t>Fixing a bug while in development is a lot cheaper than fixing a production bug.</a:t>
            </a:r>
          </a:p>
          <a:p>
            <a:r>
              <a:rPr lang="en-US" b="1" dirty="0"/>
              <a:t>Development is faster</a:t>
            </a:r>
            <a:endParaRPr lang="en-US" dirty="0"/>
          </a:p>
          <a:p>
            <a:pPr lvl="1">
              <a:buFont typeface="Wingdings" panose="05000000000000000000" pitchFamily="2" charset="2"/>
              <a:buChar char="§"/>
            </a:pPr>
            <a:r>
              <a:rPr lang="en-US" dirty="0"/>
              <a:t>Running VS on ever change takes time. Stopping and starting up front-ends to test takes time.</a:t>
            </a:r>
          </a:p>
          <a:p>
            <a:pPr lvl="1">
              <a:buFont typeface="Wingdings" panose="05000000000000000000" pitchFamily="2" charset="2"/>
              <a:buChar char="§"/>
            </a:pPr>
            <a:r>
              <a:rPr lang="en-US" dirty="0"/>
              <a:t>A unit test should be quick and easy to run. </a:t>
            </a:r>
          </a:p>
          <a:p>
            <a:pPr lvl="1">
              <a:buFont typeface="Wingdings" panose="05000000000000000000" pitchFamily="2" charset="2"/>
              <a:buChar char="§"/>
            </a:pPr>
            <a:r>
              <a:rPr lang="en-US" dirty="0"/>
              <a:t>Although more time is used to create the test at the beginning it overall ends with something that is easier to run and test.</a:t>
            </a:r>
          </a:p>
          <a:p>
            <a:endParaRPr lang="en-ZA" dirty="0"/>
          </a:p>
        </p:txBody>
      </p:sp>
    </p:spTree>
    <p:extLst>
      <p:ext uri="{BB962C8B-B14F-4D97-AF65-F5344CB8AC3E}">
        <p14:creationId xmlns:p14="http://schemas.microsoft.com/office/powerpoint/2010/main" val="3523515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B04A-F67A-4DB8-87ED-1DBCE8E2975F}"/>
              </a:ext>
            </a:extLst>
          </p:cNvPr>
          <p:cNvSpPr>
            <a:spLocks noGrp="1"/>
          </p:cNvSpPr>
          <p:nvPr>
            <p:ph type="title"/>
          </p:nvPr>
        </p:nvSpPr>
        <p:spPr/>
        <p:txBody>
          <a:bodyPr/>
          <a:lstStyle/>
          <a:p>
            <a:endParaRPr lang="en-ZA"/>
          </a:p>
        </p:txBody>
      </p:sp>
      <p:pic>
        <p:nvPicPr>
          <p:cNvPr id="5" name="Content Placeholder 4">
            <a:extLst>
              <a:ext uri="{FF2B5EF4-FFF2-40B4-BE49-F238E27FC236}">
                <a16:creationId xmlns:a16="http://schemas.microsoft.com/office/drawing/2014/main" id="{00B80DA9-0B95-4DD9-9928-B41049099A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374" y="449779"/>
            <a:ext cx="6033154" cy="6130217"/>
          </a:xfrm>
        </p:spPr>
      </p:pic>
    </p:spTree>
    <p:extLst>
      <p:ext uri="{BB962C8B-B14F-4D97-AF65-F5344CB8AC3E}">
        <p14:creationId xmlns:p14="http://schemas.microsoft.com/office/powerpoint/2010/main" val="109801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30D5-4B8A-49A1-92D3-1D53F6397C66}"/>
              </a:ext>
            </a:extLst>
          </p:cNvPr>
          <p:cNvSpPr>
            <a:spLocks noGrp="1"/>
          </p:cNvSpPr>
          <p:nvPr>
            <p:ph type="title"/>
          </p:nvPr>
        </p:nvSpPr>
        <p:spPr/>
        <p:txBody>
          <a:bodyPr/>
          <a:lstStyle/>
          <a:p>
            <a:r>
              <a:rPr lang="en-US" b="1" dirty="0"/>
              <a:t>What makes a good unit test?</a:t>
            </a:r>
            <a:endParaRPr lang="en-ZA" dirty="0"/>
          </a:p>
        </p:txBody>
      </p:sp>
      <p:sp>
        <p:nvSpPr>
          <p:cNvPr id="3" name="Content Placeholder 2">
            <a:extLst>
              <a:ext uri="{FF2B5EF4-FFF2-40B4-BE49-F238E27FC236}">
                <a16:creationId xmlns:a16="http://schemas.microsoft.com/office/drawing/2014/main" id="{9F149A7C-B1E8-43BE-8B9D-F8A6C26C8502}"/>
              </a:ext>
            </a:extLst>
          </p:cNvPr>
          <p:cNvSpPr>
            <a:spLocks noGrp="1"/>
          </p:cNvSpPr>
          <p:nvPr>
            <p:ph idx="1"/>
          </p:nvPr>
        </p:nvSpPr>
        <p:spPr/>
        <p:txBody>
          <a:bodyPr/>
          <a:lstStyle/>
          <a:p>
            <a:r>
              <a:rPr lang="en-US" dirty="0"/>
              <a:t>Easy to write</a:t>
            </a:r>
          </a:p>
          <a:p>
            <a:r>
              <a:rPr lang="en-US" dirty="0"/>
              <a:t>Easy to maintain</a:t>
            </a:r>
          </a:p>
          <a:p>
            <a:r>
              <a:rPr lang="en-US" dirty="0"/>
              <a:t>Easy to understand</a:t>
            </a:r>
          </a:p>
          <a:p>
            <a:r>
              <a:rPr lang="en-US" dirty="0"/>
              <a:t>Reliable - No flaky tests</a:t>
            </a:r>
          </a:p>
          <a:p>
            <a:r>
              <a:rPr lang="en-US" dirty="0"/>
              <a:t>Fast</a:t>
            </a:r>
          </a:p>
          <a:p>
            <a:r>
              <a:rPr lang="en-US" dirty="0"/>
              <a:t>Unit not integration test</a:t>
            </a:r>
          </a:p>
          <a:p>
            <a:r>
              <a:rPr lang="en-US" dirty="0"/>
              <a:t>Testing only one outcome per test</a:t>
            </a:r>
          </a:p>
          <a:p>
            <a:endParaRPr lang="en-ZA" dirty="0"/>
          </a:p>
        </p:txBody>
      </p:sp>
    </p:spTree>
    <p:extLst>
      <p:ext uri="{BB962C8B-B14F-4D97-AF65-F5344CB8AC3E}">
        <p14:creationId xmlns:p14="http://schemas.microsoft.com/office/powerpoint/2010/main" val="3406183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30D5-4B8A-49A1-92D3-1D53F6397C66}"/>
              </a:ext>
            </a:extLst>
          </p:cNvPr>
          <p:cNvSpPr>
            <a:spLocks noGrp="1"/>
          </p:cNvSpPr>
          <p:nvPr>
            <p:ph type="title"/>
          </p:nvPr>
        </p:nvSpPr>
        <p:spPr/>
        <p:txBody>
          <a:bodyPr/>
          <a:lstStyle/>
          <a:p>
            <a:r>
              <a:rPr lang="en-US" b="1" dirty="0"/>
              <a:t>How to write tests</a:t>
            </a:r>
            <a:endParaRPr lang="en-ZA" dirty="0"/>
          </a:p>
        </p:txBody>
      </p:sp>
      <p:sp>
        <p:nvSpPr>
          <p:cNvPr id="3" name="Content Placeholder 2">
            <a:extLst>
              <a:ext uri="{FF2B5EF4-FFF2-40B4-BE49-F238E27FC236}">
                <a16:creationId xmlns:a16="http://schemas.microsoft.com/office/drawing/2014/main" id="{9F149A7C-B1E8-43BE-8B9D-F8A6C26C8502}"/>
              </a:ext>
            </a:extLst>
          </p:cNvPr>
          <p:cNvSpPr>
            <a:spLocks noGrp="1"/>
          </p:cNvSpPr>
          <p:nvPr>
            <p:ph idx="1"/>
          </p:nvPr>
        </p:nvSpPr>
        <p:spPr/>
        <p:txBody>
          <a:bodyPr/>
          <a:lstStyle/>
          <a:p>
            <a:r>
              <a:rPr lang="en-US" dirty="0"/>
              <a:t>Decide on a naming convention for tests that makes it clear what is been tested and what the outcome is</a:t>
            </a:r>
          </a:p>
          <a:p>
            <a:pPr lvl="1">
              <a:buFont typeface="Wingdings" panose="05000000000000000000" pitchFamily="2" charset="2"/>
              <a:buChar char="§"/>
            </a:pPr>
            <a:r>
              <a:rPr lang="en-US" dirty="0"/>
              <a:t>When_&lt;Action&gt;_With_&lt;</a:t>
            </a:r>
            <a:r>
              <a:rPr lang="en-US" dirty="0" err="1"/>
              <a:t>Usecase</a:t>
            </a:r>
            <a:r>
              <a:rPr lang="en-US" dirty="0"/>
              <a:t>&gt;_Expect_&lt;Outcome&gt; </a:t>
            </a:r>
          </a:p>
          <a:p>
            <a:pPr marL="457200" lvl="1" indent="0">
              <a:buNone/>
            </a:pPr>
            <a:r>
              <a:rPr lang="en-US" dirty="0"/>
              <a:t>     for example </a:t>
            </a:r>
            <a:r>
              <a:rPr lang="en-US" dirty="0" err="1"/>
              <a:t>When_GetAllGatewayDevices_WithCache_Expect_PopulatedList</a:t>
            </a:r>
            <a:endParaRPr lang="en-US" dirty="0"/>
          </a:p>
          <a:p>
            <a:pPr marL="457200" lvl="1" indent="0">
              <a:buNone/>
            </a:pPr>
            <a:endParaRPr lang="en-US" dirty="0"/>
          </a:p>
          <a:p>
            <a:r>
              <a:rPr lang="en-US" dirty="0"/>
              <a:t>Keep AAA in mind</a:t>
            </a:r>
          </a:p>
          <a:p>
            <a:pPr lvl="1">
              <a:buFont typeface="Wingdings" panose="05000000000000000000" pitchFamily="2" charset="2"/>
              <a:buChar char="§"/>
            </a:pPr>
            <a:r>
              <a:rPr lang="en-US" dirty="0"/>
              <a:t>Arrange</a:t>
            </a:r>
          </a:p>
          <a:p>
            <a:pPr lvl="1">
              <a:buFont typeface="Wingdings" panose="05000000000000000000" pitchFamily="2" charset="2"/>
              <a:buChar char="§"/>
            </a:pPr>
            <a:r>
              <a:rPr lang="en-US" dirty="0"/>
              <a:t>Act</a:t>
            </a:r>
          </a:p>
          <a:p>
            <a:pPr lvl="1">
              <a:buFont typeface="Wingdings" panose="05000000000000000000" pitchFamily="2" charset="2"/>
              <a:buChar char="§"/>
            </a:pPr>
            <a:r>
              <a:rPr lang="en-US" dirty="0"/>
              <a:t>Assert</a:t>
            </a:r>
          </a:p>
          <a:p>
            <a:endParaRPr lang="en-US" dirty="0"/>
          </a:p>
          <a:p>
            <a:endParaRPr lang="en-US" dirty="0"/>
          </a:p>
          <a:p>
            <a:endParaRPr lang="en-US" dirty="0"/>
          </a:p>
          <a:p>
            <a:endParaRPr lang="en-ZA" dirty="0"/>
          </a:p>
        </p:txBody>
      </p:sp>
    </p:spTree>
    <p:extLst>
      <p:ext uri="{BB962C8B-B14F-4D97-AF65-F5344CB8AC3E}">
        <p14:creationId xmlns:p14="http://schemas.microsoft.com/office/powerpoint/2010/main" val="3301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30D5-4B8A-49A1-92D3-1D53F6397C66}"/>
              </a:ext>
            </a:extLst>
          </p:cNvPr>
          <p:cNvSpPr>
            <a:spLocks noGrp="1"/>
          </p:cNvSpPr>
          <p:nvPr>
            <p:ph type="title"/>
          </p:nvPr>
        </p:nvSpPr>
        <p:spPr/>
        <p:txBody>
          <a:bodyPr/>
          <a:lstStyle/>
          <a:p>
            <a:r>
              <a:rPr lang="en-US" b="1" dirty="0"/>
              <a:t>How to write tests</a:t>
            </a:r>
            <a:endParaRPr lang="en-ZA" dirty="0"/>
          </a:p>
        </p:txBody>
      </p:sp>
      <p:sp>
        <p:nvSpPr>
          <p:cNvPr id="3" name="Content Placeholder 2">
            <a:extLst>
              <a:ext uri="{FF2B5EF4-FFF2-40B4-BE49-F238E27FC236}">
                <a16:creationId xmlns:a16="http://schemas.microsoft.com/office/drawing/2014/main" id="{9F149A7C-B1E8-43BE-8B9D-F8A6C26C8502}"/>
              </a:ext>
            </a:extLst>
          </p:cNvPr>
          <p:cNvSpPr>
            <a:spLocks noGrp="1"/>
          </p:cNvSpPr>
          <p:nvPr>
            <p:ph idx="1"/>
          </p:nvPr>
        </p:nvSpPr>
        <p:spPr/>
        <p:txBody>
          <a:bodyPr>
            <a:normAutofit lnSpcReduction="10000"/>
          </a:bodyPr>
          <a:lstStyle/>
          <a:p>
            <a:r>
              <a:rPr lang="en-US" dirty="0"/>
              <a:t>Start with writing the tests (TTD)</a:t>
            </a:r>
          </a:p>
          <a:p>
            <a:pPr lvl="1">
              <a:buFont typeface="Wingdings" panose="05000000000000000000" pitchFamily="2" charset="2"/>
              <a:buChar char="§"/>
            </a:pPr>
            <a:r>
              <a:rPr lang="en-US" dirty="0"/>
              <a:t>This will help structure the code in a clean testable way</a:t>
            </a:r>
          </a:p>
          <a:p>
            <a:endParaRPr lang="en-US" dirty="0"/>
          </a:p>
          <a:p>
            <a:r>
              <a:rPr lang="en-US" dirty="0"/>
              <a:t>Avoid</a:t>
            </a:r>
          </a:p>
          <a:p>
            <a:pPr lvl="1">
              <a:buFont typeface="Wingdings" panose="05000000000000000000" pitchFamily="2" charset="2"/>
              <a:buChar char="§"/>
            </a:pPr>
            <a:r>
              <a:rPr lang="en-US" dirty="0"/>
              <a:t>Static properties that hold state</a:t>
            </a:r>
          </a:p>
          <a:p>
            <a:pPr lvl="1">
              <a:buFont typeface="Wingdings" panose="05000000000000000000" pitchFamily="2" charset="2"/>
              <a:buChar char="§"/>
            </a:pPr>
            <a:r>
              <a:rPr lang="en-US"/>
              <a:t>True singleton</a:t>
            </a:r>
            <a:endParaRPr lang="en-US" dirty="0"/>
          </a:p>
          <a:p>
            <a:pPr lvl="1">
              <a:buFont typeface="Wingdings" panose="05000000000000000000" pitchFamily="2" charset="2"/>
              <a:buChar char="§"/>
            </a:pPr>
            <a:r>
              <a:rPr lang="en-US" dirty="0"/>
              <a:t>Methods not following Single Responsibility</a:t>
            </a:r>
          </a:p>
          <a:p>
            <a:endParaRPr lang="en-US" dirty="0"/>
          </a:p>
          <a:p>
            <a:r>
              <a:rPr lang="en-US" dirty="0"/>
              <a:t>If you are struggling step back and look at the architecture design</a:t>
            </a:r>
          </a:p>
          <a:p>
            <a:pPr lvl="1">
              <a:buFont typeface="Wingdings" panose="05000000000000000000" pitchFamily="2" charset="2"/>
              <a:buChar char="§"/>
            </a:pPr>
            <a:r>
              <a:rPr lang="en-US" dirty="0"/>
              <a:t>There may be an additional level of abstraction needed to make the code cleaner and help make the writing the tests easier</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a:p>
            <a:endParaRPr lang="en-US" dirty="0"/>
          </a:p>
          <a:p>
            <a:endParaRPr lang="en-US" dirty="0"/>
          </a:p>
          <a:p>
            <a:endParaRPr lang="en-US" dirty="0"/>
          </a:p>
          <a:p>
            <a:endParaRPr lang="en-ZA" dirty="0"/>
          </a:p>
        </p:txBody>
      </p:sp>
    </p:spTree>
    <p:extLst>
      <p:ext uri="{BB962C8B-B14F-4D97-AF65-F5344CB8AC3E}">
        <p14:creationId xmlns:p14="http://schemas.microsoft.com/office/powerpoint/2010/main" val="38949185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152</TotalTime>
  <Words>591</Words>
  <Application>Microsoft Office PowerPoint</Application>
  <PresentationFormat>Widescreen</PresentationFormat>
  <Paragraphs>90</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Unit testing</vt:lpstr>
      <vt:lpstr>What is a unit test?</vt:lpstr>
      <vt:lpstr>What is an integration tests?</vt:lpstr>
      <vt:lpstr>Why unit tests are awesome</vt:lpstr>
      <vt:lpstr>Why unit tests are awesome</vt:lpstr>
      <vt:lpstr>PowerPoint Presentation</vt:lpstr>
      <vt:lpstr>What makes a good unit test?</vt:lpstr>
      <vt:lpstr>How to write tests</vt:lpstr>
      <vt:lpstr>How to write tests</vt:lpstr>
      <vt:lpstr>Time for some code</vt:lpstr>
      <vt:lpstr>Xunit</vt:lpstr>
      <vt:lpstr>Moq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Jackie Norris</dc:creator>
  <cp:lastModifiedBy>Jackie Norris</cp:lastModifiedBy>
  <cp:revision>13</cp:revision>
  <dcterms:created xsi:type="dcterms:W3CDTF">2020-03-12T03:01:30Z</dcterms:created>
  <dcterms:modified xsi:type="dcterms:W3CDTF">2020-11-16T04:47:10Z</dcterms:modified>
</cp:coreProperties>
</file>