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layfair Display" charset="1" panose="00000500000000000000"/>
      <p:regular r:id="rId10"/>
    </p:embeddedFont>
    <p:embeddedFont>
      <p:font typeface="Playfair Display Bold" charset="1" panose="00000800000000000000"/>
      <p:regular r:id="rId11"/>
    </p:embeddedFont>
    <p:embeddedFont>
      <p:font typeface="Playfair Display Italics" charset="1" panose="00000500000000000000"/>
      <p:regular r:id="rId12"/>
    </p:embeddedFont>
    <p:embeddedFont>
      <p:font typeface="Playfair Display Bold Italics" charset="1" panose="00000800000000000000"/>
      <p:regular r:id="rId13"/>
    </p:embeddedFont>
    <p:embeddedFont>
      <p:font typeface="Playfair Display Heavy" charset="1" panose="00000A00000000000000"/>
      <p:regular r:id="rId14"/>
    </p:embeddedFont>
    <p:embeddedFont>
      <p:font typeface="Playfair Display Heavy Italics" charset="1" panose="00000A00000000000000"/>
      <p:regular r:id="rId15"/>
    </p:embeddedFont>
    <p:embeddedFont>
      <p:font typeface="Public Sans" charset="1" panose="00000000000000000000"/>
      <p:regular r:id="rId16"/>
    </p:embeddedFont>
    <p:embeddedFont>
      <p:font typeface="Public Sans Bold" charset="1" panose="00000000000000000000"/>
      <p:regular r:id="rId17"/>
    </p:embeddedFont>
    <p:embeddedFont>
      <p:font typeface="Public Sans Italics" charset="1" panose="00000000000000000000"/>
      <p:regular r:id="rId18"/>
    </p:embeddedFont>
    <p:embeddedFont>
      <p:font typeface="Public Sans Bold Italics" charset="1" panose="00000000000000000000"/>
      <p:regular r:id="rId19"/>
    </p:embeddedFont>
    <p:embeddedFont>
      <p:font typeface="Public Sans Thin" charset="1" panose="00000000000000000000"/>
      <p:regular r:id="rId20"/>
    </p:embeddedFont>
    <p:embeddedFont>
      <p:font typeface="Public Sans Thin Italics" charset="1" panose="00000000000000000000"/>
      <p:regular r:id="rId21"/>
    </p:embeddedFont>
    <p:embeddedFont>
      <p:font typeface="Public Sans Medium" charset="1" panose="00000000000000000000"/>
      <p:regular r:id="rId22"/>
    </p:embeddedFont>
    <p:embeddedFont>
      <p:font typeface="Public Sans Medium Italics" charset="1" panose="00000000000000000000"/>
      <p:regular r:id="rId23"/>
    </p:embeddedFont>
    <p:embeddedFont>
      <p:font typeface="Public Sans Heavy" charset="1" panose="00000000000000000000"/>
      <p:regular r:id="rId24"/>
    </p:embeddedFont>
    <p:embeddedFont>
      <p:font typeface="Public Sans Heavy Italic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45" Target="slides/slide20.xml" Type="http://schemas.openxmlformats.org/officeDocument/2006/relationships/slide"/><Relationship Id="rId46" Target="slides/slide21.xml" Type="http://schemas.openxmlformats.org/officeDocument/2006/relationships/slide"/><Relationship Id="rId47" Target="slides/slide22.xml" Type="http://schemas.openxmlformats.org/officeDocument/2006/relationships/slide"/><Relationship Id="rId48" Target="slides/slide23.xml" Type="http://schemas.openxmlformats.org/officeDocument/2006/relationships/slide"/><Relationship Id="rId49" Target="slides/slide24.xml" Type="http://schemas.openxmlformats.org/officeDocument/2006/relationships/slide"/><Relationship Id="rId5" Target="tableStyles.xml" Type="http://schemas.openxmlformats.org/officeDocument/2006/relationships/tableStyles"/><Relationship Id="rId50" Target="slides/slide25.xml" Type="http://schemas.openxmlformats.org/officeDocument/2006/relationships/slide"/><Relationship Id="rId51" Target="slides/slide26.xml" Type="http://schemas.openxmlformats.org/officeDocument/2006/relationships/slide"/><Relationship Id="rId52" Target="slides/slide27.xml" Type="http://schemas.openxmlformats.org/officeDocument/2006/relationships/slide"/><Relationship Id="rId53" Target="slides/slide28.xml" Type="http://schemas.openxmlformats.org/officeDocument/2006/relationships/slide"/><Relationship Id="rId54" Target="slides/slide29.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5189938" y="8156652"/>
            <a:ext cx="2069373" cy="1187373"/>
          </a:xfrm>
          <a:custGeom>
            <a:avLst/>
            <a:gdLst/>
            <a:ahLst/>
            <a:cxnLst/>
            <a:rect r="r" b="b" t="t" l="l"/>
            <a:pathLst>
              <a:path h="1187373" w="2069373">
                <a:moveTo>
                  <a:pt x="0" y="0"/>
                </a:moveTo>
                <a:lnTo>
                  <a:pt x="2069373" y="0"/>
                </a:lnTo>
                <a:lnTo>
                  <a:pt x="2069373" y="1187373"/>
                </a:lnTo>
                <a:lnTo>
                  <a:pt x="0" y="1187373"/>
                </a:lnTo>
                <a:lnTo>
                  <a:pt x="0" y="0"/>
                </a:lnTo>
                <a:close/>
              </a:path>
            </a:pathLst>
          </a:custGeom>
          <a:blipFill>
            <a:blip r:embed="rId2"/>
            <a:stretch>
              <a:fillRect l="0" t="-27018" r="0" b="-47263"/>
            </a:stretch>
          </a:blipFill>
        </p:spPr>
      </p:sp>
      <p:sp>
        <p:nvSpPr>
          <p:cNvPr name="TextBox 4" id="4"/>
          <p:cNvSpPr txBox="true"/>
          <p:nvPr/>
        </p:nvSpPr>
        <p:spPr>
          <a:xfrm rot="0">
            <a:off x="850974" y="398841"/>
            <a:ext cx="16408332" cy="4017658"/>
          </a:xfrm>
          <a:prstGeom prst="rect">
            <a:avLst/>
          </a:prstGeom>
        </p:spPr>
        <p:txBody>
          <a:bodyPr anchor="t" rtlCol="false" tIns="0" lIns="0" bIns="0" rIns="0">
            <a:spAutoFit/>
          </a:bodyPr>
          <a:lstStyle/>
          <a:p>
            <a:pPr>
              <a:lnSpc>
                <a:spcPts val="15250"/>
              </a:lnSpc>
            </a:pPr>
            <a:r>
              <a:rPr lang="en-US" sz="16758" spc="83">
                <a:solidFill>
                  <a:srgbClr val="2B2C30"/>
                </a:solidFill>
                <a:latin typeface="Playfair Display"/>
              </a:rPr>
              <a:t>Data Quality Assignment</a:t>
            </a:r>
          </a:p>
        </p:txBody>
      </p:sp>
      <p:sp>
        <p:nvSpPr>
          <p:cNvPr name="TextBox 5" id="5"/>
          <p:cNvSpPr txBox="true"/>
          <p:nvPr/>
        </p:nvSpPr>
        <p:spPr>
          <a:xfrm rot="0">
            <a:off x="1016407" y="8917305"/>
            <a:ext cx="7862435" cy="426720"/>
          </a:xfrm>
          <a:prstGeom prst="rect">
            <a:avLst/>
          </a:prstGeom>
        </p:spPr>
        <p:txBody>
          <a:bodyPr anchor="t" rtlCol="false" tIns="0" lIns="0" bIns="0" rIns="0">
            <a:spAutoFit/>
          </a:bodyPr>
          <a:lstStyle/>
          <a:p>
            <a:pPr>
              <a:lnSpc>
                <a:spcPts val="3450"/>
              </a:lnSpc>
            </a:pPr>
            <a:r>
              <a:rPr lang="en-US" sz="2300">
                <a:solidFill>
                  <a:srgbClr val="2B2C30"/>
                </a:solidFill>
                <a:latin typeface="Public Sans"/>
              </a:rPr>
              <a:t>Hameed Jasim</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59239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 If you're unable to find the required information from public sources, consider reaching out to the startups or investors directly. Startups might be willing to share their funding details, especially if they're interested in being featured in your dataset.</a:t>
            </a:r>
          </a:p>
        </p:txBody>
      </p:sp>
      <p:sp>
        <p:nvSpPr>
          <p:cNvPr name="TextBox 3" id="3"/>
          <p:cNvSpPr txBox="true"/>
          <p:nvPr/>
        </p:nvSpPr>
        <p:spPr>
          <a:xfrm rot="0">
            <a:off x="1006871" y="942975"/>
            <a:ext cx="16230600" cy="1310821"/>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STEP 7: CONTACTING STARTUPS AND INVESTORS DIRECTLY</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39427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 There are data enrichment services and APIs available that can provide additional information about startups, including funding details. </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STEP 8: DATA ENRICHMENT SERVICES</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29521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 Once you've gathered the missing data, integrate it into your dataset and ensure consistency in formatting and accuracy.</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STEP 9: DATA CLEANING AND INTEGRATION</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39427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 Document the sources of the newly collected data for transparency and proper attribution. This is important for maintaining the integrity of your dataset.</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STEP 10: DOCUMENTATION AND ATTRIBUTION</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29521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 Cross-check the newly collected data with existing data to ensure accuracy and consistency.</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STEP 11: VALIDATE AND CROSS-CHECK</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348025" y="4776337"/>
            <a:ext cx="15591949" cy="648601"/>
          </a:xfrm>
          <a:prstGeom prst="rect">
            <a:avLst/>
          </a:prstGeom>
        </p:spPr>
        <p:txBody>
          <a:bodyPr anchor="t" rtlCol="false" tIns="0" lIns="0" bIns="0" rIns="0">
            <a:spAutoFit/>
          </a:bodyPr>
          <a:lstStyle/>
          <a:p>
            <a:pPr algn="ctr">
              <a:lnSpc>
                <a:spcPts val="5200"/>
              </a:lnSpc>
              <a:spcBef>
                <a:spcPct val="0"/>
              </a:spcBef>
            </a:pPr>
            <a:r>
              <a:rPr lang="en-US" sz="3714" spc="843">
                <a:solidFill>
                  <a:srgbClr val="000000"/>
                </a:solidFill>
                <a:latin typeface="Public Sans Bold"/>
              </a:rPr>
              <a:t>STEP BY STEP PROCESS FOR COLLECTING DATA</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39427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Clearly articulate the objectives of your data collection. What are you trying to achieve? What specific questions do you need to answer using the collected data?</a:t>
            </a:r>
          </a:p>
        </p:txBody>
      </p:sp>
      <p:sp>
        <p:nvSpPr>
          <p:cNvPr name="TextBox 3" id="3"/>
          <p:cNvSpPr txBox="true"/>
          <p:nvPr/>
        </p:nvSpPr>
        <p:spPr>
          <a:xfrm rot="0">
            <a:off x="1006871" y="942975"/>
            <a:ext cx="16230600" cy="1310821"/>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1. DEFINE THE PURPOSE AND RESEARCH QUESTIONS:</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39427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Determine where and how you will gather your data. Possible sources include surveys, observations, existing databases, interviews, experiments, online sources, and more.</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2. IDENTIFY DATA SOURCES:</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49819"/>
            <a:ext cx="15953207" cy="5395590"/>
          </a:xfrm>
          <a:prstGeom prst="rect">
            <a:avLst/>
          </a:prstGeom>
        </p:spPr>
        <p:txBody>
          <a:bodyPr anchor="t" rtlCol="false" tIns="0" lIns="0" bIns="0" rIns="0">
            <a:spAutoFit/>
          </a:bodyPr>
          <a:lstStyle/>
          <a:p>
            <a:pPr>
              <a:lnSpc>
                <a:spcPts val="5395"/>
              </a:lnSpc>
            </a:pPr>
            <a:r>
              <a:rPr lang="en-US" sz="4150" spc="20">
                <a:solidFill>
                  <a:srgbClr val="2B2C30"/>
                </a:solidFill>
                <a:latin typeface="Playfair Display"/>
              </a:rPr>
              <a:t>Choose appropriate methods for data collection based on your research questions and available resources. Common methods include:</a:t>
            </a:r>
          </a:p>
          <a:p>
            <a:pPr>
              <a:lnSpc>
                <a:spcPts val="5395"/>
              </a:lnSpc>
            </a:pPr>
            <a:r>
              <a:rPr lang="en-US" sz="4150" spc="20">
                <a:solidFill>
                  <a:srgbClr val="2B2C30"/>
                </a:solidFill>
                <a:latin typeface="Playfair Display"/>
              </a:rPr>
              <a:t>- Surveys/questionnaires</a:t>
            </a:r>
          </a:p>
          <a:p>
            <a:pPr>
              <a:lnSpc>
                <a:spcPts val="5395"/>
              </a:lnSpc>
            </a:pPr>
            <a:r>
              <a:rPr lang="en-US" sz="4150" spc="20">
                <a:solidFill>
                  <a:srgbClr val="2B2C30"/>
                </a:solidFill>
                <a:latin typeface="Playfair Display"/>
              </a:rPr>
              <a:t>- Interviews (structured, semi-structured, or unstructured)</a:t>
            </a:r>
          </a:p>
          <a:p>
            <a:pPr>
              <a:lnSpc>
                <a:spcPts val="5395"/>
              </a:lnSpc>
            </a:pPr>
            <a:r>
              <a:rPr lang="en-US" sz="4150" spc="20">
                <a:solidFill>
                  <a:srgbClr val="2B2C30"/>
                </a:solidFill>
                <a:latin typeface="Playfair Display"/>
              </a:rPr>
              <a:t>- Observations (participant or non-participant)</a:t>
            </a:r>
          </a:p>
          <a:p>
            <a:pPr>
              <a:lnSpc>
                <a:spcPts val="5395"/>
              </a:lnSpc>
            </a:pPr>
            <a:r>
              <a:rPr lang="en-US" sz="4150" spc="20">
                <a:solidFill>
                  <a:srgbClr val="2B2C30"/>
                </a:solidFill>
                <a:latin typeface="Playfair Display"/>
              </a:rPr>
              <a:t>- Experiments (controlled settings to test hypotheses)</a:t>
            </a:r>
          </a:p>
          <a:p>
            <a:pPr>
              <a:lnSpc>
                <a:spcPts val="5395"/>
              </a:lnSpc>
            </a:pPr>
            <a:r>
              <a:rPr lang="en-US" sz="4150" spc="20">
                <a:solidFill>
                  <a:srgbClr val="2B2C30"/>
                </a:solidFill>
                <a:latin typeface="Playfair Display"/>
              </a:rPr>
              <a:t>- Existing datasets (secondary data)</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3. DESIGN DATA COLLECTION METHODS:</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49333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Create the necessary tools for data collection, such as survey forms, interview guides, observation checklists, or experiment protocols. Ensure that these tools align with your research objectives.</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4. DEVELOP DATA COLLECTION TOOLS:</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APPENDIX</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22290"/>
            <a:ext cx="7877184" cy="1266698"/>
          </a:xfrm>
          <a:prstGeom prst="rect">
            <a:avLst/>
          </a:prstGeom>
        </p:spPr>
        <p:txBody>
          <a:bodyPr anchor="t" rtlCol="false" tIns="0" lIns="0" bIns="0" rIns="0">
            <a:spAutoFit/>
          </a:bodyPr>
          <a:lstStyle/>
          <a:p>
            <a:pPr marL="604519" indent="-302260" lvl="1">
              <a:lnSpc>
                <a:spcPts val="5235"/>
              </a:lnSpc>
              <a:buFont typeface="Arial"/>
              <a:buChar char="•"/>
            </a:pPr>
            <a:r>
              <a:rPr lang="en-US" sz="2799">
                <a:solidFill>
                  <a:srgbClr val="2B2C30"/>
                </a:solidFill>
                <a:latin typeface="Public Sans"/>
              </a:rPr>
              <a:t>Source for missing Data</a:t>
            </a:r>
          </a:p>
          <a:p>
            <a:pPr marL="604519" indent="-302260" lvl="1">
              <a:lnSpc>
                <a:spcPts val="5235"/>
              </a:lnSpc>
              <a:buFont typeface="Arial"/>
              <a:buChar char="•"/>
            </a:pPr>
            <a:r>
              <a:rPr lang="en-US" sz="2799">
                <a:solidFill>
                  <a:srgbClr val="2B2C30"/>
                </a:solidFill>
                <a:latin typeface="Public Sans"/>
              </a:rPr>
              <a:t>Process for performing data analysis</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49333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Before conducting full-scale data collection, perform a pilot test on a small sample. This helps identify any issues with your data collection tools, instructions, or procedures and allows for necessary adjustments.</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5. PILOT TESTING:</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59239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Decide on the sampling technique that best suits your research, whether it's random sampling, stratified sampling, convenience sampling, etc. This will help ensure your collected data is representative of the target population.</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6. SAMPLING STRATEGY:</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30769"/>
            <a:ext cx="15953207" cy="39427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Execute your data collection methods according to the established plan. Pay attention to detail, maintain consistency, and follow your data collection tools precisely.</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7. DATA COLLECTION:</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40294"/>
            <a:ext cx="15953207" cy="4955535"/>
          </a:xfrm>
          <a:prstGeom prst="rect">
            <a:avLst/>
          </a:prstGeom>
        </p:spPr>
        <p:txBody>
          <a:bodyPr anchor="t" rtlCol="false" tIns="0" lIns="0" bIns="0" rIns="0">
            <a:spAutoFit/>
          </a:bodyPr>
          <a:lstStyle/>
          <a:p>
            <a:pPr>
              <a:lnSpc>
                <a:spcPts val="6565"/>
              </a:lnSpc>
            </a:pPr>
            <a:r>
              <a:rPr lang="en-US" sz="5050" spc="25">
                <a:solidFill>
                  <a:srgbClr val="2B2C30"/>
                </a:solidFill>
                <a:latin typeface="Playfair Display"/>
              </a:rPr>
              <a:t>Implement measures to ensure data quality and reliability:</a:t>
            </a:r>
          </a:p>
          <a:p>
            <a:pPr>
              <a:lnSpc>
                <a:spcPts val="6565"/>
              </a:lnSpc>
            </a:pPr>
            <a:r>
              <a:rPr lang="en-US" sz="5050" spc="25">
                <a:solidFill>
                  <a:srgbClr val="2B2C30"/>
                </a:solidFill>
                <a:latin typeface="Playfair Display"/>
              </a:rPr>
              <a:t>- Check for errors, missing values, and outliers.</a:t>
            </a:r>
          </a:p>
          <a:p>
            <a:pPr>
              <a:lnSpc>
                <a:spcPts val="6565"/>
              </a:lnSpc>
            </a:pPr>
            <a:r>
              <a:rPr lang="en-US" sz="5050" spc="25">
                <a:solidFill>
                  <a:srgbClr val="2B2C30"/>
                </a:solidFill>
                <a:latin typeface="Playfair Display"/>
              </a:rPr>
              <a:t>- Cross-verify responses if possible.</a:t>
            </a:r>
          </a:p>
          <a:p>
            <a:pPr>
              <a:lnSpc>
                <a:spcPts val="6565"/>
              </a:lnSpc>
            </a:pPr>
            <a:r>
              <a:rPr lang="en-US" sz="5050" spc="25">
                <a:solidFill>
                  <a:srgbClr val="2B2C30"/>
                </a:solidFill>
                <a:latin typeface="Playfair Display"/>
              </a:rPr>
              <a:t>- Conduct periodic checks during data collection to catch issues early.</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8. DATA VALIDATION AND QUALITY CONTROL:</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40294"/>
            <a:ext cx="15953207" cy="3298185"/>
          </a:xfrm>
          <a:prstGeom prst="rect">
            <a:avLst/>
          </a:prstGeom>
        </p:spPr>
        <p:txBody>
          <a:bodyPr anchor="t" rtlCol="false" tIns="0" lIns="0" bIns="0" rIns="0">
            <a:spAutoFit/>
          </a:bodyPr>
          <a:lstStyle/>
          <a:p>
            <a:pPr>
              <a:lnSpc>
                <a:spcPts val="6565"/>
              </a:lnSpc>
            </a:pPr>
            <a:r>
              <a:rPr lang="en-US" sz="5050" spc="25">
                <a:solidFill>
                  <a:srgbClr val="2B2C30"/>
                </a:solidFill>
                <a:latin typeface="Playfair Display"/>
              </a:rPr>
              <a:t>If you're using paper-based methods, ensure accurate data entry. If digital tools are used, establish a secure and organized data storage system that follows privacy regulations.</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9. DATA ENTRY AND STORAGE:</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40294"/>
            <a:ext cx="15953207" cy="4126860"/>
          </a:xfrm>
          <a:prstGeom prst="rect">
            <a:avLst/>
          </a:prstGeom>
        </p:spPr>
        <p:txBody>
          <a:bodyPr anchor="t" rtlCol="false" tIns="0" lIns="0" bIns="0" rIns="0">
            <a:spAutoFit/>
          </a:bodyPr>
          <a:lstStyle/>
          <a:p>
            <a:pPr>
              <a:lnSpc>
                <a:spcPts val="6565"/>
              </a:lnSpc>
            </a:pPr>
            <a:r>
              <a:rPr lang="en-US" sz="5050" spc="25">
                <a:solidFill>
                  <a:srgbClr val="2B2C30"/>
                </a:solidFill>
                <a:latin typeface="Playfair Display"/>
              </a:rPr>
              <a:t>Prepare the collected data for analysis by cleaning and preprocessing it:</a:t>
            </a:r>
          </a:p>
          <a:p>
            <a:pPr>
              <a:lnSpc>
                <a:spcPts val="6565"/>
              </a:lnSpc>
            </a:pPr>
            <a:r>
              <a:rPr lang="en-US" sz="5050" spc="25">
                <a:solidFill>
                  <a:srgbClr val="2B2C30"/>
                </a:solidFill>
                <a:latin typeface="Playfair Display"/>
              </a:rPr>
              <a:t>- Handle missing values.</a:t>
            </a:r>
          </a:p>
          <a:p>
            <a:pPr>
              <a:lnSpc>
                <a:spcPts val="6565"/>
              </a:lnSpc>
            </a:pPr>
            <a:r>
              <a:rPr lang="en-US" sz="5050" spc="25">
                <a:solidFill>
                  <a:srgbClr val="2B2C30"/>
                </a:solidFill>
                <a:latin typeface="Playfair Display"/>
              </a:rPr>
              <a:t>- Standardize formats and units.</a:t>
            </a:r>
          </a:p>
          <a:p>
            <a:pPr>
              <a:lnSpc>
                <a:spcPts val="6565"/>
              </a:lnSpc>
            </a:pPr>
            <a:r>
              <a:rPr lang="en-US" sz="5050" spc="25">
                <a:solidFill>
                  <a:srgbClr val="2B2C30"/>
                </a:solidFill>
                <a:latin typeface="Playfair Display"/>
              </a:rPr>
              <a:t>- Correct errors and inconsistencies.</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10. DATA CLEANING AND PREPROCESSING:</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40294"/>
            <a:ext cx="15953207" cy="3298185"/>
          </a:xfrm>
          <a:prstGeom prst="rect">
            <a:avLst/>
          </a:prstGeom>
        </p:spPr>
        <p:txBody>
          <a:bodyPr anchor="t" rtlCol="false" tIns="0" lIns="0" bIns="0" rIns="0">
            <a:spAutoFit/>
          </a:bodyPr>
          <a:lstStyle/>
          <a:p>
            <a:pPr>
              <a:lnSpc>
                <a:spcPts val="6565"/>
              </a:lnSpc>
            </a:pPr>
          </a:p>
          <a:p>
            <a:pPr>
              <a:lnSpc>
                <a:spcPts val="6565"/>
              </a:lnSpc>
            </a:pPr>
            <a:r>
              <a:rPr lang="en-US" sz="5050" spc="25">
                <a:solidFill>
                  <a:srgbClr val="2B2C30"/>
                </a:solidFill>
                <a:latin typeface="Playfair Display"/>
              </a:rPr>
              <a:t>Maintain thorough documentation about your data collection process, including methods, tools, potential biases, and any changes made along the way. </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11. DATA DOCUMENTATION:</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40294"/>
            <a:ext cx="15953207" cy="4126860"/>
          </a:xfrm>
          <a:prstGeom prst="rect">
            <a:avLst/>
          </a:prstGeom>
        </p:spPr>
        <p:txBody>
          <a:bodyPr anchor="t" rtlCol="false" tIns="0" lIns="0" bIns="0" rIns="0">
            <a:spAutoFit/>
          </a:bodyPr>
          <a:lstStyle/>
          <a:p>
            <a:pPr>
              <a:lnSpc>
                <a:spcPts val="6565"/>
              </a:lnSpc>
            </a:pPr>
          </a:p>
          <a:p>
            <a:pPr>
              <a:lnSpc>
                <a:spcPts val="6565"/>
              </a:lnSpc>
            </a:pPr>
            <a:r>
              <a:rPr lang="en-US" sz="5050" spc="25">
                <a:solidFill>
                  <a:srgbClr val="2B2C30"/>
                </a:solidFill>
                <a:latin typeface="Playfair Display"/>
              </a:rPr>
              <a:t>Respect ethical considerations and privacy regulations while collecting and using data. Obtain necessary permissions, inform participants about the purpose of data collection, and ensure data security.</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12. DATA ETHICS AND PRIVACY:</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940294"/>
            <a:ext cx="15953207" cy="4126860"/>
          </a:xfrm>
          <a:prstGeom prst="rect">
            <a:avLst/>
          </a:prstGeom>
        </p:spPr>
        <p:txBody>
          <a:bodyPr anchor="t" rtlCol="false" tIns="0" lIns="0" bIns="0" rIns="0">
            <a:spAutoFit/>
          </a:bodyPr>
          <a:lstStyle/>
          <a:p>
            <a:pPr>
              <a:lnSpc>
                <a:spcPts val="6565"/>
              </a:lnSpc>
            </a:pPr>
            <a:r>
              <a:rPr lang="en-US" sz="5050" spc="25">
                <a:solidFill>
                  <a:srgbClr val="2B2C30"/>
                </a:solidFill>
                <a:latin typeface="Playfair Display"/>
              </a:rPr>
              <a:t>Once your data is cleaned and ready, perform the analysis required to answer your research questions. Choose appropriate statistical or qualitative techniques based on your data type and research objectives.</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13. DATA ANALYSIS AND INTERPRETATION:</a:t>
            </a:r>
          </a:p>
        </p:txBody>
      </p:sp>
      <p:sp>
        <p:nvSpPr>
          <p:cNvPr name="AutoShape 4" id="4"/>
          <p:cNvSpPr/>
          <p:nvPr/>
        </p:nvSpPr>
        <p:spPr>
          <a:xfrm flipV="true">
            <a:off x="1006866" y="225855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850974" y="2332416"/>
            <a:ext cx="16408332" cy="2084083"/>
          </a:xfrm>
          <a:prstGeom prst="rect">
            <a:avLst/>
          </a:prstGeom>
        </p:spPr>
        <p:txBody>
          <a:bodyPr anchor="t" rtlCol="false" tIns="0" lIns="0" bIns="0" rIns="0">
            <a:spAutoFit/>
          </a:bodyPr>
          <a:lstStyle/>
          <a:p>
            <a:pPr>
              <a:lnSpc>
                <a:spcPts val="15250"/>
              </a:lnSpc>
            </a:pPr>
            <a:r>
              <a:rPr lang="en-US" sz="16758" spc="83">
                <a:solidFill>
                  <a:srgbClr val="2B2C30"/>
                </a:solidFill>
                <a:latin typeface="Playfair Display"/>
              </a:rPr>
              <a:t>Thank you!</a:t>
            </a:r>
          </a:p>
        </p:txBody>
      </p:sp>
      <p:sp>
        <p:nvSpPr>
          <p:cNvPr name="TextBox 4" id="4"/>
          <p:cNvSpPr txBox="true"/>
          <p:nvPr/>
        </p:nvSpPr>
        <p:spPr>
          <a:xfrm rot="0">
            <a:off x="1016407" y="8479155"/>
            <a:ext cx="7862435" cy="864870"/>
          </a:xfrm>
          <a:prstGeom prst="rect">
            <a:avLst/>
          </a:prstGeom>
        </p:spPr>
        <p:txBody>
          <a:bodyPr anchor="t" rtlCol="false" tIns="0" lIns="0" bIns="0" rIns="0">
            <a:spAutoFit/>
          </a:bodyPr>
          <a:lstStyle/>
          <a:p>
            <a:pPr>
              <a:lnSpc>
                <a:spcPts val="3450"/>
              </a:lnSpc>
            </a:pPr>
            <a:r>
              <a:rPr lang="en-US" sz="2300">
                <a:solidFill>
                  <a:srgbClr val="2B2C30"/>
                </a:solidFill>
                <a:latin typeface="Public Sans"/>
              </a:rPr>
              <a:t>Hameed Jasim</a:t>
            </a:r>
          </a:p>
          <a:p>
            <a:pPr>
              <a:lnSpc>
                <a:spcPts val="3450"/>
              </a:lnSpc>
            </a:pPr>
            <a:r>
              <a:rPr lang="en-US" sz="2300">
                <a:solidFill>
                  <a:srgbClr val="2B2C30"/>
                </a:solidFill>
                <a:latin typeface="Public Sans"/>
              </a:rPr>
              <a:t>Data Enthuisast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4567833" y="4776337"/>
            <a:ext cx="9152334" cy="648601"/>
          </a:xfrm>
          <a:prstGeom prst="rect">
            <a:avLst/>
          </a:prstGeom>
        </p:spPr>
        <p:txBody>
          <a:bodyPr anchor="t" rtlCol="false" tIns="0" lIns="0" bIns="0" rIns="0">
            <a:spAutoFit/>
          </a:bodyPr>
          <a:lstStyle/>
          <a:p>
            <a:pPr algn="ctr">
              <a:lnSpc>
                <a:spcPts val="5200"/>
              </a:lnSpc>
              <a:spcBef>
                <a:spcPct val="0"/>
              </a:spcBef>
            </a:pPr>
            <a:r>
              <a:rPr lang="en-US" sz="3714" spc="843">
                <a:solidFill>
                  <a:srgbClr val="000000"/>
                </a:solidFill>
                <a:latin typeface="Public Sans Bold"/>
              </a:rPr>
              <a:t>SOURCE FOR MISSING DATA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5953207" cy="39427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 Start by analyzing your dataset and identifying the startup funding rounds that have missing values for the number of investors and amount raised.</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STEP 1: IDENTIFY MISSING DATA</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81545"/>
            <a:ext cx="15953207" cy="7410445"/>
          </a:xfrm>
          <a:prstGeom prst="rect">
            <a:avLst/>
          </a:prstGeom>
        </p:spPr>
        <p:txBody>
          <a:bodyPr anchor="t" rtlCol="false" tIns="0" lIns="0" bIns="0" rIns="0">
            <a:spAutoFit/>
          </a:bodyPr>
          <a:lstStyle/>
          <a:p>
            <a:pPr>
              <a:lnSpc>
                <a:spcPts val="4875"/>
              </a:lnSpc>
            </a:pPr>
          </a:p>
          <a:p>
            <a:pPr>
              <a:lnSpc>
                <a:spcPts val="4875"/>
              </a:lnSpc>
            </a:pPr>
            <a:r>
              <a:rPr lang="en-US" sz="3750" spc="18">
                <a:solidFill>
                  <a:srgbClr val="2B2C30"/>
                </a:solidFill>
                <a:latin typeface="Playfair Display"/>
              </a:rPr>
              <a:t>1. </a:t>
            </a:r>
            <a:r>
              <a:rPr lang="en-US" sz="3750" spc="18">
                <a:solidFill>
                  <a:srgbClr val="2B2C30"/>
                </a:solidFill>
                <a:latin typeface="Playfair Display Bold"/>
              </a:rPr>
              <a:t>Crunchbase</a:t>
            </a:r>
            <a:r>
              <a:rPr lang="en-US" sz="3750" spc="18">
                <a:solidFill>
                  <a:srgbClr val="2B2C30"/>
                </a:solidFill>
                <a:latin typeface="Playfair Display"/>
              </a:rPr>
              <a:t>: Crunchbase is a popular platform that provides information about startups, investments, funding rounds, and investors. You can search for each startup in your dataset and find historical funding data.</a:t>
            </a:r>
          </a:p>
          <a:p>
            <a:pPr>
              <a:lnSpc>
                <a:spcPts val="4875"/>
              </a:lnSpc>
            </a:pPr>
            <a:r>
              <a:rPr lang="en-US" sz="3750" spc="18">
                <a:solidFill>
                  <a:srgbClr val="2B2C30"/>
                </a:solidFill>
                <a:latin typeface="Playfair Display"/>
              </a:rPr>
              <a:t>2. </a:t>
            </a:r>
            <a:r>
              <a:rPr lang="en-US" sz="3750" spc="18">
                <a:solidFill>
                  <a:srgbClr val="2B2C30"/>
                </a:solidFill>
                <a:latin typeface="Playfair Display Bold"/>
              </a:rPr>
              <a:t>AngelList:</a:t>
            </a:r>
            <a:r>
              <a:rPr lang="en-US" sz="3750" spc="18">
                <a:solidFill>
                  <a:srgbClr val="2B2C30"/>
                </a:solidFill>
                <a:latin typeface="Playfair Display"/>
              </a:rPr>
              <a:t> AngelList is another platform that focuses on startup investments. It allows startups to connect with investors and showcase their funding rounds.</a:t>
            </a:r>
          </a:p>
          <a:p>
            <a:pPr>
              <a:lnSpc>
                <a:spcPts val="4875"/>
              </a:lnSpc>
            </a:pPr>
            <a:r>
              <a:rPr lang="en-US" sz="3750" spc="18">
                <a:solidFill>
                  <a:srgbClr val="2B2C30"/>
                </a:solidFill>
                <a:latin typeface="Playfair Display"/>
              </a:rPr>
              <a:t>3. </a:t>
            </a:r>
            <a:r>
              <a:rPr lang="en-US" sz="3750" spc="18">
                <a:solidFill>
                  <a:srgbClr val="2B2C30"/>
                </a:solidFill>
                <a:latin typeface="Playfair Display Bold"/>
              </a:rPr>
              <a:t>PitchBook</a:t>
            </a:r>
            <a:r>
              <a:rPr lang="en-US" sz="3750" spc="18">
                <a:solidFill>
                  <a:srgbClr val="2B2C30"/>
                </a:solidFill>
                <a:latin typeface="Playfair Display"/>
              </a:rPr>
              <a:t>: PitchBook is a financial data platform that offers comprehensive information about private and public companies, including funding data.</a:t>
            </a:r>
          </a:p>
          <a:p>
            <a:pPr>
              <a:lnSpc>
                <a:spcPts val="4875"/>
              </a:lnSpc>
            </a:pPr>
          </a:p>
        </p:txBody>
      </p:sp>
      <p:sp>
        <p:nvSpPr>
          <p:cNvPr name="TextBox 3" id="3"/>
          <p:cNvSpPr txBox="true"/>
          <p:nvPr/>
        </p:nvSpPr>
        <p:spPr>
          <a:xfrm rot="0">
            <a:off x="1016407"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STEP 2: PUBLIC DATABASES AND PLATFORMS</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5953207" cy="6914510"/>
          </a:xfrm>
          <a:prstGeom prst="rect">
            <a:avLst/>
          </a:prstGeom>
        </p:spPr>
        <p:txBody>
          <a:bodyPr anchor="t" rtlCol="false" tIns="0" lIns="0" bIns="0" rIns="0">
            <a:spAutoFit/>
          </a:bodyPr>
          <a:lstStyle/>
          <a:p>
            <a:pPr>
              <a:lnSpc>
                <a:spcPts val="7865"/>
              </a:lnSpc>
            </a:pPr>
          </a:p>
          <a:p>
            <a:pPr>
              <a:lnSpc>
                <a:spcPts val="7865"/>
              </a:lnSpc>
            </a:pPr>
            <a:r>
              <a:rPr lang="en-US" sz="6050" spc="30">
                <a:solidFill>
                  <a:srgbClr val="2B2C30"/>
                </a:solidFill>
                <a:latin typeface="Playfair Display"/>
              </a:rPr>
              <a:t>-</a:t>
            </a:r>
            <a:r>
              <a:rPr lang="en-US" sz="6050" spc="30">
                <a:solidFill>
                  <a:srgbClr val="2B2C30"/>
                </a:solidFill>
                <a:latin typeface="Playfair Display"/>
              </a:rPr>
              <a:t>Visit the official websites of the startups in your dataset and look for press releases, news articles, or blog posts that announce funding rounds. Companies often provide information about their funding activities on their websites</a:t>
            </a:r>
          </a:p>
        </p:txBody>
      </p:sp>
      <p:sp>
        <p:nvSpPr>
          <p:cNvPr name="TextBox 3" id="3"/>
          <p:cNvSpPr txBox="true"/>
          <p:nvPr/>
        </p:nvSpPr>
        <p:spPr>
          <a:xfrm rot="0">
            <a:off x="1006871" y="942975"/>
            <a:ext cx="16252429" cy="1312469"/>
          </a:xfrm>
          <a:prstGeom prst="rect">
            <a:avLst/>
          </a:prstGeom>
        </p:spPr>
        <p:txBody>
          <a:bodyPr anchor="t" rtlCol="false" tIns="0" lIns="0" bIns="0" rIns="0">
            <a:spAutoFit/>
          </a:bodyPr>
          <a:lstStyle/>
          <a:p>
            <a:pPr>
              <a:lnSpc>
                <a:spcPts val="5207"/>
              </a:lnSpc>
              <a:spcBef>
                <a:spcPct val="0"/>
              </a:spcBef>
            </a:pPr>
            <a:r>
              <a:rPr lang="en-US" sz="3719" spc="844">
                <a:solidFill>
                  <a:srgbClr val="2B2C30"/>
                </a:solidFill>
                <a:latin typeface="Public Sans Bold"/>
              </a:rPr>
              <a:t>STEP 3: STARTUP WEBSITES AND PRESS RELEASES</a:t>
            </a:r>
          </a:p>
        </p:txBody>
      </p:sp>
      <p:sp>
        <p:nvSpPr>
          <p:cNvPr name="AutoShape 4" id="4"/>
          <p:cNvSpPr/>
          <p:nvPr/>
        </p:nvSpPr>
        <p:spPr>
          <a:xfrm flipV="true">
            <a:off x="1028695" y="2166849"/>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5953207" cy="49333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 Search for news articles, blog posts, and media coverage related to the startups. News outlets often report on funding rounds and provide details about the investment amounts and investors involved.</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STEP 4: NEWS ARTICLES AND MEDIA COVERAGE</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5953207" cy="49333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 Check the startups' social media profiles (e.g., Twitter, LinkedIn) for announcements about funding rounds. Additionally, industry reports and market research might provide insights</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STEP 5: SOCIAL MEDIA AND INDUSTRY REPORTS</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5953207" cy="39427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 Some investors maintain portfolios on their websites, showcasing the startups they've invested in and the funding rounds they've participated in.</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STEP 6: INVESTOR WEBSITES</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DAFrVobpM4M</dc:identifier>
  <dcterms:modified xsi:type="dcterms:W3CDTF">2011-08-01T06:04:30Z</dcterms:modified>
  <cp:revision>1</cp:revision>
  <dc:title>Magnitt Data Quality Assesment</dc:title>
</cp:coreProperties>
</file>