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Nunito"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87ee97a73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87ee97a73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87ee97a73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87ee97a7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88788e3a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88788e3a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87ee97a73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87ee97a7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88e83b75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88e83b75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74d0bd4d1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74d0bd4d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74d0bd4d1_0_2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74d0bd4d1_0_2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87ee979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87ee979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88e83b757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88e83b757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88e83b757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88e83b757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87ee97a73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a87ee97a73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87ee97a73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87ee97a73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87ee97a73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a87ee97a7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183700"/>
            <a:ext cx="5361300" cy="28932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br>
              <a:rPr lang="en-GB" sz="3000" b="1" dirty="0">
                <a:solidFill>
                  <a:srgbClr val="BF9000"/>
                </a:solidFill>
                <a:latin typeface="Times New Roman"/>
                <a:ea typeface="Times New Roman"/>
                <a:cs typeface="Times New Roman"/>
                <a:sym typeface="Times New Roman"/>
              </a:rPr>
            </a:br>
            <a:br>
              <a:rPr lang="en-GB" sz="3000" b="1" dirty="0">
                <a:solidFill>
                  <a:srgbClr val="BF9000"/>
                </a:solidFill>
                <a:latin typeface="Times New Roman"/>
                <a:ea typeface="Times New Roman"/>
                <a:cs typeface="Times New Roman"/>
                <a:sym typeface="Times New Roman"/>
              </a:rPr>
            </a:br>
            <a:br>
              <a:rPr lang="en-GB" sz="3000" b="1" dirty="0">
                <a:solidFill>
                  <a:srgbClr val="BF9000"/>
                </a:solidFill>
                <a:latin typeface="Times New Roman"/>
                <a:ea typeface="Times New Roman"/>
                <a:cs typeface="Times New Roman"/>
                <a:sym typeface="Times New Roman"/>
              </a:rPr>
            </a:br>
            <a:br>
              <a:rPr lang="en-GB" sz="3000" b="1" dirty="0">
                <a:solidFill>
                  <a:srgbClr val="BF9000"/>
                </a:solidFill>
                <a:latin typeface="Times New Roman"/>
                <a:ea typeface="Times New Roman"/>
                <a:cs typeface="Times New Roman"/>
                <a:sym typeface="Times New Roman"/>
              </a:rPr>
            </a:br>
            <a:r>
              <a:rPr lang="en-GB" sz="3000" b="1" dirty="0">
                <a:solidFill>
                  <a:srgbClr val="BF9000"/>
                </a:solidFill>
                <a:latin typeface="Times New Roman"/>
                <a:ea typeface="Times New Roman"/>
                <a:cs typeface="Times New Roman"/>
                <a:sym typeface="Times New Roman"/>
              </a:rPr>
              <a:t>Text Mining and Information Retrieval using SVD in LSI (Latent Semantic Indexing)</a:t>
            </a:r>
            <a:endParaRPr sz="3000" dirty="0"/>
          </a:p>
        </p:txBody>
      </p:sp>
      <p:sp>
        <p:nvSpPr>
          <p:cNvPr id="129" name="Google Shape;129;p13"/>
          <p:cNvSpPr txBox="1">
            <a:spLocks noGrp="1"/>
          </p:cNvSpPr>
          <p:nvPr>
            <p:ph type="subTitle" idx="1"/>
          </p:nvPr>
        </p:nvSpPr>
        <p:spPr>
          <a:xfrm>
            <a:off x="3327250" y="2341650"/>
            <a:ext cx="4971900" cy="2487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2100" dirty="0">
              <a:solidFill>
                <a:srgbClr val="000000"/>
              </a:solidFill>
              <a:latin typeface="Arial"/>
              <a:ea typeface="Arial"/>
              <a:cs typeface="Arial"/>
              <a:sym typeface="Arial"/>
            </a:endParaRPr>
          </a:p>
          <a:p>
            <a:pPr marL="0" lvl="0" indent="0" algn="ctr" rtl="0">
              <a:spcBef>
                <a:spcPts val="0"/>
              </a:spcBef>
              <a:spcAft>
                <a:spcPts val="0"/>
              </a:spcAft>
              <a:buNone/>
            </a:pPr>
            <a:endParaRPr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a:solidFill>
                  <a:srgbClr val="BF9000"/>
                </a:solidFill>
                <a:highlight>
                  <a:srgbClr val="FFFFFF"/>
                </a:highlight>
                <a:latin typeface="Times New Roman"/>
                <a:ea typeface="Times New Roman"/>
                <a:cs typeface="Times New Roman"/>
                <a:sym typeface="Times New Roman"/>
              </a:rPr>
              <a:t>STEP-2: Creating TF-IDF matrix  </a:t>
            </a:r>
            <a:endParaRPr>
              <a:solidFill>
                <a:srgbClr val="BF9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207" name="Google Shape;207;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252525"/>
              </a:buClr>
              <a:buSzPts val="1900"/>
              <a:buFont typeface="Times New Roman"/>
              <a:buChar char="●"/>
            </a:pPr>
            <a:r>
              <a:rPr lang="en-GB" sz="1900">
                <a:solidFill>
                  <a:srgbClr val="252525"/>
                </a:solidFill>
                <a:highlight>
                  <a:srgbClr val="FFFFFF"/>
                </a:highlight>
                <a:latin typeface="Times New Roman"/>
                <a:ea typeface="Times New Roman"/>
                <a:cs typeface="Times New Roman"/>
                <a:sym typeface="Times New Roman"/>
              </a:rPr>
              <a:t>We use a function called term_document_matrix() to find the number of times a particular word appears in each document. It returns a pandas DataFrame of worddict after carrying out the necessary operations.</a:t>
            </a:r>
            <a:endParaRPr sz="1900">
              <a:solidFill>
                <a:srgbClr val="252525"/>
              </a:solidFill>
              <a:highlight>
                <a:srgbClr val="FFFFFF"/>
              </a:highlight>
              <a:latin typeface="Times New Roman"/>
              <a:ea typeface="Times New Roman"/>
              <a:cs typeface="Times New Roman"/>
              <a:sym typeface="Times New Roman"/>
            </a:endParaRPr>
          </a:p>
          <a:p>
            <a:pPr marL="457200" lvl="0" indent="-349250" algn="l" rtl="0">
              <a:spcBef>
                <a:spcPts val="0"/>
              </a:spcBef>
              <a:spcAft>
                <a:spcPts val="0"/>
              </a:spcAft>
              <a:buClr>
                <a:srgbClr val="252525"/>
              </a:buClr>
              <a:buSzPts val="1900"/>
              <a:buFont typeface="Times New Roman"/>
              <a:buChar char="●"/>
            </a:pPr>
            <a:r>
              <a:rPr lang="en-GB" sz="1900">
                <a:solidFill>
                  <a:srgbClr val="252525"/>
                </a:solidFill>
                <a:highlight>
                  <a:srgbClr val="FFFFFF"/>
                </a:highlight>
                <a:latin typeface="Times New Roman"/>
                <a:ea typeface="Times New Roman"/>
                <a:cs typeface="Times New Roman"/>
                <a:sym typeface="Times New Roman"/>
              </a:rPr>
              <a:t>We find frequency to the importance of a particular word in each and every document.</a:t>
            </a:r>
            <a:endParaRPr sz="1900">
              <a:solidFill>
                <a:srgbClr val="252525"/>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900">
              <a:solidFill>
                <a:srgbClr val="252525"/>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900">
              <a:solidFill>
                <a:srgbClr val="25252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1"/>
        <p:cNvGrpSpPr/>
        <p:nvPr/>
      </p:nvGrpSpPr>
      <p:grpSpPr>
        <a:xfrm>
          <a:off x="0" y="0"/>
          <a:ext cx="0" cy="0"/>
          <a:chOff x="0" y="0"/>
          <a:chExt cx="0" cy="0"/>
        </a:xfrm>
      </p:grpSpPr>
      <p:sp>
        <p:nvSpPr>
          <p:cNvPr id="212" name="Google Shape;212;p23"/>
          <p:cNvSpPr txBox="1">
            <a:spLocks noGrp="1"/>
          </p:cNvSpPr>
          <p:nvPr>
            <p:ph type="body" idx="4294967295"/>
          </p:nvPr>
        </p:nvSpPr>
        <p:spPr>
          <a:xfrm>
            <a:off x="3115650" y="1195225"/>
            <a:ext cx="5694000" cy="3397800"/>
          </a:xfrm>
          <a:prstGeom prst="rect">
            <a:avLst/>
          </a:prstGeom>
          <a:solidFill>
            <a:srgbClr val="C9DAF8"/>
          </a:solidFill>
        </p:spPr>
        <p:txBody>
          <a:bodyPr spcFirstLastPara="1" wrap="square" lIns="91425" tIns="91425" rIns="91425" bIns="91425" anchor="t" anchorCtr="0">
            <a:noAutofit/>
          </a:bodyPr>
          <a:lstStyle/>
          <a:p>
            <a:pPr marL="457200" lvl="0" indent="-393700" algn="l" rtl="0">
              <a:spcBef>
                <a:spcPts val="0"/>
              </a:spcBef>
              <a:spcAft>
                <a:spcPts val="0"/>
              </a:spcAft>
              <a:buClr>
                <a:srgbClr val="000000"/>
              </a:buClr>
              <a:buSzPts val="2600"/>
              <a:buChar char="●"/>
            </a:pPr>
            <a:r>
              <a:rPr lang="en-GB" sz="2600">
                <a:solidFill>
                  <a:srgbClr val="000000"/>
                </a:solidFill>
              </a:rPr>
              <a:t>We had taken and made datasets of file having some information(strings).</a:t>
            </a:r>
            <a:endParaRPr sz="2600">
              <a:solidFill>
                <a:srgbClr val="000000"/>
              </a:solidFill>
            </a:endParaRPr>
          </a:p>
          <a:p>
            <a:pPr marL="457200" lvl="0" indent="-393700" algn="l" rtl="0">
              <a:spcBef>
                <a:spcPts val="0"/>
              </a:spcBef>
              <a:spcAft>
                <a:spcPts val="0"/>
              </a:spcAft>
              <a:buClr>
                <a:srgbClr val="000000"/>
              </a:buClr>
              <a:buSzPts val="2600"/>
              <a:buChar char="●"/>
            </a:pPr>
            <a:r>
              <a:rPr lang="en-GB" sz="2600">
                <a:solidFill>
                  <a:srgbClr val="000000"/>
                </a:solidFill>
              </a:rPr>
              <a:t>We had asked user to enter a string whose relevance order he wants to find.</a:t>
            </a:r>
            <a:endParaRPr sz="2600">
              <a:solidFill>
                <a:srgbClr val="000000"/>
              </a:solidFill>
            </a:endParaRPr>
          </a:p>
          <a:p>
            <a:pPr marL="457200" lvl="0" indent="-393700" algn="l" rtl="0">
              <a:spcBef>
                <a:spcPts val="0"/>
              </a:spcBef>
              <a:spcAft>
                <a:spcPts val="0"/>
              </a:spcAft>
              <a:buClr>
                <a:srgbClr val="000000"/>
              </a:buClr>
              <a:buSzPts val="2600"/>
              <a:buChar char="●"/>
            </a:pPr>
            <a:r>
              <a:rPr lang="en-GB" sz="2600">
                <a:solidFill>
                  <a:srgbClr val="000000"/>
                </a:solidFill>
              </a:rPr>
              <a:t>We had asked users to write which document they want to see.</a:t>
            </a:r>
            <a:endParaRPr sz="2600">
              <a:solidFill>
                <a:srgbClr val="000000"/>
              </a:solidFill>
            </a:endParaRPr>
          </a:p>
        </p:txBody>
      </p:sp>
      <p:sp>
        <p:nvSpPr>
          <p:cNvPr id="213" name="Google Shape;213;p23"/>
          <p:cNvSpPr txBox="1">
            <a:spLocks noGrp="1"/>
          </p:cNvSpPr>
          <p:nvPr>
            <p:ph type="title" idx="4294967295"/>
          </p:nvPr>
        </p:nvSpPr>
        <p:spPr>
          <a:xfrm>
            <a:off x="3115650" y="275925"/>
            <a:ext cx="5694000" cy="1088100"/>
          </a:xfrm>
          <a:prstGeom prst="rect">
            <a:avLst/>
          </a:prstGeom>
          <a:solidFill>
            <a:srgbClr val="C9DAF8"/>
          </a:solidFill>
        </p:spPr>
        <p:txBody>
          <a:bodyPr spcFirstLastPara="1" wrap="square" lIns="91425" tIns="91425" rIns="91425" bIns="91425" anchor="t" anchorCtr="0">
            <a:noAutofit/>
          </a:bodyPr>
          <a:lstStyle/>
          <a:p>
            <a:pPr marL="0" lvl="0" indent="0" algn="ctr" rtl="0">
              <a:spcBef>
                <a:spcPts val="0"/>
              </a:spcBef>
              <a:spcAft>
                <a:spcPts val="0"/>
              </a:spcAft>
              <a:buNone/>
            </a:pPr>
            <a:r>
              <a:rPr lang="en-GB" sz="5200">
                <a:solidFill>
                  <a:srgbClr val="FF0000"/>
                </a:solidFill>
              </a:rPr>
              <a:t>INPUT</a:t>
            </a:r>
            <a:endParaRPr sz="52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sp>
        <p:nvSpPr>
          <p:cNvPr id="218" name="Google Shape;218;p24"/>
          <p:cNvSpPr txBox="1"/>
          <p:nvPr/>
        </p:nvSpPr>
        <p:spPr>
          <a:xfrm>
            <a:off x="5303650" y="1026225"/>
            <a:ext cx="3029700" cy="3103200"/>
          </a:xfrm>
          <a:prstGeom prst="rect">
            <a:avLst/>
          </a:prstGeom>
          <a:solidFill>
            <a:srgbClr val="C9DAF8"/>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BF9000"/>
                </a:solidFill>
              </a:rPr>
              <a:t>OUTPUT</a:t>
            </a:r>
            <a:endParaRPr sz="2400">
              <a:solidFill>
                <a:srgbClr val="BF9000"/>
              </a:solidFill>
            </a:endParaRPr>
          </a:p>
          <a:p>
            <a:pPr marL="457200" lvl="0" indent="-317500" algn="l" rtl="0">
              <a:lnSpc>
                <a:spcPct val="115000"/>
              </a:lnSpc>
              <a:spcBef>
                <a:spcPts val="0"/>
              </a:spcBef>
              <a:spcAft>
                <a:spcPts val="0"/>
              </a:spcAft>
              <a:buClr>
                <a:schemeClr val="dk2"/>
              </a:buClr>
              <a:buSzPts val="1400"/>
              <a:buFont typeface="Calibri"/>
              <a:buChar char="●"/>
            </a:pPr>
            <a:r>
              <a:rPr lang="en-GB">
                <a:solidFill>
                  <a:schemeClr val="dk2"/>
                </a:solidFill>
                <a:latin typeface="Calibri"/>
                <a:ea typeface="Calibri"/>
                <a:cs typeface="Calibri"/>
                <a:sym typeface="Calibri"/>
              </a:rPr>
              <a:t>Sequence of Documents in order with maximum similarity .</a:t>
            </a:r>
            <a:endParaRPr>
              <a:solidFill>
                <a:schemeClr val="dk2"/>
              </a:solidFill>
              <a:latin typeface="Calibri"/>
              <a:ea typeface="Calibri"/>
              <a:cs typeface="Calibri"/>
              <a:sym typeface="Calibri"/>
            </a:endParaRPr>
          </a:p>
          <a:p>
            <a:pPr marL="457200" lvl="0" indent="-317500" algn="l" rtl="0">
              <a:lnSpc>
                <a:spcPct val="115000"/>
              </a:lnSpc>
              <a:spcBef>
                <a:spcPts val="0"/>
              </a:spcBef>
              <a:spcAft>
                <a:spcPts val="0"/>
              </a:spcAft>
              <a:buClr>
                <a:schemeClr val="dk2"/>
              </a:buClr>
              <a:buSzPts val="1400"/>
              <a:buFont typeface="Calibri"/>
              <a:buChar char="●"/>
            </a:pPr>
            <a:r>
              <a:rPr lang="en-GB">
                <a:solidFill>
                  <a:schemeClr val="dk2"/>
                </a:solidFill>
                <a:latin typeface="Calibri"/>
                <a:ea typeface="Calibri"/>
                <a:cs typeface="Calibri"/>
                <a:sym typeface="Calibri"/>
              </a:rPr>
              <a:t>To show the document if user want to see.</a:t>
            </a:r>
            <a:endParaRPr>
              <a:solidFill>
                <a:schemeClr val="dk2"/>
              </a:solidFill>
              <a:latin typeface="Calibri"/>
              <a:ea typeface="Calibri"/>
              <a:cs typeface="Calibri"/>
              <a:sym typeface="Calibri"/>
            </a:endParaRPr>
          </a:p>
          <a:p>
            <a:pPr marL="457200" lvl="0" indent="-317500" algn="l" rtl="0">
              <a:lnSpc>
                <a:spcPct val="115000"/>
              </a:lnSpc>
              <a:spcBef>
                <a:spcPts val="0"/>
              </a:spcBef>
              <a:spcAft>
                <a:spcPts val="0"/>
              </a:spcAft>
              <a:buClr>
                <a:schemeClr val="dk2"/>
              </a:buClr>
              <a:buSzPts val="1400"/>
              <a:buFont typeface="Calibri"/>
              <a:buChar char="●"/>
            </a:pPr>
            <a:r>
              <a:rPr lang="en-GB">
                <a:solidFill>
                  <a:schemeClr val="dk2"/>
                </a:solidFill>
                <a:latin typeface="Calibri"/>
                <a:ea typeface="Calibri"/>
                <a:cs typeface="Calibri"/>
                <a:sym typeface="Calibri"/>
              </a:rPr>
              <a:t>Graph which shows the similarity  of the searched keyword with the documents</a:t>
            </a:r>
            <a:endParaRPr>
              <a:solidFill>
                <a:schemeClr val="dk2"/>
              </a:solidFill>
              <a:latin typeface="Calibri"/>
              <a:ea typeface="Calibri"/>
              <a:cs typeface="Calibri"/>
              <a:sym typeface="Calibri"/>
            </a:endParaRPr>
          </a:p>
          <a:p>
            <a:pPr marL="457200" lvl="0" indent="0" algn="l" rtl="0">
              <a:lnSpc>
                <a:spcPct val="115000"/>
              </a:lnSpc>
              <a:spcBef>
                <a:spcPts val="1600"/>
              </a:spcBef>
              <a:spcAft>
                <a:spcPts val="0"/>
              </a:spcAft>
              <a:buNone/>
            </a:pPr>
            <a:r>
              <a:rPr lang="en-GB">
                <a:solidFill>
                  <a:schemeClr val="dk2"/>
                </a:solidFill>
                <a:latin typeface="Calibri"/>
                <a:ea typeface="Calibri"/>
                <a:cs typeface="Calibri"/>
                <a:sym typeface="Calibri"/>
              </a:rPr>
              <a:t>Y→  Relevance Score </a:t>
            </a:r>
            <a:endParaRPr>
              <a:solidFill>
                <a:schemeClr val="dk2"/>
              </a:solidFill>
              <a:latin typeface="Calibri"/>
              <a:ea typeface="Calibri"/>
              <a:cs typeface="Calibri"/>
              <a:sym typeface="Calibri"/>
            </a:endParaRPr>
          </a:p>
          <a:p>
            <a:pPr marL="457200" lvl="0" indent="0" algn="l" rtl="0">
              <a:lnSpc>
                <a:spcPct val="115000"/>
              </a:lnSpc>
              <a:spcBef>
                <a:spcPts val="1600"/>
              </a:spcBef>
              <a:spcAft>
                <a:spcPts val="1600"/>
              </a:spcAft>
              <a:buNone/>
            </a:pPr>
            <a:r>
              <a:rPr lang="en-GB">
                <a:solidFill>
                  <a:schemeClr val="dk2"/>
                </a:solidFill>
                <a:latin typeface="Calibri"/>
                <a:ea typeface="Calibri"/>
                <a:cs typeface="Calibri"/>
                <a:sym typeface="Calibri"/>
              </a:rPr>
              <a:t>X→ Number of Documents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5"/>
          <p:cNvSpPr txBox="1">
            <a:spLocks noGrp="1"/>
          </p:cNvSpPr>
          <p:nvPr>
            <p:ph type="title"/>
          </p:nvPr>
        </p:nvSpPr>
        <p:spPr>
          <a:xfrm>
            <a:off x="819150" y="372250"/>
            <a:ext cx="7505700" cy="111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Approaches we implemented vs Approaches we tried to implement</a:t>
            </a:r>
            <a:endParaRPr/>
          </a:p>
        </p:txBody>
      </p:sp>
      <p:sp>
        <p:nvSpPr>
          <p:cNvPr id="224" name="Google Shape;224;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GB" sz="1700"/>
              <a:t>Jacobi  vs QR Decomposition &amp; Power Iteration</a:t>
            </a:r>
            <a:endParaRPr sz="1700"/>
          </a:p>
          <a:p>
            <a:pPr marL="457200" lvl="0" indent="-336550" algn="l" rtl="0">
              <a:spcBef>
                <a:spcPts val="0"/>
              </a:spcBef>
              <a:spcAft>
                <a:spcPts val="0"/>
              </a:spcAft>
              <a:buSzPts val="1700"/>
              <a:buChar char="●"/>
            </a:pPr>
            <a:r>
              <a:rPr lang="en-GB" sz="1700"/>
              <a:t>For SVD: We used basic matrix multiplication, Transpose and Inverse  vs  Null Space,RREF,Solving System of Linear Equations.</a:t>
            </a:r>
            <a:endParaRPr sz="1700"/>
          </a:p>
          <a:p>
            <a:pPr marL="457200" lvl="0" indent="-336550" algn="l" rtl="0">
              <a:spcBef>
                <a:spcPts val="0"/>
              </a:spcBef>
              <a:spcAft>
                <a:spcPts val="0"/>
              </a:spcAft>
              <a:buSzPts val="1700"/>
              <a:buChar char="●"/>
            </a:pPr>
            <a:r>
              <a:rPr lang="en-GB" sz="1700"/>
              <a:t>Normal Matrix Multiplication Approach vs Dot of numpy</a:t>
            </a:r>
            <a:endParaRPr sz="1700"/>
          </a:p>
          <a:p>
            <a:pPr marL="457200" lvl="0" indent="-336550" algn="l" rtl="0">
              <a:spcBef>
                <a:spcPts val="0"/>
              </a:spcBef>
              <a:spcAft>
                <a:spcPts val="0"/>
              </a:spcAft>
              <a:buSzPts val="1700"/>
              <a:buChar char="●"/>
            </a:pPr>
            <a:r>
              <a:rPr lang="en-GB" sz="1700"/>
              <a:t>Transpose vs Numpy transpose</a:t>
            </a:r>
            <a:endParaRPr sz="1700"/>
          </a:p>
          <a:p>
            <a:pPr marL="457200" lvl="0" indent="-336550" algn="l" rtl="0">
              <a:spcBef>
                <a:spcPts val="0"/>
              </a:spcBef>
              <a:spcAft>
                <a:spcPts val="0"/>
              </a:spcAft>
              <a:buSzPts val="1700"/>
              <a:buChar char="●"/>
            </a:pPr>
            <a:r>
              <a:rPr lang="en-GB" sz="1700"/>
              <a:t>Our own documents vs scikit learn dataset documents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692925" y="763398"/>
            <a:ext cx="7505700" cy="36743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0000" dirty="0">
                <a:solidFill>
                  <a:srgbClr val="FF0000"/>
                </a:solidFill>
              </a:rPr>
              <a:t>THANK YOU</a:t>
            </a:r>
            <a:endParaRPr sz="100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708125"/>
            <a:ext cx="7505700" cy="8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a:p>
        </p:txBody>
      </p:sp>
      <p:sp>
        <p:nvSpPr>
          <p:cNvPr id="135" name="Google Shape;135;p14"/>
          <p:cNvSpPr txBox="1">
            <a:spLocks noGrp="1"/>
          </p:cNvSpPr>
          <p:nvPr>
            <p:ph type="body" idx="1"/>
          </p:nvPr>
        </p:nvSpPr>
        <p:spPr>
          <a:xfrm>
            <a:off x="819150" y="1355250"/>
            <a:ext cx="7505700" cy="33492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Font typeface="Arial"/>
              <a:buChar char="●"/>
            </a:pPr>
            <a:r>
              <a:rPr lang="en-GB" sz="1800">
                <a:solidFill>
                  <a:srgbClr val="000000"/>
                </a:solidFill>
                <a:latin typeface="Arial"/>
                <a:ea typeface="Arial"/>
                <a:cs typeface="Arial"/>
                <a:sym typeface="Arial"/>
              </a:rPr>
              <a:t>Latent semantic indexing (LSI)  is an indexing and information retrieval method.</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It is one of the major analysis approaches in the field of text mining.</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It helps in finding out the documents which are most relative with the specified keyword. </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It also helps the search engines to give most appropriate results for the search query. </a:t>
            </a:r>
            <a:endParaRPr sz="1800">
              <a:solidFill>
                <a:srgbClr val="000000"/>
              </a:solidFill>
              <a:latin typeface="Arial"/>
              <a:ea typeface="Arial"/>
              <a:cs typeface="Arial"/>
              <a:sym typeface="Arial"/>
            </a:endParaRPr>
          </a:p>
          <a:p>
            <a:pPr marL="914400" lvl="0" indent="0" algn="l" rtl="0">
              <a:spcBef>
                <a:spcPts val="1200"/>
              </a:spcBef>
              <a:spcAft>
                <a:spcPts val="0"/>
              </a:spcAft>
              <a:buNone/>
            </a:pPr>
            <a:endParaRPr sz="1800">
              <a:solidFill>
                <a:srgbClr val="000000"/>
              </a:solidFill>
              <a:latin typeface="Arial"/>
              <a:ea typeface="Arial"/>
              <a:cs typeface="Arial"/>
              <a:sym typeface="Arial"/>
            </a:endParaRPr>
          </a:p>
          <a:p>
            <a:pPr marL="457200" lvl="0" indent="0" algn="l" rtl="0">
              <a:spcBef>
                <a:spcPts val="1200"/>
              </a:spcBef>
              <a:spcAft>
                <a:spcPts val="0"/>
              </a:spcAft>
              <a:buNone/>
            </a:pPr>
            <a:r>
              <a:rPr lang="en-GB" sz="1400">
                <a:solidFill>
                  <a:srgbClr val="000000"/>
                </a:solidFill>
                <a:latin typeface="Arial"/>
                <a:ea typeface="Arial"/>
                <a:cs typeface="Arial"/>
                <a:sym typeface="Arial"/>
              </a:rPr>
              <a:t>.</a:t>
            </a:r>
            <a:r>
              <a:rPr lang="en-GB"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marL="457200" lvl="0" indent="0" algn="l" rtl="0">
              <a:spcBef>
                <a:spcPts val="1200"/>
              </a:spcBef>
              <a:spcAft>
                <a:spcPts val="1200"/>
              </a:spcAft>
              <a:buNone/>
            </a:pPr>
            <a:endParaRPr sz="12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400"/>
              <a:t>Linear algebra Concepts Used.</a:t>
            </a:r>
            <a:endParaRPr sz="3400"/>
          </a:p>
        </p:txBody>
      </p:sp>
      <p:sp>
        <p:nvSpPr>
          <p:cNvPr id="141" name="Google Shape;141;p15"/>
          <p:cNvSpPr txBox="1">
            <a:spLocks noGrp="1"/>
          </p:cNvSpPr>
          <p:nvPr>
            <p:ph type="body" idx="1"/>
          </p:nvPr>
        </p:nvSpPr>
        <p:spPr>
          <a:xfrm>
            <a:off x="819150" y="1612050"/>
            <a:ext cx="7505700" cy="2696400"/>
          </a:xfrm>
          <a:prstGeom prst="rect">
            <a:avLst/>
          </a:prstGeom>
        </p:spPr>
        <p:txBody>
          <a:bodyPr spcFirstLastPara="1" wrap="square" lIns="91425" tIns="91425" rIns="91425" bIns="91425" anchor="t" anchorCtr="0">
            <a:noAutofit/>
          </a:bodyPr>
          <a:lstStyle/>
          <a:p>
            <a:pPr marL="457200" lvl="0" indent="-336550" algn="l" rtl="0">
              <a:spcBef>
                <a:spcPts val="1200"/>
              </a:spcBef>
              <a:spcAft>
                <a:spcPts val="0"/>
              </a:spcAft>
              <a:buSzPts val="1700"/>
              <a:buFont typeface="Arial"/>
              <a:buChar char="●"/>
            </a:pPr>
            <a:r>
              <a:rPr lang="en-GB" sz="1800">
                <a:solidFill>
                  <a:srgbClr val="000000"/>
                </a:solidFill>
                <a:latin typeface="Arial"/>
                <a:ea typeface="Arial"/>
                <a:cs typeface="Arial"/>
                <a:sym typeface="Arial"/>
              </a:rPr>
              <a:t>Singular value decomposition(SVD)</a:t>
            </a:r>
            <a:endParaRPr sz="1700">
              <a:solidFill>
                <a:srgbClr val="000000"/>
              </a:solidFill>
              <a:latin typeface="Arial"/>
              <a:ea typeface="Arial"/>
              <a:cs typeface="Arial"/>
              <a:sym typeface="Arial"/>
            </a:endParaRPr>
          </a:p>
          <a:p>
            <a:pPr marL="457200" lvl="0" indent="-336550" algn="l" rtl="0">
              <a:spcBef>
                <a:spcPts val="0"/>
              </a:spcBef>
              <a:spcAft>
                <a:spcPts val="0"/>
              </a:spcAft>
              <a:buSzPts val="1700"/>
              <a:buChar char="●"/>
            </a:pPr>
            <a:r>
              <a:rPr lang="en-GB" sz="1800">
                <a:solidFill>
                  <a:srgbClr val="000000"/>
                </a:solidFill>
                <a:latin typeface="Arial"/>
                <a:ea typeface="Arial"/>
                <a:cs typeface="Arial"/>
                <a:sym typeface="Arial"/>
              </a:rPr>
              <a:t>Frobenius norm</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Tf-idf Formula</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Jacobi Method</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Transpose</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Inverse→ Orthogonal Matrices</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Matrix Multiplication</a:t>
            </a:r>
            <a:endParaRPr sz="18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695500" y="568750"/>
            <a:ext cx="7505700" cy="999991"/>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GB" sz="2500" dirty="0"/>
              <a:t>Why We Use Singular value decomposition? (SVD)</a:t>
            </a:r>
            <a:endParaRPr sz="2500" dirty="0"/>
          </a:p>
        </p:txBody>
      </p:sp>
      <p:sp>
        <p:nvSpPr>
          <p:cNvPr id="147" name="Google Shape;147;p16"/>
          <p:cNvSpPr txBox="1">
            <a:spLocks noGrp="1"/>
          </p:cNvSpPr>
          <p:nvPr>
            <p:ph type="body" idx="1"/>
          </p:nvPr>
        </p:nvSpPr>
        <p:spPr>
          <a:xfrm>
            <a:off x="389950" y="1635853"/>
            <a:ext cx="8116800" cy="3078772"/>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1900" dirty="0"/>
              <a:t> Singular value decomposition (SVD) is used to find the optimal set of factors which predict the best outcome. It is used in LSA to find the documents related to searched keyword. </a:t>
            </a:r>
            <a:endParaRPr sz="1900" dirty="0"/>
          </a:p>
          <a:p>
            <a:pPr marL="457200" lvl="0" indent="-349250" algn="l" rtl="0">
              <a:spcBef>
                <a:spcPts val="0"/>
              </a:spcBef>
              <a:spcAft>
                <a:spcPts val="0"/>
              </a:spcAft>
              <a:buSzPts val="1900"/>
              <a:buChar char="●"/>
            </a:pPr>
            <a:r>
              <a:rPr lang="en-GB" sz="1900" dirty="0"/>
              <a:t>SVD is used to reduce the number of rows while preserving the similarity structure among columns.</a:t>
            </a:r>
            <a:endParaRPr sz="1900" dirty="0"/>
          </a:p>
          <a:p>
            <a:pPr marL="457200" lvl="0" indent="-336550" algn="l" rtl="0">
              <a:spcBef>
                <a:spcPts val="0"/>
              </a:spcBef>
              <a:spcAft>
                <a:spcPts val="0"/>
              </a:spcAft>
              <a:buClr>
                <a:srgbClr val="000000"/>
              </a:buClr>
              <a:buSzPts val="1700"/>
              <a:buFont typeface="Arial"/>
              <a:buChar char="●"/>
            </a:pPr>
            <a:r>
              <a:rPr lang="en-GB" sz="1700" dirty="0">
                <a:solidFill>
                  <a:srgbClr val="000000"/>
                </a:solidFill>
                <a:latin typeface="Arial"/>
                <a:ea typeface="Arial"/>
                <a:cs typeface="Arial"/>
                <a:sym typeface="Arial"/>
              </a:rPr>
              <a:t>SVD is used to identify patterns in the relationships between the terms and concepts contained in the form of an unstructured collection of text.</a:t>
            </a:r>
            <a:endParaRPr sz="1700" dirty="0">
              <a:solidFill>
                <a:srgbClr val="000000"/>
              </a:solidFill>
              <a:latin typeface="Arial"/>
              <a:ea typeface="Arial"/>
              <a:cs typeface="Arial"/>
              <a:sym typeface="Arial"/>
            </a:endParaRPr>
          </a:p>
          <a:p>
            <a:pPr marL="457200" lvl="0" indent="0" algn="l" rtl="0">
              <a:lnSpc>
                <a:spcPct val="113333"/>
              </a:lnSpc>
              <a:spcBef>
                <a:spcPts val="1400"/>
              </a:spcBef>
              <a:spcAft>
                <a:spcPts val="0"/>
              </a:spcAft>
              <a:buNone/>
            </a:pPr>
            <a:endParaRPr sz="1200" dirty="0">
              <a:solidFill>
                <a:srgbClr val="000000"/>
              </a:solidFill>
              <a:latin typeface="Arial"/>
              <a:ea typeface="Arial"/>
              <a:cs typeface="Arial"/>
              <a:sym typeface="Arial"/>
            </a:endParaRPr>
          </a:p>
          <a:p>
            <a:pPr marL="457200" lvl="0" indent="0" algn="l" rtl="0">
              <a:spcBef>
                <a:spcPts val="1700"/>
              </a:spcBef>
              <a:spcAft>
                <a:spcPts val="0"/>
              </a:spcAft>
              <a:buNone/>
            </a:pPr>
            <a:endParaRPr sz="1600" dirty="0">
              <a:solidFill>
                <a:srgbClr val="000000"/>
              </a:solidFill>
              <a:latin typeface="Arial"/>
              <a:ea typeface="Arial"/>
              <a:cs typeface="Arial"/>
              <a:sym typeface="Arial"/>
            </a:endParaRPr>
          </a:p>
          <a:p>
            <a:pPr marL="457200" lvl="0" indent="0" algn="l" rtl="0">
              <a:spcBef>
                <a:spcPts val="1200"/>
              </a:spcBef>
              <a:spcAft>
                <a:spcPts val="0"/>
              </a:spcAft>
              <a:buNone/>
            </a:pPr>
            <a:endParaRPr sz="12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body" idx="1"/>
          </p:nvPr>
        </p:nvSpPr>
        <p:spPr>
          <a:xfrm>
            <a:off x="692850" y="1709675"/>
            <a:ext cx="3222300" cy="652800"/>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a:t>Deletion of numeric data. </a:t>
            </a:r>
            <a:endParaRPr/>
          </a:p>
        </p:txBody>
      </p:sp>
      <p:sp>
        <p:nvSpPr>
          <p:cNvPr id="153" name="Google Shape;153;p17"/>
          <p:cNvSpPr txBox="1"/>
          <p:nvPr/>
        </p:nvSpPr>
        <p:spPr>
          <a:xfrm>
            <a:off x="692850" y="768504"/>
            <a:ext cx="3222300" cy="941100"/>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300">
                <a:solidFill>
                  <a:schemeClr val="dk2"/>
                </a:solidFill>
                <a:latin typeface="Calibri"/>
                <a:ea typeface="Calibri"/>
                <a:cs typeface="Calibri"/>
                <a:sym typeface="Calibri"/>
              </a:rPr>
              <a:t>Wrong eigenValues and eigenVectors.</a:t>
            </a:r>
            <a:endParaRPr sz="1300">
              <a:solidFill>
                <a:schemeClr val="dk2"/>
              </a:solidFill>
              <a:latin typeface="Calibri"/>
              <a:ea typeface="Calibri"/>
              <a:cs typeface="Calibri"/>
              <a:sym typeface="Calibri"/>
            </a:endParaRPr>
          </a:p>
        </p:txBody>
      </p:sp>
      <p:sp>
        <p:nvSpPr>
          <p:cNvPr id="154" name="Google Shape;154;p17"/>
          <p:cNvSpPr txBox="1"/>
          <p:nvPr/>
        </p:nvSpPr>
        <p:spPr>
          <a:xfrm>
            <a:off x="5161150" y="768500"/>
            <a:ext cx="3351600" cy="8559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300">
                <a:solidFill>
                  <a:schemeClr val="dk2"/>
                </a:solidFill>
                <a:latin typeface="Calibri"/>
                <a:ea typeface="Calibri"/>
                <a:cs typeface="Calibri"/>
                <a:sym typeface="Calibri"/>
              </a:rPr>
              <a:t> This was encountered because of some minor errors in implementation of jacobi and QR.</a:t>
            </a:r>
            <a:endParaRPr sz="1300">
              <a:solidFill>
                <a:schemeClr val="dk2"/>
              </a:solidFill>
              <a:latin typeface="Calibri"/>
              <a:ea typeface="Calibri"/>
              <a:cs typeface="Calibri"/>
              <a:sym typeface="Calibri"/>
            </a:endParaRPr>
          </a:p>
        </p:txBody>
      </p:sp>
      <p:sp>
        <p:nvSpPr>
          <p:cNvPr id="155" name="Google Shape;155;p17"/>
          <p:cNvSpPr txBox="1"/>
          <p:nvPr/>
        </p:nvSpPr>
        <p:spPr>
          <a:xfrm>
            <a:off x="5161150" y="1571300"/>
            <a:ext cx="3351600" cy="7911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a:solidFill>
                  <a:schemeClr val="dk2"/>
                </a:solidFill>
                <a:latin typeface="Calibri"/>
                <a:ea typeface="Calibri"/>
                <a:cs typeface="Calibri"/>
                <a:sym typeface="Calibri"/>
              </a:rPr>
              <a:t> It was not implemented due to minor mistake of syntax.</a:t>
            </a:r>
            <a:endParaRPr sz="1300">
              <a:solidFill>
                <a:schemeClr val="dk2"/>
              </a:solidFill>
              <a:latin typeface="Calibri"/>
              <a:ea typeface="Calibri"/>
              <a:cs typeface="Calibri"/>
              <a:sym typeface="Calibri"/>
            </a:endParaRPr>
          </a:p>
          <a:p>
            <a:pPr marL="0" lvl="0" indent="0" algn="l" rtl="0">
              <a:spcBef>
                <a:spcPts val="1600"/>
              </a:spcBef>
              <a:spcAft>
                <a:spcPts val="0"/>
              </a:spcAft>
              <a:buNone/>
            </a:pPr>
            <a:endParaRPr>
              <a:latin typeface="Calibri"/>
              <a:ea typeface="Calibri"/>
              <a:cs typeface="Calibri"/>
              <a:sym typeface="Calibri"/>
            </a:endParaRPr>
          </a:p>
        </p:txBody>
      </p:sp>
      <p:sp>
        <p:nvSpPr>
          <p:cNvPr id="156" name="Google Shape;156;p17"/>
          <p:cNvSpPr txBox="1"/>
          <p:nvPr/>
        </p:nvSpPr>
        <p:spPr>
          <a:xfrm>
            <a:off x="5161000" y="2359925"/>
            <a:ext cx="3351600" cy="8559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a:solidFill>
                  <a:schemeClr val="dk2"/>
                </a:solidFill>
                <a:latin typeface="Calibri"/>
                <a:ea typeface="Calibri"/>
                <a:cs typeface="Calibri"/>
                <a:sym typeface="Calibri"/>
              </a:rPr>
              <a:t>Because of some wrong interpretation of particular matrix. </a:t>
            </a:r>
            <a:endParaRPr sz="1300">
              <a:solidFill>
                <a:schemeClr val="dk2"/>
              </a:solidFill>
              <a:latin typeface="Calibri"/>
              <a:ea typeface="Calibri"/>
              <a:cs typeface="Calibri"/>
              <a:sym typeface="Calibri"/>
            </a:endParaRPr>
          </a:p>
          <a:p>
            <a:pPr marL="0" lvl="0" indent="0" algn="l" rtl="0">
              <a:spcBef>
                <a:spcPts val="1600"/>
              </a:spcBef>
              <a:spcAft>
                <a:spcPts val="0"/>
              </a:spcAft>
              <a:buNone/>
            </a:pPr>
            <a:endParaRPr>
              <a:latin typeface="Calibri"/>
              <a:ea typeface="Calibri"/>
              <a:cs typeface="Calibri"/>
              <a:sym typeface="Calibri"/>
            </a:endParaRPr>
          </a:p>
        </p:txBody>
      </p:sp>
      <p:sp>
        <p:nvSpPr>
          <p:cNvPr id="157" name="Google Shape;157;p17"/>
          <p:cNvSpPr txBox="1"/>
          <p:nvPr/>
        </p:nvSpPr>
        <p:spPr>
          <a:xfrm>
            <a:off x="692850" y="2362400"/>
            <a:ext cx="3222300" cy="855900"/>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300">
                <a:solidFill>
                  <a:schemeClr val="dk2"/>
                </a:solidFill>
                <a:latin typeface="Calibri"/>
                <a:ea typeface="Calibri"/>
                <a:cs typeface="Calibri"/>
                <a:sym typeface="Calibri"/>
              </a:rPr>
              <a:t>Incorrect dimensions of matrices</a:t>
            </a:r>
            <a:endParaRPr/>
          </a:p>
        </p:txBody>
      </p:sp>
      <p:sp>
        <p:nvSpPr>
          <p:cNvPr id="158" name="Google Shape;158;p17"/>
          <p:cNvSpPr txBox="1"/>
          <p:nvPr/>
        </p:nvSpPr>
        <p:spPr>
          <a:xfrm>
            <a:off x="692900" y="3218300"/>
            <a:ext cx="3222300" cy="791100"/>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300">
                <a:solidFill>
                  <a:schemeClr val="dk2"/>
                </a:solidFill>
                <a:latin typeface="Calibri"/>
                <a:ea typeface="Calibri"/>
                <a:cs typeface="Calibri"/>
                <a:sym typeface="Calibri"/>
              </a:rPr>
              <a:t>None type error - It was failing to return anything.</a:t>
            </a:r>
            <a:endParaRPr>
              <a:latin typeface="Calibri"/>
              <a:ea typeface="Calibri"/>
              <a:cs typeface="Calibri"/>
              <a:sym typeface="Calibri"/>
            </a:endParaRPr>
          </a:p>
        </p:txBody>
      </p:sp>
      <p:sp>
        <p:nvSpPr>
          <p:cNvPr id="159" name="Google Shape;159;p17"/>
          <p:cNvSpPr txBox="1"/>
          <p:nvPr/>
        </p:nvSpPr>
        <p:spPr>
          <a:xfrm>
            <a:off x="5161000" y="3213850"/>
            <a:ext cx="3351600" cy="15867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a:solidFill>
                  <a:schemeClr val="dk2"/>
                </a:solidFill>
                <a:latin typeface="Calibri"/>
                <a:ea typeface="Calibri"/>
                <a:cs typeface="Calibri"/>
                <a:sym typeface="Calibri"/>
              </a:rPr>
              <a:t>We called and used the function find_k() for the search.But still it didn’t worked. </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1600"/>
              </a:spcAft>
              <a:buNone/>
            </a:pPr>
            <a:r>
              <a:rPr lang="en-GB" sz="1300">
                <a:solidFill>
                  <a:schemeClr val="dk2"/>
                </a:solidFill>
                <a:latin typeface="Calibri"/>
                <a:ea typeface="Calibri"/>
                <a:cs typeface="Calibri"/>
                <a:sym typeface="Calibri"/>
              </a:rPr>
              <a:t>Reason :While loop for jacobi theorem was not working properly .</a:t>
            </a:r>
            <a:endParaRPr>
              <a:latin typeface="Calibri"/>
              <a:ea typeface="Calibri"/>
              <a:cs typeface="Calibri"/>
              <a:sym typeface="Calibri"/>
            </a:endParaRPr>
          </a:p>
        </p:txBody>
      </p:sp>
      <p:sp>
        <p:nvSpPr>
          <p:cNvPr id="160" name="Google Shape;160;p17"/>
          <p:cNvSpPr txBox="1"/>
          <p:nvPr/>
        </p:nvSpPr>
        <p:spPr>
          <a:xfrm>
            <a:off x="692900" y="300900"/>
            <a:ext cx="3222300" cy="4677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alibri"/>
                <a:ea typeface="Calibri"/>
                <a:cs typeface="Calibri"/>
                <a:sym typeface="Calibri"/>
              </a:rPr>
              <a:t>Errors</a:t>
            </a:r>
            <a:endParaRPr>
              <a:latin typeface="Calibri"/>
              <a:ea typeface="Calibri"/>
              <a:cs typeface="Calibri"/>
              <a:sym typeface="Calibri"/>
            </a:endParaRPr>
          </a:p>
        </p:txBody>
      </p:sp>
      <p:sp>
        <p:nvSpPr>
          <p:cNvPr id="161" name="Google Shape;161;p17"/>
          <p:cNvSpPr txBox="1"/>
          <p:nvPr/>
        </p:nvSpPr>
        <p:spPr>
          <a:xfrm>
            <a:off x="692900" y="4009450"/>
            <a:ext cx="3222300" cy="791100"/>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a:solidFill>
                  <a:schemeClr val="dk2"/>
                </a:solidFill>
                <a:latin typeface="Calibri"/>
                <a:ea typeface="Calibri"/>
                <a:cs typeface="Calibri"/>
                <a:sym typeface="Calibri"/>
              </a:rPr>
              <a:t>Dataset of SciKit-Learn was not getting loaded. </a:t>
            </a:r>
            <a:endParaRPr sz="1300">
              <a:solidFill>
                <a:schemeClr val="dk2"/>
              </a:solidFill>
              <a:latin typeface="Calibri"/>
              <a:ea typeface="Calibri"/>
              <a:cs typeface="Calibri"/>
              <a:sym typeface="Calibri"/>
            </a:endParaRPr>
          </a:p>
          <a:p>
            <a:pPr marL="0" lvl="0" indent="0" algn="l" rtl="0">
              <a:spcBef>
                <a:spcPts val="1600"/>
              </a:spcBef>
              <a:spcAft>
                <a:spcPts val="0"/>
              </a:spcAft>
              <a:buNone/>
            </a:pPr>
            <a:endParaRPr>
              <a:latin typeface="Calibri"/>
              <a:ea typeface="Calibri"/>
              <a:cs typeface="Calibri"/>
              <a:sym typeface="Calibri"/>
            </a:endParaRPr>
          </a:p>
        </p:txBody>
      </p:sp>
      <p:sp>
        <p:nvSpPr>
          <p:cNvPr id="162" name="Google Shape;162;p17"/>
          <p:cNvSpPr txBox="1"/>
          <p:nvPr/>
        </p:nvSpPr>
        <p:spPr>
          <a:xfrm>
            <a:off x="5161000" y="300900"/>
            <a:ext cx="3351600" cy="4677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alibri"/>
                <a:ea typeface="Calibri"/>
                <a:cs typeface="Calibri"/>
                <a:sym typeface="Calibri"/>
              </a:rPr>
              <a:t>How we solved it</a:t>
            </a:r>
            <a:endParaRPr>
              <a:latin typeface="Calibri"/>
              <a:ea typeface="Calibri"/>
              <a:cs typeface="Calibri"/>
              <a:sym typeface="Calibri"/>
            </a:endParaRPr>
          </a:p>
        </p:txBody>
      </p:sp>
      <p:sp>
        <p:nvSpPr>
          <p:cNvPr id="163" name="Google Shape;163;p17"/>
          <p:cNvSpPr/>
          <p:nvPr/>
        </p:nvSpPr>
        <p:spPr>
          <a:xfrm>
            <a:off x="4092550" y="1149875"/>
            <a:ext cx="816000" cy="32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4092550" y="1941950"/>
            <a:ext cx="816000" cy="32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4092550" y="2571825"/>
            <a:ext cx="816000" cy="32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4130100" y="3555175"/>
            <a:ext cx="816000" cy="32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p:nvPr/>
        </p:nvSpPr>
        <p:spPr>
          <a:xfrm>
            <a:off x="536725" y="269350"/>
            <a:ext cx="2252100" cy="42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700">
                <a:solidFill>
                  <a:srgbClr val="BF9000"/>
                </a:solidFill>
                <a:latin typeface="Calibri"/>
                <a:ea typeface="Calibri"/>
                <a:cs typeface="Calibri"/>
                <a:sym typeface="Calibri"/>
              </a:rPr>
              <a:t>Errors</a:t>
            </a:r>
            <a:endParaRPr sz="1700">
              <a:solidFill>
                <a:srgbClr val="BF9000"/>
              </a:solidFill>
              <a:latin typeface="Calibri"/>
              <a:ea typeface="Calibri"/>
              <a:cs typeface="Calibri"/>
              <a:sym typeface="Calibri"/>
            </a:endParaRPr>
          </a:p>
        </p:txBody>
      </p:sp>
      <p:sp>
        <p:nvSpPr>
          <p:cNvPr id="172" name="Google Shape;172;p18"/>
          <p:cNvSpPr txBox="1"/>
          <p:nvPr/>
        </p:nvSpPr>
        <p:spPr>
          <a:xfrm>
            <a:off x="3905200" y="245525"/>
            <a:ext cx="4599300" cy="3585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700">
                <a:solidFill>
                  <a:srgbClr val="4A86E8"/>
                </a:solidFill>
                <a:latin typeface="Calibri"/>
                <a:ea typeface="Calibri"/>
                <a:cs typeface="Calibri"/>
                <a:sym typeface="Calibri"/>
              </a:rPr>
              <a:t>How we solved it</a:t>
            </a:r>
            <a:endParaRPr sz="1700">
              <a:solidFill>
                <a:srgbClr val="4A86E8"/>
              </a:solidFill>
              <a:latin typeface="Calibri"/>
              <a:ea typeface="Calibri"/>
              <a:cs typeface="Calibri"/>
              <a:sym typeface="Calibri"/>
            </a:endParaRPr>
          </a:p>
        </p:txBody>
      </p:sp>
      <p:sp>
        <p:nvSpPr>
          <p:cNvPr id="173" name="Google Shape;173;p18"/>
          <p:cNvSpPr txBox="1"/>
          <p:nvPr/>
        </p:nvSpPr>
        <p:spPr>
          <a:xfrm>
            <a:off x="536575" y="664525"/>
            <a:ext cx="2252100" cy="741000"/>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700">
                <a:latin typeface="Calibri"/>
                <a:ea typeface="Calibri"/>
                <a:cs typeface="Calibri"/>
                <a:sym typeface="Calibri"/>
              </a:rPr>
              <a:t>Code was going in infinite loop</a:t>
            </a:r>
            <a:endParaRPr sz="1700">
              <a:latin typeface="Calibri"/>
              <a:ea typeface="Calibri"/>
              <a:cs typeface="Calibri"/>
              <a:sym typeface="Calibri"/>
            </a:endParaRPr>
          </a:p>
        </p:txBody>
      </p:sp>
      <p:sp>
        <p:nvSpPr>
          <p:cNvPr id="174" name="Google Shape;174;p18"/>
          <p:cNvSpPr txBox="1"/>
          <p:nvPr/>
        </p:nvSpPr>
        <p:spPr>
          <a:xfrm>
            <a:off x="3905200" y="616525"/>
            <a:ext cx="4599300" cy="7257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500">
                <a:latin typeface="Calibri"/>
                <a:ea typeface="Calibri"/>
                <a:cs typeface="Calibri"/>
                <a:sym typeface="Calibri"/>
              </a:rPr>
              <a:t>It was not infinite loop but the code was taking huge amount of time as the dimensions of matrix were large.</a:t>
            </a:r>
            <a:endParaRPr sz="1500">
              <a:latin typeface="Calibri"/>
              <a:ea typeface="Calibri"/>
              <a:cs typeface="Calibri"/>
              <a:sym typeface="Calibri"/>
            </a:endParaRPr>
          </a:p>
        </p:txBody>
      </p:sp>
      <p:sp>
        <p:nvSpPr>
          <p:cNvPr id="175" name="Google Shape;175;p18"/>
          <p:cNvSpPr txBox="1"/>
          <p:nvPr/>
        </p:nvSpPr>
        <p:spPr>
          <a:xfrm>
            <a:off x="536725" y="1405525"/>
            <a:ext cx="2252100" cy="1166100"/>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a:ea typeface="Calibri"/>
                <a:cs typeface="Calibri"/>
                <a:sym typeface="Calibri"/>
              </a:rPr>
              <a:t>Initially we were doing Half SVD because we thought that it will reduce our time complexity and this gave us incorrect results.</a:t>
            </a:r>
            <a:endParaRPr>
              <a:latin typeface="Calibri"/>
              <a:ea typeface="Calibri"/>
              <a:cs typeface="Calibri"/>
              <a:sym typeface="Calibri"/>
            </a:endParaRPr>
          </a:p>
        </p:txBody>
      </p:sp>
      <p:sp>
        <p:nvSpPr>
          <p:cNvPr id="176" name="Google Shape;176;p18"/>
          <p:cNvSpPr txBox="1"/>
          <p:nvPr/>
        </p:nvSpPr>
        <p:spPr>
          <a:xfrm>
            <a:off x="3905200" y="1342225"/>
            <a:ext cx="4599300" cy="7890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a:ea typeface="Calibri"/>
                <a:cs typeface="Calibri"/>
                <a:sym typeface="Calibri"/>
              </a:rPr>
              <a:t>Then we get to know that this will not give the exact relations between the documents and concepts.</a:t>
            </a:r>
            <a:endParaRPr>
              <a:latin typeface="Calibri"/>
              <a:ea typeface="Calibri"/>
              <a:cs typeface="Calibri"/>
              <a:sym typeface="Calibri"/>
            </a:endParaRPr>
          </a:p>
        </p:txBody>
      </p:sp>
      <p:sp>
        <p:nvSpPr>
          <p:cNvPr id="177" name="Google Shape;177;p18"/>
          <p:cNvSpPr txBox="1"/>
          <p:nvPr/>
        </p:nvSpPr>
        <p:spPr>
          <a:xfrm>
            <a:off x="536725" y="2571650"/>
            <a:ext cx="2252100" cy="952200"/>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a:ea typeface="Calibri"/>
                <a:cs typeface="Calibri"/>
                <a:sym typeface="Calibri"/>
              </a:rPr>
              <a:t>For  Number of Rows&gt; Number of Columns →   We were getting wrong answers for SVD.</a:t>
            </a:r>
            <a:endParaRPr>
              <a:latin typeface="Calibri"/>
              <a:ea typeface="Calibri"/>
              <a:cs typeface="Calibri"/>
              <a:sym typeface="Calibri"/>
            </a:endParaRPr>
          </a:p>
        </p:txBody>
      </p:sp>
      <p:sp>
        <p:nvSpPr>
          <p:cNvPr id="178" name="Google Shape;178;p18"/>
          <p:cNvSpPr txBox="1"/>
          <p:nvPr/>
        </p:nvSpPr>
        <p:spPr>
          <a:xfrm>
            <a:off x="3905200" y="2131225"/>
            <a:ext cx="4599300" cy="14658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GB" sz="1600">
                <a:latin typeface="Calibri"/>
                <a:ea typeface="Calibri"/>
                <a:cs typeface="Calibri"/>
                <a:sym typeface="Calibri"/>
              </a:rPr>
              <a:t>Then we applied some LA concepts like computing SVD of At,etc.  and it was solved.</a:t>
            </a:r>
            <a:endParaRPr sz="1600">
              <a:latin typeface="Calibri"/>
              <a:ea typeface="Calibri"/>
              <a:cs typeface="Calibri"/>
              <a:sym typeface="Calibri"/>
            </a:endParaRPr>
          </a:p>
        </p:txBody>
      </p:sp>
      <p:sp>
        <p:nvSpPr>
          <p:cNvPr id="179" name="Google Shape;179;p18"/>
          <p:cNvSpPr txBox="1"/>
          <p:nvPr/>
        </p:nvSpPr>
        <p:spPr>
          <a:xfrm>
            <a:off x="536725" y="3523850"/>
            <a:ext cx="2252100" cy="1319700"/>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300">
                <a:latin typeface="Calibri"/>
                <a:ea typeface="Calibri"/>
                <a:cs typeface="Calibri"/>
                <a:sym typeface="Calibri"/>
              </a:rPr>
              <a:t>Precision of numbers were generating too much errors as some numbers which were 0 are given as 0.13149012e-15 etc. And same with the non-zero number</a:t>
            </a:r>
            <a:endParaRPr sz="1300">
              <a:latin typeface="Calibri"/>
              <a:ea typeface="Calibri"/>
              <a:cs typeface="Calibri"/>
              <a:sym typeface="Calibri"/>
            </a:endParaRPr>
          </a:p>
        </p:txBody>
      </p:sp>
      <p:sp>
        <p:nvSpPr>
          <p:cNvPr id="180" name="Google Shape;180;p18"/>
          <p:cNvSpPr txBox="1"/>
          <p:nvPr/>
        </p:nvSpPr>
        <p:spPr>
          <a:xfrm>
            <a:off x="3905200" y="3597025"/>
            <a:ext cx="4599300" cy="12465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2100">
                <a:latin typeface="Calibri"/>
                <a:ea typeface="Calibri"/>
                <a:cs typeface="Calibri"/>
                <a:sym typeface="Calibri"/>
              </a:rPr>
              <a:t> </a:t>
            </a:r>
            <a:endParaRPr sz="2100">
              <a:latin typeface="Calibri"/>
              <a:ea typeface="Calibri"/>
              <a:cs typeface="Calibri"/>
              <a:sym typeface="Calibri"/>
            </a:endParaRPr>
          </a:p>
          <a:p>
            <a:pPr marL="0" lvl="0" indent="0" algn="l" rtl="0">
              <a:spcBef>
                <a:spcPts val="0"/>
              </a:spcBef>
              <a:spcAft>
                <a:spcPts val="0"/>
              </a:spcAft>
              <a:buNone/>
            </a:pPr>
            <a:r>
              <a:rPr lang="en-GB" sz="1600">
                <a:latin typeface="Calibri"/>
                <a:ea typeface="Calibri"/>
                <a:cs typeface="Calibri"/>
                <a:sym typeface="Calibri"/>
              </a:rPr>
              <a:t>It was solved by rounding decimals from the numbers</a:t>
            </a:r>
            <a:r>
              <a:rPr lang="en-GB" sz="2100">
                <a:latin typeface="Calibri"/>
                <a:ea typeface="Calibri"/>
                <a:cs typeface="Calibri"/>
                <a:sym typeface="Calibri"/>
              </a:rPr>
              <a:t>.</a:t>
            </a:r>
            <a:endParaRPr sz="2100">
              <a:latin typeface="Calibri"/>
              <a:ea typeface="Calibri"/>
              <a:cs typeface="Calibri"/>
              <a:sym typeface="Calibri"/>
            </a:endParaRPr>
          </a:p>
        </p:txBody>
      </p:sp>
      <p:sp>
        <p:nvSpPr>
          <p:cNvPr id="181" name="Google Shape;181;p18"/>
          <p:cNvSpPr/>
          <p:nvPr/>
        </p:nvSpPr>
        <p:spPr>
          <a:xfrm>
            <a:off x="2788825" y="821550"/>
            <a:ext cx="1116300" cy="426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2788825" y="1555375"/>
            <a:ext cx="1116300" cy="426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2788825" y="2883175"/>
            <a:ext cx="1116300" cy="358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2788825" y="3827425"/>
            <a:ext cx="1116300" cy="426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9"/>
          <p:cNvSpPr txBox="1">
            <a:spLocks noGrp="1"/>
          </p:cNvSpPr>
          <p:nvPr>
            <p:ph type="title"/>
          </p:nvPr>
        </p:nvSpPr>
        <p:spPr>
          <a:xfrm>
            <a:off x="819150" y="346725"/>
            <a:ext cx="7505700" cy="8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Unable to solve errors </a:t>
            </a:r>
            <a:endParaRPr/>
          </a:p>
        </p:txBody>
      </p:sp>
      <p:sp>
        <p:nvSpPr>
          <p:cNvPr id="190" name="Google Shape;190;p19"/>
          <p:cNvSpPr txBox="1">
            <a:spLocks noGrp="1"/>
          </p:cNvSpPr>
          <p:nvPr>
            <p:ph type="body" idx="1"/>
          </p:nvPr>
        </p:nvSpPr>
        <p:spPr>
          <a:xfrm>
            <a:off x="819150" y="1299050"/>
            <a:ext cx="7505700" cy="327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Times New Roman"/>
              <a:buChar char="●"/>
            </a:pPr>
            <a:r>
              <a:rPr lang="en-GB" sz="2000">
                <a:latin typeface="Times New Roman"/>
                <a:ea typeface="Times New Roman"/>
                <a:cs typeface="Times New Roman"/>
                <a:sym typeface="Times New Roman"/>
              </a:rPr>
              <a:t>Relevance Score sometimes comes out to be negative, for that we have converted that value into zero. </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GB" sz="2000">
                <a:latin typeface="Times New Roman"/>
                <a:ea typeface="Times New Roman"/>
                <a:cs typeface="Times New Roman"/>
                <a:sym typeface="Times New Roman"/>
              </a:rPr>
              <a:t>If there are same number of keywords in any two documents ,then we get any of those document as output as the best search because of the precision issues in Relevance Score values.</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Char char="●"/>
            </a:pPr>
            <a:r>
              <a:rPr lang="en-GB" sz="2000"/>
              <a:t>We were not able to make our code fast this gave us learning that how efficient and fast the inbuilt modules are.</a:t>
            </a:r>
            <a:endParaRPr sz="2000"/>
          </a:p>
          <a:p>
            <a:pPr marL="457200" lvl="0" indent="-355600" algn="l" rtl="0">
              <a:spcBef>
                <a:spcPts val="0"/>
              </a:spcBef>
              <a:spcAft>
                <a:spcPts val="0"/>
              </a:spcAft>
              <a:buSzPts val="2000"/>
              <a:buChar char="●"/>
            </a:pPr>
            <a:r>
              <a:rPr lang="en-GB" sz="2000"/>
              <a:t>We wanted to implement numba for making our code more efficient but we were not able to solve the ‘cannot import name 'jit' from partially initialized module 'numba' ‘</a:t>
            </a:r>
            <a:endParaRPr sz="2000"/>
          </a:p>
          <a:p>
            <a:pPr marL="0" lvl="0" indent="0" algn="l" rtl="0">
              <a:spcBef>
                <a:spcPts val="1600"/>
              </a:spcBef>
              <a:spcAft>
                <a:spcPts val="1600"/>
              </a:spcAft>
              <a:buNone/>
            </a:pP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0"/>
          <p:cNvSpPr txBox="1">
            <a:spLocks noGrp="1"/>
          </p:cNvSpPr>
          <p:nvPr>
            <p:ph type="title"/>
          </p:nvPr>
        </p:nvSpPr>
        <p:spPr>
          <a:xfrm>
            <a:off x="1388550" y="1948000"/>
            <a:ext cx="6366900" cy="34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t>Coding and simulation part</a:t>
            </a:r>
            <a:r>
              <a:rPr lang="en-GB"/>
              <a:t> </a:t>
            </a:r>
            <a:endParaRPr/>
          </a:p>
          <a:p>
            <a:pPr marL="0" lvl="0" indent="0" algn="l" rtl="0">
              <a:lnSpc>
                <a:spcPct val="115000"/>
              </a:lnSpc>
              <a:spcBef>
                <a:spcPts val="1200"/>
              </a:spcBef>
              <a:spcAft>
                <a:spcPts val="0"/>
              </a:spcAft>
              <a:buNone/>
            </a:pPr>
            <a:r>
              <a:rPr lang="en-GB" sz="1800">
                <a:solidFill>
                  <a:srgbClr val="000000"/>
                </a:solidFill>
                <a:latin typeface="Times New Roman"/>
                <a:ea typeface="Times New Roman"/>
                <a:cs typeface="Times New Roman"/>
                <a:sym typeface="Times New Roman"/>
              </a:rPr>
              <a:t>Types of modules and libraries used.</a:t>
            </a:r>
            <a:endParaRPr sz="1800">
              <a:solidFill>
                <a:srgbClr val="000000"/>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Matplotlib: For plotting graphs</a:t>
            </a:r>
            <a:endParaRPr sz="180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Numpy: For using various functions efficiently (Though they are done by us from scratch too.)</a:t>
            </a:r>
            <a:endParaRPr sz="180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Pandas: For making dataFrames</a:t>
            </a:r>
            <a:endParaRPr sz="180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NLTK: For removing Stopwords</a:t>
            </a:r>
            <a:endParaRPr sz="180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Sklearn: For accessing various datasets</a:t>
            </a:r>
            <a:endParaRPr sz="1800">
              <a:solidFill>
                <a:srgbClr val="000000"/>
              </a:solidFill>
              <a:latin typeface="Times New Roman"/>
              <a:ea typeface="Times New Roman"/>
              <a:cs typeface="Times New Roman"/>
              <a:sym typeface="Times New Roman"/>
            </a:endParaRPr>
          </a:p>
          <a:p>
            <a:pPr marL="457200" lvl="0" indent="0" algn="l" rtl="0">
              <a:lnSpc>
                <a:spcPct val="132692"/>
              </a:lnSpc>
              <a:spcBef>
                <a:spcPts val="1200"/>
              </a:spcBef>
              <a:spcAft>
                <a:spcPts val="0"/>
              </a:spcAft>
              <a:buNone/>
            </a:pPr>
            <a:endParaRPr sz="1300">
              <a:solidFill>
                <a:srgbClr val="000000"/>
              </a:solidFill>
              <a:highlight>
                <a:srgbClr val="FFFFFF"/>
              </a:highlight>
              <a:latin typeface="Courier New"/>
              <a:ea typeface="Courier New"/>
              <a:cs typeface="Courier New"/>
              <a:sym typeface="Courier New"/>
            </a:endParaRPr>
          </a:p>
          <a:p>
            <a:pPr marL="0" lvl="0" indent="0" algn="l" rtl="0">
              <a:lnSpc>
                <a:spcPct val="115000"/>
              </a:lnSpc>
              <a:spcBef>
                <a:spcPts val="120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2500">
                <a:solidFill>
                  <a:srgbClr val="BF9000"/>
                </a:solidFill>
                <a:highlight>
                  <a:srgbClr val="FFFFFF"/>
                </a:highlight>
                <a:latin typeface="Times New Roman"/>
                <a:ea typeface="Times New Roman"/>
                <a:cs typeface="Times New Roman"/>
                <a:sym typeface="Times New Roman"/>
              </a:rPr>
              <a:t>STEP-1: Loading and Preprocessing data in text format</a:t>
            </a:r>
            <a:endParaRPr sz="2500">
              <a:solidFill>
                <a:srgbClr val="BF9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201" name="Google Shape;201;p21"/>
          <p:cNvSpPr txBox="1">
            <a:spLocks noGrp="1"/>
          </p:cNvSpPr>
          <p:nvPr>
            <p:ph type="body" idx="1"/>
          </p:nvPr>
        </p:nvSpPr>
        <p:spPr>
          <a:xfrm>
            <a:off x="819150" y="1722775"/>
            <a:ext cx="7505700" cy="29328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1800">
                <a:solidFill>
                  <a:srgbClr val="000000"/>
                </a:solidFill>
                <a:latin typeface="Times New Roman"/>
                <a:ea typeface="Times New Roman"/>
                <a:cs typeface="Times New Roman"/>
                <a:sym typeface="Times New Roman"/>
              </a:rPr>
              <a:t>We loaded the documents from SciKit learn </a:t>
            </a:r>
            <a:r>
              <a:rPr lang="en-GB" sz="1800">
                <a:solidFill>
                  <a:srgbClr val="FF0000"/>
                </a:solidFill>
                <a:latin typeface="Times New Roman"/>
                <a:ea typeface="Times New Roman"/>
                <a:cs typeface="Times New Roman"/>
                <a:sym typeface="Times New Roman"/>
              </a:rPr>
              <a:t>fetch_20newsgroup</a:t>
            </a:r>
            <a:r>
              <a:rPr lang="en-GB" sz="1800">
                <a:solidFill>
                  <a:srgbClr val="000000"/>
                </a:solidFill>
                <a:latin typeface="Times New Roman"/>
                <a:ea typeface="Times New Roman"/>
                <a:cs typeface="Times New Roman"/>
                <a:sym typeface="Times New Roman"/>
              </a:rPr>
              <a:t> dataset also we made our own datasets and removed all footers, quotes, punctuations and numbers from it.</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Using </a:t>
            </a:r>
            <a:r>
              <a:rPr lang="en-GB" sz="1800">
                <a:solidFill>
                  <a:srgbClr val="FF0000"/>
                </a:solidFill>
                <a:latin typeface="Times New Roman"/>
                <a:ea typeface="Times New Roman"/>
                <a:cs typeface="Times New Roman"/>
                <a:sym typeface="Times New Roman"/>
              </a:rPr>
              <a:t>nltk.tokenize.wordpunct_tokenize(),</a:t>
            </a:r>
            <a:r>
              <a:rPr lang="en-GB" sz="1800">
                <a:solidFill>
                  <a:srgbClr val="000000"/>
                </a:solidFill>
                <a:latin typeface="Times New Roman"/>
                <a:ea typeface="Times New Roman"/>
                <a:cs typeface="Times New Roman"/>
                <a:sym typeface="Times New Roman"/>
              </a:rPr>
              <a:t> we tokenized the first ‘n_docs’ number of documents and stored them in all_docs.</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 We traverse through all docs and remove all words which are ‘</a:t>
            </a:r>
            <a:r>
              <a:rPr lang="en-GB" sz="1800">
                <a:solidFill>
                  <a:srgbClr val="FF0000"/>
                </a:solidFill>
                <a:latin typeface="Times New Roman"/>
                <a:ea typeface="Times New Roman"/>
                <a:cs typeface="Times New Roman"/>
                <a:sym typeface="Times New Roman"/>
              </a:rPr>
              <a:t>stopwords</a:t>
            </a:r>
            <a:r>
              <a:rPr lang="en-GB" sz="1800">
                <a:solidFill>
                  <a:srgbClr val="000000"/>
                </a:solidFill>
                <a:latin typeface="Times New Roman"/>
                <a:ea typeface="Times New Roman"/>
                <a:cs typeface="Times New Roman"/>
                <a:sym typeface="Times New Roman"/>
              </a:rPr>
              <a:t>’ by </a:t>
            </a:r>
            <a:r>
              <a:rPr lang="en-GB" sz="1800">
                <a:solidFill>
                  <a:srgbClr val="FF0000"/>
                </a:solidFill>
                <a:latin typeface="Times New Roman"/>
                <a:ea typeface="Times New Roman"/>
                <a:cs typeface="Times New Roman"/>
                <a:sym typeface="Times New Roman"/>
              </a:rPr>
              <a:t>BOW(‘Bag of Words’.)</a:t>
            </a:r>
            <a:r>
              <a:rPr lang="en-GB" sz="1800">
                <a:solidFill>
                  <a:srgbClr val="000000"/>
                </a:solidFill>
                <a:latin typeface="Times New Roman"/>
                <a:ea typeface="Times New Roman"/>
                <a:cs typeface="Times New Roman"/>
                <a:sym typeface="Times New Roman"/>
              </a:rPr>
              <a:t>. Then we remove all the null values using filter().</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Then we made a wordset (a set of unique words) of bow.</a:t>
            </a:r>
            <a:endParaRPr sz="180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934</Words>
  <Application>Microsoft Office PowerPoint</Application>
  <PresentationFormat>On-screen Show (16:9)</PresentationFormat>
  <Paragraphs>85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Nunito</vt:lpstr>
      <vt:lpstr>Times New Roman</vt:lpstr>
      <vt:lpstr>Courier New</vt:lpstr>
      <vt:lpstr>Shift</vt:lpstr>
      <vt:lpstr>    Text Mining and Information Retrieval using SVD in LSI (Latent Semantic Indexing)</vt:lpstr>
      <vt:lpstr>Introduction</vt:lpstr>
      <vt:lpstr>Linear algebra Concepts Used.</vt:lpstr>
      <vt:lpstr>Why We Use Singular value decomposition? (SVD)</vt:lpstr>
      <vt:lpstr>PowerPoint Presentation</vt:lpstr>
      <vt:lpstr>PowerPoint Presentation</vt:lpstr>
      <vt:lpstr>Unable to solve errors </vt:lpstr>
      <vt:lpstr>Coding and simulation part  Types of modules and libraries used. Matplotlib: For plotting graphs Numpy: For using various functions efficiently (Though they are done by us from scratch too.) Pandas: For making dataFrames NLTK: For removing Stopwords Sklearn: For accessing various datasets   </vt:lpstr>
      <vt:lpstr>STEP-1: Loading and Preprocessing data in text format </vt:lpstr>
      <vt:lpstr>STEP-2: Creating TF-IDF matrix   </vt:lpstr>
      <vt:lpstr>INPUT</vt:lpstr>
      <vt:lpstr>PowerPoint Presentation</vt:lpstr>
      <vt:lpstr>Approaches we implemented vs Approaches we tried to implement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Text Mining and Information Retrieval using SVD in LSI (Latent Semantic Indexing)</dc:title>
  <cp:lastModifiedBy>Jay</cp:lastModifiedBy>
  <cp:revision>1</cp:revision>
  <dcterms:modified xsi:type="dcterms:W3CDTF">2022-02-03T10:52:43Z</dcterms:modified>
</cp:coreProperties>
</file>