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44"/>
  </p:notesMasterIdLst>
  <p:handoutMasterIdLst>
    <p:handoutMasterId r:id="rId45"/>
  </p:handoutMasterIdLst>
  <p:sldIdLst>
    <p:sldId id="292" r:id="rId2"/>
    <p:sldId id="293" r:id="rId3"/>
    <p:sldId id="298" r:id="rId4"/>
    <p:sldId id="299" r:id="rId5"/>
    <p:sldId id="300" r:id="rId6"/>
    <p:sldId id="301" r:id="rId7"/>
    <p:sldId id="302" r:id="rId8"/>
    <p:sldId id="303" r:id="rId9"/>
    <p:sldId id="321" r:id="rId10"/>
    <p:sldId id="322"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3" r:id="rId29"/>
    <p:sldId id="324" r:id="rId30"/>
    <p:sldId id="325" r:id="rId31"/>
    <p:sldId id="326" r:id="rId32"/>
    <p:sldId id="327" r:id="rId33"/>
    <p:sldId id="328" r:id="rId34"/>
    <p:sldId id="329" r:id="rId35"/>
    <p:sldId id="330" r:id="rId36"/>
    <p:sldId id="331" r:id="rId37"/>
    <p:sldId id="332" r:id="rId38"/>
    <p:sldId id="333" r:id="rId39"/>
    <p:sldId id="334" r:id="rId40"/>
    <p:sldId id="335" r:id="rId41"/>
    <p:sldId id="336" r:id="rId42"/>
    <p:sldId id="297" r:id="rId43"/>
  </p:sldIdLst>
  <p:sldSz cx="9144000" cy="5143500" type="screen16x9"/>
  <p:notesSz cx="6858000" cy="9144000"/>
  <p:defaultTextStyle>
    <a:defPPr>
      <a:defRPr lang="en-US"/>
    </a:defPPr>
    <a:lvl1pPr marL="0" algn="l" defTabSz="914220" rtl="0" eaLnBrk="1" latinLnBrk="0" hangingPunct="1">
      <a:defRPr sz="1800" kern="1200">
        <a:solidFill>
          <a:schemeClr val="tx1"/>
        </a:solidFill>
        <a:latin typeface="+mn-lt"/>
        <a:ea typeface="+mn-ea"/>
        <a:cs typeface="+mn-cs"/>
      </a:defRPr>
    </a:lvl1pPr>
    <a:lvl2pPr marL="457106" algn="l" defTabSz="914220" rtl="0" eaLnBrk="1" latinLnBrk="0" hangingPunct="1">
      <a:defRPr sz="1800" kern="1200">
        <a:solidFill>
          <a:schemeClr val="tx1"/>
        </a:solidFill>
        <a:latin typeface="+mn-lt"/>
        <a:ea typeface="+mn-ea"/>
        <a:cs typeface="+mn-cs"/>
      </a:defRPr>
    </a:lvl2pPr>
    <a:lvl3pPr marL="914220" algn="l" defTabSz="914220" rtl="0" eaLnBrk="1" latinLnBrk="0" hangingPunct="1">
      <a:defRPr sz="1800" kern="1200">
        <a:solidFill>
          <a:schemeClr val="tx1"/>
        </a:solidFill>
        <a:latin typeface="+mn-lt"/>
        <a:ea typeface="+mn-ea"/>
        <a:cs typeface="+mn-cs"/>
      </a:defRPr>
    </a:lvl3pPr>
    <a:lvl4pPr marL="1371328" algn="l" defTabSz="914220" rtl="0" eaLnBrk="1" latinLnBrk="0" hangingPunct="1">
      <a:defRPr sz="1800" kern="1200">
        <a:solidFill>
          <a:schemeClr val="tx1"/>
        </a:solidFill>
        <a:latin typeface="+mn-lt"/>
        <a:ea typeface="+mn-ea"/>
        <a:cs typeface="+mn-cs"/>
      </a:defRPr>
    </a:lvl4pPr>
    <a:lvl5pPr marL="1828439" algn="l" defTabSz="914220" rtl="0" eaLnBrk="1" latinLnBrk="0" hangingPunct="1">
      <a:defRPr sz="1800" kern="1200">
        <a:solidFill>
          <a:schemeClr val="tx1"/>
        </a:solidFill>
        <a:latin typeface="+mn-lt"/>
        <a:ea typeface="+mn-ea"/>
        <a:cs typeface="+mn-cs"/>
      </a:defRPr>
    </a:lvl5pPr>
    <a:lvl6pPr marL="2285544" algn="l" defTabSz="914220" rtl="0" eaLnBrk="1" latinLnBrk="0" hangingPunct="1">
      <a:defRPr sz="1800" kern="1200">
        <a:solidFill>
          <a:schemeClr val="tx1"/>
        </a:solidFill>
        <a:latin typeface="+mn-lt"/>
        <a:ea typeface="+mn-ea"/>
        <a:cs typeface="+mn-cs"/>
      </a:defRPr>
    </a:lvl6pPr>
    <a:lvl7pPr marL="2742650" algn="l" defTabSz="914220" rtl="0" eaLnBrk="1" latinLnBrk="0" hangingPunct="1">
      <a:defRPr sz="1800" kern="1200">
        <a:solidFill>
          <a:schemeClr val="tx1"/>
        </a:solidFill>
        <a:latin typeface="+mn-lt"/>
        <a:ea typeface="+mn-ea"/>
        <a:cs typeface="+mn-cs"/>
      </a:defRPr>
    </a:lvl7pPr>
    <a:lvl8pPr marL="3199760" algn="l" defTabSz="914220" rtl="0" eaLnBrk="1" latinLnBrk="0" hangingPunct="1">
      <a:defRPr sz="1800" kern="1200">
        <a:solidFill>
          <a:schemeClr val="tx1"/>
        </a:solidFill>
        <a:latin typeface="+mn-lt"/>
        <a:ea typeface="+mn-ea"/>
        <a:cs typeface="+mn-cs"/>
      </a:defRPr>
    </a:lvl8pPr>
    <a:lvl9pPr marL="3656869" algn="l" defTabSz="91422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822"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5098F0-49D0-42AC-9F46-F6292CA6AE5E}" type="datetimeFigureOut">
              <a:rPr lang="en-US" smtClean="0"/>
              <a:pPr/>
              <a:t>7/30/2024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By : Prof. Tejas Chauhan</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540EC8-0783-4611-A23C-AA77547968A0}" type="slidenum">
              <a:rPr lang="en-US" smtClean="0"/>
              <a:pPr/>
              <a:t>‹#›</a:t>
            </a:fld>
            <a:endParaRPr lang="en-US"/>
          </a:p>
        </p:txBody>
      </p:sp>
    </p:spTree>
    <p:extLst>
      <p:ext uri="{BB962C8B-B14F-4D97-AF65-F5344CB8AC3E}">
        <p14:creationId xmlns:p14="http://schemas.microsoft.com/office/powerpoint/2010/main" val="61428154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E86345-BB51-4C2D-9BB7-29D1D67CD99E}" type="datetimeFigureOut">
              <a:rPr lang="en-US" smtClean="0"/>
              <a:pPr/>
              <a:t>7/30/2024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By : Prof. Tejas Chauhan</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4F2C8D-78E5-40F9-8A43-3619AC0D1E93}" type="slidenum">
              <a:rPr lang="en-US" smtClean="0"/>
              <a:pPr/>
              <a:t>‹#›</a:t>
            </a:fld>
            <a:endParaRPr lang="en-US"/>
          </a:p>
        </p:txBody>
      </p:sp>
    </p:spTree>
    <p:extLst>
      <p:ext uri="{BB962C8B-B14F-4D97-AF65-F5344CB8AC3E}">
        <p14:creationId xmlns:p14="http://schemas.microsoft.com/office/powerpoint/2010/main" val="3375889603"/>
      </p:ext>
    </p:extLst>
  </p:cSld>
  <p:clrMap bg1="lt1" tx1="dk1" bg2="lt2" tx2="dk2" accent1="accent1" accent2="accent2" accent3="accent3" accent4="accent4" accent5="accent5" accent6="accent6" hlink="hlink" folHlink="folHlink"/>
  <p:hf sldNum="0" hdr="0" ftr="0" dt="0"/>
  <p:notesStyle>
    <a:lvl1pPr marL="0" algn="l" defTabSz="914220" rtl="0" eaLnBrk="1" latinLnBrk="0" hangingPunct="1">
      <a:defRPr sz="1200" kern="1200">
        <a:solidFill>
          <a:schemeClr val="tx1"/>
        </a:solidFill>
        <a:latin typeface="+mn-lt"/>
        <a:ea typeface="+mn-ea"/>
        <a:cs typeface="+mn-cs"/>
      </a:defRPr>
    </a:lvl1pPr>
    <a:lvl2pPr marL="457106" algn="l" defTabSz="914220" rtl="0" eaLnBrk="1" latinLnBrk="0" hangingPunct="1">
      <a:defRPr sz="1200" kern="1200">
        <a:solidFill>
          <a:schemeClr val="tx1"/>
        </a:solidFill>
        <a:latin typeface="+mn-lt"/>
        <a:ea typeface="+mn-ea"/>
        <a:cs typeface="+mn-cs"/>
      </a:defRPr>
    </a:lvl2pPr>
    <a:lvl3pPr marL="914220" algn="l" defTabSz="914220" rtl="0" eaLnBrk="1" latinLnBrk="0" hangingPunct="1">
      <a:defRPr sz="1200" kern="1200">
        <a:solidFill>
          <a:schemeClr val="tx1"/>
        </a:solidFill>
        <a:latin typeface="+mn-lt"/>
        <a:ea typeface="+mn-ea"/>
        <a:cs typeface="+mn-cs"/>
      </a:defRPr>
    </a:lvl3pPr>
    <a:lvl4pPr marL="1371328" algn="l" defTabSz="914220" rtl="0" eaLnBrk="1" latinLnBrk="0" hangingPunct="1">
      <a:defRPr sz="1200" kern="1200">
        <a:solidFill>
          <a:schemeClr val="tx1"/>
        </a:solidFill>
        <a:latin typeface="+mn-lt"/>
        <a:ea typeface="+mn-ea"/>
        <a:cs typeface="+mn-cs"/>
      </a:defRPr>
    </a:lvl4pPr>
    <a:lvl5pPr marL="1828439" algn="l" defTabSz="914220" rtl="0" eaLnBrk="1" latinLnBrk="0" hangingPunct="1">
      <a:defRPr sz="1200" kern="1200">
        <a:solidFill>
          <a:schemeClr val="tx1"/>
        </a:solidFill>
        <a:latin typeface="+mn-lt"/>
        <a:ea typeface="+mn-ea"/>
        <a:cs typeface="+mn-cs"/>
      </a:defRPr>
    </a:lvl5pPr>
    <a:lvl6pPr marL="2285544" algn="l" defTabSz="914220" rtl="0" eaLnBrk="1" latinLnBrk="0" hangingPunct="1">
      <a:defRPr sz="1200" kern="1200">
        <a:solidFill>
          <a:schemeClr val="tx1"/>
        </a:solidFill>
        <a:latin typeface="+mn-lt"/>
        <a:ea typeface="+mn-ea"/>
        <a:cs typeface="+mn-cs"/>
      </a:defRPr>
    </a:lvl6pPr>
    <a:lvl7pPr marL="2742650" algn="l" defTabSz="914220" rtl="0" eaLnBrk="1" latinLnBrk="0" hangingPunct="1">
      <a:defRPr sz="1200" kern="1200">
        <a:solidFill>
          <a:schemeClr val="tx1"/>
        </a:solidFill>
        <a:latin typeface="+mn-lt"/>
        <a:ea typeface="+mn-ea"/>
        <a:cs typeface="+mn-cs"/>
      </a:defRPr>
    </a:lvl7pPr>
    <a:lvl8pPr marL="3199760" algn="l" defTabSz="914220" rtl="0" eaLnBrk="1" latinLnBrk="0" hangingPunct="1">
      <a:defRPr sz="1200" kern="1200">
        <a:solidFill>
          <a:schemeClr val="tx1"/>
        </a:solidFill>
        <a:latin typeface="+mn-lt"/>
        <a:ea typeface="+mn-ea"/>
        <a:cs typeface="+mn-cs"/>
      </a:defRPr>
    </a:lvl8pPr>
    <a:lvl9pPr marL="3656869" algn="l" defTabSz="91422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5070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8738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6292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3217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316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9311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8087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7997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5797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7072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1354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8007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6429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5635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03167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69225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647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40590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579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5120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7929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01552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0796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58956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76632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14138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31235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94496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61432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3092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4419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18656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82331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22050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3684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5429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9816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539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6568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3627617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990903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4222547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1334712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1639815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4009902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306709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45120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1714165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3662559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2572643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0000000-1234-1234-1234-123412341234}" type="slidenum">
              <a:rPr lang="en-US" smtClean="0"/>
              <a:pPr/>
              <a:t>‹#›</a:t>
            </a:fld>
            <a:endParaRPr lang="en-US"/>
          </a:p>
        </p:txBody>
      </p:sp>
    </p:spTree>
    <p:extLst>
      <p:ext uri="{BB962C8B-B14F-4D97-AF65-F5344CB8AC3E}">
        <p14:creationId xmlns:p14="http://schemas.microsoft.com/office/powerpoint/2010/main" val="275233778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repo.maven.apache.org/maven2"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https/gradle.org/install/"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maven.apache.org/download.cgi"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p:nvPr/>
        </p:nvSpPr>
        <p:spPr>
          <a:xfrm>
            <a:off x="-50871" y="239215"/>
            <a:ext cx="5277132" cy="1260506"/>
          </a:xfrm>
          <a:prstGeom prst="rect">
            <a:avLst/>
          </a:prstGeom>
          <a:noFill/>
          <a:ln>
            <a:noFill/>
          </a:ln>
        </p:spPr>
        <p:txBody>
          <a:bodyPr spcFirstLastPara="1" wrap="square" lIns="68559" tIns="34274" rIns="68559" bIns="34274" anchor="t" anchorCtr="0">
            <a:spAutoFit/>
          </a:bodyPr>
          <a:lstStyle/>
          <a:p>
            <a:pPr algn="ctr">
              <a:lnSpc>
                <a:spcPct val="107000"/>
              </a:lnSpc>
            </a:pPr>
            <a:r>
              <a:rPr lang="en-US" sz="2100" b="1" dirty="0">
                <a:solidFill>
                  <a:schemeClr val="accent4">
                    <a:lumMod val="50000"/>
                  </a:schemeClr>
                </a:solidFill>
                <a:latin typeface="Cambria" pitchFamily="18" charset="0"/>
                <a:ea typeface="Cambria" pitchFamily="18" charset="0"/>
                <a:cs typeface="Calibri" pitchFamily="34" charset="0"/>
                <a:sym typeface="Garamond"/>
              </a:rPr>
              <a:t>Bachelor of </a:t>
            </a:r>
            <a:r>
              <a:rPr lang="en-US" sz="2100" b="1" dirty="0" smtClean="0">
                <a:solidFill>
                  <a:schemeClr val="accent4">
                    <a:lumMod val="50000"/>
                  </a:schemeClr>
                </a:solidFill>
                <a:latin typeface="Cambria" pitchFamily="18" charset="0"/>
                <a:ea typeface="Cambria" pitchFamily="18" charset="0"/>
                <a:cs typeface="Calibri" pitchFamily="34" charset="0"/>
                <a:sym typeface="Garamond"/>
              </a:rPr>
              <a:t>Technology</a:t>
            </a:r>
            <a:endParaRPr sz="900" dirty="0">
              <a:solidFill>
                <a:schemeClr val="accent4">
                  <a:lumMod val="50000"/>
                </a:schemeClr>
              </a:solidFill>
              <a:latin typeface="Cambria" pitchFamily="18" charset="0"/>
              <a:ea typeface="Cambria" pitchFamily="18" charset="0"/>
              <a:cs typeface="Calibri" pitchFamily="34" charset="0"/>
            </a:endParaRPr>
          </a:p>
          <a:p>
            <a:pPr algn="ctr">
              <a:lnSpc>
                <a:spcPct val="107000"/>
              </a:lnSpc>
              <a:spcBef>
                <a:spcPts val="600"/>
              </a:spcBef>
            </a:pPr>
            <a:r>
              <a:rPr lang="en-US" sz="2100" b="1" dirty="0" smtClean="0">
                <a:solidFill>
                  <a:schemeClr val="accent4">
                    <a:lumMod val="50000"/>
                  </a:schemeClr>
                </a:solidFill>
                <a:latin typeface="Cambria" pitchFamily="18" charset="0"/>
                <a:ea typeface="Cambria" pitchFamily="18" charset="0"/>
                <a:cs typeface="Calibri" pitchFamily="34" charset="0"/>
                <a:sym typeface="Garamond"/>
              </a:rPr>
              <a:t>Computer Engineering </a:t>
            </a:r>
            <a:r>
              <a:rPr lang="en-US" sz="2100" b="1" dirty="0" err="1" smtClean="0">
                <a:solidFill>
                  <a:schemeClr val="accent4">
                    <a:lumMod val="50000"/>
                  </a:schemeClr>
                </a:solidFill>
                <a:latin typeface="Cambria" pitchFamily="18" charset="0"/>
                <a:ea typeface="Cambria" pitchFamily="18" charset="0"/>
                <a:cs typeface="Calibri" pitchFamily="34" charset="0"/>
                <a:sym typeface="Garamond"/>
              </a:rPr>
              <a:t>Sem</a:t>
            </a:r>
            <a:r>
              <a:rPr lang="en-US" sz="2100" b="1" dirty="0" smtClean="0">
                <a:solidFill>
                  <a:schemeClr val="accent4">
                    <a:lumMod val="50000"/>
                  </a:schemeClr>
                </a:solidFill>
                <a:latin typeface="Cambria" pitchFamily="18" charset="0"/>
                <a:ea typeface="Cambria" pitchFamily="18" charset="0"/>
                <a:cs typeface="Calibri" pitchFamily="34" charset="0"/>
                <a:sym typeface="Garamond"/>
              </a:rPr>
              <a:t> </a:t>
            </a:r>
            <a:r>
              <a:rPr lang="en-US" sz="2100" b="1" dirty="0">
                <a:solidFill>
                  <a:schemeClr val="accent4">
                    <a:lumMod val="50000"/>
                  </a:schemeClr>
                </a:solidFill>
                <a:latin typeface="Cambria" pitchFamily="18" charset="0"/>
                <a:ea typeface="Cambria" pitchFamily="18" charset="0"/>
                <a:cs typeface="Calibri" pitchFamily="34" charset="0"/>
                <a:sym typeface="Garamond"/>
              </a:rPr>
              <a:t>: </a:t>
            </a:r>
            <a:r>
              <a:rPr lang="en-US" sz="2100" b="1" dirty="0" smtClean="0">
                <a:solidFill>
                  <a:schemeClr val="accent4">
                    <a:lumMod val="50000"/>
                  </a:schemeClr>
                </a:solidFill>
                <a:latin typeface="Cambria" pitchFamily="18" charset="0"/>
                <a:ea typeface="Cambria" pitchFamily="18" charset="0"/>
                <a:cs typeface="Calibri" pitchFamily="34" charset="0"/>
                <a:sym typeface="Garamond"/>
              </a:rPr>
              <a:t>7</a:t>
            </a:r>
            <a:endParaRPr sz="2100" b="1" dirty="0">
              <a:solidFill>
                <a:schemeClr val="accent4">
                  <a:lumMod val="50000"/>
                </a:schemeClr>
              </a:solidFill>
              <a:latin typeface="Cambria" pitchFamily="18" charset="0"/>
              <a:ea typeface="Cambria" pitchFamily="18" charset="0"/>
              <a:cs typeface="Calibri" pitchFamily="34" charset="0"/>
              <a:sym typeface="Garamond"/>
            </a:endParaRPr>
          </a:p>
          <a:p>
            <a:pPr algn="ctr">
              <a:lnSpc>
                <a:spcPct val="107000"/>
              </a:lnSpc>
              <a:spcBef>
                <a:spcPts val="600"/>
              </a:spcBef>
            </a:pPr>
            <a:r>
              <a:rPr lang="en-IN" sz="2100" b="1" dirty="0" smtClean="0">
                <a:solidFill>
                  <a:srgbClr val="00B0F0"/>
                </a:solidFill>
                <a:latin typeface="Calibri" pitchFamily="34" charset="0"/>
                <a:ea typeface="Cambria" pitchFamily="18" charset="0"/>
                <a:cs typeface="Calibri" pitchFamily="34" charset="0"/>
                <a:sym typeface="Garamond"/>
              </a:rPr>
              <a:t>01CE0717 – DevOps Essentials</a:t>
            </a:r>
            <a:endParaRPr sz="2100" b="1" dirty="0">
              <a:solidFill>
                <a:srgbClr val="00B0F0"/>
              </a:solidFill>
              <a:latin typeface="Calibri" pitchFamily="34" charset="0"/>
              <a:ea typeface="Cambria" pitchFamily="18" charset="0"/>
              <a:cs typeface="Calibri" pitchFamily="34" charset="0"/>
              <a:sym typeface="Garamond"/>
            </a:endParaRPr>
          </a:p>
        </p:txBody>
      </p:sp>
      <p:sp>
        <p:nvSpPr>
          <p:cNvPr id="5" name="Google Shape;84;p1"/>
          <p:cNvSpPr txBox="1"/>
          <p:nvPr/>
        </p:nvSpPr>
        <p:spPr>
          <a:xfrm>
            <a:off x="23643" y="3484465"/>
            <a:ext cx="5277132" cy="991265"/>
          </a:xfrm>
          <a:prstGeom prst="rect">
            <a:avLst/>
          </a:prstGeom>
          <a:noFill/>
          <a:ln>
            <a:noFill/>
          </a:ln>
        </p:spPr>
        <p:txBody>
          <a:bodyPr spcFirstLastPara="1" wrap="square" lIns="68559" tIns="34274" rIns="68559" bIns="34274" anchor="t" anchorCtr="0">
            <a:spAutoFit/>
          </a:bodyPr>
          <a:lstStyle/>
          <a:p>
            <a:pPr lvl="0" algn="ctr">
              <a:lnSpc>
                <a:spcPct val="107000"/>
              </a:lnSpc>
            </a:pPr>
            <a:r>
              <a:rPr lang="en-US" sz="2400" b="1" dirty="0" smtClean="0">
                <a:latin typeface="Calibri" pitchFamily="34" charset="0"/>
                <a:ea typeface="Cambria" pitchFamily="18" charset="0"/>
                <a:cs typeface="Calibri" pitchFamily="34" charset="0"/>
                <a:sym typeface="Garamond"/>
              </a:rPr>
              <a:t>Unit : 2 - Compile </a:t>
            </a:r>
            <a:r>
              <a:rPr lang="en-US" sz="2400" b="1" dirty="0">
                <a:latin typeface="Calibri" pitchFamily="34" charset="0"/>
                <a:ea typeface="Cambria" pitchFamily="18" charset="0"/>
                <a:cs typeface="Calibri" pitchFamily="34" charset="0"/>
                <a:sym typeface="Garamond"/>
              </a:rPr>
              <a:t>and Build Using Maven and </a:t>
            </a:r>
            <a:r>
              <a:rPr lang="en-US" sz="2400" b="1" dirty="0" err="1" smtClean="0">
                <a:latin typeface="Calibri" pitchFamily="34" charset="0"/>
                <a:ea typeface="Cambria" pitchFamily="18" charset="0"/>
                <a:cs typeface="Calibri" pitchFamily="34" charset="0"/>
                <a:sym typeface="Garamond"/>
              </a:rPr>
              <a:t>Gradle</a:t>
            </a:r>
            <a:endParaRPr lang="en-US" sz="2400" b="1" dirty="0" smtClean="0">
              <a:latin typeface="Calibri" pitchFamily="34" charset="0"/>
              <a:ea typeface="Cambria" pitchFamily="18" charset="0"/>
              <a:cs typeface="Calibri" pitchFamily="34" charset="0"/>
              <a:sym typeface="Garamond"/>
            </a:endParaRPr>
          </a:p>
          <a:p>
            <a:pPr lvl="0" algn="ctr">
              <a:lnSpc>
                <a:spcPct val="107000"/>
              </a:lnSpc>
            </a:pPr>
            <a:endParaRPr lang="en-US" sz="800" b="1" dirty="0" smtClean="0">
              <a:latin typeface="Calibri" pitchFamily="34" charset="0"/>
              <a:ea typeface="Cambria" pitchFamily="18" charset="0"/>
              <a:cs typeface="Calibri" pitchFamily="34" charset="0"/>
              <a:sym typeface="Garamon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POM </a:t>
            </a:r>
            <a:r>
              <a:rPr lang="en-US" sz="2400" b="1" dirty="0">
                <a:solidFill>
                  <a:srgbClr val="04A2B9"/>
                </a:solidFill>
                <a:latin typeface="Calibri" pitchFamily="34" charset="0"/>
                <a:cs typeface="Calibri" pitchFamily="34" charset="0"/>
              </a:rPr>
              <a:t>files Maven Build lifecycle</a:t>
            </a:r>
            <a:endParaRPr sz="2400" b="1" dirty="0">
              <a:latin typeface="Calibri" pitchFamily="34" charset="0"/>
              <a:cs typeface="Calibri" pitchFamily="34" charset="0"/>
            </a:endParaRPr>
          </a:p>
        </p:txBody>
      </p:sp>
      <p:sp>
        <p:nvSpPr>
          <p:cNvPr id="94" name="Google Shape;94;p2"/>
          <p:cNvSpPr txBox="1"/>
          <p:nvPr/>
        </p:nvSpPr>
        <p:spPr>
          <a:xfrm>
            <a:off x="228600" y="742950"/>
            <a:ext cx="8610600" cy="2354448"/>
          </a:xfrm>
          <a:prstGeom prst="rect">
            <a:avLst/>
          </a:prstGeom>
          <a:noFill/>
          <a:ln>
            <a:noFill/>
          </a:ln>
        </p:spPr>
        <p:txBody>
          <a:bodyPr spcFirstLastPara="1" wrap="square" lIns="68559" tIns="68559" rIns="68559" bIns="68559" anchor="t" anchorCtr="0">
            <a:spAutoFit/>
          </a:bodyPr>
          <a:lstStyle/>
          <a:p>
            <a:pPr marL="342900" indent="-342900" algn="just">
              <a:buFont typeface="Wingdings" panose="05000000000000000000" pitchFamily="2" charset="2"/>
              <a:buChar char="q"/>
            </a:pPr>
            <a:r>
              <a:rPr lang="en-US" b="1" dirty="0" smtClean="0">
                <a:latin typeface="Calibri" pitchFamily="34" charset="0"/>
                <a:cs typeface="Calibri" pitchFamily="34" charset="0"/>
              </a:rPr>
              <a:t>Creating a Project</a:t>
            </a:r>
          </a:p>
          <a:p>
            <a:pPr marL="800006" lvl="1" indent="-342900" algn="just">
              <a:buFont typeface="Wingdings" panose="05000000000000000000" pitchFamily="2" charset="2"/>
              <a:buChar char="q"/>
            </a:pPr>
            <a:r>
              <a:rPr lang="en-US" dirty="0" err="1">
                <a:latin typeface="Calibri" pitchFamily="34" charset="0"/>
                <a:cs typeface="Calibri" pitchFamily="34" charset="0"/>
              </a:rPr>
              <a:t>mvn</a:t>
            </a:r>
            <a:r>
              <a:rPr lang="en-US" dirty="0">
                <a:latin typeface="Calibri" pitchFamily="34" charset="0"/>
                <a:cs typeface="Calibri" pitchFamily="34" charset="0"/>
              </a:rPr>
              <a:t> </a:t>
            </a:r>
            <a:r>
              <a:rPr lang="en-US" dirty="0" err="1">
                <a:latin typeface="Calibri" pitchFamily="34" charset="0"/>
                <a:cs typeface="Calibri" pitchFamily="34" charset="0"/>
              </a:rPr>
              <a:t>archetype:generate</a:t>
            </a:r>
            <a:r>
              <a:rPr lang="en-US" dirty="0">
                <a:latin typeface="Calibri" pitchFamily="34" charset="0"/>
                <a:cs typeface="Calibri" pitchFamily="34" charset="0"/>
              </a:rPr>
              <a:t> -</a:t>
            </a:r>
            <a:r>
              <a:rPr lang="en-US" dirty="0" err="1">
                <a:latin typeface="Calibri" pitchFamily="34" charset="0"/>
                <a:cs typeface="Calibri" pitchFamily="34" charset="0"/>
              </a:rPr>
              <a:t>DgroupId</a:t>
            </a:r>
            <a:r>
              <a:rPr lang="en-US" dirty="0">
                <a:latin typeface="Calibri" pitchFamily="34" charset="0"/>
                <a:cs typeface="Calibri" pitchFamily="34" charset="0"/>
              </a:rPr>
              <a:t>=</a:t>
            </a:r>
            <a:r>
              <a:rPr lang="en-US" dirty="0" err="1">
                <a:latin typeface="Calibri" pitchFamily="34" charset="0"/>
                <a:cs typeface="Calibri" pitchFamily="34" charset="0"/>
              </a:rPr>
              <a:t>com.mycompany.app</a:t>
            </a:r>
            <a:r>
              <a:rPr lang="en-US" dirty="0">
                <a:latin typeface="Calibri" pitchFamily="34" charset="0"/>
                <a:cs typeface="Calibri" pitchFamily="34" charset="0"/>
              </a:rPr>
              <a:t> -</a:t>
            </a:r>
            <a:r>
              <a:rPr lang="en-US" dirty="0" err="1">
                <a:latin typeface="Calibri" pitchFamily="34" charset="0"/>
                <a:cs typeface="Calibri" pitchFamily="34" charset="0"/>
              </a:rPr>
              <a:t>DartifactId</a:t>
            </a:r>
            <a:r>
              <a:rPr lang="en-US" dirty="0">
                <a:latin typeface="Calibri" pitchFamily="34" charset="0"/>
                <a:cs typeface="Calibri" pitchFamily="34" charset="0"/>
              </a:rPr>
              <a:t>=my-app -</a:t>
            </a:r>
            <a:r>
              <a:rPr lang="en-US" dirty="0" err="1">
                <a:latin typeface="Calibri" pitchFamily="34" charset="0"/>
                <a:cs typeface="Calibri" pitchFamily="34" charset="0"/>
              </a:rPr>
              <a:t>DarchetypeArtifactId</a:t>
            </a:r>
            <a:r>
              <a:rPr lang="en-US" dirty="0">
                <a:latin typeface="Calibri" pitchFamily="34" charset="0"/>
                <a:cs typeface="Calibri" pitchFamily="34" charset="0"/>
              </a:rPr>
              <a:t>=maven-archetype-</a:t>
            </a:r>
            <a:r>
              <a:rPr lang="en-US" dirty="0" err="1">
                <a:latin typeface="Calibri" pitchFamily="34" charset="0"/>
                <a:cs typeface="Calibri" pitchFamily="34" charset="0"/>
              </a:rPr>
              <a:t>quickstart</a:t>
            </a:r>
            <a:r>
              <a:rPr lang="en-US" dirty="0">
                <a:latin typeface="Calibri" pitchFamily="34" charset="0"/>
                <a:cs typeface="Calibri" pitchFamily="34" charset="0"/>
              </a:rPr>
              <a:t> -</a:t>
            </a:r>
            <a:r>
              <a:rPr lang="en-US" dirty="0" err="1">
                <a:latin typeface="Calibri" pitchFamily="34" charset="0"/>
                <a:cs typeface="Calibri" pitchFamily="34" charset="0"/>
              </a:rPr>
              <a:t>DarchetypeVersion</a:t>
            </a:r>
            <a:r>
              <a:rPr lang="en-US" dirty="0">
                <a:latin typeface="Calibri" pitchFamily="34" charset="0"/>
                <a:cs typeface="Calibri" pitchFamily="34" charset="0"/>
              </a:rPr>
              <a:t>=1.4 -</a:t>
            </a:r>
            <a:r>
              <a:rPr lang="en-US" dirty="0" err="1" smtClean="0">
                <a:latin typeface="Calibri" pitchFamily="34" charset="0"/>
                <a:cs typeface="Calibri" pitchFamily="34" charset="0"/>
              </a:rPr>
              <a:t>DinteractiveMode</a:t>
            </a:r>
            <a:r>
              <a:rPr lang="en-US" dirty="0" smtClean="0">
                <a:latin typeface="Calibri" pitchFamily="34" charset="0"/>
                <a:cs typeface="Calibri" pitchFamily="34" charset="0"/>
              </a:rPr>
              <a:t>=false		//without interactive </a:t>
            </a:r>
          </a:p>
          <a:p>
            <a:pPr lvl="1" algn="just"/>
            <a:endParaRPr lang="en-US" b="1" dirty="0" smtClean="0">
              <a:latin typeface="Calibri" pitchFamily="34" charset="0"/>
              <a:cs typeface="Calibri" pitchFamily="34" charset="0"/>
            </a:endParaRPr>
          </a:p>
          <a:p>
            <a:pPr marL="800006" lvl="1" indent="-342900" algn="just">
              <a:buFont typeface="Wingdings" panose="05000000000000000000" pitchFamily="2" charset="2"/>
              <a:buChar char="q"/>
            </a:pPr>
            <a:r>
              <a:rPr lang="en-US" b="1" dirty="0" err="1">
                <a:latin typeface="Calibri" pitchFamily="34" charset="0"/>
                <a:cs typeface="Calibri" pitchFamily="34" charset="0"/>
              </a:rPr>
              <a:t>mvn</a:t>
            </a:r>
            <a:r>
              <a:rPr lang="en-US" b="1" dirty="0">
                <a:latin typeface="Calibri" pitchFamily="34" charset="0"/>
                <a:cs typeface="Calibri" pitchFamily="34" charset="0"/>
              </a:rPr>
              <a:t> </a:t>
            </a:r>
            <a:r>
              <a:rPr lang="en-US" b="1" dirty="0" err="1" smtClean="0">
                <a:latin typeface="Calibri" pitchFamily="34" charset="0"/>
                <a:cs typeface="Calibri" pitchFamily="34" charset="0"/>
              </a:rPr>
              <a:t>archetype:generate</a:t>
            </a:r>
            <a:r>
              <a:rPr lang="en-US" dirty="0" smtClean="0">
                <a:latin typeface="Calibri" pitchFamily="34" charset="0"/>
                <a:cs typeface="Calibri" pitchFamily="34" charset="0"/>
              </a:rPr>
              <a:t>		//with Interactive mode</a:t>
            </a:r>
          </a:p>
          <a:p>
            <a:pPr lvl="1" algn="just"/>
            <a:endParaRPr lang="en-US" dirty="0">
              <a:latin typeface="Calibri" pitchFamily="34" charset="0"/>
              <a:cs typeface="Calibri" pitchFamily="34" charset="0"/>
            </a:endParaRPr>
          </a:p>
          <a:p>
            <a:pPr lvl="1" algn="just"/>
            <a:r>
              <a:rPr lang="en-US" dirty="0" smtClean="0">
                <a:latin typeface="Calibri" pitchFamily="34" charset="0"/>
                <a:cs typeface="Calibri" pitchFamily="34" charset="0"/>
              </a:rPr>
              <a:t>	</a:t>
            </a:r>
          </a:p>
        </p:txBody>
      </p:sp>
    </p:spTree>
    <p:extLst>
      <p:ext uri="{BB962C8B-B14F-4D97-AF65-F5344CB8AC3E}">
        <p14:creationId xmlns:p14="http://schemas.microsoft.com/office/powerpoint/2010/main" val="343114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POM </a:t>
            </a:r>
            <a:r>
              <a:rPr lang="en-US" sz="2400" b="1" dirty="0">
                <a:solidFill>
                  <a:srgbClr val="04A2B9"/>
                </a:solidFill>
                <a:latin typeface="Calibri" pitchFamily="34" charset="0"/>
                <a:cs typeface="Calibri" pitchFamily="34" charset="0"/>
              </a:rPr>
              <a:t>files Maven Build lifecycle</a:t>
            </a:r>
            <a:endParaRPr sz="2400" b="1" dirty="0">
              <a:latin typeface="Calibri" pitchFamily="34" charset="0"/>
              <a:cs typeface="Calibri" pitchFamily="34" charset="0"/>
            </a:endParaRPr>
          </a:p>
        </p:txBody>
      </p:sp>
      <p:sp>
        <p:nvSpPr>
          <p:cNvPr id="94" name="Google Shape;94;p2"/>
          <p:cNvSpPr txBox="1"/>
          <p:nvPr/>
        </p:nvSpPr>
        <p:spPr>
          <a:xfrm>
            <a:off x="228600" y="895350"/>
            <a:ext cx="8610600" cy="4293441"/>
          </a:xfrm>
          <a:prstGeom prst="rect">
            <a:avLst/>
          </a:prstGeom>
          <a:noFill/>
          <a:ln>
            <a:noFill/>
          </a:ln>
        </p:spPr>
        <p:txBody>
          <a:bodyPr spcFirstLastPara="1" wrap="square" lIns="68559" tIns="68559" rIns="68559" bIns="68559" anchor="t" anchorCtr="0">
            <a:spAutoFit/>
          </a:bodyPr>
          <a:lstStyle/>
          <a:p>
            <a:pPr algn="just"/>
            <a:r>
              <a:rPr lang="en-US" dirty="0">
                <a:latin typeface="Calibri" pitchFamily="34" charset="0"/>
                <a:cs typeface="Calibri" pitchFamily="34" charset="0"/>
              </a:rPr>
              <a:t>https://maven.apache.org/guides/getting-started/maven-in-five-minutes.html</a:t>
            </a:r>
          </a:p>
          <a:p>
            <a:pPr marL="342900" indent="-342900" algn="just">
              <a:buFont typeface="Wingdings" panose="05000000000000000000" pitchFamily="2" charset="2"/>
              <a:buChar char="q"/>
            </a:pPr>
            <a:r>
              <a:rPr lang="en-US" b="1" dirty="0" smtClean="0">
                <a:latin typeface="Calibri" pitchFamily="34" charset="0"/>
                <a:cs typeface="Calibri" pitchFamily="34" charset="0"/>
              </a:rPr>
              <a:t>POM Files</a:t>
            </a:r>
          </a:p>
          <a:p>
            <a:pPr marL="800006" lvl="1" indent="-342900" algn="just">
              <a:buFont typeface="Wingdings" panose="05000000000000000000" pitchFamily="2" charset="2"/>
              <a:buChar char="q"/>
            </a:pPr>
            <a:r>
              <a:rPr lang="en-US" dirty="0" smtClean="0">
                <a:latin typeface="Calibri" pitchFamily="34" charset="0"/>
                <a:cs typeface="Calibri" pitchFamily="34" charset="0"/>
              </a:rPr>
              <a:t>Stands for Project Object Model</a:t>
            </a:r>
          </a:p>
          <a:p>
            <a:pPr marL="800006" lvl="1" indent="-342900" algn="just">
              <a:buFont typeface="Wingdings" panose="05000000000000000000" pitchFamily="2" charset="2"/>
              <a:buChar char="q"/>
            </a:pPr>
            <a:r>
              <a:rPr lang="en-US" dirty="0" smtClean="0">
                <a:latin typeface="Calibri" pitchFamily="34" charset="0"/>
                <a:cs typeface="Calibri" pitchFamily="34" charset="0"/>
              </a:rPr>
              <a:t>It is XML file which is named as pom.xml</a:t>
            </a:r>
          </a:p>
          <a:p>
            <a:pPr marL="800006" lvl="1" indent="-342900" algn="just">
              <a:buFont typeface="Wingdings" panose="05000000000000000000" pitchFamily="2" charset="2"/>
              <a:buChar char="q"/>
            </a:pPr>
            <a:r>
              <a:rPr lang="en-US" dirty="0">
                <a:latin typeface="Calibri" pitchFamily="34" charset="0"/>
                <a:cs typeface="Calibri" pitchFamily="34" charset="0"/>
              </a:rPr>
              <a:t>It is the core of a project's configuration in </a:t>
            </a:r>
            <a:r>
              <a:rPr lang="en-US" dirty="0" smtClean="0">
                <a:latin typeface="Calibri" pitchFamily="34" charset="0"/>
                <a:cs typeface="Calibri" pitchFamily="34" charset="0"/>
              </a:rPr>
              <a:t>Maven.</a:t>
            </a:r>
          </a:p>
          <a:p>
            <a:pPr marL="800006" lvl="1" indent="-342900" algn="just">
              <a:buFont typeface="Wingdings" panose="05000000000000000000" pitchFamily="2" charset="2"/>
              <a:buChar char="q"/>
            </a:pPr>
            <a:r>
              <a:rPr lang="en-US" dirty="0" smtClean="0">
                <a:latin typeface="Calibri" pitchFamily="34" charset="0"/>
                <a:cs typeface="Calibri" pitchFamily="34" charset="0"/>
              </a:rPr>
              <a:t>It </a:t>
            </a:r>
            <a:r>
              <a:rPr lang="en-US" dirty="0">
                <a:latin typeface="Calibri" pitchFamily="34" charset="0"/>
                <a:cs typeface="Calibri" pitchFamily="34" charset="0"/>
              </a:rPr>
              <a:t>is a single configuration file that contains the majority of information required to build a project in just the way you want.</a:t>
            </a:r>
          </a:p>
          <a:p>
            <a:pPr marL="800006" lvl="1" indent="-342900" algn="just">
              <a:buFont typeface="Wingdings" panose="05000000000000000000" pitchFamily="2" charset="2"/>
              <a:buChar char="q"/>
            </a:pPr>
            <a:r>
              <a:rPr lang="en-US" dirty="0" smtClean="0">
                <a:latin typeface="Calibri" pitchFamily="34" charset="0"/>
                <a:cs typeface="Calibri" pitchFamily="34" charset="0"/>
              </a:rPr>
              <a:t>It contains information related to the project and configuration information such as </a:t>
            </a:r>
          </a:p>
          <a:p>
            <a:pPr marL="1257120" lvl="2" indent="-342900" algn="just">
              <a:buFont typeface="Wingdings" panose="05000000000000000000" pitchFamily="2" charset="2"/>
              <a:buChar char="q"/>
            </a:pPr>
            <a:r>
              <a:rPr lang="en-US" dirty="0">
                <a:latin typeface="Calibri" pitchFamily="34" charset="0"/>
                <a:cs typeface="Calibri" pitchFamily="34" charset="0"/>
              </a:rPr>
              <a:t>d</a:t>
            </a:r>
            <a:r>
              <a:rPr lang="en-US" dirty="0" smtClean="0">
                <a:latin typeface="Calibri" pitchFamily="34" charset="0"/>
                <a:cs typeface="Calibri" pitchFamily="34" charset="0"/>
              </a:rPr>
              <a:t>ependencies,</a:t>
            </a:r>
          </a:p>
          <a:p>
            <a:pPr marL="1257120" lvl="2" indent="-342900" algn="just">
              <a:buFont typeface="Wingdings" panose="05000000000000000000" pitchFamily="2" charset="2"/>
              <a:buChar char="q"/>
            </a:pPr>
            <a:r>
              <a:rPr lang="en-US" dirty="0">
                <a:latin typeface="Calibri" pitchFamily="34" charset="0"/>
                <a:cs typeface="Calibri" pitchFamily="34" charset="0"/>
              </a:rPr>
              <a:t>p</a:t>
            </a:r>
            <a:r>
              <a:rPr lang="en-US" dirty="0" smtClean="0">
                <a:latin typeface="Calibri" pitchFamily="34" charset="0"/>
                <a:cs typeface="Calibri" pitchFamily="34" charset="0"/>
              </a:rPr>
              <a:t>lugins</a:t>
            </a:r>
          </a:p>
          <a:p>
            <a:pPr marL="1257120" lvl="2" indent="-342900" algn="just">
              <a:buFont typeface="Wingdings" panose="05000000000000000000" pitchFamily="2" charset="2"/>
              <a:buChar char="q"/>
            </a:pPr>
            <a:r>
              <a:rPr lang="en-US" dirty="0">
                <a:latin typeface="Calibri" pitchFamily="34" charset="0"/>
                <a:cs typeface="Calibri" pitchFamily="34" charset="0"/>
              </a:rPr>
              <a:t>s</a:t>
            </a:r>
            <a:r>
              <a:rPr lang="en-US" dirty="0" smtClean="0">
                <a:latin typeface="Calibri" pitchFamily="34" charset="0"/>
                <a:cs typeface="Calibri" pitchFamily="34" charset="0"/>
              </a:rPr>
              <a:t>ource directory,</a:t>
            </a:r>
          </a:p>
          <a:p>
            <a:pPr marL="1257120" lvl="2" indent="-342900" algn="just">
              <a:buFont typeface="Wingdings" panose="05000000000000000000" pitchFamily="2" charset="2"/>
              <a:buChar char="q"/>
            </a:pPr>
            <a:r>
              <a:rPr lang="en-US" dirty="0">
                <a:latin typeface="Calibri" pitchFamily="34" charset="0"/>
                <a:cs typeface="Calibri" pitchFamily="34" charset="0"/>
              </a:rPr>
              <a:t>g</a:t>
            </a:r>
            <a:r>
              <a:rPr lang="en-US" dirty="0" smtClean="0">
                <a:latin typeface="Calibri" pitchFamily="34" charset="0"/>
                <a:cs typeface="Calibri" pitchFamily="34" charset="0"/>
              </a:rPr>
              <a:t>oals and so on.</a:t>
            </a:r>
          </a:p>
          <a:p>
            <a:pPr marL="800006" lvl="1" indent="-342900" algn="just">
              <a:buFont typeface="Wingdings" panose="05000000000000000000" pitchFamily="2" charset="2"/>
              <a:buChar char="q"/>
            </a:pPr>
            <a:r>
              <a:rPr lang="en-US" dirty="0" smtClean="0">
                <a:latin typeface="Calibri" pitchFamily="34" charset="0"/>
                <a:cs typeface="Calibri" pitchFamily="34" charset="0"/>
              </a:rPr>
              <a:t>Maven reads pom.xml file to accomplish its configuration and operations.</a:t>
            </a:r>
          </a:p>
          <a:p>
            <a:pPr marL="342900" indent="-342900" algn="just">
              <a:buFont typeface="Wingdings" panose="05000000000000000000" pitchFamily="2" charset="2"/>
              <a:buChar char="q"/>
            </a:pPr>
            <a:endParaRPr lang="en-US" dirty="0" smtClean="0">
              <a:latin typeface="Calibri" pitchFamily="34" charset="0"/>
              <a:cs typeface="Calibri" pitchFamily="34" charset="0"/>
            </a:endParaRPr>
          </a:p>
        </p:txBody>
      </p:sp>
    </p:spTree>
    <p:extLst>
      <p:ext uri="{BB962C8B-B14F-4D97-AF65-F5344CB8AC3E}">
        <p14:creationId xmlns:p14="http://schemas.microsoft.com/office/powerpoint/2010/main" val="159404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POM </a:t>
            </a:r>
            <a:r>
              <a:rPr lang="en-US" sz="2400" b="1" dirty="0">
                <a:solidFill>
                  <a:srgbClr val="04A2B9"/>
                </a:solidFill>
                <a:latin typeface="Calibri" pitchFamily="34" charset="0"/>
                <a:cs typeface="Calibri" pitchFamily="34" charset="0"/>
              </a:rPr>
              <a:t>files Maven Build lifecycle</a:t>
            </a:r>
            <a:endParaRPr sz="2400" b="1" dirty="0">
              <a:latin typeface="Calibri" pitchFamily="34" charset="0"/>
              <a:cs typeface="Calibri" pitchFamily="34" charset="0"/>
            </a:endParaRPr>
          </a:p>
        </p:txBody>
      </p:sp>
      <p:sp>
        <p:nvSpPr>
          <p:cNvPr id="94" name="Google Shape;94;p2"/>
          <p:cNvSpPr txBox="1"/>
          <p:nvPr/>
        </p:nvSpPr>
        <p:spPr>
          <a:xfrm>
            <a:off x="228600" y="895350"/>
            <a:ext cx="8610600" cy="3739443"/>
          </a:xfrm>
          <a:prstGeom prst="rect">
            <a:avLst/>
          </a:prstGeom>
          <a:noFill/>
          <a:ln>
            <a:noFill/>
          </a:ln>
        </p:spPr>
        <p:txBody>
          <a:bodyPr spcFirstLastPara="1" wrap="square" lIns="68559" tIns="68559" rIns="68559" bIns="68559" anchor="t" anchorCtr="0">
            <a:spAutoFit/>
          </a:bodyPr>
          <a:lstStyle/>
          <a:p>
            <a:pPr marL="342900" indent="-342900" algn="just">
              <a:buFont typeface="Wingdings" panose="05000000000000000000" pitchFamily="2" charset="2"/>
              <a:buChar char="q"/>
            </a:pPr>
            <a:r>
              <a:rPr lang="en-US" b="1" dirty="0" smtClean="0">
                <a:latin typeface="Calibri" pitchFamily="34" charset="0"/>
                <a:cs typeface="Calibri" pitchFamily="34" charset="0"/>
              </a:rPr>
              <a:t>POM Files</a:t>
            </a:r>
          </a:p>
          <a:p>
            <a:pPr marL="800006" lvl="1" indent="-342900" algn="just">
              <a:buFont typeface="Wingdings" panose="05000000000000000000" pitchFamily="2" charset="2"/>
              <a:buChar char="q"/>
            </a:pPr>
            <a:r>
              <a:rPr lang="en-US" b="1" dirty="0" smtClean="0">
                <a:latin typeface="Calibri" pitchFamily="34" charset="0"/>
                <a:cs typeface="Calibri" pitchFamily="34" charset="0"/>
              </a:rPr>
              <a:t>Elements of pom.xml file</a:t>
            </a:r>
          </a:p>
          <a:p>
            <a:pPr marL="1257120" lvl="2" indent="-342900" algn="just">
              <a:buFont typeface="Wingdings" panose="05000000000000000000" pitchFamily="2" charset="2"/>
              <a:buChar char="q"/>
            </a:pPr>
            <a:r>
              <a:rPr lang="en-US" b="1" dirty="0" smtClean="0">
                <a:latin typeface="Calibri" pitchFamily="34" charset="0"/>
                <a:cs typeface="Calibri" pitchFamily="34" charset="0"/>
              </a:rPr>
              <a:t>project</a:t>
            </a:r>
            <a:r>
              <a:rPr lang="en-US" dirty="0" smtClean="0">
                <a:latin typeface="Calibri" pitchFamily="34" charset="0"/>
                <a:cs typeface="Calibri" pitchFamily="34" charset="0"/>
              </a:rPr>
              <a:t> : root element; top level element</a:t>
            </a:r>
          </a:p>
          <a:p>
            <a:pPr marL="1257120" lvl="2" indent="-342900" algn="just">
              <a:buFont typeface="Wingdings" panose="05000000000000000000" pitchFamily="2" charset="2"/>
              <a:buChar char="q"/>
            </a:pPr>
            <a:r>
              <a:rPr lang="en-US" b="1" dirty="0" err="1" smtClean="0">
                <a:latin typeface="Calibri" pitchFamily="34" charset="0"/>
                <a:cs typeface="Calibri" pitchFamily="34" charset="0"/>
              </a:rPr>
              <a:t>modelVersion</a:t>
            </a:r>
            <a:r>
              <a:rPr lang="en-US" dirty="0" smtClean="0">
                <a:latin typeface="Calibri" pitchFamily="34" charset="0"/>
                <a:cs typeface="Calibri" pitchFamily="34" charset="0"/>
              </a:rPr>
              <a:t> : It indicates the version model in which the current pom.xml is using.</a:t>
            </a:r>
          </a:p>
          <a:p>
            <a:pPr marL="1257120" lvl="2" indent="-342900" algn="just">
              <a:buFont typeface="Wingdings" panose="05000000000000000000" pitchFamily="2" charset="2"/>
              <a:buChar char="q"/>
            </a:pPr>
            <a:r>
              <a:rPr lang="en-US" b="1" dirty="0" err="1" smtClean="0">
                <a:latin typeface="Calibri" pitchFamily="34" charset="0"/>
                <a:cs typeface="Calibri" pitchFamily="34" charset="0"/>
              </a:rPr>
              <a:t>groupId</a:t>
            </a:r>
            <a:r>
              <a:rPr lang="en-US" dirty="0" smtClean="0">
                <a:latin typeface="Calibri" pitchFamily="34" charset="0"/>
                <a:cs typeface="Calibri" pitchFamily="34" charset="0"/>
              </a:rPr>
              <a:t>: It indicates the unique identifier of the organization or group that created project. </a:t>
            </a:r>
          </a:p>
          <a:p>
            <a:pPr marL="1257120" lvl="2" indent="-342900" algn="just">
              <a:buFont typeface="Wingdings" panose="05000000000000000000" pitchFamily="2" charset="2"/>
              <a:buChar char="q"/>
            </a:pPr>
            <a:r>
              <a:rPr lang="en-US" b="1" dirty="0" err="1">
                <a:latin typeface="Calibri" pitchFamily="34" charset="0"/>
                <a:cs typeface="Calibri" pitchFamily="34" charset="0"/>
              </a:rPr>
              <a:t>a</a:t>
            </a:r>
            <a:r>
              <a:rPr lang="en-US" b="1" dirty="0" err="1" smtClean="0">
                <a:latin typeface="Calibri" pitchFamily="34" charset="0"/>
                <a:cs typeface="Calibri" pitchFamily="34" charset="0"/>
              </a:rPr>
              <a:t>rifactId</a:t>
            </a:r>
            <a:r>
              <a:rPr lang="en-US" dirty="0">
                <a:latin typeface="Calibri" pitchFamily="34" charset="0"/>
                <a:cs typeface="Calibri" pitchFamily="34" charset="0"/>
              </a:rPr>
              <a:t>: </a:t>
            </a:r>
            <a:r>
              <a:rPr lang="en-US" dirty="0" smtClean="0">
                <a:latin typeface="Calibri" pitchFamily="34" charset="0"/>
                <a:cs typeface="Calibri" pitchFamily="34" charset="0"/>
              </a:rPr>
              <a:t>It </a:t>
            </a:r>
            <a:r>
              <a:rPr lang="en-US" dirty="0">
                <a:latin typeface="Calibri" pitchFamily="34" charset="0"/>
                <a:cs typeface="Calibri" pitchFamily="34" charset="0"/>
              </a:rPr>
              <a:t>indicates the unique base name of the primary artifact being generated by this project. The primary artifact for a project is typically a JAR file. Secondary artifacts like source bundles also use the </a:t>
            </a:r>
            <a:r>
              <a:rPr lang="en-US" dirty="0" err="1">
                <a:latin typeface="Calibri" pitchFamily="34" charset="0"/>
                <a:cs typeface="Calibri" pitchFamily="34" charset="0"/>
              </a:rPr>
              <a:t>artifactId</a:t>
            </a:r>
            <a:r>
              <a:rPr lang="en-US" dirty="0">
                <a:latin typeface="Calibri" pitchFamily="34" charset="0"/>
                <a:cs typeface="Calibri" pitchFamily="34" charset="0"/>
              </a:rPr>
              <a:t> as part of their final name.</a:t>
            </a:r>
            <a:r>
              <a:rPr lang="en-US" dirty="0" smtClean="0">
                <a:latin typeface="Calibri" pitchFamily="34" charset="0"/>
                <a:cs typeface="Calibri" pitchFamily="34" charset="0"/>
              </a:rPr>
              <a:t>	</a:t>
            </a:r>
          </a:p>
          <a:p>
            <a:pPr marL="1257120" lvl="2" indent="-342900" algn="just">
              <a:buFont typeface="Wingdings" panose="05000000000000000000" pitchFamily="2" charset="2"/>
              <a:buChar char="q"/>
            </a:pPr>
            <a:r>
              <a:rPr lang="en-US" b="1" dirty="0" smtClean="0">
                <a:latin typeface="Calibri" pitchFamily="34" charset="0"/>
                <a:cs typeface="Calibri" pitchFamily="34" charset="0"/>
              </a:rPr>
              <a:t>version</a:t>
            </a:r>
            <a:r>
              <a:rPr lang="en-US" dirty="0" smtClean="0">
                <a:latin typeface="Calibri" pitchFamily="34" charset="0"/>
                <a:cs typeface="Calibri" pitchFamily="34" charset="0"/>
              </a:rPr>
              <a:t> </a:t>
            </a:r>
            <a:r>
              <a:rPr lang="en-US" dirty="0">
                <a:latin typeface="Calibri" pitchFamily="34" charset="0"/>
                <a:cs typeface="Calibri" pitchFamily="34" charset="0"/>
              </a:rPr>
              <a:t>: </a:t>
            </a:r>
            <a:r>
              <a:rPr lang="en-US" dirty="0" smtClean="0">
                <a:latin typeface="Calibri" pitchFamily="34" charset="0"/>
                <a:cs typeface="Calibri" pitchFamily="34" charset="0"/>
              </a:rPr>
              <a:t>It </a:t>
            </a:r>
            <a:r>
              <a:rPr lang="en-US" dirty="0">
                <a:latin typeface="Calibri" pitchFamily="34" charset="0"/>
                <a:cs typeface="Calibri" pitchFamily="34" charset="0"/>
              </a:rPr>
              <a:t>indicates the version of the artifact generated by the </a:t>
            </a:r>
            <a:r>
              <a:rPr lang="en-US" dirty="0" smtClean="0">
                <a:latin typeface="Calibri" pitchFamily="34" charset="0"/>
                <a:cs typeface="Calibri" pitchFamily="34" charset="0"/>
              </a:rPr>
              <a:t>project.</a:t>
            </a:r>
          </a:p>
          <a:p>
            <a:pPr lvl="2" algn="just"/>
            <a:endParaRPr lang="en-US" dirty="0" smtClean="0">
              <a:latin typeface="Calibri" pitchFamily="34" charset="0"/>
              <a:cs typeface="Calibri" pitchFamily="34" charset="0"/>
            </a:endParaRPr>
          </a:p>
        </p:txBody>
      </p:sp>
    </p:spTree>
    <p:extLst>
      <p:ext uri="{BB962C8B-B14F-4D97-AF65-F5344CB8AC3E}">
        <p14:creationId xmlns:p14="http://schemas.microsoft.com/office/powerpoint/2010/main" val="148404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POM </a:t>
            </a:r>
            <a:r>
              <a:rPr lang="en-US" sz="2400" b="1" dirty="0">
                <a:solidFill>
                  <a:srgbClr val="04A2B9"/>
                </a:solidFill>
                <a:latin typeface="Calibri" pitchFamily="34" charset="0"/>
                <a:cs typeface="Calibri" pitchFamily="34" charset="0"/>
              </a:rPr>
              <a:t>files Maven Build lifecycle</a:t>
            </a:r>
            <a:endParaRPr sz="2400" b="1" dirty="0">
              <a:latin typeface="Calibri" pitchFamily="34" charset="0"/>
              <a:cs typeface="Calibri" pitchFamily="34" charset="0"/>
            </a:endParaRPr>
          </a:p>
        </p:txBody>
      </p:sp>
      <p:sp>
        <p:nvSpPr>
          <p:cNvPr id="94" name="Google Shape;94;p2"/>
          <p:cNvSpPr txBox="1"/>
          <p:nvPr/>
        </p:nvSpPr>
        <p:spPr>
          <a:xfrm>
            <a:off x="228600" y="895350"/>
            <a:ext cx="8610600" cy="3462444"/>
          </a:xfrm>
          <a:prstGeom prst="rect">
            <a:avLst/>
          </a:prstGeom>
          <a:noFill/>
          <a:ln>
            <a:noFill/>
          </a:ln>
        </p:spPr>
        <p:txBody>
          <a:bodyPr spcFirstLastPara="1" wrap="square" lIns="68559" tIns="68559" rIns="68559" bIns="68559" anchor="t" anchorCtr="0">
            <a:spAutoFit/>
          </a:bodyPr>
          <a:lstStyle/>
          <a:p>
            <a:pPr marL="342900" indent="-342900" algn="just">
              <a:buFont typeface="Wingdings" panose="05000000000000000000" pitchFamily="2" charset="2"/>
              <a:buChar char="q"/>
            </a:pPr>
            <a:r>
              <a:rPr lang="en-US" b="1" dirty="0" smtClean="0">
                <a:latin typeface="Calibri" pitchFamily="34" charset="0"/>
                <a:cs typeface="Calibri" pitchFamily="34" charset="0"/>
              </a:rPr>
              <a:t>POM Files</a:t>
            </a:r>
          </a:p>
          <a:p>
            <a:pPr marL="800006" lvl="1" indent="-342900" algn="just">
              <a:buFont typeface="Wingdings" panose="05000000000000000000" pitchFamily="2" charset="2"/>
              <a:buChar char="q"/>
            </a:pPr>
            <a:r>
              <a:rPr lang="en-US" b="1" dirty="0" smtClean="0">
                <a:latin typeface="Calibri" pitchFamily="34" charset="0"/>
                <a:cs typeface="Calibri" pitchFamily="34" charset="0"/>
              </a:rPr>
              <a:t>Additional Elements</a:t>
            </a:r>
          </a:p>
          <a:p>
            <a:pPr marL="1257120" lvl="2" indent="-342900" algn="just">
              <a:buFont typeface="Wingdings" panose="05000000000000000000" pitchFamily="2" charset="2"/>
              <a:buChar char="q"/>
            </a:pPr>
            <a:r>
              <a:rPr lang="en-US" b="1" dirty="0" smtClean="0">
                <a:latin typeface="Calibri" pitchFamily="34" charset="0"/>
                <a:cs typeface="Calibri" pitchFamily="34" charset="0"/>
              </a:rPr>
              <a:t>name </a:t>
            </a:r>
            <a:r>
              <a:rPr lang="en-US" dirty="0">
                <a:latin typeface="Calibri" pitchFamily="34" charset="0"/>
                <a:cs typeface="Calibri" pitchFamily="34" charset="0"/>
              </a:rPr>
              <a:t>:  </a:t>
            </a:r>
            <a:r>
              <a:rPr lang="en-US" dirty="0" smtClean="0">
                <a:latin typeface="Calibri" pitchFamily="34" charset="0"/>
                <a:cs typeface="Calibri" pitchFamily="34" charset="0"/>
              </a:rPr>
              <a:t>It indicates </a:t>
            </a:r>
            <a:r>
              <a:rPr lang="en-US" dirty="0">
                <a:latin typeface="Calibri" pitchFamily="34" charset="0"/>
                <a:cs typeface="Calibri" pitchFamily="34" charset="0"/>
              </a:rPr>
              <a:t>the display name used for the </a:t>
            </a:r>
            <a:r>
              <a:rPr lang="en-US" dirty="0" smtClean="0">
                <a:latin typeface="Calibri" pitchFamily="34" charset="0"/>
                <a:cs typeface="Calibri" pitchFamily="34" charset="0"/>
              </a:rPr>
              <a:t>Maven project</a:t>
            </a:r>
            <a:r>
              <a:rPr lang="en-US" dirty="0">
                <a:latin typeface="Calibri" pitchFamily="34" charset="0"/>
                <a:cs typeface="Calibri" pitchFamily="34" charset="0"/>
              </a:rPr>
              <a:t>. </a:t>
            </a:r>
            <a:endParaRPr lang="en-US" dirty="0" smtClean="0">
              <a:latin typeface="Calibri" pitchFamily="34" charset="0"/>
              <a:cs typeface="Calibri" pitchFamily="34" charset="0"/>
            </a:endParaRPr>
          </a:p>
          <a:p>
            <a:pPr marL="1257120" lvl="2" indent="-342900" algn="just">
              <a:buFont typeface="Wingdings" panose="05000000000000000000" pitchFamily="2" charset="2"/>
              <a:buChar char="q"/>
            </a:pPr>
            <a:r>
              <a:rPr lang="en-US" b="1" dirty="0" err="1" smtClean="0">
                <a:latin typeface="Calibri" pitchFamily="34" charset="0"/>
                <a:cs typeface="Calibri" pitchFamily="34" charset="0"/>
              </a:rPr>
              <a:t>url</a:t>
            </a:r>
            <a:r>
              <a:rPr lang="en-US" b="1" dirty="0" smtClean="0">
                <a:latin typeface="Calibri" pitchFamily="34" charset="0"/>
                <a:cs typeface="Calibri" pitchFamily="34" charset="0"/>
              </a:rPr>
              <a:t> </a:t>
            </a:r>
            <a:r>
              <a:rPr lang="en-US" dirty="0" smtClean="0">
                <a:latin typeface="Calibri" pitchFamily="34" charset="0"/>
                <a:cs typeface="Calibri" pitchFamily="34" charset="0"/>
              </a:rPr>
              <a:t>: </a:t>
            </a:r>
            <a:r>
              <a:rPr lang="en-US" dirty="0">
                <a:latin typeface="Calibri" pitchFamily="34" charset="0"/>
                <a:cs typeface="Calibri" pitchFamily="34" charset="0"/>
              </a:rPr>
              <a:t>It indicates where the project's site can be found.</a:t>
            </a:r>
            <a:endParaRPr lang="en-US" dirty="0" smtClean="0">
              <a:latin typeface="Calibri" pitchFamily="34" charset="0"/>
              <a:cs typeface="Calibri" pitchFamily="34" charset="0"/>
            </a:endParaRPr>
          </a:p>
          <a:p>
            <a:pPr marL="1257120" lvl="2" indent="-342900" algn="just">
              <a:buFont typeface="Wingdings" panose="05000000000000000000" pitchFamily="2" charset="2"/>
              <a:buChar char="q"/>
            </a:pPr>
            <a:r>
              <a:rPr lang="en-US" b="1" dirty="0">
                <a:latin typeface="Calibri" pitchFamily="34" charset="0"/>
                <a:cs typeface="Calibri" pitchFamily="34" charset="0"/>
              </a:rPr>
              <a:t>d</a:t>
            </a:r>
            <a:r>
              <a:rPr lang="en-US" b="1" dirty="0" smtClean="0">
                <a:latin typeface="Calibri" pitchFamily="34" charset="0"/>
                <a:cs typeface="Calibri" pitchFamily="34" charset="0"/>
              </a:rPr>
              <a:t>ependencies: </a:t>
            </a:r>
            <a:r>
              <a:rPr lang="en-US" dirty="0" smtClean="0">
                <a:latin typeface="Calibri" pitchFamily="34" charset="0"/>
                <a:cs typeface="Calibri" pitchFamily="34" charset="0"/>
              </a:rPr>
              <a:t>The POM lists all the external libraries and dependencies that the project relies on during the build process and runtime. </a:t>
            </a:r>
          </a:p>
          <a:p>
            <a:pPr marL="1257120" lvl="2" indent="-342900" algn="just">
              <a:buFont typeface="Wingdings" panose="05000000000000000000" pitchFamily="2" charset="2"/>
              <a:buChar char="q"/>
            </a:pPr>
            <a:r>
              <a:rPr lang="en-US" b="1" dirty="0" smtClean="0">
                <a:latin typeface="Calibri" pitchFamily="34" charset="0"/>
                <a:cs typeface="Calibri" pitchFamily="34" charset="0"/>
              </a:rPr>
              <a:t>dependency: </a:t>
            </a:r>
            <a:r>
              <a:rPr lang="en-US" dirty="0" smtClean="0">
                <a:latin typeface="Calibri" pitchFamily="34" charset="0"/>
                <a:cs typeface="Calibri" pitchFamily="34" charset="0"/>
              </a:rPr>
              <a:t>It define a dependency. It is used inside dependencies.</a:t>
            </a:r>
          </a:p>
          <a:p>
            <a:pPr marL="1257120" lvl="2" indent="-342900" algn="just">
              <a:buFont typeface="Wingdings" panose="05000000000000000000" pitchFamily="2" charset="2"/>
              <a:buChar char="q"/>
            </a:pPr>
            <a:r>
              <a:rPr lang="en-US" b="1" dirty="0">
                <a:latin typeface="Calibri" pitchFamily="34" charset="0"/>
                <a:cs typeface="Calibri" pitchFamily="34" charset="0"/>
              </a:rPr>
              <a:t>p</a:t>
            </a:r>
            <a:r>
              <a:rPr lang="en-US" b="1" dirty="0" smtClean="0">
                <a:latin typeface="Calibri" pitchFamily="34" charset="0"/>
                <a:cs typeface="Calibri" pitchFamily="34" charset="0"/>
              </a:rPr>
              <a:t>lugins</a:t>
            </a:r>
            <a:r>
              <a:rPr lang="en-US" dirty="0" smtClean="0">
                <a:latin typeface="Calibri" pitchFamily="34" charset="0"/>
                <a:cs typeface="Calibri" pitchFamily="34" charset="0"/>
              </a:rPr>
              <a:t>: Maven allows developers to use various plugins to extend its functionality during the build process. The POM defines which plugins are applied to the project and the respective configurations.	</a:t>
            </a:r>
          </a:p>
          <a:p>
            <a:pPr marL="1257120" lvl="2" indent="-342900" algn="just">
              <a:buFont typeface="Wingdings" panose="05000000000000000000" pitchFamily="2" charset="2"/>
              <a:buChar char="q"/>
            </a:pPr>
            <a:r>
              <a:rPr lang="en-US" b="1" dirty="0">
                <a:latin typeface="Calibri" pitchFamily="34" charset="0"/>
                <a:cs typeface="Calibri" pitchFamily="34" charset="0"/>
              </a:rPr>
              <a:t>s</a:t>
            </a:r>
            <a:r>
              <a:rPr lang="en-US" b="1" dirty="0" smtClean="0">
                <a:latin typeface="Calibri" pitchFamily="34" charset="0"/>
                <a:cs typeface="Calibri" pitchFamily="34" charset="0"/>
              </a:rPr>
              <a:t>cope </a:t>
            </a:r>
            <a:r>
              <a:rPr lang="en-US" dirty="0" smtClean="0">
                <a:latin typeface="Calibri" pitchFamily="34" charset="0"/>
                <a:cs typeface="Calibri" pitchFamily="34" charset="0"/>
              </a:rPr>
              <a:t>: It is used to define the scope for this maven project.</a:t>
            </a:r>
          </a:p>
          <a:p>
            <a:pPr lvl="2" algn="just"/>
            <a:endParaRPr lang="en-US" dirty="0" smtClean="0">
              <a:latin typeface="Calibri" pitchFamily="34" charset="0"/>
              <a:cs typeface="Calibri" pitchFamily="34" charset="0"/>
            </a:endParaRPr>
          </a:p>
        </p:txBody>
      </p:sp>
    </p:spTree>
    <p:extLst>
      <p:ext uri="{BB962C8B-B14F-4D97-AF65-F5344CB8AC3E}">
        <p14:creationId xmlns:p14="http://schemas.microsoft.com/office/powerpoint/2010/main" val="189768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POM </a:t>
            </a:r>
            <a:r>
              <a:rPr lang="en-US" sz="2400" b="1" dirty="0">
                <a:solidFill>
                  <a:srgbClr val="04A2B9"/>
                </a:solidFill>
                <a:latin typeface="Calibri" pitchFamily="34" charset="0"/>
                <a:cs typeface="Calibri" pitchFamily="34" charset="0"/>
              </a:rPr>
              <a:t>files Maven Build lifecycle</a:t>
            </a:r>
            <a:endParaRPr sz="2400" b="1" dirty="0">
              <a:latin typeface="Calibri" pitchFamily="34" charset="0"/>
              <a:cs typeface="Calibri" pitchFamily="34" charset="0"/>
            </a:endParaRPr>
          </a:p>
        </p:txBody>
      </p:sp>
      <p:sp>
        <p:nvSpPr>
          <p:cNvPr id="94" name="Google Shape;94;p2"/>
          <p:cNvSpPr txBox="1"/>
          <p:nvPr/>
        </p:nvSpPr>
        <p:spPr>
          <a:xfrm>
            <a:off x="228600" y="895350"/>
            <a:ext cx="8610600" cy="415456"/>
          </a:xfrm>
          <a:prstGeom prst="rect">
            <a:avLst/>
          </a:prstGeom>
          <a:noFill/>
          <a:ln>
            <a:noFill/>
          </a:ln>
        </p:spPr>
        <p:txBody>
          <a:bodyPr spcFirstLastPara="1" wrap="square" lIns="68559" tIns="68559" rIns="68559" bIns="68559" anchor="t" anchorCtr="0">
            <a:spAutoFit/>
          </a:bodyPr>
          <a:lstStyle/>
          <a:p>
            <a:pPr marL="342900" indent="-342900" algn="just">
              <a:buFont typeface="Wingdings" panose="05000000000000000000" pitchFamily="2" charset="2"/>
              <a:buChar char="q"/>
            </a:pPr>
            <a:r>
              <a:rPr lang="en-US" b="1" dirty="0" smtClean="0">
                <a:latin typeface="Calibri" pitchFamily="34" charset="0"/>
                <a:cs typeface="Calibri" pitchFamily="34" charset="0"/>
              </a:rPr>
              <a:t>Maven Build Lifecycle</a:t>
            </a:r>
          </a:p>
        </p:txBody>
      </p:sp>
      <p:pic>
        <p:nvPicPr>
          <p:cNvPr id="1026" name="Picture 2" descr="Maven Build Phases and Basic Maven Commands - GeeksforGeeks"/>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3200" y="971550"/>
            <a:ext cx="4114799" cy="3950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01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POM </a:t>
            </a:r>
            <a:r>
              <a:rPr lang="en-US" sz="2400" b="1" dirty="0">
                <a:solidFill>
                  <a:srgbClr val="04A2B9"/>
                </a:solidFill>
                <a:latin typeface="Calibri" pitchFamily="34" charset="0"/>
                <a:cs typeface="Calibri" pitchFamily="34" charset="0"/>
              </a:rPr>
              <a:t>files Maven Build lifecycle</a:t>
            </a:r>
            <a:endParaRPr sz="2400" b="1" dirty="0">
              <a:latin typeface="Calibri" pitchFamily="34" charset="0"/>
              <a:cs typeface="Calibri" pitchFamily="34" charset="0"/>
            </a:endParaRPr>
          </a:p>
        </p:txBody>
      </p:sp>
      <p:sp>
        <p:nvSpPr>
          <p:cNvPr id="94" name="Google Shape;94;p2"/>
          <p:cNvSpPr txBox="1"/>
          <p:nvPr/>
        </p:nvSpPr>
        <p:spPr>
          <a:xfrm>
            <a:off x="228600" y="895350"/>
            <a:ext cx="8610600" cy="3462444"/>
          </a:xfrm>
          <a:prstGeom prst="rect">
            <a:avLst/>
          </a:prstGeom>
          <a:noFill/>
          <a:ln>
            <a:noFill/>
          </a:ln>
        </p:spPr>
        <p:txBody>
          <a:bodyPr spcFirstLastPara="1" wrap="square" lIns="68559" tIns="68559" rIns="68559" bIns="68559" anchor="t" anchorCtr="0">
            <a:spAutoFit/>
          </a:bodyPr>
          <a:lstStyle/>
          <a:p>
            <a:pPr marL="342900" indent="-342900" algn="just">
              <a:buFont typeface="Wingdings" panose="05000000000000000000" pitchFamily="2" charset="2"/>
              <a:buChar char="q"/>
            </a:pPr>
            <a:r>
              <a:rPr lang="en-US" b="1" dirty="0" smtClean="0">
                <a:latin typeface="Calibri" pitchFamily="34" charset="0"/>
                <a:cs typeface="Calibri" pitchFamily="34" charset="0"/>
              </a:rPr>
              <a:t>Maven Build Lifecycle</a:t>
            </a:r>
          </a:p>
          <a:p>
            <a:pPr marL="715963" lvl="2" indent="-352425" algn="just">
              <a:buFont typeface="Wingdings" panose="05000000000000000000" pitchFamily="2" charset="2"/>
              <a:buChar char="q"/>
            </a:pPr>
            <a:r>
              <a:rPr lang="en-US" b="1" dirty="0" smtClean="0">
                <a:latin typeface="Calibri" pitchFamily="34" charset="0"/>
                <a:cs typeface="Calibri" pitchFamily="34" charset="0"/>
              </a:rPr>
              <a:t>validate: </a:t>
            </a:r>
            <a:r>
              <a:rPr lang="en-US" dirty="0" smtClean="0">
                <a:latin typeface="Calibri" pitchFamily="34" charset="0"/>
                <a:cs typeface="Calibri" pitchFamily="34" charset="0"/>
              </a:rPr>
              <a:t>It confirms that all the data necessary for the build is available. </a:t>
            </a:r>
          </a:p>
          <a:p>
            <a:pPr marL="715963" lvl="2" indent="-352425" algn="just">
              <a:buFont typeface="Wingdings" panose="05000000000000000000" pitchFamily="2" charset="2"/>
              <a:buChar char="q"/>
            </a:pPr>
            <a:r>
              <a:rPr lang="en-US" b="1" dirty="0" smtClean="0">
                <a:latin typeface="Calibri" pitchFamily="34" charset="0"/>
                <a:cs typeface="Calibri" pitchFamily="34" charset="0"/>
              </a:rPr>
              <a:t>Compile: </a:t>
            </a:r>
            <a:r>
              <a:rPr lang="en-US" dirty="0" smtClean="0">
                <a:latin typeface="Calibri" pitchFamily="34" charset="0"/>
                <a:cs typeface="Calibri" pitchFamily="34" charset="0"/>
              </a:rPr>
              <a:t>compile the source code of the project.</a:t>
            </a:r>
          </a:p>
          <a:p>
            <a:pPr marL="715963" lvl="2" indent="-352425" algn="just">
              <a:buFont typeface="Wingdings" panose="05000000000000000000" pitchFamily="2" charset="2"/>
              <a:buChar char="q"/>
            </a:pPr>
            <a:r>
              <a:rPr lang="en-US" b="1" dirty="0" smtClean="0">
                <a:latin typeface="Calibri" pitchFamily="34" charset="0"/>
                <a:cs typeface="Calibri" pitchFamily="34" charset="0"/>
              </a:rPr>
              <a:t>test</a:t>
            </a:r>
            <a:r>
              <a:rPr lang="en-US" b="1" dirty="0">
                <a:latin typeface="Calibri" pitchFamily="34" charset="0"/>
                <a:cs typeface="Calibri" pitchFamily="34" charset="0"/>
              </a:rPr>
              <a:t>: </a:t>
            </a:r>
            <a:r>
              <a:rPr lang="en-US" dirty="0">
                <a:latin typeface="Calibri" pitchFamily="34" charset="0"/>
                <a:cs typeface="Calibri" pitchFamily="34" charset="0"/>
              </a:rPr>
              <a:t>test the compiled source code using a suitable unit testing framework.</a:t>
            </a:r>
            <a:r>
              <a:rPr lang="en-US" b="1" dirty="0">
                <a:latin typeface="Calibri" pitchFamily="34" charset="0"/>
                <a:cs typeface="Calibri" pitchFamily="34" charset="0"/>
              </a:rPr>
              <a:t> </a:t>
            </a:r>
            <a:endParaRPr lang="en-US" dirty="0" smtClean="0">
              <a:latin typeface="Calibri" pitchFamily="34" charset="0"/>
              <a:cs typeface="Calibri" pitchFamily="34" charset="0"/>
            </a:endParaRPr>
          </a:p>
          <a:p>
            <a:pPr marL="715963" lvl="2" indent="-352425" algn="just">
              <a:buFont typeface="Wingdings" panose="05000000000000000000" pitchFamily="2" charset="2"/>
              <a:buChar char="q"/>
            </a:pPr>
            <a:r>
              <a:rPr lang="en-US" b="1" dirty="0" smtClean="0">
                <a:latin typeface="Calibri" pitchFamily="34" charset="0"/>
                <a:cs typeface="Calibri" pitchFamily="34" charset="0"/>
              </a:rPr>
              <a:t>package: </a:t>
            </a:r>
            <a:r>
              <a:rPr lang="en-US" dirty="0" smtClean="0">
                <a:latin typeface="Calibri" pitchFamily="34" charset="0"/>
                <a:cs typeface="Calibri" pitchFamily="34" charset="0"/>
              </a:rPr>
              <a:t>It </a:t>
            </a:r>
            <a:r>
              <a:rPr lang="en-US" dirty="0">
                <a:latin typeface="Calibri" pitchFamily="34" charset="0"/>
                <a:cs typeface="Calibri" pitchFamily="34" charset="0"/>
              </a:rPr>
              <a:t>take the compiled code and package it in its distributable format, such as a JAR</a:t>
            </a:r>
            <a:r>
              <a:rPr lang="en-US" dirty="0" smtClean="0">
                <a:latin typeface="Calibri" pitchFamily="34" charset="0"/>
                <a:cs typeface="Calibri" pitchFamily="34" charset="0"/>
              </a:rPr>
              <a:t>.</a:t>
            </a:r>
          </a:p>
          <a:p>
            <a:pPr marL="715963" lvl="2" indent="-352425" algn="just">
              <a:buFont typeface="Wingdings" panose="05000000000000000000" pitchFamily="2" charset="2"/>
              <a:buChar char="q"/>
            </a:pPr>
            <a:r>
              <a:rPr lang="en-US" b="1" dirty="0" smtClean="0">
                <a:latin typeface="Calibri" pitchFamily="34" charset="0"/>
                <a:cs typeface="Calibri" pitchFamily="34" charset="0"/>
              </a:rPr>
              <a:t>verify</a:t>
            </a:r>
            <a:r>
              <a:rPr lang="en-US" b="1" dirty="0">
                <a:latin typeface="Calibri" pitchFamily="34" charset="0"/>
                <a:cs typeface="Calibri" pitchFamily="34" charset="0"/>
              </a:rPr>
              <a:t>: </a:t>
            </a:r>
            <a:r>
              <a:rPr lang="en-US" dirty="0">
                <a:latin typeface="Calibri" pitchFamily="34" charset="0"/>
                <a:cs typeface="Calibri" pitchFamily="34" charset="0"/>
              </a:rPr>
              <a:t>run any checks on results of integration tests to ensure quality criteria are </a:t>
            </a:r>
            <a:r>
              <a:rPr lang="en-US" dirty="0" smtClean="0">
                <a:latin typeface="Calibri" pitchFamily="34" charset="0"/>
                <a:cs typeface="Calibri" pitchFamily="34" charset="0"/>
              </a:rPr>
              <a:t>met.	</a:t>
            </a:r>
          </a:p>
          <a:p>
            <a:pPr marL="715963" lvl="2" indent="-352425" algn="just">
              <a:buFont typeface="Wingdings" panose="05000000000000000000" pitchFamily="2" charset="2"/>
              <a:buChar char="q"/>
            </a:pPr>
            <a:r>
              <a:rPr lang="en-US" b="1" dirty="0" smtClean="0">
                <a:latin typeface="Calibri" pitchFamily="34" charset="0"/>
                <a:cs typeface="Calibri" pitchFamily="34" charset="0"/>
              </a:rPr>
              <a:t>install: </a:t>
            </a:r>
            <a:r>
              <a:rPr lang="en-US" dirty="0" smtClean="0">
                <a:latin typeface="Calibri" pitchFamily="34" charset="0"/>
                <a:cs typeface="Calibri" pitchFamily="34" charset="0"/>
              </a:rPr>
              <a:t>i</a:t>
            </a:r>
            <a:r>
              <a:rPr lang="en-US" dirty="0" smtClean="0"/>
              <a:t>nstall </a:t>
            </a:r>
            <a:r>
              <a:rPr lang="en-US" dirty="0"/>
              <a:t>the package into the local repository, for use as a dependency in other projects </a:t>
            </a:r>
            <a:r>
              <a:rPr lang="en-US" dirty="0" smtClean="0"/>
              <a:t>locally.</a:t>
            </a:r>
          </a:p>
          <a:p>
            <a:pPr marL="715963" lvl="2" indent="-352425" algn="just">
              <a:buFont typeface="Wingdings" panose="05000000000000000000" pitchFamily="2" charset="2"/>
              <a:buChar char="q"/>
            </a:pPr>
            <a:r>
              <a:rPr lang="en-US" b="1" dirty="0">
                <a:latin typeface="Calibri" pitchFamily="34" charset="0"/>
                <a:cs typeface="Calibri" pitchFamily="34" charset="0"/>
              </a:rPr>
              <a:t>d</a:t>
            </a:r>
            <a:r>
              <a:rPr lang="en-US" b="1" dirty="0" smtClean="0">
                <a:latin typeface="Calibri" pitchFamily="34" charset="0"/>
                <a:cs typeface="Calibri" pitchFamily="34" charset="0"/>
              </a:rPr>
              <a:t>eploy: </a:t>
            </a:r>
            <a:r>
              <a:rPr lang="en-US" dirty="0" smtClean="0">
                <a:latin typeface="Calibri" pitchFamily="34" charset="0"/>
                <a:cs typeface="Calibri" pitchFamily="34" charset="0"/>
              </a:rPr>
              <a:t> Final package is deployed into a remote repository.</a:t>
            </a:r>
          </a:p>
          <a:p>
            <a:pPr lvl="2" algn="just"/>
            <a:endParaRPr lang="en-US" dirty="0" smtClean="0">
              <a:latin typeface="Calibri" pitchFamily="34" charset="0"/>
              <a:cs typeface="Calibri" pitchFamily="34" charset="0"/>
            </a:endParaRPr>
          </a:p>
        </p:txBody>
      </p:sp>
    </p:spTree>
    <p:extLst>
      <p:ext uri="{BB962C8B-B14F-4D97-AF65-F5344CB8AC3E}">
        <p14:creationId xmlns:p14="http://schemas.microsoft.com/office/powerpoint/2010/main" val="154589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POM </a:t>
            </a:r>
            <a:r>
              <a:rPr lang="en-US" sz="2400" b="1" dirty="0">
                <a:solidFill>
                  <a:srgbClr val="04A2B9"/>
                </a:solidFill>
                <a:latin typeface="Calibri" pitchFamily="34" charset="0"/>
                <a:cs typeface="Calibri" pitchFamily="34" charset="0"/>
              </a:rPr>
              <a:t>files Maven Build lifecycle</a:t>
            </a:r>
            <a:endParaRPr sz="2400" b="1" dirty="0">
              <a:latin typeface="Calibri" pitchFamily="34" charset="0"/>
              <a:cs typeface="Calibri" pitchFamily="34" charset="0"/>
            </a:endParaRPr>
          </a:p>
        </p:txBody>
      </p:sp>
      <p:sp>
        <p:nvSpPr>
          <p:cNvPr id="94" name="Google Shape;94;p2"/>
          <p:cNvSpPr txBox="1"/>
          <p:nvPr/>
        </p:nvSpPr>
        <p:spPr>
          <a:xfrm>
            <a:off x="228600" y="895350"/>
            <a:ext cx="8610600" cy="4293441"/>
          </a:xfrm>
          <a:prstGeom prst="rect">
            <a:avLst/>
          </a:prstGeom>
          <a:noFill/>
          <a:ln>
            <a:noFill/>
          </a:ln>
        </p:spPr>
        <p:txBody>
          <a:bodyPr spcFirstLastPara="1" wrap="square" lIns="68559" tIns="68559" rIns="68559" bIns="68559" anchor="t" anchorCtr="0">
            <a:spAutoFit/>
          </a:bodyPr>
          <a:lstStyle/>
          <a:p>
            <a:pPr marL="342900" indent="-342900" algn="just">
              <a:buFont typeface="Wingdings" panose="05000000000000000000" pitchFamily="2" charset="2"/>
              <a:buChar char="q"/>
            </a:pPr>
            <a:r>
              <a:rPr lang="en-US" b="1" dirty="0" smtClean="0">
                <a:latin typeface="Calibri" pitchFamily="34" charset="0"/>
                <a:cs typeface="Calibri" pitchFamily="34" charset="0"/>
              </a:rPr>
              <a:t>Maven Goals</a:t>
            </a:r>
          </a:p>
          <a:p>
            <a:pPr marL="715963" lvl="2" indent="-352425" algn="just">
              <a:buFont typeface="Wingdings" panose="05000000000000000000" pitchFamily="2" charset="2"/>
              <a:buChar char="q"/>
            </a:pPr>
            <a:r>
              <a:rPr lang="en-US" dirty="0" smtClean="0">
                <a:latin typeface="Calibri" pitchFamily="34" charset="0"/>
                <a:cs typeface="Calibri" pitchFamily="34" charset="0"/>
              </a:rPr>
              <a:t>In Maven, each phase is a sequence of goals. The purpose of each goal in Maven is to perform in specific task.</a:t>
            </a:r>
          </a:p>
          <a:p>
            <a:pPr marL="715963" lvl="2" indent="-352425" algn="just">
              <a:buFont typeface="Wingdings" panose="05000000000000000000" pitchFamily="2" charset="2"/>
              <a:buChar char="q"/>
            </a:pPr>
            <a:r>
              <a:rPr lang="en-US" dirty="0" smtClean="0">
                <a:latin typeface="Calibri" pitchFamily="34" charset="0"/>
                <a:cs typeface="Calibri" pitchFamily="34" charset="0"/>
              </a:rPr>
              <a:t>When we build our Maven project, we need to specify the Goal. </a:t>
            </a:r>
          </a:p>
          <a:p>
            <a:pPr marL="715963" lvl="2" indent="-352425" algn="just">
              <a:buFont typeface="Wingdings" panose="05000000000000000000" pitchFamily="2" charset="2"/>
              <a:buChar char="q"/>
            </a:pPr>
            <a:r>
              <a:rPr lang="en-US" dirty="0" smtClean="0">
                <a:latin typeface="Calibri" pitchFamily="34" charset="0"/>
                <a:cs typeface="Calibri" pitchFamily="34" charset="0"/>
              </a:rPr>
              <a:t>Some of the popular goals are – </a:t>
            </a:r>
          </a:p>
          <a:p>
            <a:pPr marL="1173071" lvl="3" indent="-352425" algn="just">
              <a:buFont typeface="Wingdings" panose="05000000000000000000" pitchFamily="2" charset="2"/>
              <a:buChar char="q"/>
            </a:pPr>
            <a:r>
              <a:rPr lang="en-US" dirty="0" smtClean="0">
                <a:latin typeface="Calibri" pitchFamily="34" charset="0"/>
                <a:cs typeface="Calibri" pitchFamily="34" charset="0"/>
              </a:rPr>
              <a:t>validate</a:t>
            </a:r>
          </a:p>
          <a:p>
            <a:pPr marL="1173071" lvl="3" indent="-352425" algn="just">
              <a:buFont typeface="Wingdings" panose="05000000000000000000" pitchFamily="2" charset="2"/>
              <a:buChar char="q"/>
            </a:pPr>
            <a:r>
              <a:rPr lang="en-US" dirty="0" smtClean="0">
                <a:latin typeface="Calibri" pitchFamily="34" charset="0"/>
                <a:cs typeface="Calibri" pitchFamily="34" charset="0"/>
              </a:rPr>
              <a:t>compile</a:t>
            </a:r>
          </a:p>
          <a:p>
            <a:pPr marL="1173071" lvl="3" indent="-352425" algn="just">
              <a:buFont typeface="Wingdings" panose="05000000000000000000" pitchFamily="2" charset="2"/>
              <a:buChar char="q"/>
            </a:pPr>
            <a:r>
              <a:rPr lang="en-US" dirty="0" smtClean="0">
                <a:latin typeface="Calibri" pitchFamily="34" charset="0"/>
                <a:cs typeface="Calibri" pitchFamily="34" charset="0"/>
              </a:rPr>
              <a:t>test</a:t>
            </a:r>
          </a:p>
          <a:p>
            <a:pPr marL="1173071" lvl="3" indent="-352425" algn="just">
              <a:buFont typeface="Wingdings" panose="05000000000000000000" pitchFamily="2" charset="2"/>
              <a:buChar char="q"/>
            </a:pPr>
            <a:r>
              <a:rPr lang="en-US" dirty="0" smtClean="0">
                <a:latin typeface="Calibri" pitchFamily="34" charset="0"/>
                <a:cs typeface="Calibri" pitchFamily="34" charset="0"/>
              </a:rPr>
              <a:t>package</a:t>
            </a:r>
          </a:p>
          <a:p>
            <a:pPr marL="1173071" lvl="3" indent="-352425" algn="just">
              <a:buFont typeface="Wingdings" panose="05000000000000000000" pitchFamily="2" charset="2"/>
              <a:buChar char="q"/>
            </a:pPr>
            <a:r>
              <a:rPr lang="en-US" dirty="0" smtClean="0">
                <a:latin typeface="Calibri" pitchFamily="34" charset="0"/>
                <a:cs typeface="Calibri" pitchFamily="34" charset="0"/>
              </a:rPr>
              <a:t>install</a:t>
            </a:r>
          </a:p>
          <a:p>
            <a:pPr marL="1173071" lvl="3" indent="-352425" algn="just">
              <a:buFont typeface="Wingdings" panose="05000000000000000000" pitchFamily="2" charset="2"/>
              <a:buChar char="q"/>
            </a:pPr>
            <a:r>
              <a:rPr lang="en-US" dirty="0" smtClean="0">
                <a:latin typeface="Calibri" pitchFamily="34" charset="0"/>
                <a:cs typeface="Calibri" pitchFamily="34" charset="0"/>
              </a:rPr>
              <a:t>deploy</a:t>
            </a:r>
          </a:p>
          <a:p>
            <a:pPr marL="715963" lvl="2" indent="-352425" algn="just">
              <a:buFont typeface="Wingdings" panose="05000000000000000000" pitchFamily="2" charset="2"/>
              <a:buChar char="q"/>
            </a:pPr>
            <a:r>
              <a:rPr lang="en-US" dirty="0" smtClean="0">
                <a:latin typeface="Calibri" pitchFamily="34" charset="0"/>
                <a:cs typeface="Calibri" pitchFamily="34" charset="0"/>
              </a:rPr>
              <a:t>The build phases are executed sequentially. Any maven build phases that come before the specified phase is also executed. For example, if we run “</a:t>
            </a:r>
            <a:r>
              <a:rPr lang="en-US" b="1" i="1" dirty="0" err="1" smtClean="0">
                <a:solidFill>
                  <a:srgbClr val="002060"/>
                </a:solidFill>
                <a:latin typeface="Calibri" pitchFamily="34" charset="0"/>
                <a:cs typeface="Calibri" pitchFamily="34" charset="0"/>
              </a:rPr>
              <a:t>mvn</a:t>
            </a:r>
            <a:r>
              <a:rPr lang="en-US" b="1" i="1" dirty="0" smtClean="0">
                <a:solidFill>
                  <a:srgbClr val="002060"/>
                </a:solidFill>
                <a:latin typeface="Calibri" pitchFamily="34" charset="0"/>
                <a:cs typeface="Calibri" pitchFamily="34" charset="0"/>
              </a:rPr>
              <a:t> package</a:t>
            </a:r>
            <a:r>
              <a:rPr lang="en-US" dirty="0" smtClean="0">
                <a:latin typeface="Calibri" pitchFamily="34" charset="0"/>
                <a:cs typeface="Calibri" pitchFamily="34" charset="0"/>
              </a:rPr>
              <a:t>” then it will execute compile, test and package phases of the project.</a:t>
            </a:r>
          </a:p>
          <a:p>
            <a:pPr lvl="2" algn="just"/>
            <a:endParaRPr lang="en-US" dirty="0" smtClean="0">
              <a:latin typeface="Calibri" pitchFamily="34" charset="0"/>
              <a:cs typeface="Calibri" pitchFamily="34" charset="0"/>
            </a:endParaRPr>
          </a:p>
        </p:txBody>
      </p:sp>
    </p:spTree>
    <p:extLst>
      <p:ext uri="{BB962C8B-B14F-4D97-AF65-F5344CB8AC3E}">
        <p14:creationId xmlns:p14="http://schemas.microsoft.com/office/powerpoint/2010/main" val="386897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POM </a:t>
            </a:r>
            <a:r>
              <a:rPr lang="en-US" sz="2400" b="1" dirty="0">
                <a:solidFill>
                  <a:srgbClr val="04A2B9"/>
                </a:solidFill>
                <a:latin typeface="Calibri" pitchFamily="34" charset="0"/>
                <a:cs typeface="Calibri" pitchFamily="34" charset="0"/>
              </a:rPr>
              <a:t>files Maven Build lifecycle</a:t>
            </a:r>
            <a:endParaRPr sz="2400" b="1" dirty="0">
              <a:latin typeface="Calibri" pitchFamily="34" charset="0"/>
              <a:cs typeface="Calibri" pitchFamily="34" charset="0"/>
            </a:endParaRPr>
          </a:p>
        </p:txBody>
      </p:sp>
      <p:sp>
        <p:nvSpPr>
          <p:cNvPr id="94" name="Google Shape;94;p2"/>
          <p:cNvSpPr txBox="1"/>
          <p:nvPr/>
        </p:nvSpPr>
        <p:spPr>
          <a:xfrm>
            <a:off x="228600" y="895350"/>
            <a:ext cx="8610600" cy="2908446"/>
          </a:xfrm>
          <a:prstGeom prst="rect">
            <a:avLst/>
          </a:prstGeom>
          <a:noFill/>
          <a:ln>
            <a:noFill/>
          </a:ln>
        </p:spPr>
        <p:txBody>
          <a:bodyPr spcFirstLastPara="1" wrap="square" lIns="68559" tIns="68559" rIns="68559" bIns="68559" anchor="t" anchorCtr="0">
            <a:spAutoFit/>
          </a:bodyPr>
          <a:lstStyle/>
          <a:p>
            <a:pPr marL="342900" indent="-342900" algn="just">
              <a:buFont typeface="Wingdings" panose="05000000000000000000" pitchFamily="2" charset="2"/>
              <a:buChar char="q"/>
            </a:pPr>
            <a:r>
              <a:rPr lang="en-US" b="1" dirty="0" smtClean="0">
                <a:latin typeface="Calibri" pitchFamily="34" charset="0"/>
                <a:cs typeface="Calibri" pitchFamily="34" charset="0"/>
              </a:rPr>
              <a:t>Built-in Build Life Cycle Phase</a:t>
            </a:r>
          </a:p>
          <a:p>
            <a:pPr algn="just"/>
            <a:r>
              <a:rPr lang="en-US" dirty="0" smtClean="0">
                <a:latin typeface="Calibri" pitchFamily="34" charset="0"/>
                <a:cs typeface="Calibri" pitchFamily="34" charset="0"/>
              </a:rPr>
              <a:t>          Maven comes with 3 built-in build life cycles as shown below:</a:t>
            </a:r>
          </a:p>
          <a:p>
            <a:pPr marL="715963" lvl="2" indent="-352425" algn="just">
              <a:buFont typeface="+mj-lt"/>
              <a:buAutoNum type="arabicParenR"/>
            </a:pPr>
            <a:r>
              <a:rPr lang="en-US" b="1" dirty="0" smtClean="0">
                <a:latin typeface="Calibri" pitchFamily="34" charset="0"/>
                <a:cs typeface="Calibri" pitchFamily="34" charset="0"/>
              </a:rPr>
              <a:t>Clean:</a:t>
            </a:r>
            <a:r>
              <a:rPr lang="en-US" dirty="0">
                <a:latin typeface="Calibri" pitchFamily="34" charset="0"/>
                <a:cs typeface="Calibri" pitchFamily="34" charset="0"/>
              </a:rPr>
              <a:t> cleans up artifacts created by prior </a:t>
            </a:r>
            <a:r>
              <a:rPr lang="en-US" dirty="0" smtClean="0">
                <a:latin typeface="Calibri" pitchFamily="34" charset="0"/>
                <a:cs typeface="Calibri" pitchFamily="34" charset="0"/>
              </a:rPr>
              <a:t>builds;</a:t>
            </a:r>
          </a:p>
          <a:p>
            <a:pPr marL="820646" lvl="3" algn="just"/>
            <a:r>
              <a:rPr lang="en-US" dirty="0">
                <a:latin typeface="Calibri" pitchFamily="34" charset="0"/>
                <a:cs typeface="Calibri" pitchFamily="34" charset="0"/>
              </a:rPr>
              <a:t>It performs the cleaning operation in which it deletes the build directory name target and its contents for a fresh build and deployment. To perform this operation we use command </a:t>
            </a:r>
            <a:r>
              <a:rPr lang="en-US" b="1" i="1" dirty="0" err="1">
                <a:solidFill>
                  <a:srgbClr val="002060"/>
                </a:solidFill>
                <a:latin typeface="Calibri" pitchFamily="34" charset="0"/>
                <a:cs typeface="Calibri" pitchFamily="34" charset="0"/>
              </a:rPr>
              <a:t>mvn</a:t>
            </a:r>
            <a:r>
              <a:rPr lang="en-US" b="1" i="1" dirty="0">
                <a:solidFill>
                  <a:srgbClr val="002060"/>
                </a:solidFill>
                <a:latin typeface="Calibri" pitchFamily="34" charset="0"/>
                <a:cs typeface="Calibri" pitchFamily="34" charset="0"/>
              </a:rPr>
              <a:t> </a:t>
            </a:r>
            <a:r>
              <a:rPr lang="en-US" b="1" i="1" dirty="0" smtClean="0">
                <a:solidFill>
                  <a:srgbClr val="002060"/>
                </a:solidFill>
                <a:latin typeface="Calibri" pitchFamily="34" charset="0"/>
                <a:cs typeface="Calibri" pitchFamily="34" charset="0"/>
              </a:rPr>
              <a:t>clean</a:t>
            </a:r>
          </a:p>
          <a:p>
            <a:pPr marL="820646" lvl="3" algn="just"/>
            <a:endParaRPr lang="en-US" dirty="0" smtClean="0">
              <a:latin typeface="Calibri" pitchFamily="34" charset="0"/>
              <a:cs typeface="Calibri" pitchFamily="34" charset="0"/>
            </a:endParaRPr>
          </a:p>
          <a:p>
            <a:pPr marL="715963" lvl="2" indent="-352425" algn="just">
              <a:buFont typeface="+mj-lt"/>
              <a:buAutoNum type="arabicParenR"/>
            </a:pPr>
            <a:r>
              <a:rPr lang="en-US" b="1" dirty="0" smtClean="0">
                <a:latin typeface="Calibri" pitchFamily="34" charset="0"/>
                <a:cs typeface="Calibri" pitchFamily="34" charset="0"/>
              </a:rPr>
              <a:t>Default:</a:t>
            </a:r>
            <a:r>
              <a:rPr lang="en-US" dirty="0" smtClean="0">
                <a:latin typeface="Calibri" pitchFamily="34" charset="0"/>
                <a:cs typeface="Calibri" pitchFamily="34" charset="0"/>
              </a:rPr>
              <a:t> complete deployment of the project</a:t>
            </a:r>
          </a:p>
          <a:p>
            <a:pPr marL="715963" lvl="2" indent="-352425" algn="just">
              <a:buFont typeface="+mj-lt"/>
              <a:buAutoNum type="arabicParenR"/>
            </a:pPr>
            <a:endParaRPr lang="en-US" dirty="0" smtClean="0">
              <a:latin typeface="Calibri" pitchFamily="34" charset="0"/>
              <a:cs typeface="Calibri" pitchFamily="34" charset="0"/>
            </a:endParaRPr>
          </a:p>
          <a:p>
            <a:pPr marL="715963" lvl="2" indent="-352425" algn="just">
              <a:buFont typeface="+mj-lt"/>
              <a:buAutoNum type="arabicParenR"/>
            </a:pPr>
            <a:r>
              <a:rPr lang="en-US" b="1" dirty="0" smtClean="0">
                <a:latin typeface="Calibri" pitchFamily="34" charset="0"/>
                <a:cs typeface="Calibri" pitchFamily="34" charset="0"/>
              </a:rPr>
              <a:t>Site:</a:t>
            </a:r>
            <a:r>
              <a:rPr lang="en-US" dirty="0" smtClean="0">
                <a:latin typeface="Calibri" pitchFamily="34" charset="0"/>
                <a:cs typeface="Calibri" pitchFamily="34" charset="0"/>
              </a:rPr>
              <a:t> This phase handles the generating java documentation of the project.</a:t>
            </a:r>
          </a:p>
        </p:txBody>
      </p:sp>
    </p:spTree>
    <p:extLst>
      <p:ext uri="{BB962C8B-B14F-4D97-AF65-F5344CB8AC3E}">
        <p14:creationId xmlns:p14="http://schemas.microsoft.com/office/powerpoint/2010/main" val="28627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Maven Profiles</a:t>
            </a:r>
            <a:endParaRPr sz="2400" b="1" dirty="0">
              <a:latin typeface="Calibri" pitchFamily="34" charset="0"/>
              <a:cs typeface="Calibri" pitchFamily="34" charset="0"/>
            </a:endParaRPr>
          </a:p>
        </p:txBody>
      </p:sp>
      <p:sp>
        <p:nvSpPr>
          <p:cNvPr id="94" name="Google Shape;94;p2"/>
          <p:cNvSpPr txBox="1"/>
          <p:nvPr/>
        </p:nvSpPr>
        <p:spPr>
          <a:xfrm>
            <a:off x="228600" y="895350"/>
            <a:ext cx="8610600" cy="3185445"/>
          </a:xfrm>
          <a:prstGeom prst="rect">
            <a:avLst/>
          </a:prstGeom>
          <a:noFill/>
          <a:ln>
            <a:noFill/>
          </a:ln>
        </p:spPr>
        <p:txBody>
          <a:bodyPr spcFirstLastPara="1" wrap="square" lIns="68559" tIns="68559" rIns="68559" bIns="68559" anchor="t" anchorCtr="0">
            <a:spAutoFit/>
          </a:bodyPr>
          <a:lstStyle/>
          <a:p>
            <a:pPr marL="342900" indent="-342900" algn="just">
              <a:buFont typeface="Wingdings" panose="05000000000000000000" pitchFamily="2" charset="2"/>
              <a:buChar char="q"/>
            </a:pPr>
            <a:r>
              <a:rPr lang="en-US" dirty="0">
                <a:latin typeface="Calibri" pitchFamily="34" charset="0"/>
                <a:cs typeface="Calibri" pitchFamily="34" charset="0"/>
              </a:rPr>
              <a:t>A Maven profile is a way to customize the build process in Maven, the popular build automation tool for Java projects. Profiles allow you to define a set of configurations and settings that can be activated under specific conditions, such as for different environments (development, testing, production) or different </a:t>
            </a:r>
            <a:r>
              <a:rPr lang="en-US" dirty="0" smtClean="0">
                <a:latin typeface="Calibri" pitchFamily="34" charset="0"/>
                <a:cs typeface="Calibri" pitchFamily="34" charset="0"/>
              </a:rPr>
              <a:t>platforms.</a:t>
            </a:r>
          </a:p>
          <a:p>
            <a:pPr marL="342900" indent="-342900" algn="just">
              <a:buFont typeface="Wingdings" panose="05000000000000000000" pitchFamily="2" charset="2"/>
              <a:buChar char="q"/>
            </a:pPr>
            <a:r>
              <a:rPr lang="en-US" dirty="0" smtClean="0">
                <a:latin typeface="Calibri" pitchFamily="34" charset="0"/>
                <a:cs typeface="Calibri" pitchFamily="34" charset="0"/>
              </a:rPr>
              <a:t>Different Types of Build Profiles:</a:t>
            </a:r>
          </a:p>
          <a:p>
            <a:pPr marL="715963" lvl="2" indent="-352425" algn="just">
              <a:buFont typeface="+mj-lt"/>
              <a:buAutoNum type="arabicParenR"/>
            </a:pPr>
            <a:r>
              <a:rPr lang="en-US" b="1" dirty="0" smtClean="0">
                <a:latin typeface="Calibri" pitchFamily="34" charset="0"/>
                <a:cs typeface="Calibri" pitchFamily="34" charset="0"/>
              </a:rPr>
              <a:t>Per Project :</a:t>
            </a:r>
            <a:r>
              <a:rPr lang="en-US" dirty="0" smtClean="0">
                <a:latin typeface="Calibri" pitchFamily="34" charset="0"/>
                <a:cs typeface="Calibri" pitchFamily="34" charset="0"/>
              </a:rPr>
              <a:t> Defined in the POM itself (pom.xml)</a:t>
            </a:r>
          </a:p>
          <a:p>
            <a:pPr marL="820646" lvl="3" algn="just"/>
            <a:endParaRPr lang="en-US" dirty="0" smtClean="0">
              <a:latin typeface="Calibri" pitchFamily="34" charset="0"/>
              <a:cs typeface="Calibri" pitchFamily="34" charset="0"/>
            </a:endParaRPr>
          </a:p>
          <a:p>
            <a:pPr marL="715963" lvl="2" indent="-352425" algn="just">
              <a:buFont typeface="+mj-lt"/>
              <a:buAutoNum type="arabicParenR"/>
            </a:pPr>
            <a:r>
              <a:rPr lang="en-US" b="1" dirty="0" smtClean="0">
                <a:latin typeface="Calibri" pitchFamily="34" charset="0"/>
                <a:cs typeface="Calibri" pitchFamily="34" charset="0"/>
              </a:rPr>
              <a:t>Per User/Developer : </a:t>
            </a:r>
            <a:r>
              <a:rPr lang="en-US" dirty="0" smtClean="0">
                <a:latin typeface="Calibri" pitchFamily="34" charset="0"/>
                <a:cs typeface="Calibri" pitchFamily="34" charset="0"/>
              </a:rPr>
              <a:t>Defined in the Maven-settings (%USER_HOME%/.m2/setting.xml)</a:t>
            </a:r>
          </a:p>
          <a:p>
            <a:pPr marL="715963" lvl="2" indent="-352425" algn="just">
              <a:buFont typeface="+mj-lt"/>
              <a:buAutoNum type="arabicParenR"/>
            </a:pPr>
            <a:endParaRPr lang="en-US" dirty="0" smtClean="0">
              <a:latin typeface="Calibri" pitchFamily="34" charset="0"/>
              <a:cs typeface="Calibri" pitchFamily="34" charset="0"/>
            </a:endParaRPr>
          </a:p>
          <a:p>
            <a:pPr marL="715963" lvl="2" indent="-352425" algn="just">
              <a:buFont typeface="+mj-lt"/>
              <a:buAutoNum type="arabicParenR"/>
            </a:pPr>
            <a:r>
              <a:rPr lang="en-US" b="1" dirty="0" smtClean="0">
                <a:latin typeface="Calibri" pitchFamily="34" charset="0"/>
                <a:cs typeface="Calibri" pitchFamily="34" charset="0"/>
              </a:rPr>
              <a:t>Global :</a:t>
            </a:r>
            <a:r>
              <a:rPr lang="en-US" dirty="0" smtClean="0">
                <a:latin typeface="Calibri" pitchFamily="34" charset="0"/>
                <a:cs typeface="Calibri" pitchFamily="34" charset="0"/>
              </a:rPr>
              <a:t> Defined in the global Maven-settings (%M2_HOME%/</a:t>
            </a:r>
            <a:r>
              <a:rPr lang="en-US" dirty="0" err="1" smtClean="0">
                <a:latin typeface="Calibri" pitchFamily="34" charset="0"/>
                <a:cs typeface="Calibri" pitchFamily="34" charset="0"/>
              </a:rPr>
              <a:t>conf</a:t>
            </a:r>
            <a:r>
              <a:rPr lang="en-US" smtClean="0">
                <a:latin typeface="Calibri" pitchFamily="34" charset="0"/>
                <a:cs typeface="Calibri" pitchFamily="34" charset="0"/>
              </a:rPr>
              <a:t>/settings.xml)</a:t>
            </a:r>
            <a:endParaRPr lang="en-US" dirty="0" smtClean="0">
              <a:latin typeface="Calibri" pitchFamily="34" charset="0"/>
              <a:cs typeface="Calibri" pitchFamily="34" charset="0"/>
            </a:endParaRPr>
          </a:p>
        </p:txBody>
      </p:sp>
    </p:spTree>
    <p:extLst>
      <p:ext uri="{BB962C8B-B14F-4D97-AF65-F5344CB8AC3E}">
        <p14:creationId xmlns:p14="http://schemas.microsoft.com/office/powerpoint/2010/main" val="134331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Maven Repositories</a:t>
            </a:r>
            <a:endParaRPr sz="2400" b="1" dirty="0">
              <a:latin typeface="Calibri" pitchFamily="34" charset="0"/>
              <a:cs typeface="Calibri" pitchFamily="34" charset="0"/>
            </a:endParaRPr>
          </a:p>
        </p:txBody>
      </p:sp>
      <p:sp>
        <p:nvSpPr>
          <p:cNvPr id="94" name="Google Shape;94;p2"/>
          <p:cNvSpPr txBox="1"/>
          <p:nvPr/>
        </p:nvSpPr>
        <p:spPr>
          <a:xfrm>
            <a:off x="228600" y="895350"/>
            <a:ext cx="8610600" cy="2631447"/>
          </a:xfrm>
          <a:prstGeom prst="rect">
            <a:avLst/>
          </a:prstGeom>
          <a:noFill/>
          <a:ln>
            <a:noFill/>
          </a:ln>
        </p:spPr>
        <p:txBody>
          <a:bodyPr spcFirstLastPara="1" wrap="square" lIns="68559" tIns="68559" rIns="68559" bIns="68559" anchor="t" anchorCtr="0">
            <a:spAutoFit/>
          </a:bodyPr>
          <a:lstStyle/>
          <a:p>
            <a:pPr marL="342900" indent="-342900" algn="just">
              <a:buFont typeface="Wingdings" panose="05000000000000000000" pitchFamily="2" charset="2"/>
              <a:buChar char="q"/>
            </a:pPr>
            <a:r>
              <a:rPr lang="en-US" dirty="0" smtClean="0">
                <a:latin typeface="Calibri" pitchFamily="34" charset="0"/>
                <a:cs typeface="Calibri" pitchFamily="34" charset="0"/>
              </a:rPr>
              <a:t>Maven repository is a directory where all the project jars, plugins, library jars or any other project related artifacts are stored and these can be accessed by Maven easily.</a:t>
            </a:r>
          </a:p>
          <a:p>
            <a:pPr marL="342900" indent="-342900" algn="just">
              <a:buFont typeface="Wingdings" panose="05000000000000000000" pitchFamily="2" charset="2"/>
              <a:buChar char="q"/>
            </a:pPr>
            <a:endParaRPr lang="en-US" dirty="0" smtClean="0">
              <a:latin typeface="Calibri" pitchFamily="34" charset="0"/>
              <a:cs typeface="Calibri" pitchFamily="34" charset="0"/>
            </a:endParaRPr>
          </a:p>
          <a:p>
            <a:pPr marL="342900" indent="-342900" algn="just">
              <a:buFont typeface="Wingdings" panose="05000000000000000000" pitchFamily="2" charset="2"/>
              <a:buChar char="q"/>
            </a:pPr>
            <a:r>
              <a:rPr lang="en-US" dirty="0" smtClean="0">
                <a:latin typeface="Calibri" pitchFamily="34" charset="0"/>
                <a:cs typeface="Calibri" pitchFamily="34" charset="0"/>
              </a:rPr>
              <a:t>There are three Types of repositories in Maven:</a:t>
            </a:r>
          </a:p>
          <a:p>
            <a:pPr marL="715963" lvl="2" indent="-352425" algn="just">
              <a:buFont typeface="+mj-lt"/>
              <a:buAutoNum type="arabicParenR"/>
            </a:pPr>
            <a:r>
              <a:rPr lang="en-US" b="1" dirty="0" smtClean="0">
                <a:latin typeface="Calibri" pitchFamily="34" charset="0"/>
                <a:cs typeface="Calibri" pitchFamily="34" charset="0"/>
              </a:rPr>
              <a:t>Local repository </a:t>
            </a:r>
            <a:endParaRPr lang="en-US" dirty="0" smtClean="0">
              <a:latin typeface="Calibri" pitchFamily="34" charset="0"/>
              <a:cs typeface="Calibri" pitchFamily="34" charset="0"/>
            </a:endParaRPr>
          </a:p>
          <a:p>
            <a:pPr marL="820646" lvl="3" algn="just"/>
            <a:endParaRPr lang="en-US" dirty="0" smtClean="0">
              <a:latin typeface="Calibri" pitchFamily="34" charset="0"/>
              <a:cs typeface="Calibri" pitchFamily="34" charset="0"/>
            </a:endParaRPr>
          </a:p>
          <a:p>
            <a:pPr marL="715963" lvl="2" indent="-352425" algn="just">
              <a:buFont typeface="+mj-lt"/>
              <a:buAutoNum type="arabicParenR"/>
            </a:pPr>
            <a:r>
              <a:rPr lang="en-US" b="1" dirty="0" smtClean="0">
                <a:latin typeface="Calibri" pitchFamily="34" charset="0"/>
                <a:cs typeface="Calibri" pitchFamily="34" charset="0"/>
              </a:rPr>
              <a:t>Central repository</a:t>
            </a:r>
          </a:p>
          <a:p>
            <a:pPr marL="363538" lvl="2" algn="just"/>
            <a:endParaRPr lang="en-US" dirty="0" smtClean="0">
              <a:latin typeface="Calibri" pitchFamily="34" charset="0"/>
              <a:cs typeface="Calibri" pitchFamily="34" charset="0"/>
            </a:endParaRPr>
          </a:p>
          <a:p>
            <a:pPr marL="715963" lvl="2" indent="-352425" algn="just">
              <a:buFont typeface="+mj-lt"/>
              <a:buAutoNum type="arabicParenR"/>
            </a:pPr>
            <a:r>
              <a:rPr lang="en-US" b="1" dirty="0" smtClean="0">
                <a:latin typeface="Calibri" pitchFamily="34" charset="0"/>
                <a:cs typeface="Calibri" pitchFamily="34" charset="0"/>
              </a:rPr>
              <a:t>Remote repository</a:t>
            </a:r>
            <a:endParaRPr lang="en-US" dirty="0" smtClean="0">
              <a:latin typeface="Calibri" pitchFamily="34" charset="0"/>
              <a:cs typeface="Calibri" pitchFamily="34" charset="0"/>
            </a:endParaRPr>
          </a:p>
        </p:txBody>
      </p:sp>
    </p:spTree>
    <p:extLst>
      <p:ext uri="{BB962C8B-B14F-4D97-AF65-F5344CB8AC3E}">
        <p14:creationId xmlns:p14="http://schemas.microsoft.com/office/powerpoint/2010/main" val="395009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Content</a:t>
            </a:r>
            <a:endParaRPr sz="2400" b="1" dirty="0">
              <a:latin typeface="Calibri" pitchFamily="34" charset="0"/>
              <a:cs typeface="Calibri" pitchFamily="34" charset="0"/>
            </a:endParaRPr>
          </a:p>
        </p:txBody>
      </p:sp>
      <p:sp>
        <p:nvSpPr>
          <p:cNvPr id="94" name="Google Shape;94;p2"/>
          <p:cNvSpPr txBox="1"/>
          <p:nvPr/>
        </p:nvSpPr>
        <p:spPr>
          <a:xfrm>
            <a:off x="508235" y="742950"/>
            <a:ext cx="8007115" cy="4147247"/>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Wingdings" panose="05000000000000000000" pitchFamily="2" charset="2"/>
              <a:buChar char="q"/>
            </a:pPr>
            <a:r>
              <a:rPr lang="en-US" sz="2100" dirty="0" smtClean="0">
                <a:latin typeface="Calibri" pitchFamily="34" charset="0"/>
                <a:cs typeface="Calibri" pitchFamily="34" charset="0"/>
              </a:rPr>
              <a:t>Introduction</a:t>
            </a:r>
          </a:p>
          <a:p>
            <a:pPr marL="342900" indent="-342900" algn="just">
              <a:lnSpc>
                <a:spcPct val="150000"/>
              </a:lnSpc>
              <a:spcAft>
                <a:spcPts val="750"/>
              </a:spcAft>
              <a:buFont typeface="Wingdings" panose="05000000000000000000" pitchFamily="2" charset="2"/>
              <a:buChar char="q"/>
            </a:pPr>
            <a:r>
              <a:rPr lang="en-US" sz="2100" dirty="0" smtClean="0">
                <a:latin typeface="Calibri" pitchFamily="34" charset="0"/>
                <a:cs typeface="Calibri" pitchFamily="34" charset="0"/>
              </a:rPr>
              <a:t>Installation </a:t>
            </a:r>
            <a:r>
              <a:rPr lang="en-US" sz="2100" dirty="0">
                <a:latin typeface="Calibri" pitchFamily="34" charset="0"/>
                <a:cs typeface="Calibri" pitchFamily="34" charset="0"/>
              </a:rPr>
              <a:t>of Maven, POM </a:t>
            </a:r>
            <a:r>
              <a:rPr lang="en-US" sz="2100" dirty="0" smtClean="0">
                <a:latin typeface="Calibri" pitchFamily="34" charset="0"/>
                <a:cs typeface="Calibri" pitchFamily="34" charset="0"/>
              </a:rPr>
              <a:t>files Maven Build lifecycle</a:t>
            </a:r>
            <a:r>
              <a:rPr lang="en-US" sz="2100" dirty="0">
                <a:latin typeface="Calibri" pitchFamily="34" charset="0"/>
                <a:cs typeface="Calibri" pitchFamily="34" charset="0"/>
              </a:rPr>
              <a:t>, Build phases(compile build, test, package) </a:t>
            </a:r>
            <a:r>
              <a:rPr lang="en-US" sz="2100" dirty="0" smtClean="0">
                <a:latin typeface="Calibri" pitchFamily="34" charset="0"/>
                <a:cs typeface="Calibri" pitchFamily="34" charset="0"/>
              </a:rPr>
              <a:t>Maven Profiles,</a:t>
            </a:r>
          </a:p>
          <a:p>
            <a:pPr marL="342900" indent="-342900" algn="just">
              <a:lnSpc>
                <a:spcPct val="150000"/>
              </a:lnSpc>
              <a:spcAft>
                <a:spcPts val="750"/>
              </a:spcAft>
              <a:buFont typeface="Wingdings" panose="05000000000000000000" pitchFamily="2" charset="2"/>
              <a:buChar char="q"/>
            </a:pPr>
            <a:r>
              <a:rPr lang="en-US" sz="2100" dirty="0" smtClean="0">
                <a:latin typeface="Calibri" pitchFamily="34" charset="0"/>
                <a:cs typeface="Calibri" pitchFamily="34" charset="0"/>
              </a:rPr>
              <a:t>Maven </a:t>
            </a:r>
            <a:r>
              <a:rPr lang="en-US" sz="2100" dirty="0">
                <a:latin typeface="Calibri" pitchFamily="34" charset="0"/>
                <a:cs typeface="Calibri" pitchFamily="34" charset="0"/>
              </a:rPr>
              <a:t>repositories(local, central, global</a:t>
            </a:r>
            <a:r>
              <a:rPr lang="en-US" sz="2100" dirty="0" smtClean="0">
                <a:latin typeface="Calibri" pitchFamily="34" charset="0"/>
                <a:cs typeface="Calibri" pitchFamily="34" charset="0"/>
              </a:rPr>
              <a:t>), </a:t>
            </a:r>
            <a:r>
              <a:rPr lang="en-US" sz="2100" dirty="0">
                <a:latin typeface="Calibri" pitchFamily="34" charset="0"/>
                <a:cs typeface="Calibri" pitchFamily="34" charset="0"/>
              </a:rPr>
              <a:t>Maven plugins,</a:t>
            </a:r>
          </a:p>
          <a:p>
            <a:pPr marL="342900" indent="-342900" algn="just">
              <a:lnSpc>
                <a:spcPct val="150000"/>
              </a:lnSpc>
              <a:spcAft>
                <a:spcPts val="750"/>
              </a:spcAft>
              <a:buFont typeface="Wingdings" panose="05000000000000000000" pitchFamily="2" charset="2"/>
              <a:buChar char="q"/>
            </a:pPr>
            <a:r>
              <a:rPr lang="en-US" sz="2100" dirty="0">
                <a:latin typeface="Calibri" pitchFamily="34" charset="0"/>
                <a:cs typeface="Calibri" pitchFamily="34" charset="0"/>
              </a:rPr>
              <a:t>Maven create and build </a:t>
            </a:r>
            <a:r>
              <a:rPr lang="en-US" sz="2100" dirty="0" smtClean="0">
                <a:latin typeface="Calibri" pitchFamily="34" charset="0"/>
                <a:cs typeface="Calibri" pitchFamily="34" charset="0"/>
              </a:rPr>
              <a:t>Artifacts,</a:t>
            </a:r>
          </a:p>
          <a:p>
            <a:pPr marL="342900" indent="-342900" algn="just">
              <a:lnSpc>
                <a:spcPct val="150000"/>
              </a:lnSpc>
              <a:spcAft>
                <a:spcPts val="750"/>
              </a:spcAft>
              <a:buFont typeface="Wingdings" panose="05000000000000000000" pitchFamily="2" charset="2"/>
              <a:buChar char="q"/>
            </a:pPr>
            <a:r>
              <a:rPr lang="en-US" sz="2100" dirty="0" smtClean="0">
                <a:latin typeface="Calibri" pitchFamily="34" charset="0"/>
                <a:cs typeface="Calibri" pitchFamily="34" charset="0"/>
              </a:rPr>
              <a:t>Dependency </a:t>
            </a:r>
            <a:r>
              <a:rPr lang="en-US" sz="2100" dirty="0">
                <a:latin typeface="Calibri" pitchFamily="34" charset="0"/>
                <a:cs typeface="Calibri" pitchFamily="34" charset="0"/>
              </a:rPr>
              <a:t>management,</a:t>
            </a:r>
          </a:p>
          <a:p>
            <a:pPr marL="342900" indent="-342900" algn="just">
              <a:lnSpc>
                <a:spcPct val="150000"/>
              </a:lnSpc>
              <a:spcAft>
                <a:spcPts val="750"/>
              </a:spcAft>
              <a:buFont typeface="Wingdings" panose="05000000000000000000" pitchFamily="2" charset="2"/>
              <a:buChar char="q"/>
            </a:pPr>
            <a:r>
              <a:rPr lang="en-US" sz="2100" dirty="0" smtClean="0">
                <a:latin typeface="Calibri" pitchFamily="34" charset="0"/>
                <a:cs typeface="Calibri" pitchFamily="34" charset="0"/>
              </a:rPr>
              <a:t>Installation of </a:t>
            </a:r>
            <a:r>
              <a:rPr lang="en-US" sz="2100" dirty="0" err="1" smtClean="0">
                <a:latin typeface="Calibri" pitchFamily="34" charset="0"/>
                <a:cs typeface="Calibri" pitchFamily="34" charset="0"/>
              </a:rPr>
              <a:t>Gradle</a:t>
            </a:r>
            <a:r>
              <a:rPr lang="en-US" sz="2100" dirty="0" smtClean="0">
                <a:latin typeface="Calibri" pitchFamily="34" charset="0"/>
                <a:cs typeface="Calibri" pitchFamily="34" charset="0"/>
              </a:rPr>
              <a:t>, </a:t>
            </a:r>
            <a:r>
              <a:rPr lang="en-US" sz="2100" dirty="0">
                <a:latin typeface="Calibri" pitchFamily="34" charset="0"/>
                <a:cs typeface="Calibri" pitchFamily="34" charset="0"/>
              </a:rPr>
              <a:t>Understand build using </a:t>
            </a:r>
            <a:r>
              <a:rPr lang="en-US" sz="2100" dirty="0" err="1" smtClean="0">
                <a:latin typeface="Calibri" pitchFamily="34" charset="0"/>
                <a:cs typeface="Calibri" pitchFamily="34" charset="0"/>
              </a:rPr>
              <a:t>Gradle</a:t>
            </a:r>
            <a:endParaRPr lang="en-US" sz="2100"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Maven Repositories</a:t>
            </a:r>
            <a:endParaRPr sz="2400" b="1" dirty="0">
              <a:latin typeface="Calibri" pitchFamily="34" charset="0"/>
              <a:cs typeface="Calibri" pitchFamily="34" charset="0"/>
            </a:endParaRPr>
          </a:p>
        </p:txBody>
      </p:sp>
      <p:sp>
        <p:nvSpPr>
          <p:cNvPr id="94" name="Google Shape;94;p2"/>
          <p:cNvSpPr txBox="1"/>
          <p:nvPr/>
        </p:nvSpPr>
        <p:spPr>
          <a:xfrm>
            <a:off x="228600" y="895350"/>
            <a:ext cx="8610600" cy="3296373"/>
          </a:xfrm>
          <a:prstGeom prst="rect">
            <a:avLst/>
          </a:prstGeom>
          <a:noFill/>
          <a:ln>
            <a:noFill/>
          </a:ln>
        </p:spPr>
        <p:txBody>
          <a:bodyPr spcFirstLastPara="1" wrap="square" lIns="68559" tIns="68559" rIns="68559" bIns="68559" anchor="t" anchorCtr="0">
            <a:spAutoFit/>
          </a:bodyPr>
          <a:lstStyle/>
          <a:p>
            <a:pPr marL="342900" indent="-342900" algn="just">
              <a:lnSpc>
                <a:spcPct val="114000"/>
              </a:lnSpc>
              <a:buFont typeface="Wingdings" panose="05000000000000000000" pitchFamily="2" charset="2"/>
              <a:buChar char="q"/>
            </a:pPr>
            <a:r>
              <a:rPr lang="en-US" dirty="0" smtClean="0">
                <a:latin typeface="Calibri" pitchFamily="34" charset="0"/>
                <a:cs typeface="Calibri" pitchFamily="34" charset="0"/>
              </a:rPr>
              <a:t>There are three Types of repositories in Maven:</a:t>
            </a:r>
          </a:p>
          <a:p>
            <a:pPr marL="715963" lvl="2" indent="-352425" algn="just">
              <a:lnSpc>
                <a:spcPct val="114000"/>
              </a:lnSpc>
              <a:buFont typeface="+mj-lt"/>
              <a:buAutoNum type="arabicParenR"/>
            </a:pPr>
            <a:r>
              <a:rPr lang="en-US" b="1" dirty="0" smtClean="0">
                <a:latin typeface="Calibri" pitchFamily="34" charset="0"/>
                <a:cs typeface="Calibri" pitchFamily="34" charset="0"/>
              </a:rPr>
              <a:t>Local repository </a:t>
            </a:r>
          </a:p>
          <a:p>
            <a:pPr marL="1173071" lvl="3" indent="-352425" algn="just">
              <a:lnSpc>
                <a:spcPct val="114000"/>
              </a:lnSpc>
              <a:buFont typeface="Wingdings" panose="05000000000000000000" pitchFamily="2" charset="2"/>
              <a:buChar char="q"/>
            </a:pPr>
            <a:r>
              <a:rPr lang="en-US" dirty="0" smtClean="0">
                <a:latin typeface="Calibri" pitchFamily="34" charset="0"/>
                <a:cs typeface="Calibri" pitchFamily="34" charset="0"/>
              </a:rPr>
              <a:t>Stored on the developer’s machine</a:t>
            </a:r>
          </a:p>
          <a:p>
            <a:pPr marL="1173071" lvl="3" indent="-352425" algn="just">
              <a:lnSpc>
                <a:spcPct val="114000"/>
              </a:lnSpc>
              <a:buFont typeface="Wingdings" panose="05000000000000000000" pitchFamily="2" charset="2"/>
              <a:buChar char="q"/>
            </a:pPr>
            <a:r>
              <a:rPr lang="en-US" dirty="0" smtClean="0">
                <a:latin typeface="Calibri" pitchFamily="34" charset="0"/>
                <a:cs typeface="Calibri" pitchFamily="34" charset="0"/>
              </a:rPr>
              <a:t>Acts as a cache of downloaded dependencies</a:t>
            </a:r>
          </a:p>
          <a:p>
            <a:pPr marL="1630182" lvl="4" indent="-352425" algn="just">
              <a:lnSpc>
                <a:spcPct val="114000"/>
              </a:lnSpc>
              <a:buFont typeface="Wingdings" panose="05000000000000000000" pitchFamily="2" charset="2"/>
              <a:buChar char="q"/>
            </a:pPr>
            <a:r>
              <a:rPr lang="en-US" dirty="0" smtClean="0">
                <a:latin typeface="Calibri" pitchFamily="34" charset="0"/>
                <a:cs typeface="Calibri" pitchFamily="34" charset="0"/>
              </a:rPr>
              <a:t>When we execute any Maven project that requires dependencies, Maven downloads these dependencies from central or remote repository and store them on developer’s machine</a:t>
            </a:r>
          </a:p>
          <a:p>
            <a:pPr marL="1173071" lvl="3" indent="-352425" algn="just">
              <a:lnSpc>
                <a:spcPct val="114000"/>
              </a:lnSpc>
              <a:buFont typeface="Wingdings" panose="05000000000000000000" pitchFamily="2" charset="2"/>
              <a:buChar char="q"/>
            </a:pPr>
            <a:r>
              <a:rPr lang="en-US" dirty="0" smtClean="0">
                <a:latin typeface="Calibri" pitchFamily="34" charset="0"/>
                <a:cs typeface="Calibri" pitchFamily="34" charset="0"/>
              </a:rPr>
              <a:t>Typically located in the </a:t>
            </a:r>
            <a:r>
              <a:rPr lang="en-US" b="1" i="1" dirty="0" smtClean="0">
                <a:solidFill>
                  <a:srgbClr val="00B0F0"/>
                </a:solidFill>
                <a:latin typeface="Calibri" pitchFamily="34" charset="0"/>
                <a:cs typeface="Calibri" pitchFamily="34" charset="0"/>
              </a:rPr>
              <a:t>“.m2”</a:t>
            </a:r>
            <a:r>
              <a:rPr lang="en-US" dirty="0" smtClean="0">
                <a:latin typeface="Calibri" pitchFamily="34" charset="0"/>
                <a:cs typeface="Calibri" pitchFamily="34" charset="0"/>
              </a:rPr>
              <a:t> directory in the user’s home directory</a:t>
            </a:r>
          </a:p>
          <a:p>
            <a:pPr marL="1173071" lvl="3" indent="-352425" algn="just">
              <a:lnSpc>
                <a:spcPct val="114000"/>
              </a:lnSpc>
              <a:buFont typeface="Wingdings" panose="05000000000000000000" pitchFamily="2" charset="2"/>
              <a:buChar char="q"/>
            </a:pPr>
            <a:r>
              <a:rPr lang="en-US" dirty="0">
                <a:latin typeface="Calibri" pitchFamily="34" charset="0"/>
                <a:cs typeface="Calibri" pitchFamily="34" charset="0"/>
              </a:rPr>
              <a:t>Example location: </a:t>
            </a:r>
            <a:r>
              <a:rPr lang="en-US" dirty="0" smtClean="0">
                <a:latin typeface="Calibri" pitchFamily="34" charset="0"/>
                <a:cs typeface="Calibri" pitchFamily="34" charset="0"/>
              </a:rPr>
              <a:t>“</a:t>
            </a:r>
            <a:r>
              <a:rPr lang="en-US" dirty="0" smtClean="0">
                <a:solidFill>
                  <a:srgbClr val="00B0F0"/>
                </a:solidFill>
                <a:latin typeface="Calibri" pitchFamily="34" charset="0"/>
                <a:cs typeface="Calibri" pitchFamily="34" charset="0"/>
              </a:rPr>
              <a:t>C</a:t>
            </a:r>
            <a:r>
              <a:rPr lang="en-US" dirty="0">
                <a:solidFill>
                  <a:srgbClr val="00B0F0"/>
                </a:solidFill>
                <a:latin typeface="Calibri" pitchFamily="34" charset="0"/>
                <a:cs typeface="Calibri" pitchFamily="34" charset="0"/>
              </a:rPr>
              <a:t>:\Users\Admin\.</a:t>
            </a:r>
            <a:r>
              <a:rPr lang="en-US" dirty="0" smtClean="0">
                <a:solidFill>
                  <a:srgbClr val="00B0F0"/>
                </a:solidFill>
                <a:latin typeface="Calibri" pitchFamily="34" charset="0"/>
                <a:cs typeface="Calibri" pitchFamily="34" charset="0"/>
              </a:rPr>
              <a:t>m2\repository</a:t>
            </a:r>
            <a:r>
              <a:rPr lang="en-US" dirty="0" smtClean="0">
                <a:latin typeface="Calibri" pitchFamily="34" charset="0"/>
                <a:cs typeface="Calibri" pitchFamily="34" charset="0"/>
              </a:rPr>
              <a:t>”</a:t>
            </a:r>
          </a:p>
          <a:p>
            <a:pPr marL="820646" lvl="3" algn="just">
              <a:lnSpc>
                <a:spcPct val="114000"/>
              </a:lnSpc>
            </a:pPr>
            <a:endParaRPr lang="en-US" dirty="0" smtClean="0">
              <a:latin typeface="Calibri" pitchFamily="34" charset="0"/>
              <a:cs typeface="Calibri" pitchFamily="34" charset="0"/>
            </a:endParaRPr>
          </a:p>
        </p:txBody>
      </p:sp>
    </p:spTree>
    <p:extLst>
      <p:ext uri="{BB962C8B-B14F-4D97-AF65-F5344CB8AC3E}">
        <p14:creationId xmlns:p14="http://schemas.microsoft.com/office/powerpoint/2010/main" val="237805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Maven Repositories</a:t>
            </a:r>
            <a:endParaRPr sz="2400" b="1" dirty="0">
              <a:latin typeface="Calibri" pitchFamily="34" charset="0"/>
              <a:cs typeface="Calibri" pitchFamily="34" charset="0"/>
            </a:endParaRPr>
          </a:p>
        </p:txBody>
      </p:sp>
      <p:sp>
        <p:nvSpPr>
          <p:cNvPr id="94" name="Google Shape;94;p2"/>
          <p:cNvSpPr txBox="1"/>
          <p:nvPr/>
        </p:nvSpPr>
        <p:spPr>
          <a:xfrm>
            <a:off x="228600" y="895350"/>
            <a:ext cx="8610600" cy="2980582"/>
          </a:xfrm>
          <a:prstGeom prst="rect">
            <a:avLst/>
          </a:prstGeom>
          <a:noFill/>
          <a:ln>
            <a:noFill/>
          </a:ln>
        </p:spPr>
        <p:txBody>
          <a:bodyPr spcFirstLastPara="1" wrap="square" lIns="68559" tIns="68559" rIns="68559" bIns="68559" anchor="t" anchorCtr="0">
            <a:spAutoFit/>
          </a:bodyPr>
          <a:lstStyle/>
          <a:p>
            <a:pPr marL="342900" indent="-342900" algn="just">
              <a:lnSpc>
                <a:spcPct val="114000"/>
              </a:lnSpc>
              <a:buFont typeface="Wingdings" panose="05000000000000000000" pitchFamily="2" charset="2"/>
              <a:buChar char="q"/>
            </a:pPr>
            <a:r>
              <a:rPr lang="en-US" dirty="0" smtClean="0">
                <a:latin typeface="Calibri" pitchFamily="34" charset="0"/>
                <a:cs typeface="Calibri" pitchFamily="34" charset="0"/>
              </a:rPr>
              <a:t>There are three Types of repositories in Maven:</a:t>
            </a:r>
          </a:p>
          <a:p>
            <a:pPr marL="715963" lvl="2" indent="-352425" algn="just">
              <a:lnSpc>
                <a:spcPct val="114000"/>
              </a:lnSpc>
              <a:buFont typeface="+mj-lt"/>
              <a:buAutoNum type="arabicParenR" startAt="2"/>
            </a:pPr>
            <a:r>
              <a:rPr lang="en-US" b="1" dirty="0" smtClean="0">
                <a:latin typeface="Calibri" pitchFamily="34" charset="0"/>
                <a:cs typeface="Calibri" pitchFamily="34" charset="0"/>
              </a:rPr>
              <a:t>Central repository </a:t>
            </a:r>
          </a:p>
          <a:p>
            <a:pPr marL="1173071" lvl="3" indent="-352425" algn="just">
              <a:lnSpc>
                <a:spcPct val="114000"/>
              </a:lnSpc>
              <a:buFont typeface="Wingdings" panose="05000000000000000000" pitchFamily="2" charset="2"/>
              <a:buChar char="q"/>
            </a:pPr>
            <a:r>
              <a:rPr lang="en-US" dirty="0" smtClean="0">
                <a:latin typeface="Calibri" pitchFamily="34" charset="0"/>
                <a:cs typeface="Calibri" pitchFamily="34" charset="0"/>
              </a:rPr>
              <a:t>Maven central can be accessed from </a:t>
            </a:r>
            <a:r>
              <a:rPr lang="en-US" dirty="0" smtClean="0">
                <a:latin typeface="Calibri" pitchFamily="34" charset="0"/>
                <a:cs typeface="Calibri" pitchFamily="34" charset="0"/>
                <a:hlinkClick r:id="rId4"/>
              </a:rPr>
              <a:t>https</a:t>
            </a:r>
            <a:r>
              <a:rPr lang="en-US" dirty="0">
                <a:latin typeface="Calibri" pitchFamily="34" charset="0"/>
                <a:cs typeface="Calibri" pitchFamily="34" charset="0"/>
                <a:hlinkClick r:id="rId4"/>
              </a:rPr>
              <a:t>://</a:t>
            </a:r>
            <a:r>
              <a:rPr lang="en-US" dirty="0" smtClean="0">
                <a:latin typeface="Calibri" pitchFamily="34" charset="0"/>
                <a:cs typeface="Calibri" pitchFamily="34" charset="0"/>
                <a:hlinkClick r:id="rId4"/>
              </a:rPr>
              <a:t>repo.maven.apache.org/maven2</a:t>
            </a:r>
            <a:r>
              <a:rPr lang="en-US" dirty="0" smtClean="0">
                <a:latin typeface="Calibri" pitchFamily="34" charset="0"/>
                <a:cs typeface="Calibri" pitchFamily="34" charset="0"/>
              </a:rPr>
              <a:t>.</a:t>
            </a:r>
          </a:p>
          <a:p>
            <a:pPr marL="1173071" lvl="3" indent="-352425" algn="just">
              <a:lnSpc>
                <a:spcPct val="114000"/>
              </a:lnSpc>
              <a:buFont typeface="Wingdings" panose="05000000000000000000" pitchFamily="2" charset="2"/>
              <a:buChar char="q"/>
            </a:pPr>
            <a:r>
              <a:rPr lang="en-US" dirty="0" smtClean="0">
                <a:latin typeface="Calibri" pitchFamily="34" charset="0"/>
                <a:cs typeface="Calibri" pitchFamily="34" charset="0"/>
              </a:rPr>
              <a:t>Maintained by the Maven community.</a:t>
            </a:r>
          </a:p>
          <a:p>
            <a:pPr marL="1173071" lvl="3" indent="-352425" algn="just">
              <a:lnSpc>
                <a:spcPct val="114000"/>
              </a:lnSpc>
              <a:buFont typeface="Wingdings" panose="05000000000000000000" pitchFamily="2" charset="2"/>
              <a:buChar char="q"/>
            </a:pPr>
            <a:r>
              <a:rPr lang="en-US" dirty="0" smtClean="0">
                <a:latin typeface="Calibri" pitchFamily="34" charset="0"/>
                <a:cs typeface="Calibri" pitchFamily="34" charset="0"/>
              </a:rPr>
              <a:t>Whenever we execute our Maven project then, required dependencies are first searched in the local repository, if those dependencies are not present in the local repository then those are downloaded from the central repository and are stored in the local repository for the future use.</a:t>
            </a:r>
          </a:p>
          <a:p>
            <a:pPr marL="1173071" lvl="3" indent="-352425" algn="just">
              <a:lnSpc>
                <a:spcPct val="114000"/>
              </a:lnSpc>
              <a:buFont typeface="Wingdings" panose="05000000000000000000" pitchFamily="2" charset="2"/>
              <a:buChar char="q"/>
            </a:pPr>
            <a:endParaRPr lang="en-US" dirty="0" smtClean="0">
              <a:latin typeface="Calibri" pitchFamily="34" charset="0"/>
              <a:cs typeface="Calibri" pitchFamily="34" charset="0"/>
            </a:endParaRPr>
          </a:p>
        </p:txBody>
      </p:sp>
    </p:spTree>
    <p:extLst>
      <p:ext uri="{BB962C8B-B14F-4D97-AF65-F5344CB8AC3E}">
        <p14:creationId xmlns:p14="http://schemas.microsoft.com/office/powerpoint/2010/main" val="3441157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Maven Repositories</a:t>
            </a:r>
            <a:endParaRPr sz="2400" b="1" dirty="0">
              <a:latin typeface="Calibri" pitchFamily="34" charset="0"/>
              <a:cs typeface="Calibri" pitchFamily="34" charset="0"/>
            </a:endParaRPr>
          </a:p>
        </p:txBody>
      </p:sp>
      <p:sp>
        <p:nvSpPr>
          <p:cNvPr id="94" name="Google Shape;94;p2"/>
          <p:cNvSpPr txBox="1"/>
          <p:nvPr/>
        </p:nvSpPr>
        <p:spPr>
          <a:xfrm>
            <a:off x="228600" y="895350"/>
            <a:ext cx="8610600" cy="3927956"/>
          </a:xfrm>
          <a:prstGeom prst="rect">
            <a:avLst/>
          </a:prstGeom>
          <a:noFill/>
          <a:ln>
            <a:noFill/>
          </a:ln>
        </p:spPr>
        <p:txBody>
          <a:bodyPr spcFirstLastPara="1" wrap="square" lIns="68559" tIns="68559" rIns="68559" bIns="68559" anchor="t" anchorCtr="0">
            <a:spAutoFit/>
          </a:bodyPr>
          <a:lstStyle/>
          <a:p>
            <a:pPr marL="342900" indent="-342900" algn="just">
              <a:lnSpc>
                <a:spcPct val="114000"/>
              </a:lnSpc>
              <a:buFont typeface="Wingdings" panose="05000000000000000000" pitchFamily="2" charset="2"/>
              <a:buChar char="q"/>
            </a:pPr>
            <a:r>
              <a:rPr lang="en-US" dirty="0" smtClean="0">
                <a:latin typeface="Calibri" pitchFamily="34" charset="0"/>
                <a:cs typeface="Calibri" pitchFamily="34" charset="0"/>
              </a:rPr>
              <a:t>There are three Types of repositories in Maven:</a:t>
            </a:r>
          </a:p>
          <a:p>
            <a:pPr marL="715963" lvl="2" indent="-352425" algn="just">
              <a:lnSpc>
                <a:spcPct val="114000"/>
              </a:lnSpc>
              <a:buFont typeface="+mj-lt"/>
              <a:buAutoNum type="arabicParenR" startAt="3"/>
            </a:pPr>
            <a:r>
              <a:rPr lang="en-US" b="1" dirty="0" smtClean="0">
                <a:latin typeface="Calibri" pitchFamily="34" charset="0"/>
                <a:cs typeface="Calibri" pitchFamily="34" charset="0"/>
              </a:rPr>
              <a:t>Remote repository </a:t>
            </a:r>
          </a:p>
          <a:p>
            <a:pPr marL="1173071" lvl="3" indent="-352425" algn="just">
              <a:lnSpc>
                <a:spcPct val="114000"/>
              </a:lnSpc>
              <a:buFont typeface="Wingdings" panose="05000000000000000000" pitchFamily="2" charset="2"/>
              <a:buChar char="q"/>
            </a:pPr>
            <a:r>
              <a:rPr lang="en-US" dirty="0" smtClean="0">
                <a:latin typeface="Calibri" pitchFamily="34" charset="0"/>
                <a:cs typeface="Calibri" pitchFamily="34" charset="0"/>
              </a:rPr>
              <a:t>Third-party repositories or internal repositories managed by organizations</a:t>
            </a:r>
          </a:p>
          <a:p>
            <a:pPr marL="1173071" lvl="3" indent="-352425" algn="just">
              <a:lnSpc>
                <a:spcPct val="114000"/>
              </a:lnSpc>
              <a:buFont typeface="Wingdings" panose="05000000000000000000" pitchFamily="2" charset="2"/>
              <a:buChar char="q"/>
            </a:pPr>
            <a:r>
              <a:rPr lang="en-US" dirty="0" smtClean="0">
                <a:latin typeface="Calibri" pitchFamily="34" charset="0"/>
                <a:cs typeface="Calibri" pitchFamily="34" charset="0"/>
              </a:rPr>
              <a:t>Used for hosting custom, private or third-party dependencies not available in the central repository.</a:t>
            </a:r>
          </a:p>
          <a:p>
            <a:pPr marL="1173071" lvl="3" indent="-352425" algn="just">
              <a:lnSpc>
                <a:spcPct val="114000"/>
              </a:lnSpc>
              <a:buFont typeface="Wingdings" panose="05000000000000000000" pitchFamily="2" charset="2"/>
              <a:buChar char="q"/>
            </a:pPr>
            <a:r>
              <a:rPr lang="en-US" dirty="0" smtClean="0">
                <a:latin typeface="Calibri" pitchFamily="34" charset="0"/>
                <a:cs typeface="Calibri" pitchFamily="34" charset="0"/>
              </a:rPr>
              <a:t>Defined in the project’s “pom.xml” file or maven settings.</a:t>
            </a:r>
          </a:p>
          <a:p>
            <a:pPr marL="363538" lvl="3" indent="-352425" algn="just">
              <a:lnSpc>
                <a:spcPct val="114000"/>
              </a:lnSpc>
              <a:buFont typeface="Wingdings" panose="05000000000000000000" pitchFamily="2" charset="2"/>
              <a:buChar char="q"/>
            </a:pPr>
            <a:endParaRPr lang="en-US" dirty="0" smtClean="0">
              <a:latin typeface="Calibri" pitchFamily="34" charset="0"/>
              <a:cs typeface="Calibri" pitchFamily="34" charset="0"/>
            </a:endParaRPr>
          </a:p>
          <a:p>
            <a:pPr marL="363538" lvl="3" indent="-352425" algn="just">
              <a:lnSpc>
                <a:spcPct val="114000"/>
              </a:lnSpc>
              <a:buFont typeface="Wingdings" panose="05000000000000000000" pitchFamily="2" charset="2"/>
              <a:buChar char="q"/>
            </a:pPr>
            <a:endParaRPr lang="en-US" dirty="0">
              <a:latin typeface="Calibri" pitchFamily="34" charset="0"/>
              <a:cs typeface="Calibri" pitchFamily="34" charset="0"/>
            </a:endParaRPr>
          </a:p>
          <a:p>
            <a:pPr marL="11113" lvl="3" algn="just">
              <a:lnSpc>
                <a:spcPct val="114000"/>
              </a:lnSpc>
            </a:pPr>
            <a:endParaRPr lang="en-US" dirty="0">
              <a:latin typeface="Calibri" pitchFamily="34" charset="0"/>
              <a:cs typeface="Calibri" pitchFamily="34" charset="0"/>
            </a:endParaRPr>
          </a:p>
          <a:p>
            <a:pPr marL="363538" lvl="3" indent="-352425" algn="just">
              <a:lnSpc>
                <a:spcPct val="114000"/>
              </a:lnSpc>
              <a:buFont typeface="Wingdings" panose="05000000000000000000" pitchFamily="2" charset="2"/>
              <a:buChar char="q"/>
            </a:pPr>
            <a:r>
              <a:rPr lang="en-US" dirty="0">
                <a:latin typeface="Calibri" pitchFamily="34" charset="0"/>
                <a:cs typeface="Calibri" pitchFamily="34" charset="0"/>
              </a:rPr>
              <a:t>Maven repositories are essential for managing project dependencies efficiently, ensuring consistent builds, and promoting the reuse of libraries and components in Java projects.</a:t>
            </a:r>
            <a:endParaRPr lang="en-US" dirty="0" smtClean="0">
              <a:latin typeface="Calibri" pitchFamily="34" charset="0"/>
              <a:cs typeface="Calibri" pitchFamily="34" charset="0"/>
            </a:endParaRPr>
          </a:p>
        </p:txBody>
      </p:sp>
    </p:spTree>
    <p:extLst>
      <p:ext uri="{BB962C8B-B14F-4D97-AF65-F5344CB8AC3E}">
        <p14:creationId xmlns:p14="http://schemas.microsoft.com/office/powerpoint/2010/main" val="230400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Maven Plugins</a:t>
            </a:r>
            <a:endParaRPr sz="2400" b="1" dirty="0">
              <a:latin typeface="Calibri" pitchFamily="34" charset="0"/>
              <a:cs typeface="Calibri" pitchFamily="34" charset="0"/>
            </a:endParaRPr>
          </a:p>
        </p:txBody>
      </p:sp>
      <p:sp>
        <p:nvSpPr>
          <p:cNvPr id="94" name="Google Shape;94;p2"/>
          <p:cNvSpPr txBox="1"/>
          <p:nvPr/>
        </p:nvSpPr>
        <p:spPr>
          <a:xfrm>
            <a:off x="228600" y="895350"/>
            <a:ext cx="8610600" cy="4559539"/>
          </a:xfrm>
          <a:prstGeom prst="rect">
            <a:avLst/>
          </a:prstGeom>
          <a:noFill/>
          <a:ln>
            <a:noFill/>
          </a:ln>
        </p:spPr>
        <p:txBody>
          <a:bodyPr spcFirstLastPara="1" wrap="square" lIns="68559" tIns="68559" rIns="68559" bIns="68559" anchor="t" anchorCtr="0">
            <a:spAutoFit/>
          </a:bodyPr>
          <a:lstStyle/>
          <a:p>
            <a:pPr marL="342900" indent="-342900" algn="just">
              <a:lnSpc>
                <a:spcPct val="114000"/>
              </a:lnSpc>
              <a:buFont typeface="Wingdings" panose="05000000000000000000" pitchFamily="2" charset="2"/>
              <a:buChar char="q"/>
            </a:pPr>
            <a:r>
              <a:rPr lang="en-US" dirty="0" smtClean="0">
                <a:latin typeface="Calibri" pitchFamily="34" charset="0"/>
                <a:cs typeface="Calibri" pitchFamily="34" charset="0"/>
              </a:rPr>
              <a:t>Maven </a:t>
            </a:r>
            <a:r>
              <a:rPr lang="en-US" dirty="0">
                <a:latin typeface="Calibri" pitchFamily="34" charset="0"/>
                <a:cs typeface="Calibri" pitchFamily="34" charset="0"/>
              </a:rPr>
              <a:t>plugins are core components of the Apache Maven build automation </a:t>
            </a:r>
            <a:r>
              <a:rPr lang="en-US" dirty="0" smtClean="0">
                <a:latin typeface="Calibri" pitchFamily="34" charset="0"/>
                <a:cs typeface="Calibri" pitchFamily="34" charset="0"/>
              </a:rPr>
              <a:t>tool.</a:t>
            </a:r>
          </a:p>
          <a:p>
            <a:pPr marL="342900" indent="-342900" algn="just">
              <a:lnSpc>
                <a:spcPct val="114000"/>
              </a:lnSpc>
              <a:buFont typeface="Wingdings" panose="05000000000000000000" pitchFamily="2" charset="2"/>
              <a:buChar char="q"/>
            </a:pPr>
            <a:endParaRPr lang="en-US" dirty="0" smtClean="0">
              <a:latin typeface="Calibri" pitchFamily="34" charset="0"/>
              <a:cs typeface="Calibri" pitchFamily="34" charset="0"/>
            </a:endParaRPr>
          </a:p>
          <a:p>
            <a:pPr marL="342900" indent="-342900" algn="just">
              <a:lnSpc>
                <a:spcPct val="114000"/>
              </a:lnSpc>
              <a:buFont typeface="Wingdings" panose="05000000000000000000" pitchFamily="2" charset="2"/>
              <a:buChar char="q"/>
            </a:pPr>
            <a:r>
              <a:rPr lang="en-US" dirty="0" smtClean="0">
                <a:latin typeface="Calibri" pitchFamily="34" charset="0"/>
                <a:cs typeface="Calibri" pitchFamily="34" charset="0"/>
              </a:rPr>
              <a:t>They </a:t>
            </a:r>
            <a:r>
              <a:rPr lang="en-US" dirty="0">
                <a:latin typeface="Calibri" pitchFamily="34" charset="0"/>
                <a:cs typeface="Calibri" pitchFamily="34" charset="0"/>
              </a:rPr>
              <a:t>provide additional tasks and goals that can be executed during the build process of a Maven </a:t>
            </a:r>
            <a:r>
              <a:rPr lang="en-US" dirty="0" smtClean="0">
                <a:latin typeface="Calibri" pitchFamily="34" charset="0"/>
                <a:cs typeface="Calibri" pitchFamily="34" charset="0"/>
              </a:rPr>
              <a:t>project.</a:t>
            </a:r>
          </a:p>
          <a:p>
            <a:pPr marL="342900" indent="-342900" algn="just">
              <a:lnSpc>
                <a:spcPct val="114000"/>
              </a:lnSpc>
              <a:buFont typeface="Wingdings" panose="05000000000000000000" pitchFamily="2" charset="2"/>
              <a:buChar char="q"/>
            </a:pPr>
            <a:endParaRPr lang="en-US" dirty="0" smtClean="0">
              <a:latin typeface="Calibri" pitchFamily="34" charset="0"/>
              <a:cs typeface="Calibri" pitchFamily="34" charset="0"/>
            </a:endParaRPr>
          </a:p>
          <a:p>
            <a:pPr marL="342900" indent="-342900" algn="just">
              <a:lnSpc>
                <a:spcPct val="114000"/>
              </a:lnSpc>
              <a:buFont typeface="Wingdings" panose="05000000000000000000" pitchFamily="2" charset="2"/>
              <a:buChar char="q"/>
            </a:pPr>
            <a:r>
              <a:rPr lang="en-US" dirty="0" smtClean="0">
                <a:latin typeface="Calibri" pitchFamily="34" charset="0"/>
                <a:cs typeface="Calibri" pitchFamily="34" charset="0"/>
              </a:rPr>
              <a:t>Plugins </a:t>
            </a:r>
            <a:r>
              <a:rPr lang="en-US" dirty="0">
                <a:latin typeface="Calibri" pitchFamily="34" charset="0"/>
                <a:cs typeface="Calibri" pitchFamily="34" charset="0"/>
              </a:rPr>
              <a:t>are used to perform various build and project management operations, such as compiling code, packaging binaries, running tests, generating documentation, and deploying artifacts</a:t>
            </a:r>
            <a:r>
              <a:rPr lang="en-US" dirty="0" smtClean="0">
                <a:latin typeface="Calibri" pitchFamily="34" charset="0"/>
                <a:cs typeface="Calibri" pitchFamily="34" charset="0"/>
              </a:rPr>
              <a:t>.</a:t>
            </a:r>
            <a:endParaRPr lang="en-US" dirty="0">
              <a:latin typeface="Calibri" pitchFamily="34" charset="0"/>
              <a:cs typeface="Calibri" pitchFamily="34" charset="0"/>
            </a:endParaRPr>
          </a:p>
          <a:p>
            <a:pPr marL="342900" indent="-342900" algn="just">
              <a:lnSpc>
                <a:spcPct val="114000"/>
              </a:lnSpc>
              <a:buFont typeface="Wingdings" panose="05000000000000000000" pitchFamily="2" charset="2"/>
              <a:buChar char="q"/>
            </a:pPr>
            <a:endParaRPr lang="en-US" dirty="0" smtClean="0">
              <a:latin typeface="Calibri" pitchFamily="34" charset="0"/>
              <a:cs typeface="Calibri" pitchFamily="34" charset="0"/>
            </a:endParaRPr>
          </a:p>
          <a:p>
            <a:pPr marL="342900" indent="-342900" algn="just">
              <a:lnSpc>
                <a:spcPct val="114000"/>
              </a:lnSpc>
              <a:buFont typeface="Wingdings" panose="05000000000000000000" pitchFamily="2" charset="2"/>
              <a:buChar char="q"/>
            </a:pPr>
            <a:r>
              <a:rPr lang="en-US" dirty="0" smtClean="0">
                <a:latin typeface="Calibri" pitchFamily="34" charset="0"/>
                <a:cs typeface="Calibri" pitchFamily="34" charset="0"/>
              </a:rPr>
              <a:t>Types of Maven Plugins</a:t>
            </a:r>
          </a:p>
          <a:p>
            <a:pPr marL="800006" lvl="1" indent="-342900" algn="just">
              <a:lnSpc>
                <a:spcPct val="114000"/>
              </a:lnSpc>
              <a:buFont typeface="+mj-lt"/>
              <a:buAutoNum type="arabicPeriod"/>
            </a:pPr>
            <a:r>
              <a:rPr lang="en-US" dirty="0" smtClean="0">
                <a:latin typeface="Calibri" pitchFamily="34" charset="0"/>
                <a:cs typeface="Calibri" pitchFamily="34" charset="0"/>
              </a:rPr>
              <a:t>Build Plugins</a:t>
            </a:r>
          </a:p>
          <a:p>
            <a:pPr marL="800006" lvl="1" indent="-342900" algn="just">
              <a:lnSpc>
                <a:spcPct val="114000"/>
              </a:lnSpc>
              <a:buFont typeface="+mj-lt"/>
              <a:buAutoNum type="arabicPeriod"/>
            </a:pPr>
            <a:r>
              <a:rPr lang="en-US" dirty="0" smtClean="0">
                <a:latin typeface="Calibri" pitchFamily="34" charset="0"/>
                <a:cs typeface="Calibri" pitchFamily="34" charset="0"/>
              </a:rPr>
              <a:t>Reporting Plugins</a:t>
            </a:r>
          </a:p>
          <a:p>
            <a:pPr marL="452438" lvl="3" indent="-352425" algn="just">
              <a:lnSpc>
                <a:spcPct val="114000"/>
              </a:lnSpc>
              <a:buFont typeface="Wingdings" panose="05000000000000000000" pitchFamily="2" charset="2"/>
              <a:buChar char="q"/>
            </a:pPr>
            <a:endParaRPr lang="en-US" dirty="0">
              <a:latin typeface="Calibri" pitchFamily="34" charset="0"/>
              <a:cs typeface="Calibri" pitchFamily="34" charset="0"/>
            </a:endParaRPr>
          </a:p>
          <a:p>
            <a:pPr marL="452438" lvl="3" indent="-352425" algn="just">
              <a:lnSpc>
                <a:spcPct val="114000"/>
              </a:lnSpc>
              <a:buFont typeface="Wingdings" panose="05000000000000000000" pitchFamily="2" charset="2"/>
              <a:buChar char="q"/>
            </a:pPr>
            <a:endParaRPr lang="en-US" dirty="0">
              <a:latin typeface="Calibri" pitchFamily="34" charset="0"/>
              <a:cs typeface="Calibri" pitchFamily="34" charset="0"/>
            </a:endParaRPr>
          </a:p>
        </p:txBody>
      </p:sp>
    </p:spTree>
    <p:extLst>
      <p:ext uri="{BB962C8B-B14F-4D97-AF65-F5344CB8AC3E}">
        <p14:creationId xmlns:p14="http://schemas.microsoft.com/office/powerpoint/2010/main" val="194886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Maven Plugins</a:t>
            </a:r>
            <a:endParaRPr sz="2400" b="1" dirty="0">
              <a:latin typeface="Calibri" pitchFamily="34" charset="0"/>
              <a:cs typeface="Calibri" pitchFamily="34" charset="0"/>
            </a:endParaRPr>
          </a:p>
        </p:txBody>
      </p:sp>
      <p:sp>
        <p:nvSpPr>
          <p:cNvPr id="94" name="Google Shape;94;p2"/>
          <p:cNvSpPr txBox="1"/>
          <p:nvPr/>
        </p:nvSpPr>
        <p:spPr>
          <a:xfrm>
            <a:off x="228600" y="895350"/>
            <a:ext cx="8610600" cy="4243748"/>
          </a:xfrm>
          <a:prstGeom prst="rect">
            <a:avLst/>
          </a:prstGeom>
          <a:noFill/>
          <a:ln>
            <a:noFill/>
          </a:ln>
        </p:spPr>
        <p:txBody>
          <a:bodyPr spcFirstLastPara="1" wrap="square" lIns="68559" tIns="68559" rIns="68559" bIns="68559" anchor="t" anchorCtr="0">
            <a:spAutoFit/>
          </a:bodyPr>
          <a:lstStyle/>
          <a:p>
            <a:pPr marL="342900" indent="-342900" algn="just">
              <a:lnSpc>
                <a:spcPct val="114000"/>
              </a:lnSpc>
              <a:buFont typeface="Wingdings" panose="05000000000000000000" pitchFamily="2" charset="2"/>
              <a:buChar char="q"/>
            </a:pPr>
            <a:r>
              <a:rPr lang="en-US" dirty="0" smtClean="0">
                <a:latin typeface="Calibri" pitchFamily="34" charset="0"/>
                <a:cs typeface="Calibri" pitchFamily="34" charset="0"/>
              </a:rPr>
              <a:t>Types of Maven Plugins</a:t>
            </a:r>
          </a:p>
          <a:p>
            <a:pPr marL="800006" lvl="1" indent="-342900" algn="just">
              <a:lnSpc>
                <a:spcPct val="114000"/>
              </a:lnSpc>
              <a:buFont typeface="+mj-lt"/>
              <a:buAutoNum type="arabicPeriod"/>
            </a:pPr>
            <a:r>
              <a:rPr lang="en-US" b="1" dirty="0" smtClean="0">
                <a:latin typeface="Calibri" pitchFamily="34" charset="0"/>
                <a:cs typeface="Calibri" pitchFamily="34" charset="0"/>
              </a:rPr>
              <a:t>Build Plugins : </a:t>
            </a:r>
          </a:p>
          <a:p>
            <a:pPr marL="1257120" lvl="2" indent="-342900" algn="just">
              <a:lnSpc>
                <a:spcPct val="114000"/>
              </a:lnSpc>
              <a:buFont typeface="Wingdings" panose="05000000000000000000" pitchFamily="2" charset="2"/>
              <a:buChar char="q"/>
            </a:pPr>
            <a:r>
              <a:rPr lang="en-US" dirty="0" smtClean="0">
                <a:latin typeface="Calibri" pitchFamily="34" charset="0"/>
                <a:cs typeface="Calibri" pitchFamily="34" charset="0"/>
              </a:rPr>
              <a:t>These </a:t>
            </a:r>
            <a:r>
              <a:rPr lang="en-US" dirty="0">
                <a:latin typeface="Calibri" pitchFamily="34" charset="0"/>
                <a:cs typeface="Calibri" pitchFamily="34" charset="0"/>
              </a:rPr>
              <a:t>are used to execute tasks during the build process</a:t>
            </a:r>
            <a:r>
              <a:rPr lang="en-US" dirty="0" smtClean="0">
                <a:latin typeface="Calibri" pitchFamily="34" charset="0"/>
                <a:cs typeface="Calibri" pitchFamily="34" charset="0"/>
              </a:rPr>
              <a:t>.</a:t>
            </a:r>
          </a:p>
          <a:p>
            <a:pPr marL="1257120" lvl="2" indent="-342900" algn="just">
              <a:lnSpc>
                <a:spcPct val="114000"/>
              </a:lnSpc>
              <a:buFont typeface="Wingdings" panose="05000000000000000000" pitchFamily="2" charset="2"/>
              <a:buChar char="q"/>
            </a:pPr>
            <a:r>
              <a:rPr lang="en-US" dirty="0" smtClean="0">
                <a:latin typeface="Calibri" pitchFamily="34" charset="0"/>
                <a:cs typeface="Calibri" pitchFamily="34" charset="0"/>
              </a:rPr>
              <a:t>These plugins are declared inside &lt;build&gt; element. </a:t>
            </a:r>
          </a:p>
          <a:p>
            <a:pPr lvl="2" algn="just">
              <a:lnSpc>
                <a:spcPct val="114000"/>
              </a:lnSpc>
            </a:pPr>
            <a:endParaRPr lang="en-US" dirty="0" smtClean="0">
              <a:latin typeface="Calibri" pitchFamily="34" charset="0"/>
              <a:cs typeface="Calibri" pitchFamily="34" charset="0"/>
            </a:endParaRPr>
          </a:p>
          <a:p>
            <a:pPr marL="1257120" lvl="2" indent="-342900" algn="just">
              <a:lnSpc>
                <a:spcPct val="114000"/>
              </a:lnSpc>
              <a:buFont typeface="Wingdings" panose="05000000000000000000" pitchFamily="2" charset="2"/>
              <a:buChar char="Ø"/>
            </a:pPr>
            <a:r>
              <a:rPr lang="en-IN" dirty="0">
                <a:solidFill>
                  <a:srgbClr val="002060"/>
                </a:solidFill>
                <a:latin typeface="Calibri" pitchFamily="34" charset="0"/>
                <a:cs typeface="Calibri" pitchFamily="34" charset="0"/>
              </a:rPr>
              <a:t>Compiler Plugin:</a:t>
            </a:r>
            <a:r>
              <a:rPr lang="en-IN" dirty="0">
                <a:latin typeface="Calibri" pitchFamily="34" charset="0"/>
                <a:cs typeface="Calibri" pitchFamily="34" charset="0"/>
              </a:rPr>
              <a:t> Compiles the project's source code.</a:t>
            </a:r>
          </a:p>
          <a:p>
            <a:pPr marL="1257120" lvl="2" indent="-342900" algn="just">
              <a:lnSpc>
                <a:spcPct val="114000"/>
              </a:lnSpc>
              <a:buFont typeface="Wingdings" panose="05000000000000000000" pitchFamily="2" charset="2"/>
              <a:buChar char="Ø"/>
            </a:pPr>
            <a:r>
              <a:rPr lang="en-US" dirty="0">
                <a:solidFill>
                  <a:srgbClr val="002060"/>
                </a:solidFill>
                <a:latin typeface="Calibri" pitchFamily="34" charset="0"/>
                <a:cs typeface="Calibri" pitchFamily="34" charset="0"/>
              </a:rPr>
              <a:t>Surefire Plugin:</a:t>
            </a:r>
            <a:r>
              <a:rPr lang="en-US" dirty="0">
                <a:latin typeface="Calibri" pitchFamily="34" charset="0"/>
                <a:cs typeface="Calibri" pitchFamily="34" charset="0"/>
              </a:rPr>
              <a:t> Runs the unit tests of a project</a:t>
            </a:r>
            <a:r>
              <a:rPr lang="en-US" dirty="0" smtClean="0">
                <a:latin typeface="Calibri" pitchFamily="34" charset="0"/>
                <a:cs typeface="Calibri" pitchFamily="34" charset="0"/>
              </a:rPr>
              <a:t>.</a:t>
            </a:r>
          </a:p>
          <a:p>
            <a:pPr marL="1257120" lvl="2" indent="-342900" algn="just">
              <a:lnSpc>
                <a:spcPct val="114000"/>
              </a:lnSpc>
              <a:buFont typeface="Wingdings" panose="05000000000000000000" pitchFamily="2" charset="2"/>
              <a:buChar char="Ø"/>
            </a:pPr>
            <a:r>
              <a:rPr lang="en-US" dirty="0">
                <a:solidFill>
                  <a:srgbClr val="002060"/>
                </a:solidFill>
                <a:latin typeface="Calibri" pitchFamily="34" charset="0"/>
                <a:cs typeface="Calibri" pitchFamily="34" charset="0"/>
              </a:rPr>
              <a:t>Jar Plugin: </a:t>
            </a:r>
            <a:r>
              <a:rPr lang="en-US" dirty="0">
                <a:latin typeface="Calibri" pitchFamily="34" charset="0"/>
                <a:cs typeface="Calibri" pitchFamily="34" charset="0"/>
              </a:rPr>
              <a:t>Packages the compiled code into a JAR file</a:t>
            </a:r>
            <a:r>
              <a:rPr lang="en-US" dirty="0" smtClean="0">
                <a:latin typeface="Calibri" pitchFamily="34" charset="0"/>
                <a:cs typeface="Calibri" pitchFamily="34" charset="0"/>
              </a:rPr>
              <a:t>.</a:t>
            </a:r>
          </a:p>
          <a:p>
            <a:pPr marL="1257120" lvl="2" indent="-342900" algn="just">
              <a:lnSpc>
                <a:spcPct val="114000"/>
              </a:lnSpc>
              <a:buFont typeface="Wingdings" panose="05000000000000000000" pitchFamily="2" charset="2"/>
              <a:buChar char="Ø"/>
            </a:pPr>
            <a:r>
              <a:rPr lang="en-US" dirty="0">
                <a:solidFill>
                  <a:srgbClr val="002060"/>
                </a:solidFill>
                <a:latin typeface="Calibri" pitchFamily="34" charset="0"/>
                <a:cs typeface="Calibri" pitchFamily="34" charset="0"/>
              </a:rPr>
              <a:t>War Plugin:</a:t>
            </a:r>
            <a:r>
              <a:rPr lang="en-US" dirty="0">
                <a:latin typeface="Calibri" pitchFamily="34" charset="0"/>
                <a:cs typeface="Calibri" pitchFamily="34" charset="0"/>
              </a:rPr>
              <a:t> Packages web applications into a WAR file</a:t>
            </a:r>
            <a:r>
              <a:rPr lang="en-US" dirty="0" smtClean="0">
                <a:latin typeface="Calibri" pitchFamily="34" charset="0"/>
                <a:cs typeface="Calibri" pitchFamily="34" charset="0"/>
              </a:rPr>
              <a:t>.</a:t>
            </a:r>
          </a:p>
          <a:p>
            <a:pPr marL="1257120" lvl="2" indent="-342900" algn="just">
              <a:lnSpc>
                <a:spcPct val="114000"/>
              </a:lnSpc>
              <a:buFont typeface="Wingdings" panose="05000000000000000000" pitchFamily="2" charset="2"/>
              <a:buChar char="Ø"/>
            </a:pPr>
            <a:r>
              <a:rPr lang="en-US" dirty="0">
                <a:solidFill>
                  <a:srgbClr val="002060"/>
                </a:solidFill>
                <a:latin typeface="Calibri" pitchFamily="34" charset="0"/>
                <a:cs typeface="Calibri" pitchFamily="34" charset="0"/>
              </a:rPr>
              <a:t>Assembly Plugin:</a:t>
            </a:r>
            <a:r>
              <a:rPr lang="en-US" dirty="0">
                <a:latin typeface="Calibri" pitchFamily="34" charset="0"/>
                <a:cs typeface="Calibri" pitchFamily="34" charset="0"/>
              </a:rPr>
              <a:t> Creates distributions with the project binaries and </a:t>
            </a:r>
            <a:r>
              <a:rPr lang="en-US" dirty="0" smtClean="0">
                <a:latin typeface="Calibri" pitchFamily="34" charset="0"/>
                <a:cs typeface="Calibri" pitchFamily="34" charset="0"/>
              </a:rPr>
              <a:t>dependencies.</a:t>
            </a:r>
          </a:p>
          <a:p>
            <a:pPr marL="452438" lvl="3" indent="-352425" algn="just">
              <a:lnSpc>
                <a:spcPct val="114000"/>
              </a:lnSpc>
              <a:buFont typeface="Wingdings" panose="05000000000000000000" pitchFamily="2" charset="2"/>
              <a:buChar char="q"/>
            </a:pPr>
            <a:endParaRPr lang="en-US" dirty="0">
              <a:latin typeface="Calibri" pitchFamily="34" charset="0"/>
              <a:cs typeface="Calibri" pitchFamily="34" charset="0"/>
            </a:endParaRPr>
          </a:p>
          <a:p>
            <a:pPr marL="452438" lvl="3" indent="-352425" algn="just">
              <a:lnSpc>
                <a:spcPct val="114000"/>
              </a:lnSpc>
              <a:buFont typeface="Wingdings" panose="05000000000000000000" pitchFamily="2" charset="2"/>
              <a:buChar char="q"/>
            </a:pPr>
            <a:endParaRPr lang="en-US" dirty="0">
              <a:latin typeface="Calibri" pitchFamily="34" charset="0"/>
              <a:cs typeface="Calibri" pitchFamily="34" charset="0"/>
            </a:endParaRPr>
          </a:p>
        </p:txBody>
      </p:sp>
    </p:spTree>
    <p:extLst>
      <p:ext uri="{BB962C8B-B14F-4D97-AF65-F5344CB8AC3E}">
        <p14:creationId xmlns:p14="http://schemas.microsoft.com/office/powerpoint/2010/main" val="251771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Maven Plugins</a:t>
            </a:r>
            <a:endParaRPr sz="2400" b="1" dirty="0">
              <a:latin typeface="Calibri" pitchFamily="34" charset="0"/>
              <a:cs typeface="Calibri" pitchFamily="34" charset="0"/>
            </a:endParaRPr>
          </a:p>
        </p:txBody>
      </p:sp>
      <p:sp>
        <p:nvSpPr>
          <p:cNvPr id="94" name="Google Shape;94;p2"/>
          <p:cNvSpPr txBox="1"/>
          <p:nvPr/>
        </p:nvSpPr>
        <p:spPr>
          <a:xfrm>
            <a:off x="228600" y="895350"/>
            <a:ext cx="8610600" cy="3296373"/>
          </a:xfrm>
          <a:prstGeom prst="rect">
            <a:avLst/>
          </a:prstGeom>
          <a:noFill/>
          <a:ln>
            <a:noFill/>
          </a:ln>
        </p:spPr>
        <p:txBody>
          <a:bodyPr spcFirstLastPara="1" wrap="square" lIns="68559" tIns="68559" rIns="68559" bIns="68559" anchor="t" anchorCtr="0">
            <a:spAutoFit/>
          </a:bodyPr>
          <a:lstStyle/>
          <a:p>
            <a:pPr marL="342900" indent="-342900" algn="just">
              <a:lnSpc>
                <a:spcPct val="114000"/>
              </a:lnSpc>
              <a:buFont typeface="Wingdings" panose="05000000000000000000" pitchFamily="2" charset="2"/>
              <a:buChar char="q"/>
            </a:pPr>
            <a:r>
              <a:rPr lang="en-US" dirty="0" smtClean="0">
                <a:latin typeface="Calibri" pitchFamily="34" charset="0"/>
                <a:cs typeface="Calibri" pitchFamily="34" charset="0"/>
              </a:rPr>
              <a:t>Types of Maven Plugins</a:t>
            </a:r>
          </a:p>
          <a:p>
            <a:pPr marL="800006" lvl="1" indent="-342900" algn="just">
              <a:lnSpc>
                <a:spcPct val="114000"/>
              </a:lnSpc>
              <a:buFont typeface="+mj-lt"/>
              <a:buAutoNum type="arabicPeriod" startAt="2"/>
            </a:pPr>
            <a:r>
              <a:rPr lang="en-US" b="1" dirty="0" smtClean="0">
                <a:latin typeface="Calibri" pitchFamily="34" charset="0"/>
                <a:cs typeface="Calibri" pitchFamily="34" charset="0"/>
              </a:rPr>
              <a:t>Reporting Plugins : </a:t>
            </a:r>
          </a:p>
          <a:p>
            <a:pPr marL="1257120" lvl="2" indent="-342900" algn="just">
              <a:lnSpc>
                <a:spcPct val="114000"/>
              </a:lnSpc>
              <a:buFont typeface="Wingdings" panose="05000000000000000000" pitchFamily="2" charset="2"/>
              <a:buChar char="q"/>
            </a:pPr>
            <a:r>
              <a:rPr lang="en-US" dirty="0" smtClean="0">
                <a:latin typeface="Calibri" pitchFamily="34" charset="0"/>
                <a:cs typeface="Calibri" pitchFamily="34" charset="0"/>
              </a:rPr>
              <a:t>These are executed at the time of site generation.</a:t>
            </a:r>
          </a:p>
          <a:p>
            <a:pPr marL="1257120" lvl="2" indent="-342900" algn="just">
              <a:lnSpc>
                <a:spcPct val="114000"/>
              </a:lnSpc>
              <a:buFont typeface="Wingdings" panose="05000000000000000000" pitchFamily="2" charset="2"/>
              <a:buChar char="q"/>
            </a:pPr>
            <a:r>
              <a:rPr lang="en-US" dirty="0" smtClean="0">
                <a:latin typeface="Calibri" pitchFamily="34" charset="0"/>
                <a:cs typeface="Calibri" pitchFamily="34" charset="0"/>
              </a:rPr>
              <a:t>These plugins are declared inside the element &lt;reporting&gt;. </a:t>
            </a:r>
          </a:p>
          <a:p>
            <a:pPr lvl="2" algn="just">
              <a:lnSpc>
                <a:spcPct val="114000"/>
              </a:lnSpc>
            </a:pPr>
            <a:endParaRPr lang="en-US" dirty="0" smtClean="0">
              <a:latin typeface="Calibri" pitchFamily="34" charset="0"/>
              <a:cs typeface="Calibri" pitchFamily="34" charset="0"/>
            </a:endParaRPr>
          </a:p>
          <a:p>
            <a:pPr marL="1257120" lvl="2" indent="-342900" algn="just">
              <a:lnSpc>
                <a:spcPct val="114000"/>
              </a:lnSpc>
              <a:buFont typeface="Wingdings" panose="05000000000000000000" pitchFamily="2" charset="2"/>
              <a:buChar char="Ø"/>
            </a:pPr>
            <a:r>
              <a:rPr lang="en-US" dirty="0" smtClean="0">
                <a:solidFill>
                  <a:srgbClr val="002060"/>
                </a:solidFill>
                <a:latin typeface="Calibri" pitchFamily="34" charset="0"/>
                <a:cs typeface="Calibri" pitchFamily="34" charset="0"/>
              </a:rPr>
              <a:t>Site </a:t>
            </a:r>
            <a:r>
              <a:rPr lang="en-US" dirty="0">
                <a:solidFill>
                  <a:srgbClr val="002060"/>
                </a:solidFill>
                <a:latin typeface="Calibri" pitchFamily="34" charset="0"/>
                <a:cs typeface="Calibri" pitchFamily="34" charset="0"/>
              </a:rPr>
              <a:t>Plugin: </a:t>
            </a:r>
            <a:r>
              <a:rPr lang="en-US" dirty="0">
                <a:latin typeface="Calibri" pitchFamily="34" charset="0"/>
                <a:cs typeface="Calibri" pitchFamily="34" charset="0"/>
              </a:rPr>
              <a:t>Generates a project website.</a:t>
            </a:r>
            <a:endParaRPr lang="en-IN" dirty="0">
              <a:latin typeface="Calibri" pitchFamily="34" charset="0"/>
              <a:cs typeface="Calibri" pitchFamily="34" charset="0"/>
            </a:endParaRPr>
          </a:p>
          <a:p>
            <a:pPr marL="1257120" lvl="2" indent="-342900" algn="just">
              <a:lnSpc>
                <a:spcPct val="114000"/>
              </a:lnSpc>
              <a:buFont typeface="Wingdings" panose="05000000000000000000" pitchFamily="2" charset="2"/>
              <a:buChar char="Ø"/>
            </a:pPr>
            <a:r>
              <a:rPr lang="en-US" dirty="0">
                <a:solidFill>
                  <a:srgbClr val="002060"/>
                </a:solidFill>
                <a:latin typeface="Calibri" pitchFamily="34" charset="0"/>
                <a:cs typeface="Calibri" pitchFamily="34" charset="0"/>
              </a:rPr>
              <a:t>Javadoc Plugin: </a:t>
            </a:r>
            <a:r>
              <a:rPr lang="en-US" dirty="0">
                <a:latin typeface="Calibri" pitchFamily="34" charset="0"/>
                <a:cs typeface="Calibri" pitchFamily="34" charset="0"/>
              </a:rPr>
              <a:t>Generates Java API documentation.</a:t>
            </a:r>
          </a:p>
          <a:p>
            <a:pPr marL="1257120" lvl="2" indent="-342900" algn="just">
              <a:lnSpc>
                <a:spcPct val="114000"/>
              </a:lnSpc>
              <a:buFont typeface="Wingdings" panose="05000000000000000000" pitchFamily="2" charset="2"/>
              <a:buChar char="Ø"/>
            </a:pPr>
            <a:r>
              <a:rPr lang="en-US" dirty="0">
                <a:solidFill>
                  <a:srgbClr val="002060"/>
                </a:solidFill>
                <a:latin typeface="Calibri" pitchFamily="34" charset="0"/>
                <a:cs typeface="Calibri" pitchFamily="34" charset="0"/>
              </a:rPr>
              <a:t>PMD Plugin: </a:t>
            </a:r>
            <a:r>
              <a:rPr lang="en-US" dirty="0">
                <a:latin typeface="Calibri" pitchFamily="34" charset="0"/>
                <a:cs typeface="Calibri" pitchFamily="34" charset="0"/>
              </a:rPr>
              <a:t>Integrates PMD (a source code analyzer) to generate </a:t>
            </a:r>
            <a:r>
              <a:rPr lang="en-US" dirty="0" smtClean="0">
                <a:latin typeface="Calibri" pitchFamily="34" charset="0"/>
                <a:cs typeface="Calibri" pitchFamily="34" charset="0"/>
              </a:rPr>
              <a:t>reports.</a:t>
            </a:r>
            <a:endParaRPr lang="en-US" dirty="0">
              <a:latin typeface="Calibri" pitchFamily="34" charset="0"/>
              <a:cs typeface="Calibri" pitchFamily="34" charset="0"/>
            </a:endParaRPr>
          </a:p>
          <a:p>
            <a:pPr marL="452438" lvl="3" indent="-352425" algn="just">
              <a:lnSpc>
                <a:spcPct val="114000"/>
              </a:lnSpc>
              <a:buFont typeface="Wingdings" panose="05000000000000000000" pitchFamily="2" charset="2"/>
              <a:buChar char="q"/>
            </a:pPr>
            <a:endParaRPr lang="en-US" dirty="0">
              <a:latin typeface="Calibri" pitchFamily="34" charset="0"/>
              <a:cs typeface="Calibri" pitchFamily="34" charset="0"/>
            </a:endParaRPr>
          </a:p>
          <a:p>
            <a:pPr marL="452438" lvl="3" indent="-352425" algn="just">
              <a:lnSpc>
                <a:spcPct val="114000"/>
              </a:lnSpc>
              <a:buFont typeface="Wingdings" panose="05000000000000000000" pitchFamily="2" charset="2"/>
              <a:buChar char="q"/>
            </a:pPr>
            <a:endParaRPr lang="en-US" dirty="0">
              <a:latin typeface="Calibri" pitchFamily="34" charset="0"/>
              <a:cs typeface="Calibri" pitchFamily="34" charset="0"/>
            </a:endParaRPr>
          </a:p>
        </p:txBody>
      </p:sp>
    </p:spTree>
    <p:extLst>
      <p:ext uri="{BB962C8B-B14F-4D97-AF65-F5344CB8AC3E}">
        <p14:creationId xmlns:p14="http://schemas.microsoft.com/office/powerpoint/2010/main" val="206480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Maven Plugins</a:t>
            </a:r>
            <a:endParaRPr sz="2400" b="1" dirty="0">
              <a:latin typeface="Calibri" pitchFamily="34" charset="0"/>
              <a:cs typeface="Calibri" pitchFamily="34" charset="0"/>
            </a:endParaRPr>
          </a:p>
        </p:txBody>
      </p:sp>
      <p:sp>
        <p:nvSpPr>
          <p:cNvPr id="94" name="Google Shape;94;p2"/>
          <p:cNvSpPr txBox="1"/>
          <p:nvPr/>
        </p:nvSpPr>
        <p:spPr>
          <a:xfrm>
            <a:off x="228600" y="895350"/>
            <a:ext cx="8610600" cy="3296373"/>
          </a:xfrm>
          <a:prstGeom prst="rect">
            <a:avLst/>
          </a:prstGeom>
          <a:noFill/>
          <a:ln>
            <a:noFill/>
          </a:ln>
        </p:spPr>
        <p:txBody>
          <a:bodyPr spcFirstLastPara="1" wrap="square" lIns="68559" tIns="68559" rIns="68559" bIns="68559" anchor="t" anchorCtr="0">
            <a:spAutoFit/>
          </a:bodyPr>
          <a:lstStyle/>
          <a:p>
            <a:pPr marL="342900" indent="-342900" algn="just">
              <a:lnSpc>
                <a:spcPct val="114000"/>
              </a:lnSpc>
              <a:buFont typeface="Wingdings" panose="05000000000000000000" pitchFamily="2" charset="2"/>
              <a:buChar char="q"/>
            </a:pPr>
            <a:r>
              <a:rPr lang="en-US" dirty="0" smtClean="0">
                <a:latin typeface="Calibri" pitchFamily="34" charset="0"/>
                <a:cs typeface="Calibri" pitchFamily="34" charset="0"/>
              </a:rPr>
              <a:t>Core Maven Plugins</a:t>
            </a:r>
          </a:p>
          <a:p>
            <a:pPr marL="800006" lvl="1" indent="-342900" algn="just">
              <a:lnSpc>
                <a:spcPct val="114000"/>
              </a:lnSpc>
              <a:buFont typeface="Wingdings" panose="05000000000000000000" pitchFamily="2" charset="2"/>
              <a:buChar char="q"/>
            </a:pPr>
            <a:r>
              <a:rPr lang="en-US" dirty="0" smtClean="0">
                <a:latin typeface="Calibri" pitchFamily="34" charset="0"/>
                <a:cs typeface="Calibri" pitchFamily="34" charset="0"/>
              </a:rPr>
              <a:t>clean : clean up after the build</a:t>
            </a:r>
          </a:p>
          <a:p>
            <a:pPr marL="800006" lvl="1" indent="-342900" algn="just">
              <a:lnSpc>
                <a:spcPct val="114000"/>
              </a:lnSpc>
              <a:buFont typeface="Wingdings" panose="05000000000000000000" pitchFamily="2" charset="2"/>
              <a:buChar char="q"/>
            </a:pPr>
            <a:r>
              <a:rPr lang="en-US" dirty="0" smtClean="0">
                <a:latin typeface="Calibri" pitchFamily="34" charset="0"/>
                <a:cs typeface="Calibri" pitchFamily="34" charset="0"/>
              </a:rPr>
              <a:t>compiler : Compiles Java sources</a:t>
            </a:r>
          </a:p>
          <a:p>
            <a:pPr marL="800006" lvl="1" indent="-342900" algn="just">
              <a:lnSpc>
                <a:spcPct val="114000"/>
              </a:lnSpc>
              <a:buFont typeface="Wingdings" panose="05000000000000000000" pitchFamily="2" charset="2"/>
              <a:buChar char="q"/>
            </a:pPr>
            <a:r>
              <a:rPr lang="en-US" dirty="0" smtClean="0">
                <a:latin typeface="Calibri" pitchFamily="34" charset="0"/>
                <a:cs typeface="Calibri" pitchFamily="34" charset="0"/>
              </a:rPr>
              <a:t>deploy : Deploy the built artifact to the remoter repository</a:t>
            </a:r>
          </a:p>
          <a:p>
            <a:pPr marL="800006" lvl="1" indent="-342900" algn="just">
              <a:lnSpc>
                <a:spcPct val="114000"/>
              </a:lnSpc>
              <a:buFont typeface="Wingdings" panose="05000000000000000000" pitchFamily="2" charset="2"/>
              <a:buChar char="q"/>
            </a:pPr>
            <a:r>
              <a:rPr lang="en-US" dirty="0" smtClean="0">
                <a:latin typeface="Calibri" pitchFamily="34" charset="0"/>
                <a:cs typeface="Calibri" pitchFamily="34" charset="0"/>
              </a:rPr>
              <a:t>failsafe : Run the JUnit integration tests in an isolated </a:t>
            </a:r>
            <a:r>
              <a:rPr lang="en-US" dirty="0" err="1" smtClean="0">
                <a:latin typeface="Calibri" pitchFamily="34" charset="0"/>
                <a:cs typeface="Calibri" pitchFamily="34" charset="0"/>
              </a:rPr>
              <a:t>classloader</a:t>
            </a:r>
            <a:endParaRPr lang="en-US" dirty="0" smtClean="0">
              <a:latin typeface="Calibri" pitchFamily="34" charset="0"/>
              <a:cs typeface="Calibri" pitchFamily="34" charset="0"/>
            </a:endParaRPr>
          </a:p>
          <a:p>
            <a:pPr marL="800006" lvl="1" indent="-342900" algn="just">
              <a:lnSpc>
                <a:spcPct val="114000"/>
              </a:lnSpc>
              <a:buFont typeface="Wingdings" panose="05000000000000000000" pitchFamily="2" charset="2"/>
              <a:buChar char="q"/>
            </a:pPr>
            <a:r>
              <a:rPr lang="en-US" dirty="0" smtClean="0">
                <a:latin typeface="Calibri" pitchFamily="34" charset="0"/>
                <a:cs typeface="Calibri" pitchFamily="34" charset="0"/>
              </a:rPr>
              <a:t>install : Install the built artifact into the local repository</a:t>
            </a:r>
          </a:p>
          <a:p>
            <a:pPr marL="800006" lvl="1" indent="-342900" algn="just">
              <a:lnSpc>
                <a:spcPct val="114000"/>
              </a:lnSpc>
              <a:buFont typeface="Wingdings" panose="05000000000000000000" pitchFamily="2" charset="2"/>
              <a:buChar char="q"/>
            </a:pPr>
            <a:r>
              <a:rPr lang="en-US" dirty="0" smtClean="0">
                <a:latin typeface="Calibri" pitchFamily="34" charset="0"/>
                <a:cs typeface="Calibri" pitchFamily="34" charset="0"/>
              </a:rPr>
              <a:t>resources : Copy the resources to the output directory for including in the JAR</a:t>
            </a:r>
          </a:p>
          <a:p>
            <a:pPr marL="800006" lvl="1" indent="-342900" algn="just">
              <a:lnSpc>
                <a:spcPct val="114000"/>
              </a:lnSpc>
              <a:buFont typeface="Wingdings" panose="05000000000000000000" pitchFamily="2" charset="2"/>
              <a:buChar char="q"/>
            </a:pPr>
            <a:r>
              <a:rPr lang="en-US" dirty="0" smtClean="0">
                <a:latin typeface="Calibri" pitchFamily="34" charset="0"/>
                <a:cs typeface="Calibri" pitchFamily="34" charset="0"/>
              </a:rPr>
              <a:t>site : Generate a site for the current project.</a:t>
            </a:r>
          </a:p>
          <a:p>
            <a:pPr marL="800006" lvl="1" indent="-342900" algn="just">
              <a:lnSpc>
                <a:spcPct val="114000"/>
              </a:lnSpc>
              <a:buFont typeface="Wingdings" panose="05000000000000000000" pitchFamily="2" charset="2"/>
              <a:buChar char="q"/>
            </a:pPr>
            <a:r>
              <a:rPr lang="en-US" dirty="0" smtClean="0">
                <a:latin typeface="Calibri" pitchFamily="34" charset="0"/>
                <a:cs typeface="Calibri" pitchFamily="34" charset="0"/>
              </a:rPr>
              <a:t>surefire : Run the JUnit unit tests in an isolated </a:t>
            </a:r>
            <a:r>
              <a:rPr lang="en-US" dirty="0" err="1" smtClean="0">
                <a:latin typeface="Calibri" pitchFamily="34" charset="0"/>
                <a:cs typeface="Calibri" pitchFamily="34" charset="0"/>
              </a:rPr>
              <a:t>classloader</a:t>
            </a:r>
            <a:endParaRPr lang="en-US" dirty="0" smtClean="0">
              <a:latin typeface="Calibri" pitchFamily="34" charset="0"/>
              <a:cs typeface="Calibri" pitchFamily="34" charset="0"/>
            </a:endParaRPr>
          </a:p>
          <a:p>
            <a:pPr marL="800006" lvl="1" indent="-342900" algn="just">
              <a:lnSpc>
                <a:spcPct val="114000"/>
              </a:lnSpc>
              <a:buFont typeface="Wingdings" panose="05000000000000000000" pitchFamily="2" charset="2"/>
              <a:buChar char="q"/>
            </a:pPr>
            <a:r>
              <a:rPr lang="en-US" dirty="0" smtClean="0">
                <a:latin typeface="Calibri" pitchFamily="34" charset="0"/>
                <a:cs typeface="Calibri" pitchFamily="34" charset="0"/>
              </a:rPr>
              <a:t>verifier : Useful for integration tests – it verifies the existence of certain conditions</a:t>
            </a:r>
          </a:p>
        </p:txBody>
      </p:sp>
    </p:spTree>
    <p:extLst>
      <p:ext uri="{BB962C8B-B14F-4D97-AF65-F5344CB8AC3E}">
        <p14:creationId xmlns:p14="http://schemas.microsoft.com/office/powerpoint/2010/main" val="15831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Maven Plugins</a:t>
            </a:r>
            <a:endParaRPr sz="2400" b="1" dirty="0">
              <a:latin typeface="Calibri" pitchFamily="34" charset="0"/>
              <a:cs typeface="Calibri" pitchFamily="34" charset="0"/>
            </a:endParaRPr>
          </a:p>
        </p:txBody>
      </p:sp>
      <p:sp>
        <p:nvSpPr>
          <p:cNvPr id="94" name="Google Shape;94;p2"/>
          <p:cNvSpPr txBox="1"/>
          <p:nvPr/>
        </p:nvSpPr>
        <p:spPr>
          <a:xfrm>
            <a:off x="228600" y="895350"/>
            <a:ext cx="8610600" cy="3612165"/>
          </a:xfrm>
          <a:prstGeom prst="rect">
            <a:avLst/>
          </a:prstGeom>
          <a:noFill/>
          <a:ln>
            <a:noFill/>
          </a:ln>
        </p:spPr>
        <p:txBody>
          <a:bodyPr spcFirstLastPara="1" wrap="square" lIns="68559" tIns="68559" rIns="68559" bIns="68559" anchor="t" anchorCtr="0">
            <a:spAutoFit/>
          </a:bodyPr>
          <a:lstStyle/>
          <a:p>
            <a:pPr marL="342900" indent="-342900" algn="just">
              <a:lnSpc>
                <a:spcPct val="114000"/>
              </a:lnSpc>
              <a:buFont typeface="Wingdings" panose="05000000000000000000" pitchFamily="2" charset="2"/>
              <a:buChar char="q"/>
            </a:pPr>
            <a:r>
              <a:rPr lang="en-US" dirty="0">
                <a:latin typeface="Calibri" pitchFamily="34" charset="0"/>
                <a:cs typeface="Calibri" pitchFamily="34" charset="0"/>
              </a:rPr>
              <a:t>Benefits of Maven </a:t>
            </a:r>
            <a:r>
              <a:rPr lang="en-US" dirty="0" smtClean="0">
                <a:latin typeface="Calibri" pitchFamily="34" charset="0"/>
                <a:cs typeface="Calibri" pitchFamily="34" charset="0"/>
              </a:rPr>
              <a:t>Plugins</a:t>
            </a:r>
          </a:p>
          <a:p>
            <a:pPr marL="800006" lvl="1" indent="-342900" algn="just">
              <a:lnSpc>
                <a:spcPct val="114000"/>
              </a:lnSpc>
              <a:buFont typeface="Wingdings" panose="05000000000000000000" pitchFamily="2" charset="2"/>
              <a:buChar char="q"/>
            </a:pPr>
            <a:r>
              <a:rPr lang="en-US" b="1" dirty="0" smtClean="0">
                <a:latin typeface="Calibri" pitchFamily="34" charset="0"/>
                <a:cs typeface="Calibri" pitchFamily="34" charset="0"/>
              </a:rPr>
              <a:t>Modularity</a:t>
            </a:r>
            <a:r>
              <a:rPr lang="en-US" b="1" dirty="0">
                <a:latin typeface="Calibri" pitchFamily="34" charset="0"/>
                <a:cs typeface="Calibri" pitchFamily="34" charset="0"/>
              </a:rPr>
              <a:t>:</a:t>
            </a:r>
            <a:r>
              <a:rPr lang="en-US" dirty="0">
                <a:latin typeface="Calibri" pitchFamily="34" charset="0"/>
                <a:cs typeface="Calibri" pitchFamily="34" charset="0"/>
              </a:rPr>
              <a:t> Adds modularity to the build process, allowing various tasks to be performed through plugins</a:t>
            </a:r>
            <a:r>
              <a:rPr lang="en-US" dirty="0" smtClean="0">
                <a:latin typeface="Calibri" pitchFamily="34" charset="0"/>
                <a:cs typeface="Calibri" pitchFamily="34" charset="0"/>
              </a:rPr>
              <a:t>.</a:t>
            </a:r>
          </a:p>
          <a:p>
            <a:pPr marL="800006" lvl="1" indent="-342900" algn="just">
              <a:lnSpc>
                <a:spcPct val="114000"/>
              </a:lnSpc>
              <a:buFont typeface="Wingdings" panose="05000000000000000000" pitchFamily="2" charset="2"/>
              <a:buChar char="q"/>
            </a:pPr>
            <a:r>
              <a:rPr lang="en-US" b="1" dirty="0">
                <a:latin typeface="Calibri" pitchFamily="34" charset="0"/>
                <a:cs typeface="Calibri" pitchFamily="34" charset="0"/>
              </a:rPr>
              <a:t>Reusability:</a:t>
            </a:r>
            <a:r>
              <a:rPr lang="en-US" dirty="0">
                <a:latin typeface="Calibri" pitchFamily="34" charset="0"/>
                <a:cs typeface="Calibri" pitchFamily="34" charset="0"/>
              </a:rPr>
              <a:t> Enables the reuse of common build logic across different projects</a:t>
            </a:r>
            <a:r>
              <a:rPr lang="en-US" dirty="0" smtClean="0">
                <a:latin typeface="Calibri" pitchFamily="34" charset="0"/>
                <a:cs typeface="Calibri" pitchFamily="34" charset="0"/>
              </a:rPr>
              <a:t>.</a:t>
            </a:r>
          </a:p>
          <a:p>
            <a:pPr marL="800006" lvl="1" indent="-342900" algn="just">
              <a:lnSpc>
                <a:spcPct val="114000"/>
              </a:lnSpc>
              <a:buFont typeface="Wingdings" panose="05000000000000000000" pitchFamily="2" charset="2"/>
              <a:buChar char="q"/>
            </a:pPr>
            <a:r>
              <a:rPr lang="en-US" b="1" dirty="0">
                <a:latin typeface="Calibri" pitchFamily="34" charset="0"/>
                <a:cs typeface="Calibri" pitchFamily="34" charset="0"/>
              </a:rPr>
              <a:t>Customizability:</a:t>
            </a:r>
            <a:r>
              <a:rPr lang="en-US" dirty="0">
                <a:latin typeface="Calibri" pitchFamily="34" charset="0"/>
                <a:cs typeface="Calibri" pitchFamily="34" charset="0"/>
              </a:rPr>
              <a:t> Plugins can be configured and customized as needed in </a:t>
            </a:r>
            <a:r>
              <a:rPr lang="en-US" dirty="0" smtClean="0">
                <a:latin typeface="Calibri" pitchFamily="34" charset="0"/>
                <a:cs typeface="Calibri" pitchFamily="34" charset="0"/>
              </a:rPr>
              <a:t>the ‘pom.xml’.</a:t>
            </a:r>
          </a:p>
          <a:p>
            <a:pPr marL="800006" lvl="1" indent="-342900" algn="just">
              <a:lnSpc>
                <a:spcPct val="114000"/>
              </a:lnSpc>
              <a:buFont typeface="Wingdings" panose="05000000000000000000" pitchFamily="2" charset="2"/>
              <a:buChar char="q"/>
            </a:pPr>
            <a:r>
              <a:rPr lang="en-US" b="1" dirty="0">
                <a:latin typeface="Calibri" pitchFamily="34" charset="0"/>
                <a:cs typeface="Calibri" pitchFamily="34" charset="0"/>
              </a:rPr>
              <a:t>Extensibility:</a:t>
            </a:r>
            <a:r>
              <a:rPr lang="en-US" dirty="0">
                <a:latin typeface="Calibri" pitchFamily="34" charset="0"/>
                <a:cs typeface="Calibri" pitchFamily="34" charset="0"/>
              </a:rPr>
              <a:t> New plugins can be created and added to Maven repositories, extending Maven's </a:t>
            </a:r>
            <a:r>
              <a:rPr lang="en-US" dirty="0" smtClean="0">
                <a:latin typeface="Calibri" pitchFamily="34" charset="0"/>
                <a:cs typeface="Calibri" pitchFamily="34" charset="0"/>
              </a:rPr>
              <a:t>capabilities.</a:t>
            </a:r>
          </a:p>
          <a:p>
            <a:pPr marL="800006" lvl="1" indent="-342900" algn="just">
              <a:lnSpc>
                <a:spcPct val="114000"/>
              </a:lnSpc>
              <a:buFont typeface="Wingdings" panose="05000000000000000000" pitchFamily="2" charset="2"/>
              <a:buChar char="q"/>
            </a:pPr>
            <a:endParaRPr lang="en-US" dirty="0">
              <a:latin typeface="Calibri" pitchFamily="34" charset="0"/>
              <a:cs typeface="Calibri" pitchFamily="34" charset="0"/>
            </a:endParaRPr>
          </a:p>
          <a:p>
            <a:pPr marL="363538" lvl="1" indent="-342900" algn="just">
              <a:lnSpc>
                <a:spcPct val="114000"/>
              </a:lnSpc>
              <a:buFont typeface="Wingdings" panose="05000000000000000000" pitchFamily="2" charset="2"/>
              <a:buChar char="q"/>
            </a:pPr>
            <a:r>
              <a:rPr lang="en-US" dirty="0">
                <a:latin typeface="Calibri" pitchFamily="34" charset="0"/>
                <a:cs typeface="Calibri" pitchFamily="34" charset="0"/>
              </a:rPr>
              <a:t>Maven plugins are essential tools that extend Maven's functionality, allowing you to automate and manage various aspects of your project's build </a:t>
            </a:r>
            <a:r>
              <a:rPr lang="en-US" dirty="0" smtClean="0">
                <a:latin typeface="Calibri" pitchFamily="34" charset="0"/>
                <a:cs typeface="Calibri" pitchFamily="34" charset="0"/>
              </a:rPr>
              <a:t>lifecycle.</a:t>
            </a:r>
          </a:p>
        </p:txBody>
      </p:sp>
    </p:spTree>
    <p:extLst>
      <p:ext uri="{BB962C8B-B14F-4D97-AF65-F5344CB8AC3E}">
        <p14:creationId xmlns:p14="http://schemas.microsoft.com/office/powerpoint/2010/main" val="18392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Dependency Management</a:t>
            </a:r>
            <a:endParaRPr sz="2400" b="1" dirty="0">
              <a:latin typeface="Calibri" pitchFamily="34" charset="0"/>
              <a:cs typeface="Calibri" pitchFamily="34" charset="0"/>
            </a:endParaRPr>
          </a:p>
        </p:txBody>
      </p:sp>
      <p:sp>
        <p:nvSpPr>
          <p:cNvPr id="94" name="Google Shape;94;p2"/>
          <p:cNvSpPr txBox="1"/>
          <p:nvPr/>
        </p:nvSpPr>
        <p:spPr>
          <a:xfrm>
            <a:off x="228600" y="895350"/>
            <a:ext cx="8610600" cy="3927956"/>
          </a:xfrm>
          <a:prstGeom prst="rect">
            <a:avLst/>
          </a:prstGeom>
          <a:noFill/>
          <a:ln>
            <a:noFill/>
          </a:ln>
        </p:spPr>
        <p:txBody>
          <a:bodyPr spcFirstLastPara="1" wrap="square" lIns="68559" tIns="68559" rIns="68559" bIns="68559" anchor="t" anchorCtr="0">
            <a:spAutoFit/>
          </a:bodyPr>
          <a:lstStyle/>
          <a:p>
            <a:pPr marL="342900" indent="-342900" algn="just">
              <a:lnSpc>
                <a:spcPct val="114000"/>
              </a:lnSpc>
              <a:buFont typeface="Wingdings" panose="05000000000000000000" pitchFamily="2" charset="2"/>
              <a:buChar char="q"/>
            </a:pPr>
            <a:r>
              <a:rPr lang="en-US" dirty="0" smtClean="0">
                <a:latin typeface="Calibri" pitchFamily="34" charset="0"/>
                <a:cs typeface="Calibri" pitchFamily="34" charset="0"/>
              </a:rPr>
              <a:t>In Maven, a dependency is just another archive-JAR, ZIP, and so on-which our current project needs in order to compile, build, test, and/or run.</a:t>
            </a:r>
          </a:p>
          <a:p>
            <a:pPr marL="342900" indent="-342900" algn="just">
              <a:lnSpc>
                <a:spcPct val="114000"/>
              </a:lnSpc>
              <a:buFont typeface="Wingdings" panose="05000000000000000000" pitchFamily="2" charset="2"/>
              <a:buChar char="q"/>
            </a:pPr>
            <a:r>
              <a:rPr lang="en-US" dirty="0" smtClean="0">
                <a:latin typeface="Calibri" pitchFamily="34" charset="0"/>
                <a:cs typeface="Calibri" pitchFamily="34" charset="0"/>
              </a:rPr>
              <a:t>These project dependencies are collectively specified in the pom.xml file, inside of a </a:t>
            </a:r>
            <a:r>
              <a:rPr lang="en-US" b="1" i="1" dirty="0" smtClean="0">
                <a:latin typeface="Calibri" pitchFamily="34" charset="0"/>
                <a:cs typeface="Calibri" pitchFamily="34" charset="0"/>
              </a:rPr>
              <a:t>&lt;dependencies&gt;</a:t>
            </a:r>
            <a:r>
              <a:rPr lang="en-US" dirty="0" smtClean="0">
                <a:latin typeface="Calibri" pitchFamily="34" charset="0"/>
                <a:cs typeface="Calibri" pitchFamily="34" charset="0"/>
              </a:rPr>
              <a:t> tag.</a:t>
            </a:r>
          </a:p>
          <a:p>
            <a:pPr marL="342900" indent="-342900" algn="just">
              <a:lnSpc>
                <a:spcPct val="114000"/>
              </a:lnSpc>
              <a:buFont typeface="Wingdings" panose="05000000000000000000" pitchFamily="2" charset="2"/>
              <a:buChar char="q"/>
            </a:pPr>
            <a:r>
              <a:rPr lang="en-US" dirty="0" smtClean="0">
                <a:latin typeface="Calibri" pitchFamily="34" charset="0"/>
                <a:cs typeface="Calibri" pitchFamily="34" charset="0"/>
              </a:rPr>
              <a:t>When we run a maven build or execute a maven goal, these dependencies are resolved and then loaded from the local repository.</a:t>
            </a:r>
          </a:p>
          <a:p>
            <a:pPr marL="342900" indent="-342900" algn="just">
              <a:lnSpc>
                <a:spcPct val="114000"/>
              </a:lnSpc>
              <a:buFont typeface="Wingdings" panose="05000000000000000000" pitchFamily="2" charset="2"/>
              <a:buChar char="q"/>
            </a:pPr>
            <a:r>
              <a:rPr lang="en-US" dirty="0" smtClean="0">
                <a:latin typeface="Calibri" pitchFamily="34" charset="0"/>
                <a:cs typeface="Calibri" pitchFamily="34" charset="0"/>
              </a:rPr>
              <a:t>If these dependencies are not present in the local repository, then Maven will download them from a remote repository and cache them in local.</a:t>
            </a:r>
          </a:p>
          <a:p>
            <a:pPr marL="342900" indent="-342900" algn="just">
              <a:lnSpc>
                <a:spcPct val="114000"/>
              </a:lnSpc>
              <a:buFont typeface="Wingdings" panose="05000000000000000000" pitchFamily="2" charset="2"/>
              <a:buChar char="q"/>
            </a:pPr>
            <a:r>
              <a:rPr lang="en-US" dirty="0" smtClean="0">
                <a:latin typeface="Calibri" pitchFamily="34" charset="0"/>
                <a:cs typeface="Calibri" pitchFamily="34" charset="0"/>
              </a:rPr>
              <a:t>Dependency management is an important activity because to build a product we need several library files, plugins or some external dependencies. We have to be sure that all these components are compatible for building our product. This task can be taken care by dependency management.</a:t>
            </a:r>
          </a:p>
        </p:txBody>
      </p:sp>
    </p:spTree>
    <p:extLst>
      <p:ext uri="{BB962C8B-B14F-4D97-AF65-F5344CB8AC3E}">
        <p14:creationId xmlns:p14="http://schemas.microsoft.com/office/powerpoint/2010/main" val="234286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Dependency Management</a:t>
            </a:r>
            <a:endParaRPr sz="2400" b="1" dirty="0">
              <a:latin typeface="Calibri" pitchFamily="34" charset="0"/>
              <a:cs typeface="Calibri" pitchFamily="34" charset="0"/>
            </a:endParaRPr>
          </a:p>
        </p:txBody>
      </p:sp>
      <p:sp>
        <p:nvSpPr>
          <p:cNvPr id="94" name="Google Shape;94;p2"/>
          <p:cNvSpPr txBox="1"/>
          <p:nvPr/>
        </p:nvSpPr>
        <p:spPr>
          <a:xfrm>
            <a:off x="228600" y="895350"/>
            <a:ext cx="8610600" cy="2664790"/>
          </a:xfrm>
          <a:prstGeom prst="rect">
            <a:avLst/>
          </a:prstGeom>
          <a:noFill/>
          <a:ln>
            <a:noFill/>
          </a:ln>
        </p:spPr>
        <p:txBody>
          <a:bodyPr spcFirstLastPara="1" wrap="square" lIns="68559" tIns="68559" rIns="68559" bIns="68559" anchor="t" anchorCtr="0">
            <a:spAutoFit/>
          </a:bodyPr>
          <a:lstStyle/>
          <a:p>
            <a:pPr marL="342900" indent="-342900" algn="just">
              <a:lnSpc>
                <a:spcPct val="114000"/>
              </a:lnSpc>
              <a:buFont typeface="Wingdings" panose="05000000000000000000" pitchFamily="2" charset="2"/>
              <a:buChar char="q"/>
            </a:pPr>
            <a:r>
              <a:rPr lang="en-US" dirty="0" smtClean="0">
                <a:latin typeface="Calibri" pitchFamily="34" charset="0"/>
                <a:cs typeface="Calibri" pitchFamily="34" charset="0"/>
              </a:rPr>
              <a:t>Example:</a:t>
            </a:r>
          </a:p>
          <a:p>
            <a:pPr marL="342900" indent="-342900" algn="just">
              <a:lnSpc>
                <a:spcPct val="114000"/>
              </a:lnSpc>
              <a:buFont typeface="Wingdings" panose="05000000000000000000" pitchFamily="2" charset="2"/>
              <a:buChar char="q"/>
            </a:pPr>
            <a:endParaRPr lang="en-US" dirty="0" smtClean="0">
              <a:latin typeface="Calibri" pitchFamily="34" charset="0"/>
              <a:cs typeface="Calibri" pitchFamily="34" charset="0"/>
            </a:endParaRPr>
          </a:p>
          <a:p>
            <a:pPr marL="342900" indent="-342900" algn="just">
              <a:lnSpc>
                <a:spcPct val="114000"/>
              </a:lnSpc>
              <a:buFont typeface="Wingdings" panose="05000000000000000000" pitchFamily="2" charset="2"/>
              <a:buChar char="q"/>
            </a:pPr>
            <a:r>
              <a:rPr lang="en-US" dirty="0" smtClean="0">
                <a:latin typeface="Calibri" pitchFamily="34" charset="0"/>
                <a:cs typeface="Calibri" pitchFamily="34" charset="0"/>
              </a:rPr>
              <a:t>Transitive dependency</a:t>
            </a:r>
          </a:p>
          <a:p>
            <a:pPr marL="800006" lvl="1" indent="-342900" algn="just">
              <a:lnSpc>
                <a:spcPct val="114000"/>
              </a:lnSpc>
              <a:buFont typeface="Wingdings" panose="05000000000000000000" pitchFamily="2" charset="2"/>
              <a:buChar char="q"/>
            </a:pPr>
            <a:r>
              <a:rPr lang="en-US" dirty="0" smtClean="0">
                <a:latin typeface="Calibri" pitchFamily="34" charset="0"/>
                <a:cs typeface="Calibri" pitchFamily="34" charset="0"/>
              </a:rPr>
              <a:t>$</a:t>
            </a:r>
            <a:r>
              <a:rPr lang="en-US" dirty="0" err="1" smtClean="0">
                <a:latin typeface="Calibri" pitchFamily="34" charset="0"/>
                <a:cs typeface="Calibri" pitchFamily="34" charset="0"/>
              </a:rPr>
              <a:t>mvn</a:t>
            </a:r>
            <a:r>
              <a:rPr lang="en-US" dirty="0" smtClean="0">
                <a:latin typeface="Calibri" pitchFamily="34" charset="0"/>
                <a:cs typeface="Calibri" pitchFamily="34" charset="0"/>
              </a:rPr>
              <a:t> </a:t>
            </a:r>
            <a:r>
              <a:rPr lang="en-US" dirty="0" err="1" smtClean="0">
                <a:latin typeface="Calibri" pitchFamily="34" charset="0"/>
                <a:cs typeface="Calibri" pitchFamily="34" charset="0"/>
              </a:rPr>
              <a:t>dependency:tree</a:t>
            </a:r>
            <a:endParaRPr lang="en-US" dirty="0" smtClean="0">
              <a:latin typeface="Calibri" pitchFamily="34" charset="0"/>
              <a:cs typeface="Calibri" pitchFamily="34" charset="0"/>
            </a:endParaRPr>
          </a:p>
          <a:p>
            <a:pPr marL="342900" indent="-342900" algn="just">
              <a:lnSpc>
                <a:spcPct val="114000"/>
              </a:lnSpc>
              <a:buFont typeface="Wingdings" panose="05000000000000000000" pitchFamily="2" charset="2"/>
              <a:buChar char="q"/>
            </a:pPr>
            <a:endParaRPr lang="en-US" dirty="0" smtClean="0">
              <a:latin typeface="Calibri" pitchFamily="34" charset="0"/>
              <a:cs typeface="Calibri" pitchFamily="34" charset="0"/>
            </a:endParaRPr>
          </a:p>
          <a:p>
            <a:pPr marL="342900" indent="-342900" algn="just">
              <a:lnSpc>
                <a:spcPct val="114000"/>
              </a:lnSpc>
              <a:buFont typeface="Wingdings" panose="05000000000000000000" pitchFamily="2" charset="2"/>
              <a:buChar char="q"/>
            </a:pPr>
            <a:r>
              <a:rPr lang="en-US" dirty="0" smtClean="0">
                <a:latin typeface="Calibri" pitchFamily="34" charset="0"/>
                <a:cs typeface="Calibri" pitchFamily="34" charset="0"/>
              </a:rPr>
              <a:t>Excluding dependency </a:t>
            </a:r>
          </a:p>
          <a:p>
            <a:pPr marL="800006" lvl="1" indent="-342900" algn="just">
              <a:lnSpc>
                <a:spcPct val="114000"/>
              </a:lnSpc>
              <a:buFont typeface="Wingdings" panose="05000000000000000000" pitchFamily="2" charset="2"/>
              <a:buChar char="q"/>
            </a:pPr>
            <a:r>
              <a:rPr lang="en-US" dirty="0" smtClean="0">
                <a:latin typeface="Calibri" pitchFamily="34" charset="0"/>
                <a:cs typeface="Calibri" pitchFamily="34" charset="0"/>
              </a:rPr>
              <a:t>&lt;exclusion&gt; tag</a:t>
            </a:r>
          </a:p>
          <a:p>
            <a:pPr marL="342900" indent="-342900" algn="just">
              <a:lnSpc>
                <a:spcPct val="114000"/>
              </a:lnSpc>
              <a:buFont typeface="Wingdings" panose="05000000000000000000" pitchFamily="2" charset="2"/>
              <a:buChar char="q"/>
            </a:pPr>
            <a:endParaRPr lang="en-US" dirty="0" smtClean="0">
              <a:latin typeface="Calibri" pitchFamily="34" charset="0"/>
              <a:cs typeface="Calibri" pitchFamily="34" charset="0"/>
            </a:endParaRPr>
          </a:p>
        </p:txBody>
      </p:sp>
    </p:spTree>
    <p:extLst>
      <p:ext uri="{BB962C8B-B14F-4D97-AF65-F5344CB8AC3E}">
        <p14:creationId xmlns:p14="http://schemas.microsoft.com/office/powerpoint/2010/main" val="64331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Introduction</a:t>
            </a:r>
            <a:endParaRPr sz="2400" b="1" dirty="0">
              <a:latin typeface="Calibri" pitchFamily="34" charset="0"/>
              <a:cs typeface="Calibri" pitchFamily="34" charset="0"/>
            </a:endParaRPr>
          </a:p>
        </p:txBody>
      </p:sp>
      <p:sp>
        <p:nvSpPr>
          <p:cNvPr id="94" name="Google Shape;94;p2"/>
          <p:cNvSpPr txBox="1"/>
          <p:nvPr/>
        </p:nvSpPr>
        <p:spPr>
          <a:xfrm>
            <a:off x="228600" y="895350"/>
            <a:ext cx="8610600" cy="4077997"/>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Maven is a project management tool.</a:t>
            </a:r>
          </a:p>
          <a:p>
            <a:pPr marL="342900"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It is based on </a:t>
            </a:r>
            <a:r>
              <a:rPr lang="en-US" b="1" dirty="0" smtClean="0">
                <a:latin typeface="Calibri" pitchFamily="34" charset="0"/>
                <a:cs typeface="Calibri" pitchFamily="34" charset="0"/>
              </a:rPr>
              <a:t>P</a:t>
            </a:r>
            <a:r>
              <a:rPr lang="en-US" dirty="0" smtClean="0">
                <a:latin typeface="Calibri" pitchFamily="34" charset="0"/>
                <a:cs typeface="Calibri" pitchFamily="34" charset="0"/>
              </a:rPr>
              <a:t>roject </a:t>
            </a:r>
            <a:r>
              <a:rPr lang="en-US" b="1" dirty="0" smtClean="0">
                <a:latin typeface="Calibri" pitchFamily="34" charset="0"/>
                <a:cs typeface="Calibri" pitchFamily="34" charset="0"/>
              </a:rPr>
              <a:t>O</a:t>
            </a:r>
            <a:r>
              <a:rPr lang="en-US" dirty="0" smtClean="0">
                <a:latin typeface="Calibri" pitchFamily="34" charset="0"/>
                <a:cs typeface="Calibri" pitchFamily="34" charset="0"/>
              </a:rPr>
              <a:t>bject </a:t>
            </a:r>
            <a:r>
              <a:rPr lang="en-US" b="1" dirty="0" smtClean="0">
                <a:latin typeface="Calibri" pitchFamily="34" charset="0"/>
                <a:cs typeface="Calibri" pitchFamily="34" charset="0"/>
              </a:rPr>
              <a:t>M</a:t>
            </a:r>
            <a:r>
              <a:rPr lang="en-US" dirty="0" smtClean="0">
                <a:latin typeface="Calibri" pitchFamily="34" charset="0"/>
                <a:cs typeface="Calibri" pitchFamily="34" charset="0"/>
              </a:rPr>
              <a:t>odel (POM).</a:t>
            </a:r>
          </a:p>
          <a:p>
            <a:pPr marL="342900"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This tool is used for build, dependency and documentation.</a:t>
            </a:r>
          </a:p>
          <a:p>
            <a:pPr marL="342900"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Maven simplifies and standardizes the project build process.</a:t>
            </a:r>
          </a:p>
          <a:p>
            <a:pPr marL="342900"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Apache Maven is a popular build automation and project management tool used primarily for Java Projects.</a:t>
            </a:r>
          </a:p>
          <a:p>
            <a:pPr marL="342900"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It can be used in building and managing the projects written in C#, ruby and other programming languages.</a:t>
            </a:r>
          </a:p>
        </p:txBody>
      </p:sp>
    </p:spTree>
    <p:extLst>
      <p:ext uri="{BB962C8B-B14F-4D97-AF65-F5344CB8AC3E}">
        <p14:creationId xmlns:p14="http://schemas.microsoft.com/office/powerpoint/2010/main" val="100356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err="1" smtClean="0">
                <a:solidFill>
                  <a:srgbClr val="04A2B9"/>
                </a:solidFill>
                <a:latin typeface="Calibri" pitchFamily="34" charset="0"/>
                <a:cs typeface="Calibri" pitchFamily="34" charset="0"/>
              </a:rPr>
              <a:t>Gradle</a:t>
            </a:r>
            <a:endParaRPr sz="2400" b="1" dirty="0">
              <a:latin typeface="Calibri" pitchFamily="34" charset="0"/>
              <a:cs typeface="Calibri" pitchFamily="34" charset="0"/>
            </a:endParaRPr>
          </a:p>
        </p:txBody>
      </p:sp>
      <p:sp>
        <p:nvSpPr>
          <p:cNvPr id="94" name="Google Shape;94;p2"/>
          <p:cNvSpPr txBox="1"/>
          <p:nvPr/>
        </p:nvSpPr>
        <p:spPr>
          <a:xfrm>
            <a:off x="228600" y="895350"/>
            <a:ext cx="8610600" cy="2980582"/>
          </a:xfrm>
          <a:prstGeom prst="rect">
            <a:avLst/>
          </a:prstGeom>
          <a:noFill/>
          <a:ln>
            <a:noFill/>
          </a:ln>
        </p:spPr>
        <p:txBody>
          <a:bodyPr spcFirstLastPara="1" wrap="square" lIns="68559" tIns="68559" rIns="68559" bIns="68559" anchor="t" anchorCtr="0">
            <a:spAutoFit/>
          </a:bodyPr>
          <a:lstStyle/>
          <a:p>
            <a:pPr algn="just">
              <a:lnSpc>
                <a:spcPct val="114000"/>
              </a:lnSpc>
            </a:pPr>
            <a:r>
              <a:rPr lang="en-US" b="1" dirty="0" smtClean="0">
                <a:latin typeface="Calibri" pitchFamily="34" charset="0"/>
                <a:cs typeface="Calibri" pitchFamily="34" charset="0"/>
              </a:rPr>
              <a:t>Introduction to </a:t>
            </a:r>
            <a:r>
              <a:rPr lang="en-US" b="1" dirty="0" err="1" smtClean="0">
                <a:latin typeface="Calibri" pitchFamily="34" charset="0"/>
                <a:cs typeface="Calibri" pitchFamily="34" charset="0"/>
              </a:rPr>
              <a:t>Gradle</a:t>
            </a:r>
            <a:endParaRPr lang="en-US" b="1" dirty="0" smtClean="0">
              <a:latin typeface="Calibri" pitchFamily="34" charset="0"/>
              <a:cs typeface="Calibri" pitchFamily="34" charset="0"/>
            </a:endParaRPr>
          </a:p>
          <a:p>
            <a:pPr marL="342900" indent="-342900" algn="just">
              <a:lnSpc>
                <a:spcPct val="114000"/>
              </a:lnSpc>
              <a:buFont typeface="Wingdings" panose="05000000000000000000" pitchFamily="2" charset="2"/>
              <a:buChar char="q"/>
            </a:pPr>
            <a:r>
              <a:rPr lang="en-US" dirty="0" smtClean="0">
                <a:latin typeface="Calibri" pitchFamily="34" charset="0"/>
                <a:cs typeface="Calibri" pitchFamily="34" charset="0"/>
              </a:rPr>
              <a:t>Open source build automation tool</a:t>
            </a:r>
          </a:p>
          <a:p>
            <a:pPr marL="342900" indent="-342900" algn="just">
              <a:lnSpc>
                <a:spcPct val="114000"/>
              </a:lnSpc>
              <a:buFont typeface="Wingdings" panose="05000000000000000000" pitchFamily="2" charset="2"/>
              <a:buChar char="q"/>
            </a:pPr>
            <a:endParaRPr lang="en-US" dirty="0" smtClean="0">
              <a:latin typeface="Calibri" pitchFamily="34" charset="0"/>
              <a:cs typeface="Calibri" pitchFamily="34" charset="0"/>
            </a:endParaRPr>
          </a:p>
          <a:p>
            <a:pPr marL="342900" indent="-342900" algn="just">
              <a:lnSpc>
                <a:spcPct val="114000"/>
              </a:lnSpc>
              <a:buFont typeface="Wingdings" panose="05000000000000000000" pitchFamily="2" charset="2"/>
              <a:buChar char="q"/>
            </a:pPr>
            <a:r>
              <a:rPr lang="en-US" dirty="0" smtClean="0">
                <a:latin typeface="Calibri" pitchFamily="34" charset="0"/>
                <a:cs typeface="Calibri" pitchFamily="34" charset="0"/>
              </a:rPr>
              <a:t>The build automation tool is a tool that automates the creation of software build. Build automation is the process of automating the retrieval of source code, compiling it into binary code, executing automated tests and publishing it into a shared, centralized repository.</a:t>
            </a:r>
          </a:p>
          <a:p>
            <a:pPr marL="342900" indent="-342900" algn="just">
              <a:lnSpc>
                <a:spcPct val="114000"/>
              </a:lnSpc>
              <a:buFont typeface="Wingdings" panose="05000000000000000000" pitchFamily="2" charset="2"/>
              <a:buChar char="q"/>
            </a:pPr>
            <a:endParaRPr lang="en-US" dirty="0" smtClean="0">
              <a:latin typeface="Calibri" pitchFamily="34" charset="0"/>
              <a:cs typeface="Calibri" pitchFamily="34" charset="0"/>
            </a:endParaRPr>
          </a:p>
          <a:p>
            <a:pPr marL="342900" indent="-342900" algn="just">
              <a:lnSpc>
                <a:spcPct val="114000"/>
              </a:lnSpc>
              <a:buFont typeface="Wingdings" panose="05000000000000000000" pitchFamily="2" charset="2"/>
              <a:buChar char="q"/>
            </a:pPr>
            <a:r>
              <a:rPr lang="en-US" dirty="0" err="1" smtClean="0">
                <a:latin typeface="Calibri" pitchFamily="34" charset="0"/>
                <a:cs typeface="Calibri" pitchFamily="34" charset="0"/>
              </a:rPr>
              <a:t>Gradle</a:t>
            </a:r>
            <a:r>
              <a:rPr lang="en-US" dirty="0" smtClean="0">
                <a:latin typeface="Calibri" pitchFamily="34" charset="0"/>
                <a:cs typeface="Calibri" pitchFamily="34" charset="0"/>
              </a:rPr>
              <a:t> is a general purpose build tool and its main focus is Java Projects.</a:t>
            </a:r>
          </a:p>
        </p:txBody>
      </p:sp>
    </p:spTree>
    <p:extLst>
      <p:ext uri="{BB962C8B-B14F-4D97-AF65-F5344CB8AC3E}">
        <p14:creationId xmlns:p14="http://schemas.microsoft.com/office/powerpoint/2010/main" val="120929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err="1" smtClean="0">
                <a:solidFill>
                  <a:srgbClr val="04A2B9"/>
                </a:solidFill>
                <a:latin typeface="Calibri" pitchFamily="34" charset="0"/>
                <a:cs typeface="Calibri" pitchFamily="34" charset="0"/>
              </a:rPr>
              <a:t>Gradle</a:t>
            </a:r>
            <a:endParaRPr sz="2400" b="1" dirty="0">
              <a:latin typeface="Calibri" pitchFamily="34" charset="0"/>
              <a:cs typeface="Calibri" pitchFamily="34" charset="0"/>
            </a:endParaRPr>
          </a:p>
        </p:txBody>
      </p:sp>
      <p:sp>
        <p:nvSpPr>
          <p:cNvPr id="94" name="Google Shape;94;p2"/>
          <p:cNvSpPr txBox="1"/>
          <p:nvPr/>
        </p:nvSpPr>
        <p:spPr>
          <a:xfrm>
            <a:off x="228600" y="895350"/>
            <a:ext cx="8610600" cy="2980582"/>
          </a:xfrm>
          <a:prstGeom prst="rect">
            <a:avLst/>
          </a:prstGeom>
          <a:noFill/>
          <a:ln>
            <a:noFill/>
          </a:ln>
        </p:spPr>
        <p:txBody>
          <a:bodyPr spcFirstLastPara="1" wrap="square" lIns="68559" tIns="68559" rIns="68559" bIns="68559" anchor="t" anchorCtr="0">
            <a:spAutoFit/>
          </a:bodyPr>
          <a:lstStyle/>
          <a:p>
            <a:pPr algn="just">
              <a:lnSpc>
                <a:spcPct val="114000"/>
              </a:lnSpc>
            </a:pPr>
            <a:r>
              <a:rPr lang="en-US" b="1" dirty="0" smtClean="0">
                <a:latin typeface="Calibri" pitchFamily="34" charset="0"/>
                <a:cs typeface="Calibri" pitchFamily="34" charset="0"/>
              </a:rPr>
              <a:t>Features of </a:t>
            </a:r>
            <a:r>
              <a:rPr lang="en-US" b="1" dirty="0" err="1" smtClean="0">
                <a:latin typeface="Calibri" pitchFamily="34" charset="0"/>
                <a:cs typeface="Calibri" pitchFamily="34" charset="0"/>
              </a:rPr>
              <a:t>Gradle</a:t>
            </a:r>
            <a:endParaRPr lang="en-US" b="1" dirty="0" smtClean="0">
              <a:latin typeface="Calibri" pitchFamily="34" charset="0"/>
              <a:cs typeface="Calibri" pitchFamily="34" charset="0"/>
            </a:endParaRPr>
          </a:p>
          <a:p>
            <a:pPr marL="342900" indent="-342900" algn="just">
              <a:lnSpc>
                <a:spcPct val="114000"/>
              </a:lnSpc>
              <a:buFont typeface="Wingdings" panose="05000000000000000000" pitchFamily="2" charset="2"/>
              <a:buChar char="q"/>
            </a:pPr>
            <a:r>
              <a:rPr lang="en-US" dirty="0" smtClean="0">
                <a:latin typeface="Calibri" pitchFamily="34" charset="0"/>
                <a:cs typeface="Calibri" pitchFamily="34" charset="0"/>
              </a:rPr>
              <a:t>Free and Open Source tool</a:t>
            </a:r>
          </a:p>
          <a:p>
            <a:pPr marL="342900" indent="-342900" algn="just">
              <a:lnSpc>
                <a:spcPct val="114000"/>
              </a:lnSpc>
              <a:buFont typeface="Wingdings" panose="05000000000000000000" pitchFamily="2" charset="2"/>
              <a:buChar char="q"/>
            </a:pPr>
            <a:r>
              <a:rPr lang="en-US" dirty="0" smtClean="0">
                <a:latin typeface="Calibri" pitchFamily="34" charset="0"/>
                <a:cs typeface="Calibri" pitchFamily="34" charset="0"/>
              </a:rPr>
              <a:t>High Performance </a:t>
            </a:r>
          </a:p>
          <a:p>
            <a:pPr marL="342900" indent="-342900" algn="just">
              <a:lnSpc>
                <a:spcPct val="114000"/>
              </a:lnSpc>
              <a:buFont typeface="Wingdings" panose="05000000000000000000" pitchFamily="2" charset="2"/>
              <a:buChar char="q"/>
            </a:pPr>
            <a:r>
              <a:rPr lang="en-US" dirty="0" smtClean="0">
                <a:latin typeface="Calibri" pitchFamily="34" charset="0"/>
                <a:cs typeface="Calibri" pitchFamily="34" charset="0"/>
              </a:rPr>
              <a:t>Better Support compare to Ant tool</a:t>
            </a:r>
          </a:p>
          <a:p>
            <a:pPr marL="342900" indent="-342900" algn="just">
              <a:lnSpc>
                <a:spcPct val="114000"/>
              </a:lnSpc>
              <a:buFont typeface="Wingdings" panose="05000000000000000000" pitchFamily="2" charset="2"/>
              <a:buChar char="q"/>
            </a:pPr>
            <a:r>
              <a:rPr lang="en-US" dirty="0" smtClean="0">
                <a:latin typeface="Calibri" pitchFamily="34" charset="0"/>
                <a:cs typeface="Calibri" pitchFamily="34" charset="0"/>
              </a:rPr>
              <a:t>Scaling : It can increase the productivity, from simple and single project to huge multi-project builds.</a:t>
            </a:r>
          </a:p>
          <a:p>
            <a:pPr marL="342900" indent="-342900" algn="just">
              <a:lnSpc>
                <a:spcPct val="114000"/>
              </a:lnSpc>
              <a:buFont typeface="Wingdings" panose="05000000000000000000" pitchFamily="2" charset="2"/>
              <a:buChar char="q"/>
            </a:pPr>
            <a:r>
              <a:rPr lang="en-US" dirty="0" smtClean="0">
                <a:latin typeface="Calibri" pitchFamily="34" charset="0"/>
                <a:cs typeface="Calibri" pitchFamily="34" charset="0"/>
              </a:rPr>
              <a:t>Multi-project builds</a:t>
            </a:r>
          </a:p>
          <a:p>
            <a:pPr marL="342900" indent="-342900" algn="just">
              <a:lnSpc>
                <a:spcPct val="114000"/>
              </a:lnSpc>
              <a:buFont typeface="Wingdings" panose="05000000000000000000" pitchFamily="2" charset="2"/>
              <a:buChar char="q"/>
            </a:pPr>
            <a:r>
              <a:rPr lang="en-US" dirty="0" smtClean="0">
                <a:latin typeface="Calibri" pitchFamily="34" charset="0"/>
                <a:cs typeface="Calibri" pitchFamily="34" charset="0"/>
              </a:rPr>
              <a:t>IDE Support: It has support for several IDEs. </a:t>
            </a:r>
            <a:r>
              <a:rPr lang="en-US" dirty="0" err="1" smtClean="0">
                <a:latin typeface="Calibri" pitchFamily="34" charset="0"/>
                <a:cs typeface="Calibri" pitchFamily="34" charset="0"/>
              </a:rPr>
              <a:t>Gradle</a:t>
            </a:r>
            <a:r>
              <a:rPr lang="en-US" dirty="0" smtClean="0">
                <a:latin typeface="Calibri" pitchFamily="34" charset="0"/>
                <a:cs typeface="Calibri" pitchFamily="34" charset="0"/>
              </a:rPr>
              <a:t> also generates the required solution files to load a project into Visual Studio.</a:t>
            </a:r>
          </a:p>
        </p:txBody>
      </p:sp>
    </p:spTree>
    <p:extLst>
      <p:ext uri="{BB962C8B-B14F-4D97-AF65-F5344CB8AC3E}">
        <p14:creationId xmlns:p14="http://schemas.microsoft.com/office/powerpoint/2010/main" val="272981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Installation of </a:t>
            </a:r>
            <a:r>
              <a:rPr lang="en-US" sz="2400" b="1" dirty="0" err="1" smtClean="0">
                <a:solidFill>
                  <a:srgbClr val="04A2B9"/>
                </a:solidFill>
                <a:latin typeface="Calibri" pitchFamily="34" charset="0"/>
                <a:cs typeface="Calibri" pitchFamily="34" charset="0"/>
              </a:rPr>
              <a:t>Gradle</a:t>
            </a:r>
            <a:endParaRPr sz="2400" b="1" dirty="0">
              <a:latin typeface="Calibri" pitchFamily="34" charset="0"/>
              <a:cs typeface="Calibri" pitchFamily="34" charset="0"/>
            </a:endParaRPr>
          </a:p>
        </p:txBody>
      </p:sp>
      <p:sp>
        <p:nvSpPr>
          <p:cNvPr id="94" name="Google Shape;94;p2"/>
          <p:cNvSpPr txBox="1"/>
          <p:nvPr/>
        </p:nvSpPr>
        <p:spPr>
          <a:xfrm>
            <a:off x="228600" y="895350"/>
            <a:ext cx="8610600" cy="1523452"/>
          </a:xfrm>
          <a:prstGeom prst="rect">
            <a:avLst/>
          </a:prstGeom>
          <a:noFill/>
          <a:ln>
            <a:noFill/>
          </a:ln>
        </p:spPr>
        <p:txBody>
          <a:bodyPr spcFirstLastPara="1" wrap="square" lIns="68559" tIns="68559" rIns="68559" bIns="68559" anchor="t" anchorCtr="0">
            <a:spAutoFit/>
          </a:bodyPr>
          <a:lstStyle/>
          <a:p>
            <a:pPr marL="342900" indent="-342900" algn="just">
              <a:buFont typeface="Wingdings" panose="05000000000000000000" pitchFamily="2" charset="2"/>
              <a:buChar char="q"/>
            </a:pPr>
            <a:r>
              <a:rPr lang="en-US" dirty="0" smtClean="0">
                <a:latin typeface="Calibri" pitchFamily="34" charset="0"/>
                <a:cs typeface="Calibri" pitchFamily="34" charset="0"/>
              </a:rPr>
              <a:t>Prerequisite </a:t>
            </a:r>
            <a:endParaRPr lang="en-US" dirty="0">
              <a:latin typeface="Calibri" pitchFamily="34" charset="0"/>
              <a:cs typeface="Calibri" pitchFamily="34" charset="0"/>
            </a:endParaRPr>
          </a:p>
          <a:p>
            <a:pPr marL="800006" lvl="1" indent="-342900" algn="just">
              <a:buFont typeface="Wingdings" panose="05000000000000000000" pitchFamily="2" charset="2"/>
              <a:buChar char="q"/>
            </a:pPr>
            <a:r>
              <a:rPr lang="en-US" dirty="0">
                <a:latin typeface="Calibri" pitchFamily="34" charset="0"/>
                <a:cs typeface="Calibri" pitchFamily="34" charset="0"/>
              </a:rPr>
              <a:t>JDK 8 or </a:t>
            </a:r>
            <a:r>
              <a:rPr lang="en-US" dirty="0" smtClean="0">
                <a:latin typeface="Calibri" pitchFamily="34" charset="0"/>
                <a:cs typeface="Calibri" pitchFamily="34" charset="0"/>
              </a:rPr>
              <a:t>above</a:t>
            </a:r>
          </a:p>
          <a:p>
            <a:pPr marL="342900" indent="-342900" algn="just">
              <a:buFont typeface="Wingdings" panose="05000000000000000000" pitchFamily="2" charset="2"/>
              <a:buChar char="q"/>
            </a:pPr>
            <a:r>
              <a:rPr lang="en-US" dirty="0">
                <a:latin typeface="Calibri" pitchFamily="34" charset="0"/>
                <a:cs typeface="Calibri" pitchFamily="34" charset="0"/>
              </a:rPr>
              <a:t>Download from </a:t>
            </a:r>
          </a:p>
          <a:p>
            <a:pPr marL="800006" lvl="1" indent="-342900" algn="just">
              <a:buFont typeface="Wingdings" panose="05000000000000000000" pitchFamily="2" charset="2"/>
              <a:buChar char="q"/>
            </a:pPr>
            <a:r>
              <a:rPr lang="en-US" dirty="0" smtClean="0">
                <a:latin typeface="Calibri" pitchFamily="34" charset="0"/>
                <a:cs typeface="Calibri" pitchFamily="34" charset="0"/>
                <a:hlinkClick r:id="rId4"/>
              </a:rPr>
              <a:t>https://https://gradle.org/install/</a:t>
            </a:r>
            <a:endParaRPr lang="en-US" dirty="0">
              <a:latin typeface="Calibri" pitchFamily="34" charset="0"/>
              <a:cs typeface="Calibri" pitchFamily="34" charset="0"/>
            </a:endParaRPr>
          </a:p>
          <a:p>
            <a:pPr marL="342900" indent="-342900" algn="just">
              <a:buFont typeface="Wingdings" panose="05000000000000000000" pitchFamily="2" charset="2"/>
              <a:buChar char="q"/>
            </a:pPr>
            <a:r>
              <a:rPr lang="en-US" dirty="0" smtClean="0">
                <a:latin typeface="Calibri" pitchFamily="34" charset="0"/>
                <a:cs typeface="Calibri" pitchFamily="34" charset="0"/>
              </a:rPr>
              <a:t>Configure the Environment variable. </a:t>
            </a:r>
          </a:p>
        </p:txBody>
      </p:sp>
      <p:pic>
        <p:nvPicPr>
          <p:cNvPr id="3" name="Picture 2"/>
          <p:cNvPicPr>
            <a:picLocks noChangeAspect="1"/>
          </p:cNvPicPr>
          <p:nvPr/>
        </p:nvPicPr>
        <p:blipFill>
          <a:blip r:embed="rId5"/>
          <a:stretch>
            <a:fillRect/>
          </a:stretch>
        </p:blipFill>
        <p:spPr>
          <a:xfrm>
            <a:off x="1066800" y="2699044"/>
            <a:ext cx="6911829" cy="2262431"/>
          </a:xfrm>
          <a:prstGeom prst="rect">
            <a:avLst/>
          </a:prstGeom>
        </p:spPr>
      </p:pic>
    </p:spTree>
    <p:extLst>
      <p:ext uri="{BB962C8B-B14F-4D97-AF65-F5344CB8AC3E}">
        <p14:creationId xmlns:p14="http://schemas.microsoft.com/office/powerpoint/2010/main" val="400432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Installation of </a:t>
            </a:r>
            <a:r>
              <a:rPr lang="en-US" sz="2400" b="1" dirty="0" err="1" smtClean="0">
                <a:solidFill>
                  <a:srgbClr val="04A2B9"/>
                </a:solidFill>
                <a:latin typeface="Calibri" pitchFamily="34" charset="0"/>
                <a:cs typeface="Calibri" pitchFamily="34" charset="0"/>
              </a:rPr>
              <a:t>Gradle</a:t>
            </a:r>
            <a:endParaRPr sz="2400" b="1" dirty="0">
              <a:latin typeface="Calibri" pitchFamily="34" charset="0"/>
              <a:cs typeface="Calibri" pitchFamily="34" charset="0"/>
            </a:endParaRPr>
          </a:p>
        </p:txBody>
      </p:sp>
      <p:sp>
        <p:nvSpPr>
          <p:cNvPr id="94" name="Google Shape;94;p2"/>
          <p:cNvSpPr txBox="1"/>
          <p:nvPr/>
        </p:nvSpPr>
        <p:spPr>
          <a:xfrm>
            <a:off x="228600" y="666750"/>
            <a:ext cx="8229600" cy="692455"/>
          </a:xfrm>
          <a:prstGeom prst="rect">
            <a:avLst/>
          </a:prstGeom>
          <a:noFill/>
          <a:ln>
            <a:noFill/>
          </a:ln>
        </p:spPr>
        <p:txBody>
          <a:bodyPr spcFirstLastPara="1" wrap="square" lIns="68559" tIns="68559" rIns="68559" bIns="68559" anchor="t" anchorCtr="0">
            <a:spAutoFit/>
          </a:bodyPr>
          <a:lstStyle/>
          <a:p>
            <a:pPr marL="342900" indent="-342900" algn="just">
              <a:buFont typeface="Wingdings" panose="05000000000000000000" pitchFamily="2" charset="2"/>
              <a:buChar char="q"/>
            </a:pPr>
            <a:r>
              <a:rPr lang="en-US" dirty="0" smtClean="0">
                <a:latin typeface="Calibri" pitchFamily="34" charset="0"/>
                <a:cs typeface="Calibri" pitchFamily="34" charset="0"/>
              </a:rPr>
              <a:t>Set </a:t>
            </a:r>
            <a:r>
              <a:rPr lang="en-US" dirty="0">
                <a:latin typeface="Calibri" pitchFamily="34" charset="0"/>
                <a:cs typeface="Calibri" pitchFamily="34" charset="0"/>
              </a:rPr>
              <a:t>Environment variable </a:t>
            </a:r>
          </a:p>
          <a:p>
            <a:pPr marL="800006" lvl="1" indent="-342900" algn="just">
              <a:buFont typeface="Wingdings" panose="05000000000000000000" pitchFamily="2" charset="2"/>
              <a:buChar char="q"/>
            </a:pPr>
            <a:r>
              <a:rPr lang="en-US" dirty="0">
                <a:latin typeface="Calibri" pitchFamily="34" charset="0"/>
                <a:cs typeface="Calibri" pitchFamily="34" charset="0"/>
              </a:rPr>
              <a:t>F:\2022 MU\Odd </a:t>
            </a:r>
            <a:r>
              <a:rPr lang="en-US" dirty="0" err="1">
                <a:latin typeface="Calibri" pitchFamily="34" charset="0"/>
                <a:cs typeface="Calibri" pitchFamily="34" charset="0"/>
              </a:rPr>
              <a:t>Sem</a:t>
            </a:r>
            <a:r>
              <a:rPr lang="en-US" dirty="0">
                <a:latin typeface="Calibri" pitchFamily="34" charset="0"/>
                <a:cs typeface="Calibri" pitchFamily="34" charset="0"/>
              </a:rPr>
              <a:t> Winter 2024\DevOps\Unit-2 </a:t>
            </a:r>
            <a:r>
              <a:rPr lang="en-US" dirty="0" err="1" smtClean="0">
                <a:latin typeface="Calibri" pitchFamily="34" charset="0"/>
                <a:cs typeface="Calibri" pitchFamily="34" charset="0"/>
              </a:rPr>
              <a:t>Gradle</a:t>
            </a:r>
            <a:r>
              <a:rPr lang="en-US" dirty="0" smtClean="0">
                <a:latin typeface="Calibri" pitchFamily="34" charset="0"/>
                <a:cs typeface="Calibri" pitchFamily="34" charset="0"/>
              </a:rPr>
              <a:t>\gradle-8.9\bin</a:t>
            </a:r>
          </a:p>
        </p:txBody>
      </p:sp>
      <p:pic>
        <p:nvPicPr>
          <p:cNvPr id="2" name="Picture 1"/>
          <p:cNvPicPr>
            <a:picLocks noChangeAspect="1"/>
          </p:cNvPicPr>
          <p:nvPr/>
        </p:nvPicPr>
        <p:blipFill>
          <a:blip r:embed="rId4"/>
          <a:stretch>
            <a:fillRect/>
          </a:stretch>
        </p:blipFill>
        <p:spPr>
          <a:xfrm>
            <a:off x="167089" y="1844177"/>
            <a:ext cx="4953000" cy="2438400"/>
          </a:xfrm>
          <a:prstGeom prst="rect">
            <a:avLst/>
          </a:prstGeom>
        </p:spPr>
      </p:pic>
      <p:pic>
        <p:nvPicPr>
          <p:cNvPr id="4" name="Picture 3"/>
          <p:cNvPicPr>
            <a:picLocks noChangeAspect="1"/>
          </p:cNvPicPr>
          <p:nvPr/>
        </p:nvPicPr>
        <p:blipFill>
          <a:blip r:embed="rId5"/>
          <a:stretch>
            <a:fillRect/>
          </a:stretch>
        </p:blipFill>
        <p:spPr>
          <a:xfrm>
            <a:off x="5181600" y="1242640"/>
            <a:ext cx="3809999" cy="3919910"/>
          </a:xfrm>
          <a:prstGeom prst="rect">
            <a:avLst/>
          </a:prstGeom>
        </p:spPr>
      </p:pic>
    </p:spTree>
    <p:extLst>
      <p:ext uri="{BB962C8B-B14F-4D97-AF65-F5344CB8AC3E}">
        <p14:creationId xmlns:p14="http://schemas.microsoft.com/office/powerpoint/2010/main" val="47052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Installation of </a:t>
            </a:r>
            <a:r>
              <a:rPr lang="en-US" sz="2400" b="1" dirty="0" err="1" smtClean="0">
                <a:solidFill>
                  <a:srgbClr val="04A2B9"/>
                </a:solidFill>
                <a:latin typeface="Calibri" pitchFamily="34" charset="0"/>
                <a:cs typeface="Calibri" pitchFamily="34" charset="0"/>
              </a:rPr>
              <a:t>Gradle</a:t>
            </a:r>
            <a:endParaRPr sz="2400" b="1" dirty="0">
              <a:latin typeface="Calibri" pitchFamily="34" charset="0"/>
              <a:cs typeface="Calibri" pitchFamily="34" charset="0"/>
            </a:endParaRPr>
          </a:p>
        </p:txBody>
      </p:sp>
      <p:sp>
        <p:nvSpPr>
          <p:cNvPr id="94" name="Google Shape;94;p2"/>
          <p:cNvSpPr txBox="1"/>
          <p:nvPr/>
        </p:nvSpPr>
        <p:spPr>
          <a:xfrm>
            <a:off x="228600" y="742950"/>
            <a:ext cx="8610600" cy="415456"/>
          </a:xfrm>
          <a:prstGeom prst="rect">
            <a:avLst/>
          </a:prstGeom>
          <a:noFill/>
          <a:ln>
            <a:noFill/>
          </a:ln>
        </p:spPr>
        <p:txBody>
          <a:bodyPr spcFirstLastPara="1" wrap="square" lIns="68559" tIns="68559" rIns="68559" bIns="68559" anchor="t" anchorCtr="0">
            <a:spAutoFit/>
          </a:bodyPr>
          <a:lstStyle/>
          <a:p>
            <a:pPr marL="342900" indent="-342900" algn="just">
              <a:buFont typeface="Wingdings" panose="05000000000000000000" pitchFamily="2" charset="2"/>
              <a:buChar char="q"/>
            </a:pPr>
            <a:r>
              <a:rPr lang="en-US" dirty="0" smtClean="0">
                <a:latin typeface="Calibri" pitchFamily="34" charset="0"/>
                <a:cs typeface="Calibri" pitchFamily="34" charset="0"/>
              </a:rPr>
              <a:t>Open CMD and issue the command </a:t>
            </a:r>
            <a:r>
              <a:rPr lang="en-US" b="1" dirty="0" err="1" smtClean="0">
                <a:latin typeface="Calibri" pitchFamily="34" charset="0"/>
                <a:cs typeface="Calibri" pitchFamily="34" charset="0"/>
              </a:rPr>
              <a:t>gradle</a:t>
            </a:r>
            <a:r>
              <a:rPr lang="en-US" b="1" dirty="0" smtClean="0">
                <a:latin typeface="Calibri" pitchFamily="34" charset="0"/>
                <a:cs typeface="Calibri" pitchFamily="34" charset="0"/>
              </a:rPr>
              <a:t> –v. </a:t>
            </a:r>
            <a:r>
              <a:rPr lang="en-US" dirty="0" smtClean="0">
                <a:latin typeface="Calibri" pitchFamily="34" charset="0"/>
                <a:cs typeface="Calibri" pitchFamily="34" charset="0"/>
              </a:rPr>
              <a:t>It will display the following screen.</a:t>
            </a:r>
            <a:endParaRPr lang="en-US" b="1" dirty="0" smtClean="0">
              <a:latin typeface="Calibri" pitchFamily="34" charset="0"/>
              <a:cs typeface="Calibri" pitchFamily="34" charset="0"/>
            </a:endParaRPr>
          </a:p>
        </p:txBody>
      </p:sp>
      <p:pic>
        <p:nvPicPr>
          <p:cNvPr id="2" name="Picture 1"/>
          <p:cNvPicPr>
            <a:picLocks noChangeAspect="1"/>
          </p:cNvPicPr>
          <p:nvPr/>
        </p:nvPicPr>
        <p:blipFill>
          <a:blip r:embed="rId4"/>
          <a:stretch>
            <a:fillRect/>
          </a:stretch>
        </p:blipFill>
        <p:spPr>
          <a:xfrm>
            <a:off x="1524000" y="1158406"/>
            <a:ext cx="6191046" cy="3888012"/>
          </a:xfrm>
          <a:prstGeom prst="rect">
            <a:avLst/>
          </a:prstGeom>
        </p:spPr>
      </p:pic>
    </p:spTree>
    <p:extLst>
      <p:ext uri="{BB962C8B-B14F-4D97-AF65-F5344CB8AC3E}">
        <p14:creationId xmlns:p14="http://schemas.microsoft.com/office/powerpoint/2010/main" val="3094584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Understand Build using </a:t>
            </a:r>
            <a:r>
              <a:rPr lang="en-US" sz="2400" b="1" dirty="0" err="1" smtClean="0">
                <a:solidFill>
                  <a:srgbClr val="04A2B9"/>
                </a:solidFill>
                <a:latin typeface="Calibri" pitchFamily="34" charset="0"/>
                <a:cs typeface="Calibri" pitchFamily="34" charset="0"/>
              </a:rPr>
              <a:t>Gradle</a:t>
            </a:r>
            <a:endParaRPr sz="2400" b="1" dirty="0">
              <a:latin typeface="Calibri" pitchFamily="34" charset="0"/>
              <a:cs typeface="Calibri" pitchFamily="34" charset="0"/>
            </a:endParaRPr>
          </a:p>
        </p:txBody>
      </p:sp>
      <p:sp>
        <p:nvSpPr>
          <p:cNvPr id="94" name="Google Shape;94;p2"/>
          <p:cNvSpPr txBox="1"/>
          <p:nvPr/>
        </p:nvSpPr>
        <p:spPr>
          <a:xfrm>
            <a:off x="228600" y="742950"/>
            <a:ext cx="8610600" cy="3185445"/>
          </a:xfrm>
          <a:prstGeom prst="rect">
            <a:avLst/>
          </a:prstGeom>
          <a:noFill/>
          <a:ln>
            <a:noFill/>
          </a:ln>
        </p:spPr>
        <p:txBody>
          <a:bodyPr spcFirstLastPara="1" wrap="square" lIns="68559" tIns="68559" rIns="68559" bIns="68559" anchor="t" anchorCtr="0">
            <a:spAutoFit/>
          </a:bodyPr>
          <a:lstStyle/>
          <a:p>
            <a:pPr algn="just"/>
            <a:r>
              <a:rPr lang="en-US" b="1" dirty="0" smtClean="0">
                <a:latin typeface="Calibri" pitchFamily="34" charset="0"/>
                <a:cs typeface="Calibri" pitchFamily="34" charset="0"/>
              </a:rPr>
              <a:t>Core Concepts</a:t>
            </a:r>
          </a:p>
          <a:p>
            <a:pPr marL="342900" indent="-342900" algn="just">
              <a:buFont typeface="Wingdings" panose="05000000000000000000" pitchFamily="2" charset="2"/>
              <a:buChar char="q"/>
            </a:pPr>
            <a:r>
              <a:rPr lang="en-US" b="1" dirty="0" smtClean="0">
                <a:latin typeface="Calibri" pitchFamily="34" charset="0"/>
                <a:cs typeface="Calibri" pitchFamily="34" charset="0"/>
              </a:rPr>
              <a:t>Project:</a:t>
            </a:r>
            <a:r>
              <a:rPr lang="en-US" dirty="0" smtClean="0">
                <a:latin typeface="Calibri" pitchFamily="34" charset="0"/>
                <a:cs typeface="Calibri" pitchFamily="34" charset="0"/>
              </a:rPr>
              <a:t> </a:t>
            </a:r>
            <a:r>
              <a:rPr lang="en-US" dirty="0" err="1" smtClean="0">
                <a:latin typeface="Calibri" pitchFamily="34" charset="0"/>
                <a:cs typeface="Calibri" pitchFamily="34" charset="0"/>
              </a:rPr>
              <a:t>Gradle</a:t>
            </a:r>
            <a:r>
              <a:rPr lang="en-US" dirty="0" smtClean="0">
                <a:latin typeface="Calibri" pitchFamily="34" charset="0"/>
                <a:cs typeface="Calibri" pitchFamily="34" charset="0"/>
              </a:rPr>
              <a:t> project represents the application that can be deployed to the staging environment.</a:t>
            </a:r>
          </a:p>
          <a:p>
            <a:pPr marL="342900" indent="-342900" algn="just">
              <a:buFont typeface="Wingdings" panose="05000000000000000000" pitchFamily="2" charset="2"/>
              <a:buChar char="q"/>
            </a:pPr>
            <a:endParaRPr lang="en-US" dirty="0" smtClean="0">
              <a:latin typeface="Calibri" pitchFamily="34" charset="0"/>
              <a:cs typeface="Calibri" pitchFamily="34" charset="0"/>
            </a:endParaRPr>
          </a:p>
          <a:p>
            <a:pPr marL="342900" indent="-342900" algn="just">
              <a:buFont typeface="Wingdings" panose="05000000000000000000" pitchFamily="2" charset="2"/>
              <a:buChar char="q"/>
            </a:pPr>
            <a:r>
              <a:rPr lang="en-US" b="1" dirty="0" smtClean="0">
                <a:latin typeface="Calibri" pitchFamily="34" charset="0"/>
                <a:cs typeface="Calibri" pitchFamily="34" charset="0"/>
              </a:rPr>
              <a:t>Task:</a:t>
            </a:r>
            <a:r>
              <a:rPr lang="en-US" dirty="0" smtClean="0">
                <a:latin typeface="Calibri" pitchFamily="34" charset="0"/>
                <a:cs typeface="Calibri" pitchFamily="34" charset="0"/>
              </a:rPr>
              <a:t> A task </a:t>
            </a:r>
            <a:r>
              <a:rPr lang="en-US" dirty="0" err="1" smtClean="0">
                <a:latin typeface="Calibri" pitchFamily="34" charset="0"/>
                <a:cs typeface="Calibri" pitchFamily="34" charset="0"/>
              </a:rPr>
              <a:t>referes</a:t>
            </a:r>
            <a:r>
              <a:rPr lang="en-US" dirty="0" smtClean="0">
                <a:latin typeface="Calibri" pitchFamily="34" charset="0"/>
                <a:cs typeface="Calibri" pitchFamily="34" charset="0"/>
              </a:rPr>
              <a:t> to a piece of work performed by a build. For example – the task can be creating a Jar file, compiling classes, or making </a:t>
            </a:r>
            <a:r>
              <a:rPr lang="en-US" dirty="0" err="1" smtClean="0">
                <a:latin typeface="Calibri" pitchFamily="34" charset="0"/>
                <a:cs typeface="Calibri" pitchFamily="34" charset="0"/>
              </a:rPr>
              <a:t>JavaDoc</a:t>
            </a:r>
            <a:r>
              <a:rPr lang="en-US" dirty="0" smtClean="0">
                <a:latin typeface="Calibri" pitchFamily="34" charset="0"/>
                <a:cs typeface="Calibri" pitchFamily="34" charset="0"/>
              </a:rPr>
              <a:t>.</a:t>
            </a:r>
          </a:p>
          <a:p>
            <a:pPr marL="342900" indent="-342900" algn="just">
              <a:buFont typeface="Wingdings" panose="05000000000000000000" pitchFamily="2" charset="2"/>
              <a:buChar char="q"/>
            </a:pPr>
            <a:endParaRPr lang="en-US" dirty="0" smtClean="0">
              <a:latin typeface="Calibri" pitchFamily="34" charset="0"/>
              <a:cs typeface="Calibri" pitchFamily="34" charset="0"/>
            </a:endParaRPr>
          </a:p>
          <a:p>
            <a:pPr marL="342900" indent="-342900" algn="just">
              <a:buFont typeface="Wingdings" panose="05000000000000000000" pitchFamily="2" charset="2"/>
              <a:buChar char="q"/>
            </a:pPr>
            <a:endParaRPr lang="en-US" dirty="0">
              <a:latin typeface="Calibri" pitchFamily="34" charset="0"/>
              <a:cs typeface="Calibri" pitchFamily="34" charset="0"/>
            </a:endParaRPr>
          </a:p>
          <a:p>
            <a:pPr marL="342900" indent="-342900" algn="just">
              <a:buFont typeface="Wingdings" panose="05000000000000000000" pitchFamily="2" charset="2"/>
              <a:buChar char="q"/>
            </a:pPr>
            <a:r>
              <a:rPr lang="en-US" b="1" dirty="0" smtClean="0">
                <a:latin typeface="Calibri" pitchFamily="34" charset="0"/>
                <a:cs typeface="Calibri" pitchFamily="34" charset="0"/>
              </a:rPr>
              <a:t>Build Script:</a:t>
            </a:r>
            <a:r>
              <a:rPr lang="en-US" dirty="0" smtClean="0">
                <a:latin typeface="Calibri" pitchFamily="34" charset="0"/>
                <a:cs typeface="Calibri" pitchFamily="34" charset="0"/>
              </a:rPr>
              <a:t> Every </a:t>
            </a:r>
            <a:r>
              <a:rPr lang="en-US" dirty="0" err="1" smtClean="0">
                <a:latin typeface="Calibri" pitchFamily="34" charset="0"/>
                <a:cs typeface="Calibri" pitchFamily="34" charset="0"/>
              </a:rPr>
              <a:t>Gradle</a:t>
            </a:r>
            <a:r>
              <a:rPr lang="en-US" dirty="0" smtClean="0">
                <a:latin typeface="Calibri" pitchFamily="34" charset="0"/>
                <a:cs typeface="Calibri" pitchFamily="34" charset="0"/>
              </a:rPr>
              <a:t> build represents one or more projects. This build script is written using the domain specification language called groovy. This script is saved as </a:t>
            </a:r>
            <a:r>
              <a:rPr lang="en-US" b="1" i="1" dirty="0" err="1" smtClean="0">
                <a:latin typeface="Calibri" pitchFamily="34" charset="0"/>
                <a:cs typeface="Calibri" pitchFamily="34" charset="0"/>
              </a:rPr>
              <a:t>build.gradle</a:t>
            </a:r>
            <a:r>
              <a:rPr lang="en-US" smtClean="0">
                <a:latin typeface="Calibri" pitchFamily="34" charset="0"/>
                <a:cs typeface="Calibri" pitchFamily="34" charset="0"/>
              </a:rPr>
              <a:t>.</a:t>
            </a:r>
            <a:endParaRPr lang="en-US" dirty="0" smtClean="0">
              <a:latin typeface="Calibri" pitchFamily="34" charset="0"/>
              <a:cs typeface="Calibri" pitchFamily="34" charset="0"/>
            </a:endParaRPr>
          </a:p>
        </p:txBody>
      </p:sp>
    </p:spTree>
    <p:extLst>
      <p:ext uri="{BB962C8B-B14F-4D97-AF65-F5344CB8AC3E}">
        <p14:creationId xmlns:p14="http://schemas.microsoft.com/office/powerpoint/2010/main" val="26463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Creating </a:t>
            </a:r>
            <a:r>
              <a:rPr lang="en-US" sz="2400" b="1" dirty="0" err="1" smtClean="0">
                <a:solidFill>
                  <a:srgbClr val="04A2B9"/>
                </a:solidFill>
                <a:latin typeface="Calibri" pitchFamily="34" charset="0"/>
                <a:cs typeface="Calibri" pitchFamily="34" charset="0"/>
              </a:rPr>
              <a:t>Gradle</a:t>
            </a:r>
            <a:r>
              <a:rPr lang="en-US" sz="2400" b="1" dirty="0" smtClean="0">
                <a:solidFill>
                  <a:srgbClr val="04A2B9"/>
                </a:solidFill>
                <a:latin typeface="Calibri" pitchFamily="34" charset="0"/>
                <a:cs typeface="Calibri" pitchFamily="34" charset="0"/>
              </a:rPr>
              <a:t> Project using CMD</a:t>
            </a:r>
            <a:endParaRPr sz="2400" b="1" dirty="0">
              <a:latin typeface="Calibri" pitchFamily="34" charset="0"/>
              <a:cs typeface="Calibri" pitchFamily="34" charset="0"/>
            </a:endParaRPr>
          </a:p>
        </p:txBody>
      </p:sp>
      <p:sp>
        <p:nvSpPr>
          <p:cNvPr id="94" name="Google Shape;94;p2"/>
          <p:cNvSpPr txBox="1"/>
          <p:nvPr/>
        </p:nvSpPr>
        <p:spPr>
          <a:xfrm>
            <a:off x="228600" y="742950"/>
            <a:ext cx="8610600" cy="692455"/>
          </a:xfrm>
          <a:prstGeom prst="rect">
            <a:avLst/>
          </a:prstGeom>
          <a:noFill/>
          <a:ln>
            <a:noFill/>
          </a:ln>
        </p:spPr>
        <p:txBody>
          <a:bodyPr spcFirstLastPara="1" wrap="square" lIns="68559" tIns="68559" rIns="68559" bIns="68559" anchor="t" anchorCtr="0">
            <a:spAutoFit/>
          </a:bodyPr>
          <a:lstStyle/>
          <a:p>
            <a:pPr algn="just"/>
            <a:r>
              <a:rPr lang="en-US" b="1" dirty="0" smtClean="0">
                <a:latin typeface="Calibri" pitchFamily="34" charset="0"/>
                <a:cs typeface="Calibri" pitchFamily="34" charset="0"/>
              </a:rPr>
              <a:t>$</a:t>
            </a:r>
            <a:r>
              <a:rPr lang="en-US" b="1" dirty="0" err="1" smtClean="0">
                <a:latin typeface="Calibri" pitchFamily="34" charset="0"/>
                <a:cs typeface="Calibri" pitchFamily="34" charset="0"/>
              </a:rPr>
              <a:t>gradle</a:t>
            </a:r>
            <a:r>
              <a:rPr lang="en-US" b="1" dirty="0" smtClean="0">
                <a:latin typeface="Calibri" pitchFamily="34" charset="0"/>
                <a:cs typeface="Calibri" pitchFamily="34" charset="0"/>
              </a:rPr>
              <a:t> </a:t>
            </a:r>
            <a:r>
              <a:rPr lang="en-US" b="1" dirty="0" err="1" smtClean="0">
                <a:latin typeface="Calibri" pitchFamily="34" charset="0"/>
                <a:cs typeface="Calibri" pitchFamily="34" charset="0"/>
              </a:rPr>
              <a:t>init</a:t>
            </a:r>
            <a:endParaRPr lang="en-US" b="1" dirty="0" smtClean="0">
              <a:latin typeface="Calibri" pitchFamily="34" charset="0"/>
              <a:cs typeface="Calibri" pitchFamily="34" charset="0"/>
            </a:endParaRPr>
          </a:p>
          <a:p>
            <a:pPr algn="just"/>
            <a:endParaRPr lang="en-US" b="1" dirty="0" smtClean="0">
              <a:latin typeface="Calibri" pitchFamily="34" charset="0"/>
              <a:cs typeface="Calibri" pitchFamily="34" charset="0"/>
            </a:endParaRPr>
          </a:p>
        </p:txBody>
      </p:sp>
      <p:pic>
        <p:nvPicPr>
          <p:cNvPr id="7" name="Picture 6"/>
          <p:cNvPicPr>
            <a:picLocks noChangeAspect="1"/>
          </p:cNvPicPr>
          <p:nvPr/>
        </p:nvPicPr>
        <p:blipFill>
          <a:blip r:embed="rId4"/>
          <a:stretch>
            <a:fillRect/>
          </a:stretch>
        </p:blipFill>
        <p:spPr>
          <a:xfrm>
            <a:off x="230436" y="1200150"/>
            <a:ext cx="8701088" cy="3377338"/>
          </a:xfrm>
          <a:prstGeom prst="rect">
            <a:avLst/>
          </a:prstGeom>
        </p:spPr>
      </p:pic>
    </p:spTree>
    <p:extLst>
      <p:ext uri="{BB962C8B-B14F-4D97-AF65-F5344CB8AC3E}">
        <p14:creationId xmlns:p14="http://schemas.microsoft.com/office/powerpoint/2010/main" val="278478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Creating </a:t>
            </a:r>
            <a:r>
              <a:rPr lang="en-US" sz="2400" b="1" dirty="0" err="1" smtClean="0">
                <a:solidFill>
                  <a:srgbClr val="04A2B9"/>
                </a:solidFill>
                <a:latin typeface="Calibri" pitchFamily="34" charset="0"/>
                <a:cs typeface="Calibri" pitchFamily="34" charset="0"/>
              </a:rPr>
              <a:t>Gradle</a:t>
            </a:r>
            <a:r>
              <a:rPr lang="en-US" sz="2400" b="1" dirty="0" smtClean="0">
                <a:solidFill>
                  <a:srgbClr val="04A2B9"/>
                </a:solidFill>
                <a:latin typeface="Calibri" pitchFamily="34" charset="0"/>
                <a:cs typeface="Calibri" pitchFamily="34" charset="0"/>
              </a:rPr>
              <a:t> Project using CMD</a:t>
            </a:r>
            <a:endParaRPr sz="2400" b="1" dirty="0">
              <a:latin typeface="Calibri" pitchFamily="34" charset="0"/>
              <a:cs typeface="Calibri" pitchFamily="34" charset="0"/>
            </a:endParaRPr>
          </a:p>
        </p:txBody>
      </p:sp>
      <p:sp>
        <p:nvSpPr>
          <p:cNvPr id="94" name="Google Shape;94;p2"/>
          <p:cNvSpPr txBox="1"/>
          <p:nvPr/>
        </p:nvSpPr>
        <p:spPr>
          <a:xfrm>
            <a:off x="228600" y="742950"/>
            <a:ext cx="8610600" cy="692455"/>
          </a:xfrm>
          <a:prstGeom prst="rect">
            <a:avLst/>
          </a:prstGeom>
          <a:noFill/>
          <a:ln>
            <a:noFill/>
          </a:ln>
        </p:spPr>
        <p:txBody>
          <a:bodyPr spcFirstLastPara="1" wrap="square" lIns="68559" tIns="68559" rIns="68559" bIns="68559" anchor="t" anchorCtr="0">
            <a:spAutoFit/>
          </a:bodyPr>
          <a:lstStyle/>
          <a:p>
            <a:pPr algn="just"/>
            <a:r>
              <a:rPr lang="en-US" b="1" dirty="0" smtClean="0">
                <a:latin typeface="Calibri" pitchFamily="34" charset="0"/>
                <a:cs typeface="Calibri" pitchFamily="34" charset="0"/>
              </a:rPr>
              <a:t>$</a:t>
            </a:r>
            <a:r>
              <a:rPr lang="en-US" b="1" dirty="0" err="1" smtClean="0">
                <a:latin typeface="Calibri" pitchFamily="34" charset="0"/>
                <a:cs typeface="Calibri" pitchFamily="34" charset="0"/>
              </a:rPr>
              <a:t>gradle</a:t>
            </a:r>
            <a:r>
              <a:rPr lang="en-US" b="1" dirty="0" smtClean="0">
                <a:latin typeface="Calibri" pitchFamily="34" charset="0"/>
                <a:cs typeface="Calibri" pitchFamily="34" charset="0"/>
              </a:rPr>
              <a:t> </a:t>
            </a:r>
            <a:r>
              <a:rPr lang="en-US" b="1" dirty="0" err="1" smtClean="0">
                <a:latin typeface="Calibri" pitchFamily="34" charset="0"/>
                <a:cs typeface="Calibri" pitchFamily="34" charset="0"/>
              </a:rPr>
              <a:t>init</a:t>
            </a:r>
            <a:endParaRPr lang="en-US" b="1" dirty="0" smtClean="0">
              <a:latin typeface="Calibri" pitchFamily="34" charset="0"/>
              <a:cs typeface="Calibri" pitchFamily="34" charset="0"/>
            </a:endParaRPr>
          </a:p>
          <a:p>
            <a:pPr algn="just"/>
            <a:endParaRPr lang="en-US" b="1" dirty="0" smtClean="0">
              <a:latin typeface="Calibri" pitchFamily="34" charset="0"/>
              <a:cs typeface="Calibri" pitchFamily="34" charset="0"/>
            </a:endParaRPr>
          </a:p>
        </p:txBody>
      </p:sp>
      <p:pic>
        <p:nvPicPr>
          <p:cNvPr id="2" name="Picture 1"/>
          <p:cNvPicPr>
            <a:picLocks noChangeAspect="1"/>
          </p:cNvPicPr>
          <p:nvPr/>
        </p:nvPicPr>
        <p:blipFill>
          <a:blip r:embed="rId4"/>
          <a:stretch>
            <a:fillRect/>
          </a:stretch>
        </p:blipFill>
        <p:spPr>
          <a:xfrm>
            <a:off x="228600" y="768886"/>
            <a:ext cx="8777288" cy="4160022"/>
          </a:xfrm>
          <a:prstGeom prst="rect">
            <a:avLst/>
          </a:prstGeom>
        </p:spPr>
      </p:pic>
    </p:spTree>
    <p:extLst>
      <p:ext uri="{BB962C8B-B14F-4D97-AF65-F5344CB8AC3E}">
        <p14:creationId xmlns:p14="http://schemas.microsoft.com/office/powerpoint/2010/main" val="11407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Creating </a:t>
            </a:r>
            <a:r>
              <a:rPr lang="en-US" sz="2400" b="1" dirty="0" err="1" smtClean="0">
                <a:solidFill>
                  <a:srgbClr val="04A2B9"/>
                </a:solidFill>
                <a:latin typeface="Calibri" pitchFamily="34" charset="0"/>
                <a:cs typeface="Calibri" pitchFamily="34" charset="0"/>
              </a:rPr>
              <a:t>Gradle</a:t>
            </a:r>
            <a:r>
              <a:rPr lang="en-US" sz="2400" b="1" dirty="0" smtClean="0">
                <a:solidFill>
                  <a:srgbClr val="04A2B9"/>
                </a:solidFill>
                <a:latin typeface="Calibri" pitchFamily="34" charset="0"/>
                <a:cs typeface="Calibri" pitchFamily="34" charset="0"/>
              </a:rPr>
              <a:t> Project using CMD</a:t>
            </a:r>
            <a:endParaRPr sz="2400" b="1" dirty="0">
              <a:latin typeface="Calibri" pitchFamily="34" charset="0"/>
              <a:cs typeface="Calibri" pitchFamily="34" charset="0"/>
            </a:endParaRPr>
          </a:p>
        </p:txBody>
      </p:sp>
      <p:sp>
        <p:nvSpPr>
          <p:cNvPr id="94" name="Google Shape;94;p2"/>
          <p:cNvSpPr txBox="1"/>
          <p:nvPr/>
        </p:nvSpPr>
        <p:spPr>
          <a:xfrm>
            <a:off x="228600" y="742950"/>
            <a:ext cx="8610600" cy="692455"/>
          </a:xfrm>
          <a:prstGeom prst="rect">
            <a:avLst/>
          </a:prstGeom>
          <a:noFill/>
          <a:ln>
            <a:noFill/>
          </a:ln>
        </p:spPr>
        <p:txBody>
          <a:bodyPr spcFirstLastPara="1" wrap="square" lIns="68559" tIns="68559" rIns="68559" bIns="68559" anchor="t" anchorCtr="0">
            <a:spAutoFit/>
          </a:bodyPr>
          <a:lstStyle/>
          <a:p>
            <a:pPr algn="just"/>
            <a:r>
              <a:rPr lang="en-US" b="1" dirty="0" smtClean="0">
                <a:latin typeface="Calibri" pitchFamily="34" charset="0"/>
                <a:cs typeface="Calibri" pitchFamily="34" charset="0"/>
              </a:rPr>
              <a:t>$</a:t>
            </a:r>
            <a:r>
              <a:rPr lang="en-US" b="1" dirty="0" err="1" smtClean="0">
                <a:latin typeface="Calibri" pitchFamily="34" charset="0"/>
                <a:cs typeface="Calibri" pitchFamily="34" charset="0"/>
              </a:rPr>
              <a:t>gradle</a:t>
            </a:r>
            <a:r>
              <a:rPr lang="en-US" b="1" dirty="0" smtClean="0">
                <a:latin typeface="Calibri" pitchFamily="34" charset="0"/>
                <a:cs typeface="Calibri" pitchFamily="34" charset="0"/>
              </a:rPr>
              <a:t> </a:t>
            </a:r>
            <a:r>
              <a:rPr lang="en-US" b="1" dirty="0" err="1" smtClean="0">
                <a:latin typeface="Calibri" pitchFamily="34" charset="0"/>
                <a:cs typeface="Calibri" pitchFamily="34" charset="0"/>
              </a:rPr>
              <a:t>init</a:t>
            </a:r>
            <a:endParaRPr lang="en-US" b="1" dirty="0" smtClean="0">
              <a:latin typeface="Calibri" pitchFamily="34" charset="0"/>
              <a:cs typeface="Calibri" pitchFamily="34" charset="0"/>
            </a:endParaRPr>
          </a:p>
          <a:p>
            <a:pPr algn="just"/>
            <a:endParaRPr lang="en-US" b="1" dirty="0" smtClean="0">
              <a:latin typeface="Calibri" pitchFamily="34" charset="0"/>
              <a:cs typeface="Calibri" pitchFamily="34" charset="0"/>
            </a:endParaRPr>
          </a:p>
        </p:txBody>
      </p:sp>
      <p:pic>
        <p:nvPicPr>
          <p:cNvPr id="3" name="Picture 2"/>
          <p:cNvPicPr>
            <a:picLocks noChangeAspect="1"/>
          </p:cNvPicPr>
          <p:nvPr/>
        </p:nvPicPr>
        <p:blipFill>
          <a:blip r:embed="rId4"/>
          <a:stretch>
            <a:fillRect/>
          </a:stretch>
        </p:blipFill>
        <p:spPr>
          <a:xfrm>
            <a:off x="228600" y="819150"/>
            <a:ext cx="8850217" cy="4194587"/>
          </a:xfrm>
          <a:prstGeom prst="rect">
            <a:avLst/>
          </a:prstGeom>
        </p:spPr>
      </p:pic>
    </p:spTree>
    <p:extLst>
      <p:ext uri="{BB962C8B-B14F-4D97-AF65-F5344CB8AC3E}">
        <p14:creationId xmlns:p14="http://schemas.microsoft.com/office/powerpoint/2010/main" val="345738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Creating </a:t>
            </a:r>
            <a:r>
              <a:rPr lang="en-US" sz="2400" b="1" dirty="0" err="1" smtClean="0">
                <a:solidFill>
                  <a:srgbClr val="04A2B9"/>
                </a:solidFill>
                <a:latin typeface="Calibri" pitchFamily="34" charset="0"/>
                <a:cs typeface="Calibri" pitchFamily="34" charset="0"/>
              </a:rPr>
              <a:t>Gradle</a:t>
            </a:r>
            <a:r>
              <a:rPr lang="en-US" sz="2400" b="1" dirty="0" smtClean="0">
                <a:solidFill>
                  <a:srgbClr val="04A2B9"/>
                </a:solidFill>
                <a:latin typeface="Calibri" pitchFamily="34" charset="0"/>
                <a:cs typeface="Calibri" pitchFamily="34" charset="0"/>
              </a:rPr>
              <a:t> Project using CMD</a:t>
            </a:r>
            <a:endParaRPr sz="2400" b="1" dirty="0">
              <a:latin typeface="Calibri" pitchFamily="34" charset="0"/>
              <a:cs typeface="Calibri" pitchFamily="34" charset="0"/>
            </a:endParaRPr>
          </a:p>
        </p:txBody>
      </p:sp>
      <p:sp>
        <p:nvSpPr>
          <p:cNvPr id="94" name="Google Shape;94;p2"/>
          <p:cNvSpPr txBox="1"/>
          <p:nvPr/>
        </p:nvSpPr>
        <p:spPr>
          <a:xfrm>
            <a:off x="228600" y="742950"/>
            <a:ext cx="8610600" cy="692455"/>
          </a:xfrm>
          <a:prstGeom prst="rect">
            <a:avLst/>
          </a:prstGeom>
          <a:noFill/>
          <a:ln>
            <a:noFill/>
          </a:ln>
        </p:spPr>
        <p:txBody>
          <a:bodyPr spcFirstLastPara="1" wrap="square" lIns="68559" tIns="68559" rIns="68559" bIns="68559" anchor="t" anchorCtr="0">
            <a:spAutoFit/>
          </a:bodyPr>
          <a:lstStyle/>
          <a:p>
            <a:pPr algn="just"/>
            <a:r>
              <a:rPr lang="en-US" b="1" dirty="0" smtClean="0">
                <a:latin typeface="Calibri" pitchFamily="34" charset="0"/>
                <a:cs typeface="Calibri" pitchFamily="34" charset="0"/>
              </a:rPr>
              <a:t>$</a:t>
            </a:r>
            <a:r>
              <a:rPr lang="en-US" b="1" dirty="0" err="1" smtClean="0">
                <a:latin typeface="Calibri" pitchFamily="34" charset="0"/>
                <a:cs typeface="Calibri" pitchFamily="34" charset="0"/>
              </a:rPr>
              <a:t>gradle</a:t>
            </a:r>
            <a:r>
              <a:rPr lang="en-US" b="1" dirty="0" smtClean="0">
                <a:latin typeface="Calibri" pitchFamily="34" charset="0"/>
                <a:cs typeface="Calibri" pitchFamily="34" charset="0"/>
              </a:rPr>
              <a:t> tasks</a:t>
            </a:r>
          </a:p>
          <a:p>
            <a:pPr algn="just"/>
            <a:endParaRPr lang="en-US" b="1" dirty="0" smtClean="0">
              <a:latin typeface="Calibri" pitchFamily="34" charset="0"/>
              <a:cs typeface="Calibri" pitchFamily="34" charset="0"/>
            </a:endParaRPr>
          </a:p>
        </p:txBody>
      </p:sp>
      <p:pic>
        <p:nvPicPr>
          <p:cNvPr id="2" name="Picture 1"/>
          <p:cNvPicPr>
            <a:picLocks noChangeAspect="1"/>
          </p:cNvPicPr>
          <p:nvPr/>
        </p:nvPicPr>
        <p:blipFill>
          <a:blip r:embed="rId4"/>
          <a:stretch>
            <a:fillRect/>
          </a:stretch>
        </p:blipFill>
        <p:spPr>
          <a:xfrm>
            <a:off x="381000" y="1089177"/>
            <a:ext cx="8153400" cy="3864328"/>
          </a:xfrm>
          <a:prstGeom prst="rect">
            <a:avLst/>
          </a:prstGeom>
        </p:spPr>
      </p:pic>
    </p:spTree>
    <p:extLst>
      <p:ext uri="{BB962C8B-B14F-4D97-AF65-F5344CB8AC3E}">
        <p14:creationId xmlns:p14="http://schemas.microsoft.com/office/powerpoint/2010/main" val="321708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Introduction</a:t>
            </a:r>
            <a:endParaRPr sz="2400" b="1" dirty="0">
              <a:latin typeface="Calibri" pitchFamily="34" charset="0"/>
              <a:cs typeface="Calibri" pitchFamily="34" charset="0"/>
            </a:endParaRPr>
          </a:p>
        </p:txBody>
      </p:sp>
      <p:sp>
        <p:nvSpPr>
          <p:cNvPr id="94" name="Google Shape;94;p2"/>
          <p:cNvSpPr txBox="1"/>
          <p:nvPr/>
        </p:nvSpPr>
        <p:spPr>
          <a:xfrm>
            <a:off x="228600" y="895350"/>
            <a:ext cx="8610600" cy="4016442"/>
          </a:xfrm>
          <a:prstGeom prst="rect">
            <a:avLst/>
          </a:prstGeom>
          <a:noFill/>
          <a:ln>
            <a:noFill/>
          </a:ln>
        </p:spPr>
        <p:txBody>
          <a:bodyPr spcFirstLastPara="1" wrap="square" lIns="68559" tIns="68559" rIns="68559" bIns="68559" anchor="t" anchorCtr="0">
            <a:spAutoFit/>
          </a:bodyPr>
          <a:lstStyle/>
          <a:p>
            <a:pPr algn="just"/>
            <a:r>
              <a:rPr lang="en-US" sz="2000" b="1" dirty="0" smtClean="0">
                <a:latin typeface="Calibri" pitchFamily="34" charset="0"/>
                <a:cs typeface="Calibri" pitchFamily="34" charset="0"/>
              </a:rPr>
              <a:t>Problems without Maven </a:t>
            </a:r>
            <a:r>
              <a:rPr lang="en-US" sz="2000" dirty="0" smtClean="0">
                <a:latin typeface="Calibri" pitchFamily="34" charset="0"/>
                <a:cs typeface="Calibri" pitchFamily="34" charset="0"/>
              </a:rPr>
              <a:t>(Building Java Project without Maven)</a:t>
            </a:r>
            <a:endParaRPr lang="en-US" dirty="0" smtClean="0">
              <a:latin typeface="Calibri" pitchFamily="34" charset="0"/>
              <a:cs typeface="Calibri" pitchFamily="34" charset="0"/>
            </a:endParaRPr>
          </a:p>
          <a:p>
            <a:pPr marL="342900" indent="-342900" algn="just">
              <a:buFont typeface="Wingdings" panose="05000000000000000000" pitchFamily="2" charset="2"/>
              <a:buChar char="q"/>
            </a:pPr>
            <a:r>
              <a:rPr lang="en-US" b="1" dirty="0" smtClean="0">
                <a:solidFill>
                  <a:srgbClr val="002060"/>
                </a:solidFill>
                <a:latin typeface="Calibri" pitchFamily="34" charset="0"/>
                <a:cs typeface="Calibri" pitchFamily="34" charset="0"/>
              </a:rPr>
              <a:t>Dependency management:</a:t>
            </a:r>
          </a:p>
          <a:p>
            <a:pPr marL="800006" lvl="1" indent="-342900" algn="just">
              <a:buFont typeface="Wingdings" panose="05000000000000000000" pitchFamily="2" charset="2"/>
              <a:buChar char="q"/>
            </a:pPr>
            <a:r>
              <a:rPr lang="en-US" dirty="0" smtClean="0">
                <a:latin typeface="Calibri" pitchFamily="34" charset="0"/>
                <a:cs typeface="Calibri" pitchFamily="34" charset="0"/>
              </a:rPr>
              <a:t>To manage dependency manually (such as downloading library files, ensuring compatibility, manage version control)</a:t>
            </a:r>
          </a:p>
          <a:p>
            <a:pPr marL="800006" lvl="1" indent="-342900" algn="just">
              <a:buFont typeface="Wingdings" panose="05000000000000000000" pitchFamily="2" charset="2"/>
              <a:buChar char="q"/>
            </a:pPr>
            <a:r>
              <a:rPr lang="en-US" dirty="0" smtClean="0">
                <a:latin typeface="Calibri" pitchFamily="34" charset="0"/>
                <a:cs typeface="Calibri" pitchFamily="34" charset="0"/>
              </a:rPr>
              <a:t>It is time consuming and error prone.</a:t>
            </a:r>
          </a:p>
          <a:p>
            <a:pPr marL="800006" lvl="1" indent="-342900" algn="just">
              <a:buFont typeface="Wingdings" panose="05000000000000000000" pitchFamily="2" charset="2"/>
              <a:buChar char="q"/>
            </a:pPr>
            <a:endParaRPr lang="en-US" dirty="0" smtClean="0">
              <a:latin typeface="Calibri" pitchFamily="34" charset="0"/>
              <a:cs typeface="Calibri" pitchFamily="34" charset="0"/>
            </a:endParaRPr>
          </a:p>
          <a:p>
            <a:pPr marL="342900" indent="-342900" algn="just">
              <a:buFont typeface="Wingdings" panose="05000000000000000000" pitchFamily="2" charset="2"/>
              <a:buChar char="q"/>
            </a:pPr>
            <a:r>
              <a:rPr lang="en-US" b="1" dirty="0" smtClean="0">
                <a:solidFill>
                  <a:srgbClr val="002060"/>
                </a:solidFill>
                <a:latin typeface="Calibri" pitchFamily="34" charset="0"/>
                <a:cs typeface="Calibri" pitchFamily="34" charset="0"/>
              </a:rPr>
              <a:t>Build automation:</a:t>
            </a:r>
          </a:p>
          <a:p>
            <a:pPr marL="800006" lvl="1" indent="-342900" algn="just">
              <a:buFont typeface="Wingdings" panose="05000000000000000000" pitchFamily="2" charset="2"/>
              <a:buChar char="q"/>
            </a:pPr>
            <a:r>
              <a:rPr lang="en-US" dirty="0" smtClean="0">
                <a:latin typeface="Calibri" pitchFamily="34" charset="0"/>
                <a:cs typeface="Calibri" pitchFamily="34" charset="0"/>
              </a:rPr>
              <a:t>Manually create Jar and War files, and its dependencies set up manually</a:t>
            </a:r>
          </a:p>
          <a:p>
            <a:pPr marL="800006" lvl="1" indent="-342900" algn="just">
              <a:buFont typeface="Wingdings" panose="05000000000000000000" pitchFamily="2" charset="2"/>
              <a:buChar char="q"/>
            </a:pPr>
            <a:endParaRPr lang="en-US" dirty="0" smtClean="0">
              <a:latin typeface="Calibri" pitchFamily="34" charset="0"/>
              <a:cs typeface="Calibri" pitchFamily="34" charset="0"/>
            </a:endParaRPr>
          </a:p>
          <a:p>
            <a:pPr marL="342900" indent="-342900" algn="just">
              <a:buFont typeface="Wingdings" panose="05000000000000000000" pitchFamily="2" charset="2"/>
              <a:buChar char="q"/>
            </a:pPr>
            <a:r>
              <a:rPr lang="en-US" b="1" dirty="0" smtClean="0">
                <a:solidFill>
                  <a:srgbClr val="002060"/>
                </a:solidFill>
                <a:latin typeface="Calibri" pitchFamily="34" charset="0"/>
                <a:cs typeface="Calibri" pitchFamily="34" charset="0"/>
              </a:rPr>
              <a:t>Standardized project structure:</a:t>
            </a:r>
          </a:p>
          <a:p>
            <a:pPr marL="800006" lvl="1" indent="-342900" algn="just">
              <a:buFont typeface="Wingdings" panose="05000000000000000000" pitchFamily="2" charset="2"/>
              <a:buChar char="q"/>
            </a:pPr>
            <a:r>
              <a:rPr lang="en-US" dirty="0" smtClean="0">
                <a:latin typeface="Calibri" pitchFamily="34" charset="0"/>
                <a:cs typeface="Calibri" pitchFamily="34" charset="0"/>
              </a:rPr>
              <a:t>Maven creates a standardized project structure which can be easily grasped by the developers.</a:t>
            </a:r>
          </a:p>
          <a:p>
            <a:pPr marL="800006" lvl="1" indent="-342900" algn="just">
              <a:buFont typeface="Wingdings" panose="05000000000000000000" pitchFamily="2" charset="2"/>
              <a:buChar char="q"/>
            </a:pPr>
            <a:r>
              <a:rPr lang="en-US" dirty="0" smtClean="0">
                <a:latin typeface="Calibri" pitchFamily="34" charset="0"/>
                <a:cs typeface="Calibri" pitchFamily="34" charset="0"/>
              </a:rPr>
              <a:t>Without Maven, It is difficult to set up and maintain the standard project structure that could be followed by all the team members.</a:t>
            </a:r>
          </a:p>
        </p:txBody>
      </p:sp>
    </p:spTree>
    <p:extLst>
      <p:ext uri="{BB962C8B-B14F-4D97-AF65-F5344CB8AC3E}">
        <p14:creationId xmlns:p14="http://schemas.microsoft.com/office/powerpoint/2010/main" val="346388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Creating </a:t>
            </a:r>
            <a:r>
              <a:rPr lang="en-US" sz="2400" b="1" dirty="0" err="1" smtClean="0">
                <a:solidFill>
                  <a:srgbClr val="04A2B9"/>
                </a:solidFill>
                <a:latin typeface="Calibri" pitchFamily="34" charset="0"/>
                <a:cs typeface="Calibri" pitchFamily="34" charset="0"/>
              </a:rPr>
              <a:t>Gradle</a:t>
            </a:r>
            <a:r>
              <a:rPr lang="en-US" sz="2400" b="1" dirty="0" smtClean="0">
                <a:solidFill>
                  <a:srgbClr val="04A2B9"/>
                </a:solidFill>
                <a:latin typeface="Calibri" pitchFamily="34" charset="0"/>
                <a:cs typeface="Calibri" pitchFamily="34" charset="0"/>
              </a:rPr>
              <a:t> Project using CMD</a:t>
            </a:r>
            <a:endParaRPr sz="2400" b="1" dirty="0">
              <a:latin typeface="Calibri" pitchFamily="34" charset="0"/>
              <a:cs typeface="Calibri" pitchFamily="34" charset="0"/>
            </a:endParaRPr>
          </a:p>
        </p:txBody>
      </p:sp>
      <p:sp>
        <p:nvSpPr>
          <p:cNvPr id="94" name="Google Shape;94;p2"/>
          <p:cNvSpPr txBox="1"/>
          <p:nvPr/>
        </p:nvSpPr>
        <p:spPr>
          <a:xfrm>
            <a:off x="228600" y="742950"/>
            <a:ext cx="8610600" cy="1246453"/>
          </a:xfrm>
          <a:prstGeom prst="rect">
            <a:avLst/>
          </a:prstGeom>
          <a:noFill/>
          <a:ln>
            <a:noFill/>
          </a:ln>
        </p:spPr>
        <p:txBody>
          <a:bodyPr spcFirstLastPara="1" wrap="square" lIns="68559" tIns="68559" rIns="68559" bIns="68559" anchor="t" anchorCtr="0">
            <a:spAutoFit/>
          </a:bodyPr>
          <a:lstStyle/>
          <a:p>
            <a:pPr algn="just"/>
            <a:r>
              <a:rPr lang="en-US" b="1" dirty="0" smtClean="0">
                <a:latin typeface="Calibri" pitchFamily="34" charset="0"/>
                <a:cs typeface="Calibri" pitchFamily="34" charset="0"/>
              </a:rPr>
              <a:t>$</a:t>
            </a:r>
            <a:r>
              <a:rPr lang="en-US" b="1" dirty="0" err="1" smtClean="0">
                <a:latin typeface="Calibri" pitchFamily="34" charset="0"/>
                <a:cs typeface="Calibri" pitchFamily="34" charset="0"/>
              </a:rPr>
              <a:t>gradle</a:t>
            </a:r>
            <a:r>
              <a:rPr lang="en-US" b="1" dirty="0" smtClean="0">
                <a:latin typeface="Calibri" pitchFamily="34" charset="0"/>
                <a:cs typeface="Calibri" pitchFamily="34" charset="0"/>
              </a:rPr>
              <a:t> build</a:t>
            </a:r>
          </a:p>
          <a:p>
            <a:pPr algn="just"/>
            <a:endParaRPr lang="en-US" b="1" dirty="0">
              <a:latin typeface="Calibri" pitchFamily="34" charset="0"/>
              <a:cs typeface="Calibri" pitchFamily="34" charset="0"/>
            </a:endParaRPr>
          </a:p>
          <a:p>
            <a:pPr algn="just"/>
            <a:r>
              <a:rPr lang="en-US" b="1" dirty="0" smtClean="0">
                <a:latin typeface="Calibri" pitchFamily="34" charset="0"/>
                <a:cs typeface="Calibri" pitchFamily="34" charset="0"/>
              </a:rPr>
              <a:t>$</a:t>
            </a:r>
            <a:r>
              <a:rPr lang="en-US" b="1" dirty="0" err="1" smtClean="0">
                <a:latin typeface="Calibri" pitchFamily="34" charset="0"/>
                <a:cs typeface="Calibri" pitchFamily="34" charset="0"/>
              </a:rPr>
              <a:t>gradle</a:t>
            </a:r>
            <a:r>
              <a:rPr lang="en-US" b="1" dirty="0" smtClean="0">
                <a:latin typeface="Calibri" pitchFamily="34" charset="0"/>
                <a:cs typeface="Calibri" pitchFamily="34" charset="0"/>
              </a:rPr>
              <a:t> run</a:t>
            </a:r>
          </a:p>
          <a:p>
            <a:pPr algn="just"/>
            <a:endParaRPr lang="en-US" b="1" dirty="0" smtClean="0">
              <a:latin typeface="Calibri" pitchFamily="34" charset="0"/>
              <a:cs typeface="Calibri" pitchFamily="34" charset="0"/>
            </a:endParaRPr>
          </a:p>
        </p:txBody>
      </p:sp>
      <p:pic>
        <p:nvPicPr>
          <p:cNvPr id="3" name="Picture 2"/>
          <p:cNvPicPr>
            <a:picLocks noChangeAspect="1"/>
          </p:cNvPicPr>
          <p:nvPr/>
        </p:nvPicPr>
        <p:blipFill>
          <a:blip r:embed="rId4"/>
          <a:stretch>
            <a:fillRect/>
          </a:stretch>
        </p:blipFill>
        <p:spPr>
          <a:xfrm>
            <a:off x="983456" y="1657350"/>
            <a:ext cx="7100888" cy="3365487"/>
          </a:xfrm>
          <a:prstGeom prst="rect">
            <a:avLst/>
          </a:prstGeom>
        </p:spPr>
      </p:pic>
    </p:spTree>
    <p:extLst>
      <p:ext uri="{BB962C8B-B14F-4D97-AF65-F5344CB8AC3E}">
        <p14:creationId xmlns:p14="http://schemas.microsoft.com/office/powerpoint/2010/main" val="373333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Understanding build using </a:t>
            </a:r>
            <a:r>
              <a:rPr lang="en-US" sz="2400" b="1" dirty="0" err="1" smtClean="0">
                <a:solidFill>
                  <a:srgbClr val="04A2B9"/>
                </a:solidFill>
                <a:latin typeface="Calibri" pitchFamily="34" charset="0"/>
                <a:cs typeface="Calibri" pitchFamily="34" charset="0"/>
              </a:rPr>
              <a:t>Gradle</a:t>
            </a:r>
            <a:endParaRPr sz="2400" b="1" dirty="0">
              <a:latin typeface="Calibri" pitchFamily="34" charset="0"/>
              <a:cs typeface="Calibri"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202161496"/>
              </p:ext>
            </p:extLst>
          </p:nvPr>
        </p:nvGraphicFramePr>
        <p:xfrm>
          <a:off x="417723" y="1178727"/>
          <a:ext cx="8203894" cy="1747520"/>
        </p:xfrm>
        <a:graphic>
          <a:graphicData uri="http://schemas.openxmlformats.org/drawingml/2006/table">
            <a:tbl>
              <a:tblPr firstRow="1" bandRow="1">
                <a:tableStyleId>{2D5ABB26-0587-4C30-8999-92F81FD0307C}</a:tableStyleId>
              </a:tblPr>
              <a:tblGrid>
                <a:gridCol w="4101947">
                  <a:extLst>
                    <a:ext uri="{9D8B030D-6E8A-4147-A177-3AD203B41FA5}">
                      <a16:colId xmlns:a16="http://schemas.microsoft.com/office/drawing/2014/main" val="3096736953"/>
                    </a:ext>
                  </a:extLst>
                </a:gridCol>
                <a:gridCol w="4101947">
                  <a:extLst>
                    <a:ext uri="{9D8B030D-6E8A-4147-A177-3AD203B41FA5}">
                      <a16:colId xmlns:a16="http://schemas.microsoft.com/office/drawing/2014/main" val="3460319300"/>
                    </a:ext>
                  </a:extLst>
                </a:gridCol>
              </a:tblGrid>
              <a:tr h="370840">
                <a:tc>
                  <a:txBody>
                    <a:bodyPr/>
                    <a:lstStyle/>
                    <a:p>
                      <a:pPr algn="ctr"/>
                      <a:r>
                        <a:rPr lang="en-US" b="1" dirty="0" smtClean="0"/>
                        <a:t>Maven</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err="1" smtClean="0"/>
                        <a:t>Gradle</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477511"/>
                  </a:ext>
                </a:extLst>
              </a:tr>
              <a:tr h="370840">
                <a:tc>
                  <a:txBody>
                    <a:bodyPr/>
                    <a:lstStyle/>
                    <a:p>
                      <a:r>
                        <a:rPr lang="en-US" dirty="0" smtClean="0"/>
                        <a:t>Maven is a tool used form</a:t>
                      </a:r>
                      <a:r>
                        <a:rPr lang="en-US" baseline="0" dirty="0" smtClean="0"/>
                        <a:t> generating Java based projects.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Gradle</a:t>
                      </a:r>
                      <a:r>
                        <a:rPr lang="en-US" dirty="0" smtClean="0"/>
                        <a:t> is a tool which can be used to develop domain-specific</a:t>
                      </a:r>
                      <a:r>
                        <a:rPr lang="en-US" baseline="0" dirty="0" smtClean="0"/>
                        <a:t> language projects.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3347103"/>
                  </a:ext>
                </a:extLst>
              </a:tr>
              <a:tr h="370840">
                <a:tc>
                  <a:txBody>
                    <a:bodyPr/>
                    <a:lstStyle/>
                    <a:p>
                      <a:r>
                        <a:rPr lang="en-US" dirty="0" smtClean="0"/>
                        <a:t>It is uses the XML (pom.xml) to create project structure.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It uses Groovy/</a:t>
                      </a:r>
                      <a:r>
                        <a:rPr lang="en-US" dirty="0" err="1" smtClean="0"/>
                        <a:t>kotlin</a:t>
                      </a:r>
                      <a:r>
                        <a:rPr lang="en-US" dirty="0" smtClean="0"/>
                        <a:t> </a:t>
                      </a:r>
                      <a:r>
                        <a:rPr lang="en-US" baseline="0" dirty="0" smtClean="0"/>
                        <a:t>based Domain Specification Language (DSL) for creating the project structure.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151672"/>
                  </a:ext>
                </a:extLst>
              </a:tr>
              <a:tr h="370840">
                <a:tc>
                  <a:txBody>
                    <a:bodyPr/>
                    <a:lstStyle/>
                    <a:p>
                      <a:r>
                        <a:rPr lang="en-US" dirty="0" smtClean="0"/>
                        <a:t>Java compilation is compulsory</a:t>
                      </a:r>
                      <a:r>
                        <a:rPr lang="en-US" baseline="0" dirty="0" smtClean="0"/>
                        <a:t> for the Maven tool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dirty="0" smtClean="0"/>
                        <a:t>Java compilation is not compulsory</a:t>
                      </a:r>
                      <a:r>
                        <a:rPr lang="en-US" baseline="0" dirty="0" smtClean="0"/>
                        <a:t> for the </a:t>
                      </a:r>
                      <a:r>
                        <a:rPr lang="en-US" baseline="0" dirty="0" err="1" smtClean="0"/>
                        <a:t>Gradle</a:t>
                      </a:r>
                      <a:r>
                        <a:rPr lang="en-US" baseline="0" dirty="0" smtClean="0"/>
                        <a:t> tool</a:t>
                      </a:r>
                      <a:endParaRPr lang="en-IN"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7296121"/>
                  </a:ext>
                </a:extLst>
              </a:tr>
            </a:tbl>
          </a:graphicData>
        </a:graphic>
      </p:graphicFrame>
    </p:spTree>
    <p:extLst>
      <p:ext uri="{BB962C8B-B14F-4D97-AF65-F5344CB8AC3E}">
        <p14:creationId xmlns:p14="http://schemas.microsoft.com/office/powerpoint/2010/main" val="26795594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Introduction</a:t>
            </a:r>
            <a:endParaRPr sz="2400" b="1" dirty="0">
              <a:latin typeface="Calibri" pitchFamily="34" charset="0"/>
              <a:cs typeface="Calibri" pitchFamily="34" charset="0"/>
            </a:endParaRPr>
          </a:p>
        </p:txBody>
      </p:sp>
      <p:sp>
        <p:nvSpPr>
          <p:cNvPr id="94" name="Google Shape;94;p2"/>
          <p:cNvSpPr txBox="1"/>
          <p:nvPr/>
        </p:nvSpPr>
        <p:spPr>
          <a:xfrm>
            <a:off x="228600" y="895350"/>
            <a:ext cx="8610600" cy="2939224"/>
          </a:xfrm>
          <a:prstGeom prst="rect">
            <a:avLst/>
          </a:prstGeom>
          <a:noFill/>
          <a:ln>
            <a:noFill/>
          </a:ln>
        </p:spPr>
        <p:txBody>
          <a:bodyPr spcFirstLastPara="1" wrap="square" lIns="68559" tIns="68559" rIns="68559" bIns="68559" anchor="t" anchorCtr="0">
            <a:spAutoFit/>
          </a:bodyPr>
          <a:lstStyle/>
          <a:p>
            <a:pPr algn="just"/>
            <a:r>
              <a:rPr lang="en-US" sz="2000" b="1" dirty="0" smtClean="0">
                <a:latin typeface="Calibri" pitchFamily="34" charset="0"/>
                <a:cs typeface="Calibri" pitchFamily="34" charset="0"/>
              </a:rPr>
              <a:t>Problems without Maven </a:t>
            </a:r>
            <a:r>
              <a:rPr lang="en-US" sz="2000" dirty="0" smtClean="0">
                <a:latin typeface="Calibri" pitchFamily="34" charset="0"/>
                <a:cs typeface="Calibri" pitchFamily="34" charset="0"/>
              </a:rPr>
              <a:t>(Building Java Project without Maven)</a:t>
            </a:r>
            <a:endParaRPr lang="en-US" dirty="0" smtClean="0">
              <a:latin typeface="Calibri" pitchFamily="34" charset="0"/>
              <a:cs typeface="Calibri" pitchFamily="34" charset="0"/>
            </a:endParaRPr>
          </a:p>
          <a:p>
            <a:pPr marL="342900" indent="-342900" algn="just">
              <a:buFont typeface="Wingdings" panose="05000000000000000000" pitchFamily="2" charset="2"/>
              <a:buChar char="q"/>
            </a:pPr>
            <a:r>
              <a:rPr lang="en-US" b="1" dirty="0" smtClean="0">
                <a:solidFill>
                  <a:srgbClr val="002060"/>
                </a:solidFill>
                <a:latin typeface="Calibri" pitchFamily="34" charset="0"/>
                <a:cs typeface="Calibri" pitchFamily="34" charset="0"/>
              </a:rPr>
              <a:t>IDE integration:</a:t>
            </a:r>
          </a:p>
          <a:p>
            <a:pPr marL="800006" lvl="1" indent="-342900" algn="just">
              <a:buFont typeface="Wingdings" panose="05000000000000000000" pitchFamily="2" charset="2"/>
              <a:buChar char="q"/>
            </a:pPr>
            <a:r>
              <a:rPr lang="en-US" dirty="0" smtClean="0">
                <a:latin typeface="Calibri" pitchFamily="34" charset="0"/>
                <a:cs typeface="Calibri" pitchFamily="34" charset="0"/>
              </a:rPr>
              <a:t>Many popular IDE provide integration with Maven which allows easy to import, build and manage the whole project.</a:t>
            </a:r>
          </a:p>
          <a:p>
            <a:pPr marL="800006" lvl="1" indent="-342900" algn="just">
              <a:buFont typeface="Wingdings" panose="05000000000000000000" pitchFamily="2" charset="2"/>
              <a:buChar char="q"/>
            </a:pPr>
            <a:r>
              <a:rPr lang="en-US" dirty="0" smtClean="0">
                <a:latin typeface="Calibri" pitchFamily="34" charset="0"/>
                <a:cs typeface="Calibri" pitchFamily="34" charset="0"/>
              </a:rPr>
              <a:t>Without Maven, we need to configure the IDE manually.</a:t>
            </a:r>
          </a:p>
          <a:p>
            <a:pPr lvl="1" algn="just"/>
            <a:endParaRPr lang="en-US" dirty="0" smtClean="0">
              <a:latin typeface="Calibri" pitchFamily="34" charset="0"/>
              <a:cs typeface="Calibri" pitchFamily="34" charset="0"/>
            </a:endParaRPr>
          </a:p>
          <a:p>
            <a:pPr marL="342900" indent="-342900" algn="just">
              <a:buFont typeface="Wingdings" panose="05000000000000000000" pitchFamily="2" charset="2"/>
              <a:buChar char="q"/>
            </a:pPr>
            <a:r>
              <a:rPr lang="en-US" b="1" dirty="0">
                <a:solidFill>
                  <a:srgbClr val="002060"/>
                </a:solidFill>
                <a:latin typeface="Calibri" pitchFamily="34" charset="0"/>
                <a:cs typeface="Calibri" pitchFamily="34" charset="0"/>
              </a:rPr>
              <a:t>L</a:t>
            </a:r>
            <a:r>
              <a:rPr lang="en-US" b="1" dirty="0" smtClean="0">
                <a:solidFill>
                  <a:srgbClr val="002060"/>
                </a:solidFill>
                <a:latin typeface="Calibri" pitchFamily="34" charset="0"/>
                <a:cs typeface="Calibri" pitchFamily="34" charset="0"/>
              </a:rPr>
              <a:t>ack of Plugins and community support: </a:t>
            </a:r>
          </a:p>
          <a:p>
            <a:pPr marL="800006" lvl="1" indent="-342900" algn="just">
              <a:buFont typeface="Wingdings" panose="05000000000000000000" pitchFamily="2" charset="2"/>
              <a:buChar char="q"/>
            </a:pPr>
            <a:r>
              <a:rPr lang="en-US" dirty="0" smtClean="0">
                <a:latin typeface="Calibri" pitchFamily="34" charset="0"/>
                <a:cs typeface="Calibri" pitchFamily="34" charset="0"/>
              </a:rPr>
              <a:t>Maven has support for plugins that can simplify various tasks such as deployment and documentation generation.</a:t>
            </a:r>
          </a:p>
          <a:p>
            <a:pPr lvl="1" algn="just"/>
            <a:endParaRPr lang="en-US" dirty="0" smtClean="0">
              <a:latin typeface="Calibri" pitchFamily="34" charset="0"/>
              <a:cs typeface="Calibri" pitchFamily="34" charset="0"/>
            </a:endParaRPr>
          </a:p>
        </p:txBody>
      </p:sp>
    </p:spTree>
    <p:extLst>
      <p:ext uri="{BB962C8B-B14F-4D97-AF65-F5344CB8AC3E}">
        <p14:creationId xmlns:p14="http://schemas.microsoft.com/office/powerpoint/2010/main" val="82967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Introduction</a:t>
            </a:r>
            <a:endParaRPr sz="2400" b="1" dirty="0">
              <a:latin typeface="Calibri" pitchFamily="34" charset="0"/>
              <a:cs typeface="Calibri" pitchFamily="34" charset="0"/>
            </a:endParaRPr>
          </a:p>
        </p:txBody>
      </p:sp>
      <p:sp>
        <p:nvSpPr>
          <p:cNvPr id="94" name="Google Shape;94;p2"/>
          <p:cNvSpPr txBox="1"/>
          <p:nvPr/>
        </p:nvSpPr>
        <p:spPr>
          <a:xfrm>
            <a:off x="228600" y="895350"/>
            <a:ext cx="8610600" cy="2939224"/>
          </a:xfrm>
          <a:prstGeom prst="rect">
            <a:avLst/>
          </a:prstGeom>
          <a:noFill/>
          <a:ln>
            <a:noFill/>
          </a:ln>
        </p:spPr>
        <p:txBody>
          <a:bodyPr spcFirstLastPara="1" wrap="square" lIns="68559" tIns="68559" rIns="68559" bIns="68559" anchor="t" anchorCtr="0">
            <a:spAutoFit/>
          </a:bodyPr>
          <a:lstStyle/>
          <a:p>
            <a:pPr algn="just"/>
            <a:r>
              <a:rPr lang="en-US" sz="2000" b="1" dirty="0" smtClean="0">
                <a:latin typeface="Calibri" pitchFamily="34" charset="0"/>
                <a:cs typeface="Calibri" pitchFamily="34" charset="0"/>
              </a:rPr>
              <a:t>Features of Maven</a:t>
            </a:r>
            <a:endParaRPr lang="en-US" dirty="0" smtClean="0">
              <a:latin typeface="Calibri" pitchFamily="34" charset="0"/>
              <a:cs typeface="Calibri" pitchFamily="34" charset="0"/>
            </a:endParaRPr>
          </a:p>
          <a:p>
            <a:pPr marL="342900" indent="-342900" algn="just">
              <a:buFont typeface="Wingdings" panose="05000000000000000000" pitchFamily="2" charset="2"/>
              <a:buChar char="q"/>
            </a:pPr>
            <a:r>
              <a:rPr lang="en-US" dirty="0" smtClean="0">
                <a:latin typeface="Calibri" pitchFamily="34" charset="0"/>
                <a:cs typeface="Calibri" pitchFamily="34" charset="0"/>
              </a:rPr>
              <a:t>Simple project setup</a:t>
            </a:r>
          </a:p>
          <a:p>
            <a:pPr marL="342900" indent="-342900" algn="just">
              <a:buFont typeface="Wingdings" panose="05000000000000000000" pitchFamily="2" charset="2"/>
              <a:buChar char="q"/>
            </a:pPr>
            <a:r>
              <a:rPr lang="en-US" dirty="0" smtClean="0">
                <a:latin typeface="Calibri" pitchFamily="34" charset="0"/>
                <a:cs typeface="Calibri" pitchFamily="34" charset="0"/>
              </a:rPr>
              <a:t>Superior dependency management	(Automatic updating)</a:t>
            </a:r>
          </a:p>
          <a:p>
            <a:pPr marL="342900" indent="-342900" algn="just">
              <a:buFont typeface="Wingdings" panose="05000000000000000000" pitchFamily="2" charset="2"/>
              <a:buChar char="q"/>
            </a:pPr>
            <a:r>
              <a:rPr lang="en-US" dirty="0" smtClean="0">
                <a:latin typeface="Calibri" pitchFamily="34" charset="0"/>
                <a:cs typeface="Calibri" pitchFamily="34" charset="0"/>
              </a:rPr>
              <a:t>Ability to easily write plugins</a:t>
            </a:r>
          </a:p>
          <a:p>
            <a:pPr marL="342900" indent="-342900" algn="just">
              <a:buFont typeface="Wingdings" panose="05000000000000000000" pitchFamily="2" charset="2"/>
              <a:buChar char="q"/>
            </a:pPr>
            <a:r>
              <a:rPr lang="en-US" dirty="0" smtClean="0">
                <a:latin typeface="Calibri" pitchFamily="34" charset="0"/>
                <a:cs typeface="Calibri" pitchFamily="34" charset="0"/>
              </a:rPr>
              <a:t>To build any number of projects</a:t>
            </a:r>
          </a:p>
          <a:p>
            <a:pPr marL="342900" indent="-342900" algn="just">
              <a:buFont typeface="Wingdings" panose="05000000000000000000" pitchFamily="2" charset="2"/>
              <a:buChar char="q"/>
            </a:pPr>
            <a:r>
              <a:rPr lang="en-US" dirty="0" smtClean="0">
                <a:latin typeface="Calibri" pitchFamily="34" charset="0"/>
                <a:cs typeface="Calibri" pitchFamily="34" charset="0"/>
              </a:rPr>
              <a:t>Work with multiple projects at the same time</a:t>
            </a:r>
          </a:p>
          <a:p>
            <a:pPr marL="342900" indent="-342900" algn="just">
              <a:buFont typeface="Wingdings" panose="05000000000000000000" pitchFamily="2" charset="2"/>
              <a:buChar char="q"/>
            </a:pPr>
            <a:r>
              <a:rPr lang="en-US" dirty="0" smtClean="0">
                <a:latin typeface="Calibri" pitchFamily="34" charset="0"/>
                <a:cs typeface="Calibri" pitchFamily="34" charset="0"/>
              </a:rPr>
              <a:t>Maven encourages the use of a central repository of JARs and other dependencies. Maven comes with a mechanism that can be used to download any JARs required for building your project from a central JAR repository.</a:t>
            </a:r>
          </a:p>
          <a:p>
            <a:pPr marL="342900" indent="-342900" algn="just">
              <a:buFont typeface="Wingdings" panose="05000000000000000000" pitchFamily="2" charset="2"/>
              <a:buChar char="q"/>
            </a:pPr>
            <a:endParaRPr lang="en-US" dirty="0" smtClean="0">
              <a:latin typeface="Calibri" pitchFamily="34" charset="0"/>
              <a:cs typeface="Calibri" pitchFamily="34" charset="0"/>
            </a:endParaRPr>
          </a:p>
        </p:txBody>
      </p:sp>
    </p:spTree>
    <p:extLst>
      <p:ext uri="{BB962C8B-B14F-4D97-AF65-F5344CB8AC3E}">
        <p14:creationId xmlns:p14="http://schemas.microsoft.com/office/powerpoint/2010/main" val="282530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Installation of Maven</a:t>
            </a:r>
            <a:endParaRPr sz="2400" b="1" dirty="0">
              <a:latin typeface="Calibri" pitchFamily="34" charset="0"/>
              <a:cs typeface="Calibri" pitchFamily="34" charset="0"/>
            </a:endParaRPr>
          </a:p>
        </p:txBody>
      </p:sp>
      <p:sp>
        <p:nvSpPr>
          <p:cNvPr id="94" name="Google Shape;94;p2"/>
          <p:cNvSpPr txBox="1"/>
          <p:nvPr/>
        </p:nvSpPr>
        <p:spPr>
          <a:xfrm>
            <a:off x="228600" y="895350"/>
            <a:ext cx="8610600" cy="2354448"/>
          </a:xfrm>
          <a:prstGeom prst="rect">
            <a:avLst/>
          </a:prstGeom>
          <a:noFill/>
          <a:ln>
            <a:noFill/>
          </a:ln>
        </p:spPr>
        <p:txBody>
          <a:bodyPr spcFirstLastPara="1" wrap="square" lIns="68559" tIns="68559" rIns="68559" bIns="68559" anchor="t" anchorCtr="0">
            <a:spAutoFit/>
          </a:bodyPr>
          <a:lstStyle/>
          <a:p>
            <a:pPr marL="342900" indent="-342900" algn="just">
              <a:buFont typeface="Wingdings" panose="05000000000000000000" pitchFamily="2" charset="2"/>
              <a:buChar char="q"/>
            </a:pPr>
            <a:r>
              <a:rPr lang="en-US" dirty="0" smtClean="0">
                <a:latin typeface="Calibri" pitchFamily="34" charset="0"/>
                <a:cs typeface="Calibri" pitchFamily="34" charset="0"/>
              </a:rPr>
              <a:t>Prerequisite </a:t>
            </a:r>
          </a:p>
          <a:p>
            <a:pPr marL="800006" lvl="1" indent="-342900" algn="just">
              <a:buFont typeface="Wingdings" panose="05000000000000000000" pitchFamily="2" charset="2"/>
              <a:buChar char="q"/>
            </a:pPr>
            <a:r>
              <a:rPr lang="en-US" dirty="0" smtClean="0">
                <a:latin typeface="Calibri" pitchFamily="34" charset="0"/>
                <a:cs typeface="Calibri" pitchFamily="34" charset="0"/>
              </a:rPr>
              <a:t>JDK 8 or above</a:t>
            </a:r>
          </a:p>
          <a:p>
            <a:pPr marL="342900" indent="-342900" algn="just">
              <a:buFont typeface="Wingdings" panose="05000000000000000000" pitchFamily="2" charset="2"/>
              <a:buChar char="q"/>
            </a:pPr>
            <a:r>
              <a:rPr lang="en-US" dirty="0">
                <a:latin typeface="Calibri" pitchFamily="34" charset="0"/>
                <a:cs typeface="Calibri" pitchFamily="34" charset="0"/>
              </a:rPr>
              <a:t>Download from </a:t>
            </a:r>
            <a:endParaRPr lang="en-US" dirty="0" smtClean="0">
              <a:latin typeface="Calibri" pitchFamily="34" charset="0"/>
              <a:cs typeface="Calibri" pitchFamily="34" charset="0"/>
            </a:endParaRPr>
          </a:p>
          <a:p>
            <a:pPr marL="800006" lvl="1" indent="-342900" algn="just">
              <a:buFont typeface="Wingdings" panose="05000000000000000000" pitchFamily="2" charset="2"/>
              <a:buChar char="q"/>
            </a:pPr>
            <a:r>
              <a:rPr lang="en-US" dirty="0" smtClean="0">
                <a:latin typeface="Calibri" pitchFamily="34" charset="0"/>
                <a:cs typeface="Calibri" pitchFamily="34" charset="0"/>
                <a:hlinkClick r:id="rId4"/>
              </a:rPr>
              <a:t>https</a:t>
            </a:r>
            <a:r>
              <a:rPr lang="en-US" dirty="0">
                <a:latin typeface="Calibri" pitchFamily="34" charset="0"/>
                <a:cs typeface="Calibri" pitchFamily="34" charset="0"/>
                <a:hlinkClick r:id="rId4"/>
              </a:rPr>
              <a:t>://</a:t>
            </a:r>
            <a:r>
              <a:rPr lang="en-US" dirty="0" smtClean="0">
                <a:latin typeface="Calibri" pitchFamily="34" charset="0"/>
                <a:cs typeface="Calibri" pitchFamily="34" charset="0"/>
                <a:hlinkClick r:id="rId4"/>
              </a:rPr>
              <a:t>maven.apache.org/download.cgi</a:t>
            </a:r>
            <a:endParaRPr lang="en-US" dirty="0" smtClean="0">
              <a:latin typeface="Calibri" pitchFamily="34" charset="0"/>
              <a:cs typeface="Calibri" pitchFamily="34" charset="0"/>
            </a:endParaRPr>
          </a:p>
          <a:p>
            <a:pPr marL="342900" indent="-342900" algn="just">
              <a:buFont typeface="Wingdings" panose="05000000000000000000" pitchFamily="2" charset="2"/>
              <a:buChar char="q"/>
            </a:pPr>
            <a:r>
              <a:rPr lang="en-US" dirty="0" smtClean="0">
                <a:latin typeface="Calibri" pitchFamily="34" charset="0"/>
                <a:cs typeface="Calibri" pitchFamily="34" charset="0"/>
              </a:rPr>
              <a:t>Set Environment variable </a:t>
            </a:r>
          </a:p>
          <a:p>
            <a:pPr marL="800006" lvl="1" indent="-342900" algn="just">
              <a:buFont typeface="Wingdings" panose="05000000000000000000" pitchFamily="2" charset="2"/>
              <a:buChar char="q"/>
            </a:pPr>
            <a:r>
              <a:rPr lang="en-US" dirty="0" smtClean="0">
                <a:latin typeface="Calibri" pitchFamily="34" charset="0"/>
                <a:cs typeface="Calibri" pitchFamily="34" charset="0"/>
              </a:rPr>
              <a:t>…\apache-maven-3.9.8-bin\apache-maven-3.9.8\bin</a:t>
            </a:r>
          </a:p>
          <a:p>
            <a:pPr marL="342900" indent="-342900" algn="just">
              <a:buFont typeface="Wingdings" panose="05000000000000000000" pitchFamily="2" charset="2"/>
              <a:buChar char="q"/>
            </a:pPr>
            <a:r>
              <a:rPr lang="en-US" dirty="0" smtClean="0">
                <a:latin typeface="Calibri" pitchFamily="34" charset="0"/>
                <a:cs typeface="Calibri" pitchFamily="34" charset="0"/>
              </a:rPr>
              <a:t>Check version</a:t>
            </a:r>
          </a:p>
          <a:p>
            <a:pPr marL="800006" lvl="1" indent="-342900" algn="just">
              <a:buFont typeface="Wingdings" panose="05000000000000000000" pitchFamily="2" charset="2"/>
              <a:buChar char="q"/>
            </a:pPr>
            <a:r>
              <a:rPr lang="en-US" dirty="0" smtClean="0">
                <a:latin typeface="Calibri" pitchFamily="34" charset="0"/>
                <a:cs typeface="Calibri" pitchFamily="34" charset="0"/>
              </a:rPr>
              <a:t>$</a:t>
            </a:r>
            <a:r>
              <a:rPr lang="en-US" dirty="0" err="1" smtClean="0">
                <a:latin typeface="Calibri" pitchFamily="34" charset="0"/>
                <a:cs typeface="Calibri" pitchFamily="34" charset="0"/>
              </a:rPr>
              <a:t>mvn</a:t>
            </a:r>
            <a:r>
              <a:rPr lang="en-US" dirty="0" smtClean="0">
                <a:latin typeface="Calibri" pitchFamily="34" charset="0"/>
                <a:cs typeface="Calibri" pitchFamily="34" charset="0"/>
              </a:rPr>
              <a:t> --v</a:t>
            </a:r>
          </a:p>
        </p:txBody>
      </p:sp>
      <p:pic>
        <p:nvPicPr>
          <p:cNvPr id="3" name="Picture 2"/>
          <p:cNvPicPr>
            <a:picLocks noChangeAspect="1"/>
          </p:cNvPicPr>
          <p:nvPr/>
        </p:nvPicPr>
        <p:blipFill>
          <a:blip r:embed="rId5"/>
          <a:stretch>
            <a:fillRect/>
          </a:stretch>
        </p:blipFill>
        <p:spPr>
          <a:xfrm>
            <a:off x="488156" y="3249799"/>
            <a:ext cx="8091488" cy="1869144"/>
          </a:xfrm>
          <a:prstGeom prst="rect">
            <a:avLst/>
          </a:prstGeom>
        </p:spPr>
      </p:pic>
    </p:spTree>
    <p:extLst>
      <p:ext uri="{BB962C8B-B14F-4D97-AF65-F5344CB8AC3E}">
        <p14:creationId xmlns:p14="http://schemas.microsoft.com/office/powerpoint/2010/main" val="78615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POM </a:t>
            </a:r>
            <a:r>
              <a:rPr lang="en-US" sz="2400" b="1" dirty="0">
                <a:solidFill>
                  <a:srgbClr val="04A2B9"/>
                </a:solidFill>
                <a:latin typeface="Calibri" pitchFamily="34" charset="0"/>
                <a:cs typeface="Calibri" pitchFamily="34" charset="0"/>
              </a:rPr>
              <a:t>files Maven Build lifecycle</a:t>
            </a:r>
            <a:endParaRPr sz="2400" b="1" dirty="0">
              <a:latin typeface="Calibri" pitchFamily="34" charset="0"/>
              <a:cs typeface="Calibri" pitchFamily="34" charset="0"/>
            </a:endParaRPr>
          </a:p>
        </p:txBody>
      </p:sp>
      <p:sp>
        <p:nvSpPr>
          <p:cNvPr id="94" name="Google Shape;94;p2"/>
          <p:cNvSpPr txBox="1"/>
          <p:nvPr/>
        </p:nvSpPr>
        <p:spPr>
          <a:xfrm>
            <a:off x="228600" y="895350"/>
            <a:ext cx="4946866" cy="3462444"/>
          </a:xfrm>
          <a:prstGeom prst="rect">
            <a:avLst/>
          </a:prstGeom>
          <a:noFill/>
          <a:ln>
            <a:noFill/>
          </a:ln>
        </p:spPr>
        <p:txBody>
          <a:bodyPr spcFirstLastPara="1" wrap="square" lIns="68559" tIns="68559" rIns="68559" bIns="68559" anchor="t" anchorCtr="0">
            <a:spAutoFit/>
          </a:bodyPr>
          <a:lstStyle/>
          <a:p>
            <a:pPr algn="just"/>
            <a:r>
              <a:rPr lang="en-US" dirty="0">
                <a:latin typeface="Calibri" pitchFamily="34" charset="0"/>
                <a:cs typeface="Calibri" pitchFamily="34" charset="0"/>
              </a:rPr>
              <a:t>https://maven.apache.org/guides/getting-started/maven-in-five-minutes.html</a:t>
            </a:r>
          </a:p>
          <a:p>
            <a:pPr marL="342900" indent="-342900" algn="just">
              <a:buFont typeface="Wingdings" panose="05000000000000000000" pitchFamily="2" charset="2"/>
              <a:buChar char="q"/>
            </a:pPr>
            <a:r>
              <a:rPr lang="en-US" b="1" dirty="0" smtClean="0">
                <a:latin typeface="Calibri" pitchFamily="34" charset="0"/>
                <a:cs typeface="Calibri" pitchFamily="34" charset="0"/>
              </a:rPr>
              <a:t>Creating a Project</a:t>
            </a:r>
          </a:p>
          <a:p>
            <a:pPr marL="800006" lvl="1" indent="-342900" algn="just">
              <a:buFont typeface="Wingdings" panose="05000000000000000000" pitchFamily="2" charset="2"/>
              <a:buChar char="q"/>
            </a:pPr>
            <a:r>
              <a:rPr lang="en-US" dirty="0" err="1">
                <a:latin typeface="Calibri" pitchFamily="34" charset="0"/>
                <a:cs typeface="Calibri" pitchFamily="34" charset="0"/>
              </a:rPr>
              <a:t>mvn</a:t>
            </a:r>
            <a:r>
              <a:rPr lang="en-US" dirty="0">
                <a:latin typeface="Calibri" pitchFamily="34" charset="0"/>
                <a:cs typeface="Calibri" pitchFamily="34" charset="0"/>
              </a:rPr>
              <a:t> </a:t>
            </a:r>
            <a:r>
              <a:rPr lang="en-US" dirty="0" err="1">
                <a:latin typeface="Calibri" pitchFamily="34" charset="0"/>
                <a:cs typeface="Calibri" pitchFamily="34" charset="0"/>
              </a:rPr>
              <a:t>archetype:generate</a:t>
            </a:r>
            <a:r>
              <a:rPr lang="en-US" dirty="0">
                <a:latin typeface="Calibri" pitchFamily="34" charset="0"/>
                <a:cs typeface="Calibri" pitchFamily="34" charset="0"/>
              </a:rPr>
              <a:t> -</a:t>
            </a:r>
            <a:r>
              <a:rPr lang="en-US" dirty="0" err="1">
                <a:latin typeface="Calibri" pitchFamily="34" charset="0"/>
                <a:cs typeface="Calibri" pitchFamily="34" charset="0"/>
              </a:rPr>
              <a:t>DgroupId</a:t>
            </a:r>
            <a:r>
              <a:rPr lang="en-US" dirty="0">
                <a:latin typeface="Calibri" pitchFamily="34" charset="0"/>
                <a:cs typeface="Calibri" pitchFamily="34" charset="0"/>
              </a:rPr>
              <a:t>=</a:t>
            </a:r>
            <a:r>
              <a:rPr lang="en-US" dirty="0" err="1">
                <a:latin typeface="Calibri" pitchFamily="34" charset="0"/>
                <a:cs typeface="Calibri" pitchFamily="34" charset="0"/>
              </a:rPr>
              <a:t>com.mycompany.app</a:t>
            </a:r>
            <a:r>
              <a:rPr lang="en-US" dirty="0">
                <a:latin typeface="Calibri" pitchFamily="34" charset="0"/>
                <a:cs typeface="Calibri" pitchFamily="34" charset="0"/>
              </a:rPr>
              <a:t> -</a:t>
            </a:r>
            <a:r>
              <a:rPr lang="en-US" dirty="0" err="1">
                <a:latin typeface="Calibri" pitchFamily="34" charset="0"/>
                <a:cs typeface="Calibri" pitchFamily="34" charset="0"/>
              </a:rPr>
              <a:t>DartifactId</a:t>
            </a:r>
            <a:r>
              <a:rPr lang="en-US" dirty="0">
                <a:latin typeface="Calibri" pitchFamily="34" charset="0"/>
                <a:cs typeface="Calibri" pitchFamily="34" charset="0"/>
              </a:rPr>
              <a:t>=my-app -</a:t>
            </a:r>
            <a:r>
              <a:rPr lang="en-US" dirty="0" err="1">
                <a:latin typeface="Calibri" pitchFamily="34" charset="0"/>
                <a:cs typeface="Calibri" pitchFamily="34" charset="0"/>
              </a:rPr>
              <a:t>DarchetypeArtifactId</a:t>
            </a:r>
            <a:r>
              <a:rPr lang="en-US" dirty="0">
                <a:latin typeface="Calibri" pitchFamily="34" charset="0"/>
                <a:cs typeface="Calibri" pitchFamily="34" charset="0"/>
              </a:rPr>
              <a:t>=maven-archetype-</a:t>
            </a:r>
            <a:r>
              <a:rPr lang="en-US" dirty="0" err="1">
                <a:latin typeface="Calibri" pitchFamily="34" charset="0"/>
                <a:cs typeface="Calibri" pitchFamily="34" charset="0"/>
              </a:rPr>
              <a:t>quickstart</a:t>
            </a:r>
            <a:r>
              <a:rPr lang="en-US" dirty="0">
                <a:latin typeface="Calibri" pitchFamily="34" charset="0"/>
                <a:cs typeface="Calibri" pitchFamily="34" charset="0"/>
              </a:rPr>
              <a:t> -</a:t>
            </a:r>
            <a:r>
              <a:rPr lang="en-US" dirty="0" err="1">
                <a:latin typeface="Calibri" pitchFamily="34" charset="0"/>
                <a:cs typeface="Calibri" pitchFamily="34" charset="0"/>
              </a:rPr>
              <a:t>DarchetypeVersion</a:t>
            </a:r>
            <a:r>
              <a:rPr lang="en-US" dirty="0">
                <a:latin typeface="Calibri" pitchFamily="34" charset="0"/>
                <a:cs typeface="Calibri" pitchFamily="34" charset="0"/>
              </a:rPr>
              <a:t>=1.4 -</a:t>
            </a:r>
            <a:r>
              <a:rPr lang="en-US" dirty="0" err="1" smtClean="0">
                <a:latin typeface="Calibri" pitchFamily="34" charset="0"/>
                <a:cs typeface="Calibri" pitchFamily="34" charset="0"/>
              </a:rPr>
              <a:t>DinteractiveMode</a:t>
            </a:r>
            <a:r>
              <a:rPr lang="en-US" dirty="0" smtClean="0">
                <a:latin typeface="Calibri" pitchFamily="34" charset="0"/>
                <a:cs typeface="Calibri" pitchFamily="34" charset="0"/>
              </a:rPr>
              <a:t>=false</a:t>
            </a:r>
          </a:p>
          <a:p>
            <a:pPr marL="342900" indent="-342900" algn="just">
              <a:buFont typeface="Wingdings" panose="05000000000000000000" pitchFamily="2" charset="2"/>
              <a:buChar char="q"/>
            </a:pPr>
            <a:endParaRPr lang="en-US" dirty="0" smtClean="0">
              <a:latin typeface="Calibri" pitchFamily="34" charset="0"/>
              <a:cs typeface="Calibri" pitchFamily="34" charset="0"/>
            </a:endParaRPr>
          </a:p>
          <a:p>
            <a:pPr marL="342900" indent="-342900" algn="just">
              <a:buFont typeface="Wingdings" panose="05000000000000000000" pitchFamily="2" charset="2"/>
              <a:buChar char="q"/>
            </a:pPr>
            <a:r>
              <a:rPr lang="en-US" dirty="0" smtClean="0">
                <a:latin typeface="Calibri" pitchFamily="34" charset="0"/>
                <a:cs typeface="Calibri" pitchFamily="34" charset="0"/>
              </a:rPr>
              <a:t>you </a:t>
            </a:r>
            <a:r>
              <a:rPr lang="en-US" dirty="0">
                <a:latin typeface="Calibri" pitchFamily="34" charset="0"/>
                <a:cs typeface="Calibri" pitchFamily="34" charset="0"/>
              </a:rPr>
              <a:t>will notice the following standard project structure</a:t>
            </a:r>
            <a:r>
              <a:rPr lang="en-US" dirty="0" smtClean="0">
                <a:latin typeface="Calibri" pitchFamily="34" charset="0"/>
                <a:cs typeface="Calibri" pitchFamily="34" charset="0"/>
              </a:rPr>
              <a:t>.</a:t>
            </a:r>
          </a:p>
        </p:txBody>
      </p:sp>
      <p:pic>
        <p:nvPicPr>
          <p:cNvPr id="4" name="Picture 3"/>
          <p:cNvPicPr>
            <a:picLocks noChangeAspect="1"/>
          </p:cNvPicPr>
          <p:nvPr/>
        </p:nvPicPr>
        <p:blipFill>
          <a:blip r:embed="rId4"/>
          <a:stretch>
            <a:fillRect/>
          </a:stretch>
        </p:blipFill>
        <p:spPr>
          <a:xfrm>
            <a:off x="5175466" y="895350"/>
            <a:ext cx="3778034" cy="3631860"/>
          </a:xfrm>
          <a:prstGeom prst="rect">
            <a:avLst/>
          </a:prstGeom>
        </p:spPr>
      </p:pic>
    </p:spTree>
    <p:extLst>
      <p:ext uri="{BB962C8B-B14F-4D97-AF65-F5344CB8AC3E}">
        <p14:creationId xmlns:p14="http://schemas.microsoft.com/office/powerpoint/2010/main" val="417578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POM </a:t>
            </a:r>
            <a:r>
              <a:rPr lang="en-US" sz="2400" b="1" dirty="0">
                <a:solidFill>
                  <a:srgbClr val="04A2B9"/>
                </a:solidFill>
                <a:latin typeface="Calibri" pitchFamily="34" charset="0"/>
                <a:cs typeface="Calibri" pitchFamily="34" charset="0"/>
              </a:rPr>
              <a:t>files Maven Build lifecycle</a:t>
            </a:r>
            <a:endParaRPr sz="2400" b="1" dirty="0">
              <a:latin typeface="Calibri" pitchFamily="34" charset="0"/>
              <a:cs typeface="Calibri" pitchFamily="34" charset="0"/>
            </a:endParaRPr>
          </a:p>
        </p:txBody>
      </p:sp>
      <p:sp>
        <p:nvSpPr>
          <p:cNvPr id="94" name="Google Shape;94;p2"/>
          <p:cNvSpPr txBox="1"/>
          <p:nvPr/>
        </p:nvSpPr>
        <p:spPr>
          <a:xfrm>
            <a:off x="228600" y="742950"/>
            <a:ext cx="8610600" cy="4293441"/>
          </a:xfrm>
          <a:prstGeom prst="rect">
            <a:avLst/>
          </a:prstGeom>
          <a:noFill/>
          <a:ln>
            <a:noFill/>
          </a:ln>
        </p:spPr>
        <p:txBody>
          <a:bodyPr spcFirstLastPara="1" wrap="square" lIns="68559" tIns="68559" rIns="68559" bIns="68559" anchor="t" anchorCtr="0">
            <a:spAutoFit/>
          </a:bodyPr>
          <a:lstStyle/>
          <a:p>
            <a:pPr marL="342900" indent="-342900" algn="just">
              <a:buFont typeface="Wingdings" panose="05000000000000000000" pitchFamily="2" charset="2"/>
              <a:buChar char="q"/>
            </a:pPr>
            <a:r>
              <a:rPr lang="en-US" b="1" dirty="0" smtClean="0">
                <a:latin typeface="Calibri" pitchFamily="34" charset="0"/>
                <a:cs typeface="Calibri" pitchFamily="34" charset="0"/>
              </a:rPr>
              <a:t>Creating a Project</a:t>
            </a:r>
          </a:p>
          <a:p>
            <a:pPr marL="800006" lvl="1" indent="-342900" algn="just">
              <a:buFont typeface="Wingdings" panose="05000000000000000000" pitchFamily="2" charset="2"/>
              <a:buChar char="q"/>
            </a:pPr>
            <a:r>
              <a:rPr lang="en-US" dirty="0" err="1">
                <a:latin typeface="Calibri" pitchFamily="34" charset="0"/>
                <a:cs typeface="Calibri" pitchFamily="34" charset="0"/>
              </a:rPr>
              <a:t>mvn</a:t>
            </a:r>
            <a:r>
              <a:rPr lang="en-US" dirty="0">
                <a:latin typeface="Calibri" pitchFamily="34" charset="0"/>
                <a:cs typeface="Calibri" pitchFamily="34" charset="0"/>
              </a:rPr>
              <a:t> </a:t>
            </a:r>
            <a:r>
              <a:rPr lang="en-US" dirty="0" err="1">
                <a:latin typeface="Calibri" pitchFamily="34" charset="0"/>
                <a:cs typeface="Calibri" pitchFamily="34" charset="0"/>
              </a:rPr>
              <a:t>archetype:generate</a:t>
            </a:r>
            <a:r>
              <a:rPr lang="en-US" dirty="0">
                <a:latin typeface="Calibri" pitchFamily="34" charset="0"/>
                <a:cs typeface="Calibri" pitchFamily="34" charset="0"/>
              </a:rPr>
              <a:t> -</a:t>
            </a:r>
            <a:r>
              <a:rPr lang="en-US" dirty="0" err="1">
                <a:latin typeface="Calibri" pitchFamily="34" charset="0"/>
                <a:cs typeface="Calibri" pitchFamily="34" charset="0"/>
              </a:rPr>
              <a:t>DgroupId</a:t>
            </a:r>
            <a:r>
              <a:rPr lang="en-US" dirty="0">
                <a:latin typeface="Calibri" pitchFamily="34" charset="0"/>
                <a:cs typeface="Calibri" pitchFamily="34" charset="0"/>
              </a:rPr>
              <a:t>=</a:t>
            </a:r>
            <a:r>
              <a:rPr lang="en-US" dirty="0" err="1">
                <a:latin typeface="Calibri" pitchFamily="34" charset="0"/>
                <a:cs typeface="Calibri" pitchFamily="34" charset="0"/>
              </a:rPr>
              <a:t>com.mycompany.app</a:t>
            </a:r>
            <a:r>
              <a:rPr lang="en-US" dirty="0">
                <a:latin typeface="Calibri" pitchFamily="34" charset="0"/>
                <a:cs typeface="Calibri" pitchFamily="34" charset="0"/>
              </a:rPr>
              <a:t> -</a:t>
            </a:r>
            <a:r>
              <a:rPr lang="en-US" dirty="0" err="1">
                <a:latin typeface="Calibri" pitchFamily="34" charset="0"/>
                <a:cs typeface="Calibri" pitchFamily="34" charset="0"/>
              </a:rPr>
              <a:t>DartifactId</a:t>
            </a:r>
            <a:r>
              <a:rPr lang="en-US" dirty="0">
                <a:latin typeface="Calibri" pitchFamily="34" charset="0"/>
                <a:cs typeface="Calibri" pitchFamily="34" charset="0"/>
              </a:rPr>
              <a:t>=my-app -</a:t>
            </a:r>
            <a:r>
              <a:rPr lang="en-US" dirty="0" err="1">
                <a:latin typeface="Calibri" pitchFamily="34" charset="0"/>
                <a:cs typeface="Calibri" pitchFamily="34" charset="0"/>
              </a:rPr>
              <a:t>DarchetypeArtifactId</a:t>
            </a:r>
            <a:r>
              <a:rPr lang="en-US" dirty="0">
                <a:latin typeface="Calibri" pitchFamily="34" charset="0"/>
                <a:cs typeface="Calibri" pitchFamily="34" charset="0"/>
              </a:rPr>
              <a:t>=maven-archetype-</a:t>
            </a:r>
            <a:r>
              <a:rPr lang="en-US" dirty="0" err="1">
                <a:latin typeface="Calibri" pitchFamily="34" charset="0"/>
                <a:cs typeface="Calibri" pitchFamily="34" charset="0"/>
              </a:rPr>
              <a:t>quickstart</a:t>
            </a:r>
            <a:r>
              <a:rPr lang="en-US" dirty="0">
                <a:latin typeface="Calibri" pitchFamily="34" charset="0"/>
                <a:cs typeface="Calibri" pitchFamily="34" charset="0"/>
              </a:rPr>
              <a:t> -</a:t>
            </a:r>
            <a:r>
              <a:rPr lang="en-US" dirty="0" err="1">
                <a:latin typeface="Calibri" pitchFamily="34" charset="0"/>
                <a:cs typeface="Calibri" pitchFamily="34" charset="0"/>
              </a:rPr>
              <a:t>DarchetypeVersion</a:t>
            </a:r>
            <a:r>
              <a:rPr lang="en-US" dirty="0">
                <a:latin typeface="Calibri" pitchFamily="34" charset="0"/>
                <a:cs typeface="Calibri" pitchFamily="34" charset="0"/>
              </a:rPr>
              <a:t>=1.4 -</a:t>
            </a:r>
            <a:r>
              <a:rPr lang="en-US" dirty="0" err="1" smtClean="0">
                <a:latin typeface="Calibri" pitchFamily="34" charset="0"/>
                <a:cs typeface="Calibri" pitchFamily="34" charset="0"/>
              </a:rPr>
              <a:t>DinteractiveMode</a:t>
            </a:r>
            <a:r>
              <a:rPr lang="en-US" dirty="0" smtClean="0">
                <a:latin typeface="Calibri" pitchFamily="34" charset="0"/>
                <a:cs typeface="Calibri" pitchFamily="34" charset="0"/>
              </a:rPr>
              <a:t>=false</a:t>
            </a:r>
          </a:p>
          <a:p>
            <a:pPr lvl="1" algn="just"/>
            <a:endParaRPr lang="en-US" dirty="0">
              <a:latin typeface="Calibri" pitchFamily="34" charset="0"/>
              <a:cs typeface="Calibri" pitchFamily="34" charset="0"/>
            </a:endParaRPr>
          </a:p>
          <a:p>
            <a:pPr lvl="1" algn="just"/>
            <a:r>
              <a:rPr lang="en-US" dirty="0" smtClean="0">
                <a:latin typeface="Calibri" pitchFamily="34" charset="0"/>
                <a:cs typeface="Calibri" pitchFamily="34" charset="0"/>
              </a:rPr>
              <a:t>	archetype - </a:t>
            </a:r>
            <a:r>
              <a:rPr lang="en-US" dirty="0" smtClean="0"/>
              <a:t>refers </a:t>
            </a:r>
            <a:r>
              <a:rPr lang="en-US" dirty="0"/>
              <a:t>to a template for generating a new </a:t>
            </a:r>
            <a:r>
              <a:rPr lang="en-US" dirty="0" smtClean="0"/>
              <a:t>project</a:t>
            </a:r>
            <a:endParaRPr lang="en-US" dirty="0" smtClean="0">
              <a:latin typeface="Calibri" pitchFamily="34" charset="0"/>
              <a:cs typeface="Calibri" pitchFamily="34" charset="0"/>
            </a:endParaRPr>
          </a:p>
          <a:p>
            <a:pPr lvl="1" algn="just"/>
            <a:r>
              <a:rPr lang="en-US" dirty="0">
                <a:latin typeface="Calibri" pitchFamily="34" charset="0"/>
                <a:cs typeface="Calibri" pitchFamily="34" charset="0"/>
              </a:rPr>
              <a:t>	</a:t>
            </a:r>
            <a:r>
              <a:rPr lang="en-US" dirty="0" err="1" smtClean="0">
                <a:latin typeface="Calibri" pitchFamily="34" charset="0"/>
                <a:cs typeface="Calibri" pitchFamily="34" charset="0"/>
              </a:rPr>
              <a:t>groupId</a:t>
            </a:r>
            <a:r>
              <a:rPr lang="en-US" dirty="0" smtClean="0">
                <a:latin typeface="Calibri" pitchFamily="34" charset="0"/>
                <a:cs typeface="Calibri" pitchFamily="34" charset="0"/>
              </a:rPr>
              <a:t> – is a unique identifier for your project’s group, typically following the 			reverse domain name convention (e.g., </a:t>
            </a:r>
            <a:r>
              <a:rPr lang="en-US" dirty="0" err="1" smtClean="0">
                <a:latin typeface="Calibri" pitchFamily="34" charset="0"/>
                <a:cs typeface="Calibri" pitchFamily="34" charset="0"/>
              </a:rPr>
              <a:t>com.example.myapp</a:t>
            </a:r>
            <a:r>
              <a:rPr lang="en-US" dirty="0" smtClean="0">
                <a:latin typeface="Calibri" pitchFamily="34" charset="0"/>
                <a:cs typeface="Calibri" pitchFamily="34" charset="0"/>
              </a:rPr>
              <a:t>)</a:t>
            </a:r>
          </a:p>
          <a:p>
            <a:pPr lvl="1" algn="just"/>
            <a:r>
              <a:rPr lang="en-US" dirty="0" smtClean="0">
                <a:latin typeface="Calibri" pitchFamily="34" charset="0"/>
                <a:cs typeface="Calibri" pitchFamily="34" charset="0"/>
              </a:rPr>
              <a:t>	D – is a flag used to define system properties or configuration parameters </a:t>
            </a:r>
          </a:p>
          <a:p>
            <a:pPr lvl="1" algn="just"/>
            <a:r>
              <a:rPr lang="en-US" dirty="0">
                <a:latin typeface="Calibri" pitchFamily="34" charset="0"/>
                <a:cs typeface="Calibri" pitchFamily="34" charset="0"/>
              </a:rPr>
              <a:t>	</a:t>
            </a:r>
            <a:r>
              <a:rPr lang="en-US" dirty="0" err="1" smtClean="0">
                <a:latin typeface="Calibri" pitchFamily="34" charset="0"/>
                <a:cs typeface="Calibri" pitchFamily="34" charset="0"/>
              </a:rPr>
              <a:t>artifactId</a:t>
            </a:r>
            <a:r>
              <a:rPr lang="en-US" dirty="0" smtClean="0">
                <a:latin typeface="Calibri" pitchFamily="34" charset="0"/>
                <a:cs typeface="Calibri" pitchFamily="34" charset="0"/>
              </a:rPr>
              <a:t> </a:t>
            </a:r>
            <a:r>
              <a:rPr lang="en-US" dirty="0">
                <a:latin typeface="Calibri" pitchFamily="34" charset="0"/>
                <a:cs typeface="Calibri" pitchFamily="34" charset="0"/>
              </a:rPr>
              <a:t>- is a unique identifier for a project within a group. It is used to define </a:t>
            </a:r>
            <a:r>
              <a:rPr lang="en-US" dirty="0" smtClean="0">
                <a:latin typeface="Calibri" pitchFamily="34" charset="0"/>
                <a:cs typeface="Calibri" pitchFamily="34" charset="0"/>
              </a:rPr>
              <a:t>		the </a:t>
            </a:r>
            <a:r>
              <a:rPr lang="en-US" dirty="0">
                <a:latin typeface="Calibri" pitchFamily="34" charset="0"/>
                <a:cs typeface="Calibri" pitchFamily="34" charset="0"/>
              </a:rPr>
              <a:t>name of the artifact (e.g., a JAR, WAR, or other packaged output) </a:t>
            </a:r>
            <a:r>
              <a:rPr lang="en-US" dirty="0" smtClean="0">
                <a:latin typeface="Calibri" pitchFamily="34" charset="0"/>
                <a:cs typeface="Calibri" pitchFamily="34" charset="0"/>
              </a:rPr>
              <a:t>		that </a:t>
            </a:r>
            <a:r>
              <a:rPr lang="en-US" dirty="0">
                <a:latin typeface="Calibri" pitchFamily="34" charset="0"/>
                <a:cs typeface="Calibri" pitchFamily="34" charset="0"/>
              </a:rPr>
              <a:t>will be produced by the project</a:t>
            </a:r>
            <a:r>
              <a:rPr lang="en-US" dirty="0" smtClean="0">
                <a:latin typeface="Calibri" pitchFamily="34" charset="0"/>
                <a:cs typeface="Calibri" pitchFamily="34" charset="0"/>
              </a:rPr>
              <a:t>.</a:t>
            </a:r>
          </a:p>
          <a:p>
            <a:pPr lvl="1" algn="just"/>
            <a:r>
              <a:rPr lang="en-US" dirty="0" smtClean="0">
                <a:latin typeface="Calibri" pitchFamily="34" charset="0"/>
                <a:cs typeface="Calibri" pitchFamily="34" charset="0"/>
              </a:rPr>
              <a:t>	</a:t>
            </a:r>
            <a:r>
              <a:rPr lang="en-US" dirty="0" err="1" smtClean="0">
                <a:latin typeface="Calibri" pitchFamily="34" charset="0"/>
                <a:cs typeface="Calibri" pitchFamily="34" charset="0"/>
              </a:rPr>
              <a:t>archetypeArtifactId</a:t>
            </a:r>
            <a:r>
              <a:rPr lang="en-US" dirty="0">
                <a:latin typeface="Calibri" pitchFamily="34" charset="0"/>
                <a:cs typeface="Calibri" pitchFamily="34" charset="0"/>
              </a:rPr>
              <a:t> -  artifact ID of the </a:t>
            </a:r>
            <a:r>
              <a:rPr lang="en-US" dirty="0" smtClean="0">
                <a:latin typeface="Calibri" pitchFamily="34" charset="0"/>
                <a:cs typeface="Calibri" pitchFamily="34" charset="0"/>
              </a:rPr>
              <a:t>archetype</a:t>
            </a:r>
          </a:p>
          <a:p>
            <a:pPr lvl="1" algn="just"/>
            <a:r>
              <a:rPr lang="en-US" dirty="0" smtClean="0">
                <a:latin typeface="Calibri" pitchFamily="34" charset="0"/>
                <a:cs typeface="Calibri" pitchFamily="34" charset="0"/>
              </a:rPr>
              <a:t>	</a:t>
            </a:r>
            <a:r>
              <a:rPr lang="en-US" dirty="0" err="1" smtClean="0">
                <a:latin typeface="Calibri" pitchFamily="34" charset="0"/>
                <a:cs typeface="Calibri" pitchFamily="34" charset="0"/>
              </a:rPr>
              <a:t>archetypeVersion</a:t>
            </a:r>
            <a:r>
              <a:rPr lang="en-US" dirty="0" smtClean="0">
                <a:latin typeface="Calibri" pitchFamily="34" charset="0"/>
                <a:cs typeface="Calibri" pitchFamily="34" charset="0"/>
              </a:rPr>
              <a:t> – version of the archetype</a:t>
            </a:r>
          </a:p>
          <a:p>
            <a:pPr lvl="1" algn="just"/>
            <a:r>
              <a:rPr lang="en-US" dirty="0" smtClean="0">
                <a:latin typeface="Calibri" pitchFamily="34" charset="0"/>
                <a:cs typeface="Calibri" pitchFamily="34" charset="0"/>
              </a:rPr>
              <a:t>	</a:t>
            </a:r>
            <a:r>
              <a:rPr lang="en-US" dirty="0" err="1" smtClean="0">
                <a:latin typeface="Calibri" pitchFamily="34" charset="0"/>
                <a:cs typeface="Calibri" pitchFamily="34" charset="0"/>
              </a:rPr>
              <a:t>interactiveMode</a:t>
            </a:r>
            <a:r>
              <a:rPr lang="en-US" dirty="0" smtClean="0">
                <a:latin typeface="Calibri" pitchFamily="34" charset="0"/>
                <a:cs typeface="Calibri" pitchFamily="34" charset="0"/>
              </a:rPr>
              <a:t> – false means no interact with the user //(Batch Mode)</a:t>
            </a:r>
          </a:p>
        </p:txBody>
      </p:sp>
    </p:spTree>
    <p:extLst>
      <p:ext uri="{BB962C8B-B14F-4D97-AF65-F5344CB8AC3E}">
        <p14:creationId xmlns:p14="http://schemas.microsoft.com/office/powerpoint/2010/main" val="256723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5937</TotalTime>
  <Words>2341</Words>
  <Application>Microsoft Office PowerPoint</Application>
  <PresentationFormat>On-screen Show (16:9)</PresentationFormat>
  <Paragraphs>300</Paragraphs>
  <Slides>42</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Cambria</vt:lpstr>
      <vt:lpstr>Garamond</vt:lpstr>
      <vt:lpstr>Wingdings</vt:lpstr>
      <vt:lpstr>Office Theme</vt:lpstr>
      <vt:lpstr>PowerPoint Presentation</vt:lpstr>
      <vt:lpstr>Content</vt:lpstr>
      <vt:lpstr>Introduction</vt:lpstr>
      <vt:lpstr>Introduction</vt:lpstr>
      <vt:lpstr>Introduction</vt:lpstr>
      <vt:lpstr>Introduction</vt:lpstr>
      <vt:lpstr>Installation of Maven</vt:lpstr>
      <vt:lpstr>POM files Maven Build lifecycle</vt:lpstr>
      <vt:lpstr>POM files Maven Build lifecycle</vt:lpstr>
      <vt:lpstr>POM files Maven Build lifecycle</vt:lpstr>
      <vt:lpstr>POM files Maven Build lifecycle</vt:lpstr>
      <vt:lpstr>POM files Maven Build lifecycle</vt:lpstr>
      <vt:lpstr>POM files Maven Build lifecycle</vt:lpstr>
      <vt:lpstr>POM files Maven Build lifecycle</vt:lpstr>
      <vt:lpstr>POM files Maven Build lifecycle</vt:lpstr>
      <vt:lpstr>POM files Maven Build lifecycle</vt:lpstr>
      <vt:lpstr>POM files Maven Build lifecycle</vt:lpstr>
      <vt:lpstr>Maven Profiles</vt:lpstr>
      <vt:lpstr>Maven Repositories</vt:lpstr>
      <vt:lpstr>Maven Repositories</vt:lpstr>
      <vt:lpstr>Maven Repositories</vt:lpstr>
      <vt:lpstr>Maven Repositories</vt:lpstr>
      <vt:lpstr>Maven Plugins</vt:lpstr>
      <vt:lpstr>Maven Plugins</vt:lpstr>
      <vt:lpstr>Maven Plugins</vt:lpstr>
      <vt:lpstr>Maven Plugins</vt:lpstr>
      <vt:lpstr>Maven Plugins</vt:lpstr>
      <vt:lpstr>Dependency Management</vt:lpstr>
      <vt:lpstr>Dependency Management</vt:lpstr>
      <vt:lpstr>Gradle</vt:lpstr>
      <vt:lpstr>Gradle</vt:lpstr>
      <vt:lpstr>Installation of Gradle</vt:lpstr>
      <vt:lpstr>Installation of Gradle</vt:lpstr>
      <vt:lpstr>Installation of Gradle</vt:lpstr>
      <vt:lpstr>Understand Build using Gradle</vt:lpstr>
      <vt:lpstr>Creating Gradle Project using CMD</vt:lpstr>
      <vt:lpstr>Creating Gradle Project using CMD</vt:lpstr>
      <vt:lpstr>Creating Gradle Project using CMD</vt:lpstr>
      <vt:lpstr>Creating Gradle Project using CMD</vt:lpstr>
      <vt:lpstr>Creating Gradle Project using CMD</vt:lpstr>
      <vt:lpstr>Understanding build using Gradle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1 Introduction to Programming</dc:title>
  <dc:creator>Tejas Chauhan</dc:creator>
  <cp:lastModifiedBy>SAMIR SAMIR</cp:lastModifiedBy>
  <cp:revision>269</cp:revision>
  <dcterms:created xsi:type="dcterms:W3CDTF">2023-06-28T03:46:51Z</dcterms:created>
  <dcterms:modified xsi:type="dcterms:W3CDTF">2024-07-30T07:42:23Z</dcterms:modified>
</cp:coreProperties>
</file>