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56"/>
  </p:notesMasterIdLst>
  <p:handoutMasterIdLst>
    <p:handoutMasterId r:id="rId57"/>
  </p:handoutMasterIdLst>
  <p:sldIdLst>
    <p:sldId id="292" r:id="rId2"/>
    <p:sldId id="293" r:id="rId3"/>
    <p:sldId id="371" r:id="rId4"/>
    <p:sldId id="372" r:id="rId5"/>
    <p:sldId id="373" r:id="rId6"/>
    <p:sldId id="330" r:id="rId7"/>
    <p:sldId id="331" r:id="rId8"/>
    <p:sldId id="332" r:id="rId9"/>
    <p:sldId id="333" r:id="rId10"/>
    <p:sldId id="374" r:id="rId11"/>
    <p:sldId id="375" r:id="rId12"/>
    <p:sldId id="335" r:id="rId13"/>
    <p:sldId id="336" r:id="rId14"/>
    <p:sldId id="338" r:id="rId15"/>
    <p:sldId id="339" r:id="rId16"/>
    <p:sldId id="340" r:id="rId17"/>
    <p:sldId id="341" r:id="rId18"/>
    <p:sldId id="376" r:id="rId19"/>
    <p:sldId id="377" r:id="rId20"/>
    <p:sldId id="378" r:id="rId21"/>
    <p:sldId id="379" r:id="rId22"/>
    <p:sldId id="380" r:id="rId23"/>
    <p:sldId id="342" r:id="rId24"/>
    <p:sldId id="343" r:id="rId25"/>
    <p:sldId id="344" r:id="rId26"/>
    <p:sldId id="345" r:id="rId27"/>
    <p:sldId id="381" r:id="rId28"/>
    <p:sldId id="382" r:id="rId29"/>
    <p:sldId id="383" r:id="rId30"/>
    <p:sldId id="346" r:id="rId31"/>
    <p:sldId id="347" r:id="rId32"/>
    <p:sldId id="348" r:id="rId33"/>
    <p:sldId id="350" r:id="rId34"/>
    <p:sldId id="351" r:id="rId35"/>
    <p:sldId id="384" r:id="rId36"/>
    <p:sldId id="352" r:id="rId37"/>
    <p:sldId id="353"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297" r:id="rId55"/>
  </p:sldIdLst>
  <p:sldSz cx="9144000" cy="5143500" type="screen16x9"/>
  <p:notesSz cx="6858000" cy="9144000"/>
  <p:defaultTextStyle>
    <a:defPPr>
      <a:defRPr lang="en-US"/>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87" d="100"/>
          <a:sy n="87" d="100"/>
        </p:scale>
        <p:origin x="82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5098F0-49D0-42AC-9F46-F6292CA6AE5E}" type="datetimeFigureOut">
              <a:rPr lang="en-US" smtClean="0"/>
              <a:pPr/>
              <a:t>8/20/2024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 Prof. Tejas Chauhan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540EC8-0783-4611-A23C-AA77547968A0}" type="slidenum">
              <a:rPr lang="en-US" smtClean="0"/>
              <a:pPr/>
              <a:t>‹#›</a:t>
            </a:fld>
            <a:endParaRPr lang="en-US"/>
          </a:p>
        </p:txBody>
      </p:sp>
    </p:spTree>
    <p:extLst>
      <p:ext uri="{BB962C8B-B14F-4D97-AF65-F5344CB8AC3E}">
        <p14:creationId xmlns:p14="http://schemas.microsoft.com/office/powerpoint/2010/main" val="6142815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86345-BB51-4C2D-9BB7-29D1D67CD99E}" type="datetimeFigureOut">
              <a:rPr lang="en-US" smtClean="0"/>
              <a:pPr/>
              <a:t>8/20/2024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 Prof. Tejas Chauhan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F2C8D-78E5-40F9-8A43-3619AC0D1E93}" type="slidenum">
              <a:rPr lang="en-US" smtClean="0"/>
              <a:pPr/>
              <a:t>‹#›</a:t>
            </a:fld>
            <a:endParaRPr lang="en-US"/>
          </a:p>
        </p:txBody>
      </p:sp>
    </p:spTree>
    <p:extLst>
      <p:ext uri="{BB962C8B-B14F-4D97-AF65-F5344CB8AC3E}">
        <p14:creationId xmlns:p14="http://schemas.microsoft.com/office/powerpoint/2010/main" val="3375889603"/>
      </p:ext>
    </p:extLst>
  </p:cSld>
  <p:clrMap bg1="lt1" tx1="dk1" bg2="lt2" tx2="dk2" accent1="accent1" accent2="accent2" accent3="accent3" accent4="accent4" accent5="accent5" accent6="accent6" hlink="hlink" folHlink="folHlink"/>
  <p:hf sldNum="0" hdr="0" ftr="0" dt="0"/>
  <p:notesStyle>
    <a:lvl1pPr marL="0" algn="l" defTabSz="914220" rtl="0" eaLnBrk="1" latinLnBrk="0" hangingPunct="1">
      <a:defRPr sz="1200" kern="1200">
        <a:solidFill>
          <a:schemeClr val="tx1"/>
        </a:solidFill>
        <a:latin typeface="+mn-lt"/>
        <a:ea typeface="+mn-ea"/>
        <a:cs typeface="+mn-cs"/>
      </a:defRPr>
    </a:lvl1pPr>
    <a:lvl2pPr marL="457106" algn="l" defTabSz="914220" rtl="0" eaLnBrk="1" latinLnBrk="0" hangingPunct="1">
      <a:defRPr sz="1200" kern="1200">
        <a:solidFill>
          <a:schemeClr val="tx1"/>
        </a:solidFill>
        <a:latin typeface="+mn-lt"/>
        <a:ea typeface="+mn-ea"/>
        <a:cs typeface="+mn-cs"/>
      </a:defRPr>
    </a:lvl2pPr>
    <a:lvl3pPr marL="914220" algn="l" defTabSz="914220" rtl="0" eaLnBrk="1" latinLnBrk="0" hangingPunct="1">
      <a:defRPr sz="1200" kern="1200">
        <a:solidFill>
          <a:schemeClr val="tx1"/>
        </a:solidFill>
        <a:latin typeface="+mn-lt"/>
        <a:ea typeface="+mn-ea"/>
        <a:cs typeface="+mn-cs"/>
      </a:defRPr>
    </a:lvl3pPr>
    <a:lvl4pPr marL="1371328" algn="l" defTabSz="914220" rtl="0" eaLnBrk="1" latinLnBrk="0" hangingPunct="1">
      <a:defRPr sz="1200" kern="1200">
        <a:solidFill>
          <a:schemeClr val="tx1"/>
        </a:solidFill>
        <a:latin typeface="+mn-lt"/>
        <a:ea typeface="+mn-ea"/>
        <a:cs typeface="+mn-cs"/>
      </a:defRPr>
    </a:lvl4pPr>
    <a:lvl5pPr marL="1828439" algn="l" defTabSz="914220" rtl="0" eaLnBrk="1" latinLnBrk="0" hangingPunct="1">
      <a:defRPr sz="1200" kern="1200">
        <a:solidFill>
          <a:schemeClr val="tx1"/>
        </a:solidFill>
        <a:latin typeface="+mn-lt"/>
        <a:ea typeface="+mn-ea"/>
        <a:cs typeface="+mn-cs"/>
      </a:defRPr>
    </a:lvl5pPr>
    <a:lvl6pPr marL="2285544" algn="l" defTabSz="914220" rtl="0" eaLnBrk="1" latinLnBrk="0" hangingPunct="1">
      <a:defRPr sz="1200" kern="1200">
        <a:solidFill>
          <a:schemeClr val="tx1"/>
        </a:solidFill>
        <a:latin typeface="+mn-lt"/>
        <a:ea typeface="+mn-ea"/>
        <a:cs typeface="+mn-cs"/>
      </a:defRPr>
    </a:lvl6pPr>
    <a:lvl7pPr marL="2742650" algn="l" defTabSz="914220" rtl="0" eaLnBrk="1" latinLnBrk="0" hangingPunct="1">
      <a:defRPr sz="1200" kern="1200">
        <a:solidFill>
          <a:schemeClr val="tx1"/>
        </a:solidFill>
        <a:latin typeface="+mn-lt"/>
        <a:ea typeface="+mn-ea"/>
        <a:cs typeface="+mn-cs"/>
      </a:defRPr>
    </a:lvl7pPr>
    <a:lvl8pPr marL="3199760" algn="l" defTabSz="914220" rtl="0" eaLnBrk="1" latinLnBrk="0" hangingPunct="1">
      <a:defRPr sz="1200" kern="1200">
        <a:solidFill>
          <a:schemeClr val="tx1"/>
        </a:solidFill>
        <a:latin typeface="+mn-lt"/>
        <a:ea typeface="+mn-ea"/>
        <a:cs typeface="+mn-cs"/>
      </a:defRPr>
    </a:lvl8pPr>
    <a:lvl9pPr marL="3656869" algn="l" defTabSz="91422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93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14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25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09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114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30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521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357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597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97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044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941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437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503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60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584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8080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629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684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60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084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057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9360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609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484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568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969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060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09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0761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16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3292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672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5647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206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093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341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548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165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80017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00764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3783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705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3368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961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2457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7868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093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763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27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24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143000" y="841772"/>
            <a:ext cx="6858000" cy="1790700"/>
          </a:xfrm>
          <a:prstGeom prst="rect">
            <a:avLst/>
          </a:prstGeom>
          <a:noFill/>
          <a:ln>
            <a:noFill/>
          </a:ln>
        </p:spPr>
        <p:txBody>
          <a:bodyPr spcFirstLastPara="1" wrap="square" lIns="68561" tIns="34274" rIns="68561" bIns="34274"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143000" y="2701528"/>
            <a:ext cx="6858000" cy="1241822"/>
          </a:xfrm>
          <a:prstGeom prst="rect">
            <a:avLst/>
          </a:prstGeom>
          <a:noFill/>
          <a:ln>
            <a:noFill/>
          </a:ln>
        </p:spPr>
        <p:txBody>
          <a:bodyPr spcFirstLastPara="1" wrap="square" lIns="68561" tIns="34274" rIns="68561" bIns="34274"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40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4" name="Google Shape;14;p5"/>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940250" y="-942380"/>
            <a:ext cx="3263504" cy="7886700"/>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5350078" y="1467446"/>
            <a:ext cx="4358879" cy="1971675"/>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349578" y="-447080"/>
            <a:ext cx="4358879" cy="5800725"/>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628650" y="1369219"/>
            <a:ext cx="78867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23888" y="1282309"/>
            <a:ext cx="7886700" cy="2139553"/>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623888" y="3442099"/>
            <a:ext cx="7886700" cy="1125140"/>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rgbClr val="888888"/>
              </a:buClr>
              <a:buSzPts val="2400"/>
              <a:buNone/>
              <a:defRPr sz="1800">
                <a:solidFill>
                  <a:srgbClr val="888888"/>
                </a:solidFill>
              </a:defRPr>
            </a:lvl1pPr>
            <a:lvl2pPr marL="685715" lvl="1" indent="-171430" algn="l">
              <a:lnSpc>
                <a:spcPct val="90000"/>
              </a:lnSpc>
              <a:spcBef>
                <a:spcPts val="375"/>
              </a:spcBef>
              <a:spcAft>
                <a:spcPts val="0"/>
              </a:spcAft>
              <a:buClr>
                <a:srgbClr val="888888"/>
              </a:buClr>
              <a:buSzPts val="2000"/>
              <a:buNone/>
              <a:defRPr sz="1500">
                <a:solidFill>
                  <a:srgbClr val="888888"/>
                </a:solidFill>
              </a:defRPr>
            </a:lvl2pPr>
            <a:lvl3pPr marL="1028573" lvl="2" indent="-171430" algn="l">
              <a:lnSpc>
                <a:spcPct val="90000"/>
              </a:lnSpc>
              <a:spcBef>
                <a:spcPts val="375"/>
              </a:spcBef>
              <a:spcAft>
                <a:spcPts val="0"/>
              </a:spcAft>
              <a:buClr>
                <a:srgbClr val="888888"/>
              </a:buClr>
              <a:buSzPts val="1800"/>
              <a:buNone/>
              <a:defRPr sz="1400">
                <a:solidFill>
                  <a:srgbClr val="888888"/>
                </a:solidFill>
              </a:defRPr>
            </a:lvl3pPr>
            <a:lvl4pPr marL="1371430" lvl="3" indent="-171430" algn="l">
              <a:lnSpc>
                <a:spcPct val="90000"/>
              </a:lnSpc>
              <a:spcBef>
                <a:spcPts val="375"/>
              </a:spcBef>
              <a:spcAft>
                <a:spcPts val="0"/>
              </a:spcAft>
              <a:buClr>
                <a:srgbClr val="888888"/>
              </a:buClr>
              <a:buSzPts val="1600"/>
              <a:buNone/>
              <a:defRPr sz="1200">
                <a:solidFill>
                  <a:srgbClr val="888888"/>
                </a:solidFill>
              </a:defRPr>
            </a:lvl4pPr>
            <a:lvl5pPr marL="1714289" lvl="4" indent="-171430" algn="l">
              <a:lnSpc>
                <a:spcPct val="90000"/>
              </a:lnSpc>
              <a:spcBef>
                <a:spcPts val="375"/>
              </a:spcBef>
              <a:spcAft>
                <a:spcPts val="0"/>
              </a:spcAft>
              <a:buClr>
                <a:srgbClr val="888888"/>
              </a:buClr>
              <a:buSzPts val="1600"/>
              <a:buNone/>
              <a:defRPr sz="1200">
                <a:solidFill>
                  <a:srgbClr val="888888"/>
                </a:solidFill>
              </a:defRPr>
            </a:lvl5pPr>
            <a:lvl6pPr marL="2057144" lvl="5" indent="-171430" algn="l">
              <a:lnSpc>
                <a:spcPct val="90000"/>
              </a:lnSpc>
              <a:spcBef>
                <a:spcPts val="375"/>
              </a:spcBef>
              <a:spcAft>
                <a:spcPts val="0"/>
              </a:spcAft>
              <a:buClr>
                <a:srgbClr val="888888"/>
              </a:buClr>
              <a:buSzPts val="1600"/>
              <a:buNone/>
              <a:defRPr sz="1200">
                <a:solidFill>
                  <a:srgbClr val="888888"/>
                </a:solidFill>
              </a:defRPr>
            </a:lvl6pPr>
            <a:lvl7pPr marL="2400000" lvl="6" indent="-171430" algn="l">
              <a:lnSpc>
                <a:spcPct val="90000"/>
              </a:lnSpc>
              <a:spcBef>
                <a:spcPts val="375"/>
              </a:spcBef>
              <a:spcAft>
                <a:spcPts val="0"/>
              </a:spcAft>
              <a:buClr>
                <a:srgbClr val="888888"/>
              </a:buClr>
              <a:buSzPts val="1600"/>
              <a:buNone/>
              <a:defRPr sz="1200">
                <a:solidFill>
                  <a:srgbClr val="888888"/>
                </a:solidFill>
              </a:defRPr>
            </a:lvl7pPr>
            <a:lvl8pPr marL="2742857" lvl="7" indent="-171430" algn="l">
              <a:lnSpc>
                <a:spcPct val="90000"/>
              </a:lnSpc>
              <a:spcBef>
                <a:spcPts val="375"/>
              </a:spcBef>
              <a:spcAft>
                <a:spcPts val="0"/>
              </a:spcAft>
              <a:buClr>
                <a:srgbClr val="888888"/>
              </a:buClr>
              <a:buSzPts val="1600"/>
              <a:buNone/>
              <a:defRPr sz="1200">
                <a:solidFill>
                  <a:srgbClr val="888888"/>
                </a:solidFill>
              </a:defRPr>
            </a:lvl8pPr>
            <a:lvl9pPr marL="3085715" lvl="8" indent="-17143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6" name="Google Shape;26;p7"/>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628650" y="1369219"/>
            <a:ext cx="38862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4629150" y="1369219"/>
            <a:ext cx="38862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29841"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29842" y="1260872"/>
            <a:ext cx="3868340" cy="617934"/>
          </a:xfrm>
          <a:prstGeom prst="rect">
            <a:avLst/>
          </a:prstGeom>
          <a:noFill/>
          <a:ln>
            <a:noFill/>
          </a:ln>
        </p:spPr>
        <p:txBody>
          <a:bodyPr spcFirstLastPara="1" wrap="square" lIns="68561" tIns="34274" rIns="68561" bIns="34274" anchor="b" anchorCtr="0">
            <a:normAutofit/>
          </a:bodyPr>
          <a:lstStyle>
            <a:lvl1pPr marL="342857" lvl="0" indent="-171430" algn="l">
              <a:lnSpc>
                <a:spcPct val="90000"/>
              </a:lnSpc>
              <a:spcBef>
                <a:spcPts val="750"/>
              </a:spcBef>
              <a:spcAft>
                <a:spcPts val="0"/>
              </a:spcAft>
              <a:buClr>
                <a:schemeClr val="dk1"/>
              </a:buClr>
              <a:buSzPts val="2400"/>
              <a:buNone/>
              <a:defRPr sz="1800" b="1"/>
            </a:lvl1pPr>
            <a:lvl2pPr marL="685715" lvl="1" indent="-171430" algn="l">
              <a:lnSpc>
                <a:spcPct val="90000"/>
              </a:lnSpc>
              <a:spcBef>
                <a:spcPts val="375"/>
              </a:spcBef>
              <a:spcAft>
                <a:spcPts val="0"/>
              </a:spcAft>
              <a:buClr>
                <a:schemeClr val="dk1"/>
              </a:buClr>
              <a:buSzPts val="2000"/>
              <a:buNone/>
              <a:defRPr sz="1500" b="1"/>
            </a:lvl2pPr>
            <a:lvl3pPr marL="1028573" lvl="2" indent="-171430" algn="l">
              <a:lnSpc>
                <a:spcPct val="90000"/>
              </a:lnSpc>
              <a:spcBef>
                <a:spcPts val="375"/>
              </a:spcBef>
              <a:spcAft>
                <a:spcPts val="0"/>
              </a:spcAft>
              <a:buClr>
                <a:schemeClr val="dk1"/>
              </a:buClr>
              <a:buSzPts val="1800"/>
              <a:buNone/>
              <a:defRPr sz="1400" b="1"/>
            </a:lvl3pPr>
            <a:lvl4pPr marL="1371430" lvl="3" indent="-171430" algn="l">
              <a:lnSpc>
                <a:spcPct val="90000"/>
              </a:lnSpc>
              <a:spcBef>
                <a:spcPts val="375"/>
              </a:spcBef>
              <a:spcAft>
                <a:spcPts val="0"/>
              </a:spcAft>
              <a:buClr>
                <a:schemeClr val="dk1"/>
              </a:buClr>
              <a:buSzPts val="1600"/>
              <a:buNone/>
              <a:defRPr sz="1200" b="1"/>
            </a:lvl4pPr>
            <a:lvl5pPr marL="1714289" lvl="4" indent="-171430" algn="l">
              <a:lnSpc>
                <a:spcPct val="90000"/>
              </a:lnSpc>
              <a:spcBef>
                <a:spcPts val="375"/>
              </a:spcBef>
              <a:spcAft>
                <a:spcPts val="0"/>
              </a:spcAft>
              <a:buClr>
                <a:schemeClr val="dk1"/>
              </a:buClr>
              <a:buSzPts val="1600"/>
              <a:buNone/>
              <a:defRPr sz="1200" b="1"/>
            </a:lvl5pPr>
            <a:lvl6pPr marL="2057144" lvl="5" indent="-171430" algn="l">
              <a:lnSpc>
                <a:spcPct val="90000"/>
              </a:lnSpc>
              <a:spcBef>
                <a:spcPts val="375"/>
              </a:spcBef>
              <a:spcAft>
                <a:spcPts val="0"/>
              </a:spcAft>
              <a:buClr>
                <a:schemeClr val="dk1"/>
              </a:buClr>
              <a:buSzPts val="1600"/>
              <a:buNone/>
              <a:defRPr sz="1200" b="1"/>
            </a:lvl6pPr>
            <a:lvl7pPr marL="2400000" lvl="6" indent="-171430" algn="l">
              <a:lnSpc>
                <a:spcPct val="90000"/>
              </a:lnSpc>
              <a:spcBef>
                <a:spcPts val="375"/>
              </a:spcBef>
              <a:spcAft>
                <a:spcPts val="0"/>
              </a:spcAft>
              <a:buClr>
                <a:schemeClr val="dk1"/>
              </a:buClr>
              <a:buSzPts val="1600"/>
              <a:buNone/>
              <a:defRPr sz="1200" b="1"/>
            </a:lvl7pPr>
            <a:lvl8pPr marL="2742857" lvl="7" indent="-171430" algn="l">
              <a:lnSpc>
                <a:spcPct val="90000"/>
              </a:lnSpc>
              <a:spcBef>
                <a:spcPts val="375"/>
              </a:spcBef>
              <a:spcAft>
                <a:spcPts val="0"/>
              </a:spcAft>
              <a:buClr>
                <a:schemeClr val="dk1"/>
              </a:buClr>
              <a:buSzPts val="1600"/>
              <a:buNone/>
              <a:defRPr sz="1200" b="1"/>
            </a:lvl8pPr>
            <a:lvl9pPr marL="3085715" lvl="8" indent="-171430" algn="l">
              <a:lnSpc>
                <a:spcPct val="90000"/>
              </a:lnSpc>
              <a:spcBef>
                <a:spcPts val="375"/>
              </a:spcBef>
              <a:spcAft>
                <a:spcPts val="0"/>
              </a:spcAft>
              <a:buClr>
                <a:schemeClr val="dk1"/>
              </a:buClr>
              <a:buSzPts val="1600"/>
              <a:buNone/>
              <a:defRPr sz="1200" b="1"/>
            </a:lvl9pPr>
          </a:lstStyle>
          <a:p>
            <a:endParaRPr/>
          </a:p>
        </p:txBody>
      </p:sp>
      <p:sp>
        <p:nvSpPr>
          <p:cNvPr id="39" name="Google Shape;39;p9"/>
          <p:cNvSpPr txBox="1">
            <a:spLocks noGrp="1"/>
          </p:cNvSpPr>
          <p:nvPr>
            <p:ph type="body" idx="2"/>
          </p:nvPr>
        </p:nvSpPr>
        <p:spPr>
          <a:xfrm>
            <a:off x="629842" y="1878806"/>
            <a:ext cx="3868340" cy="2763441"/>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4629152" y="1260872"/>
            <a:ext cx="3887391" cy="617934"/>
          </a:xfrm>
          <a:prstGeom prst="rect">
            <a:avLst/>
          </a:prstGeom>
          <a:noFill/>
          <a:ln>
            <a:noFill/>
          </a:ln>
        </p:spPr>
        <p:txBody>
          <a:bodyPr spcFirstLastPara="1" wrap="square" lIns="68561" tIns="34274" rIns="68561" bIns="34274" anchor="b" anchorCtr="0">
            <a:normAutofit/>
          </a:bodyPr>
          <a:lstStyle>
            <a:lvl1pPr marL="342857" lvl="0" indent="-171430" algn="l">
              <a:lnSpc>
                <a:spcPct val="90000"/>
              </a:lnSpc>
              <a:spcBef>
                <a:spcPts val="750"/>
              </a:spcBef>
              <a:spcAft>
                <a:spcPts val="0"/>
              </a:spcAft>
              <a:buClr>
                <a:schemeClr val="dk1"/>
              </a:buClr>
              <a:buSzPts val="2400"/>
              <a:buNone/>
              <a:defRPr sz="1800" b="1"/>
            </a:lvl1pPr>
            <a:lvl2pPr marL="685715" lvl="1" indent="-171430" algn="l">
              <a:lnSpc>
                <a:spcPct val="90000"/>
              </a:lnSpc>
              <a:spcBef>
                <a:spcPts val="375"/>
              </a:spcBef>
              <a:spcAft>
                <a:spcPts val="0"/>
              </a:spcAft>
              <a:buClr>
                <a:schemeClr val="dk1"/>
              </a:buClr>
              <a:buSzPts val="2000"/>
              <a:buNone/>
              <a:defRPr sz="1500" b="1"/>
            </a:lvl2pPr>
            <a:lvl3pPr marL="1028573" lvl="2" indent="-171430" algn="l">
              <a:lnSpc>
                <a:spcPct val="90000"/>
              </a:lnSpc>
              <a:spcBef>
                <a:spcPts val="375"/>
              </a:spcBef>
              <a:spcAft>
                <a:spcPts val="0"/>
              </a:spcAft>
              <a:buClr>
                <a:schemeClr val="dk1"/>
              </a:buClr>
              <a:buSzPts val="1800"/>
              <a:buNone/>
              <a:defRPr sz="1400" b="1"/>
            </a:lvl3pPr>
            <a:lvl4pPr marL="1371430" lvl="3" indent="-171430" algn="l">
              <a:lnSpc>
                <a:spcPct val="90000"/>
              </a:lnSpc>
              <a:spcBef>
                <a:spcPts val="375"/>
              </a:spcBef>
              <a:spcAft>
                <a:spcPts val="0"/>
              </a:spcAft>
              <a:buClr>
                <a:schemeClr val="dk1"/>
              </a:buClr>
              <a:buSzPts val="1600"/>
              <a:buNone/>
              <a:defRPr sz="1200" b="1"/>
            </a:lvl4pPr>
            <a:lvl5pPr marL="1714289" lvl="4" indent="-171430" algn="l">
              <a:lnSpc>
                <a:spcPct val="90000"/>
              </a:lnSpc>
              <a:spcBef>
                <a:spcPts val="375"/>
              </a:spcBef>
              <a:spcAft>
                <a:spcPts val="0"/>
              </a:spcAft>
              <a:buClr>
                <a:schemeClr val="dk1"/>
              </a:buClr>
              <a:buSzPts val="1600"/>
              <a:buNone/>
              <a:defRPr sz="1200" b="1"/>
            </a:lvl5pPr>
            <a:lvl6pPr marL="2057144" lvl="5" indent="-171430" algn="l">
              <a:lnSpc>
                <a:spcPct val="90000"/>
              </a:lnSpc>
              <a:spcBef>
                <a:spcPts val="375"/>
              </a:spcBef>
              <a:spcAft>
                <a:spcPts val="0"/>
              </a:spcAft>
              <a:buClr>
                <a:schemeClr val="dk1"/>
              </a:buClr>
              <a:buSzPts val="1600"/>
              <a:buNone/>
              <a:defRPr sz="1200" b="1"/>
            </a:lvl6pPr>
            <a:lvl7pPr marL="2400000" lvl="6" indent="-171430" algn="l">
              <a:lnSpc>
                <a:spcPct val="90000"/>
              </a:lnSpc>
              <a:spcBef>
                <a:spcPts val="375"/>
              </a:spcBef>
              <a:spcAft>
                <a:spcPts val="0"/>
              </a:spcAft>
              <a:buClr>
                <a:schemeClr val="dk1"/>
              </a:buClr>
              <a:buSzPts val="1600"/>
              <a:buNone/>
              <a:defRPr sz="1200" b="1"/>
            </a:lvl7pPr>
            <a:lvl8pPr marL="2742857" lvl="7" indent="-171430" algn="l">
              <a:lnSpc>
                <a:spcPct val="90000"/>
              </a:lnSpc>
              <a:spcBef>
                <a:spcPts val="375"/>
              </a:spcBef>
              <a:spcAft>
                <a:spcPts val="0"/>
              </a:spcAft>
              <a:buClr>
                <a:schemeClr val="dk1"/>
              </a:buClr>
              <a:buSzPts val="1600"/>
              <a:buNone/>
              <a:defRPr sz="1200" b="1"/>
            </a:lvl8pPr>
            <a:lvl9pPr marL="3085715" lvl="8" indent="-171430" algn="l">
              <a:lnSpc>
                <a:spcPct val="90000"/>
              </a:lnSpc>
              <a:spcBef>
                <a:spcPts val="375"/>
              </a:spcBef>
              <a:spcAft>
                <a:spcPts val="0"/>
              </a:spcAft>
              <a:buClr>
                <a:schemeClr val="dk1"/>
              </a:buClr>
              <a:buSzPts val="1600"/>
              <a:buNone/>
              <a:defRPr sz="1200" b="1"/>
            </a:lvl9pPr>
          </a:lstStyle>
          <a:p>
            <a:endParaRPr/>
          </a:p>
        </p:txBody>
      </p:sp>
      <p:sp>
        <p:nvSpPr>
          <p:cNvPr id="41" name="Google Shape;41;p9"/>
          <p:cNvSpPr txBox="1">
            <a:spLocks noGrp="1"/>
          </p:cNvSpPr>
          <p:nvPr>
            <p:ph type="body" idx="4"/>
          </p:nvPr>
        </p:nvSpPr>
        <p:spPr>
          <a:xfrm>
            <a:off x="4629152" y="1878806"/>
            <a:ext cx="3887391" cy="2763441"/>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629841" y="342900"/>
            <a:ext cx="2949178" cy="1200150"/>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887391" y="740574"/>
            <a:ext cx="4629150" cy="3655219"/>
          </a:xfrm>
          <a:prstGeom prst="rect">
            <a:avLst/>
          </a:prstGeom>
          <a:noFill/>
          <a:ln>
            <a:noFill/>
          </a:ln>
        </p:spPr>
        <p:txBody>
          <a:bodyPr spcFirstLastPara="1" wrap="square" lIns="68561" tIns="34274" rIns="68561" bIns="34274" anchor="t" anchorCtr="0">
            <a:normAutofit/>
          </a:bodyPr>
          <a:lstStyle>
            <a:lvl1pPr marL="342857" lvl="0" indent="-323810" algn="l">
              <a:lnSpc>
                <a:spcPct val="90000"/>
              </a:lnSpc>
              <a:spcBef>
                <a:spcPts val="750"/>
              </a:spcBef>
              <a:spcAft>
                <a:spcPts val="0"/>
              </a:spcAft>
              <a:buClr>
                <a:schemeClr val="dk1"/>
              </a:buClr>
              <a:buSzPts val="3200"/>
              <a:buChar char="•"/>
              <a:defRPr sz="2400"/>
            </a:lvl1pPr>
            <a:lvl2pPr marL="685715" lvl="1" indent="-304763" algn="l">
              <a:lnSpc>
                <a:spcPct val="90000"/>
              </a:lnSpc>
              <a:spcBef>
                <a:spcPts val="375"/>
              </a:spcBef>
              <a:spcAft>
                <a:spcPts val="0"/>
              </a:spcAft>
              <a:buClr>
                <a:schemeClr val="dk1"/>
              </a:buClr>
              <a:buSzPts val="2800"/>
              <a:buChar char="•"/>
              <a:defRPr sz="2100"/>
            </a:lvl2pPr>
            <a:lvl3pPr marL="1028573" lvl="2" indent="-285715" algn="l">
              <a:lnSpc>
                <a:spcPct val="90000"/>
              </a:lnSpc>
              <a:spcBef>
                <a:spcPts val="375"/>
              </a:spcBef>
              <a:spcAft>
                <a:spcPts val="0"/>
              </a:spcAft>
              <a:buClr>
                <a:schemeClr val="dk1"/>
              </a:buClr>
              <a:buSzPts val="2400"/>
              <a:buChar char="•"/>
              <a:defRPr sz="1800"/>
            </a:lvl3pPr>
            <a:lvl4pPr marL="1371430" lvl="3" indent="-266669" algn="l">
              <a:lnSpc>
                <a:spcPct val="90000"/>
              </a:lnSpc>
              <a:spcBef>
                <a:spcPts val="375"/>
              </a:spcBef>
              <a:spcAft>
                <a:spcPts val="0"/>
              </a:spcAft>
              <a:buClr>
                <a:schemeClr val="dk1"/>
              </a:buClr>
              <a:buSzPts val="2000"/>
              <a:buChar char="•"/>
              <a:defRPr sz="1500"/>
            </a:lvl4pPr>
            <a:lvl5pPr marL="1714289" lvl="4" indent="-266669" algn="l">
              <a:lnSpc>
                <a:spcPct val="90000"/>
              </a:lnSpc>
              <a:spcBef>
                <a:spcPts val="375"/>
              </a:spcBef>
              <a:spcAft>
                <a:spcPts val="0"/>
              </a:spcAft>
              <a:buClr>
                <a:schemeClr val="dk1"/>
              </a:buClr>
              <a:buSzPts val="2000"/>
              <a:buChar char="•"/>
              <a:defRPr sz="1500"/>
            </a:lvl5pPr>
            <a:lvl6pPr marL="2057144" lvl="5" indent="-266669" algn="l">
              <a:lnSpc>
                <a:spcPct val="90000"/>
              </a:lnSpc>
              <a:spcBef>
                <a:spcPts val="375"/>
              </a:spcBef>
              <a:spcAft>
                <a:spcPts val="0"/>
              </a:spcAft>
              <a:buClr>
                <a:schemeClr val="dk1"/>
              </a:buClr>
              <a:buSzPts val="2000"/>
              <a:buChar char="•"/>
              <a:defRPr sz="1500"/>
            </a:lvl6pPr>
            <a:lvl7pPr marL="2400000" lvl="6" indent="-266669" algn="l">
              <a:lnSpc>
                <a:spcPct val="90000"/>
              </a:lnSpc>
              <a:spcBef>
                <a:spcPts val="375"/>
              </a:spcBef>
              <a:spcAft>
                <a:spcPts val="0"/>
              </a:spcAft>
              <a:buClr>
                <a:schemeClr val="dk1"/>
              </a:buClr>
              <a:buSzPts val="2000"/>
              <a:buChar char="•"/>
              <a:defRPr sz="1500"/>
            </a:lvl7pPr>
            <a:lvl8pPr marL="2742857" lvl="7" indent="-266669" algn="l">
              <a:lnSpc>
                <a:spcPct val="90000"/>
              </a:lnSpc>
              <a:spcBef>
                <a:spcPts val="375"/>
              </a:spcBef>
              <a:spcAft>
                <a:spcPts val="0"/>
              </a:spcAft>
              <a:buClr>
                <a:schemeClr val="dk1"/>
              </a:buClr>
              <a:buSzPts val="2000"/>
              <a:buChar char="•"/>
              <a:defRPr sz="1500"/>
            </a:lvl8pPr>
            <a:lvl9pPr marL="3085715" lvl="8" indent="-266669" algn="l">
              <a:lnSpc>
                <a:spcPct val="90000"/>
              </a:lnSpc>
              <a:spcBef>
                <a:spcPts val="375"/>
              </a:spcBef>
              <a:spcAft>
                <a:spcPts val="0"/>
              </a:spcAft>
              <a:buClr>
                <a:schemeClr val="dk1"/>
              </a:buClr>
              <a:buSzPts val="2000"/>
              <a:buChar char="•"/>
              <a:defRPr sz="1500"/>
            </a:lvl9pPr>
          </a:lstStyle>
          <a:p>
            <a:endParaRPr/>
          </a:p>
        </p:txBody>
      </p:sp>
      <p:sp>
        <p:nvSpPr>
          <p:cNvPr id="57" name="Google Shape;57;p12"/>
          <p:cNvSpPr txBox="1">
            <a:spLocks noGrp="1"/>
          </p:cNvSpPr>
          <p:nvPr>
            <p:ph type="body" idx="2"/>
          </p:nvPr>
        </p:nvSpPr>
        <p:spPr>
          <a:xfrm>
            <a:off x="629841" y="1543052"/>
            <a:ext cx="2949178" cy="2858691"/>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chemeClr val="dk1"/>
              </a:buClr>
              <a:buSzPts val="1600"/>
              <a:buNone/>
              <a:defRPr sz="1200"/>
            </a:lvl1pPr>
            <a:lvl2pPr marL="685715" lvl="1" indent="-171430" algn="l">
              <a:lnSpc>
                <a:spcPct val="90000"/>
              </a:lnSpc>
              <a:spcBef>
                <a:spcPts val="375"/>
              </a:spcBef>
              <a:spcAft>
                <a:spcPts val="0"/>
              </a:spcAft>
              <a:buClr>
                <a:schemeClr val="dk1"/>
              </a:buClr>
              <a:buSzPts val="1400"/>
              <a:buNone/>
              <a:defRPr sz="1100"/>
            </a:lvl2pPr>
            <a:lvl3pPr marL="1028573" lvl="2" indent="-171430" algn="l">
              <a:lnSpc>
                <a:spcPct val="90000"/>
              </a:lnSpc>
              <a:spcBef>
                <a:spcPts val="375"/>
              </a:spcBef>
              <a:spcAft>
                <a:spcPts val="0"/>
              </a:spcAft>
              <a:buClr>
                <a:schemeClr val="dk1"/>
              </a:buClr>
              <a:buSzPts val="1200"/>
              <a:buNone/>
              <a:defRPr sz="900"/>
            </a:lvl3pPr>
            <a:lvl4pPr marL="1371430" lvl="3" indent="-171430" algn="l">
              <a:lnSpc>
                <a:spcPct val="90000"/>
              </a:lnSpc>
              <a:spcBef>
                <a:spcPts val="375"/>
              </a:spcBef>
              <a:spcAft>
                <a:spcPts val="0"/>
              </a:spcAft>
              <a:buClr>
                <a:schemeClr val="dk1"/>
              </a:buClr>
              <a:buSzPts val="1000"/>
              <a:buNone/>
              <a:defRPr sz="800"/>
            </a:lvl4pPr>
            <a:lvl5pPr marL="1714289" lvl="4" indent="-171430" algn="l">
              <a:lnSpc>
                <a:spcPct val="90000"/>
              </a:lnSpc>
              <a:spcBef>
                <a:spcPts val="375"/>
              </a:spcBef>
              <a:spcAft>
                <a:spcPts val="0"/>
              </a:spcAft>
              <a:buClr>
                <a:schemeClr val="dk1"/>
              </a:buClr>
              <a:buSzPts val="1000"/>
              <a:buNone/>
              <a:defRPr sz="800"/>
            </a:lvl5pPr>
            <a:lvl6pPr marL="2057144" lvl="5" indent="-171430" algn="l">
              <a:lnSpc>
                <a:spcPct val="90000"/>
              </a:lnSpc>
              <a:spcBef>
                <a:spcPts val="375"/>
              </a:spcBef>
              <a:spcAft>
                <a:spcPts val="0"/>
              </a:spcAft>
              <a:buClr>
                <a:schemeClr val="dk1"/>
              </a:buClr>
              <a:buSzPts val="1000"/>
              <a:buNone/>
              <a:defRPr sz="800"/>
            </a:lvl6pPr>
            <a:lvl7pPr marL="2400000" lvl="6" indent="-171430" algn="l">
              <a:lnSpc>
                <a:spcPct val="90000"/>
              </a:lnSpc>
              <a:spcBef>
                <a:spcPts val="375"/>
              </a:spcBef>
              <a:spcAft>
                <a:spcPts val="0"/>
              </a:spcAft>
              <a:buClr>
                <a:schemeClr val="dk1"/>
              </a:buClr>
              <a:buSzPts val="1000"/>
              <a:buNone/>
              <a:defRPr sz="800"/>
            </a:lvl7pPr>
            <a:lvl8pPr marL="2742857" lvl="7" indent="-171430" algn="l">
              <a:lnSpc>
                <a:spcPct val="90000"/>
              </a:lnSpc>
              <a:spcBef>
                <a:spcPts val="375"/>
              </a:spcBef>
              <a:spcAft>
                <a:spcPts val="0"/>
              </a:spcAft>
              <a:buClr>
                <a:schemeClr val="dk1"/>
              </a:buClr>
              <a:buSzPts val="1000"/>
              <a:buNone/>
              <a:defRPr sz="800"/>
            </a:lvl8pPr>
            <a:lvl9pPr marL="3085715" lvl="8" indent="-171430" algn="l">
              <a:lnSpc>
                <a:spcPct val="90000"/>
              </a:lnSpc>
              <a:spcBef>
                <a:spcPts val="375"/>
              </a:spcBef>
              <a:spcAft>
                <a:spcPts val="0"/>
              </a:spcAft>
              <a:buClr>
                <a:schemeClr val="dk1"/>
              </a:buClr>
              <a:buSzPts val="1000"/>
              <a:buNone/>
              <a:defRPr sz="800"/>
            </a:lvl9pPr>
          </a:lstStyle>
          <a:p>
            <a:endParaRPr/>
          </a:p>
        </p:txBody>
      </p:sp>
      <p:sp>
        <p:nvSpPr>
          <p:cNvPr id="58" name="Google Shape;58;p12"/>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629841" y="342900"/>
            <a:ext cx="2949178" cy="1200150"/>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887391" y="740574"/>
            <a:ext cx="4629150" cy="3655219"/>
          </a:xfrm>
          <a:prstGeom prst="rect">
            <a:avLst/>
          </a:prstGeom>
          <a:noFill/>
          <a:ln>
            <a:noFill/>
          </a:ln>
        </p:spPr>
      </p:sp>
      <p:sp>
        <p:nvSpPr>
          <p:cNvPr id="64" name="Google Shape;64;p13"/>
          <p:cNvSpPr txBox="1">
            <a:spLocks noGrp="1"/>
          </p:cNvSpPr>
          <p:nvPr>
            <p:ph type="body" idx="1"/>
          </p:nvPr>
        </p:nvSpPr>
        <p:spPr>
          <a:xfrm>
            <a:off x="629841" y="1543052"/>
            <a:ext cx="2949178" cy="2858691"/>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chemeClr val="dk1"/>
              </a:buClr>
              <a:buSzPts val="1600"/>
              <a:buNone/>
              <a:defRPr sz="1200"/>
            </a:lvl1pPr>
            <a:lvl2pPr marL="685715" lvl="1" indent="-171430" algn="l">
              <a:lnSpc>
                <a:spcPct val="90000"/>
              </a:lnSpc>
              <a:spcBef>
                <a:spcPts val="375"/>
              </a:spcBef>
              <a:spcAft>
                <a:spcPts val="0"/>
              </a:spcAft>
              <a:buClr>
                <a:schemeClr val="dk1"/>
              </a:buClr>
              <a:buSzPts val="1400"/>
              <a:buNone/>
              <a:defRPr sz="1100"/>
            </a:lvl2pPr>
            <a:lvl3pPr marL="1028573" lvl="2" indent="-171430" algn="l">
              <a:lnSpc>
                <a:spcPct val="90000"/>
              </a:lnSpc>
              <a:spcBef>
                <a:spcPts val="375"/>
              </a:spcBef>
              <a:spcAft>
                <a:spcPts val="0"/>
              </a:spcAft>
              <a:buClr>
                <a:schemeClr val="dk1"/>
              </a:buClr>
              <a:buSzPts val="1200"/>
              <a:buNone/>
              <a:defRPr sz="900"/>
            </a:lvl3pPr>
            <a:lvl4pPr marL="1371430" lvl="3" indent="-171430" algn="l">
              <a:lnSpc>
                <a:spcPct val="90000"/>
              </a:lnSpc>
              <a:spcBef>
                <a:spcPts val="375"/>
              </a:spcBef>
              <a:spcAft>
                <a:spcPts val="0"/>
              </a:spcAft>
              <a:buClr>
                <a:schemeClr val="dk1"/>
              </a:buClr>
              <a:buSzPts val="1000"/>
              <a:buNone/>
              <a:defRPr sz="800"/>
            </a:lvl4pPr>
            <a:lvl5pPr marL="1714289" lvl="4" indent="-171430" algn="l">
              <a:lnSpc>
                <a:spcPct val="90000"/>
              </a:lnSpc>
              <a:spcBef>
                <a:spcPts val="375"/>
              </a:spcBef>
              <a:spcAft>
                <a:spcPts val="0"/>
              </a:spcAft>
              <a:buClr>
                <a:schemeClr val="dk1"/>
              </a:buClr>
              <a:buSzPts val="1000"/>
              <a:buNone/>
              <a:defRPr sz="800"/>
            </a:lvl5pPr>
            <a:lvl6pPr marL="2057144" lvl="5" indent="-171430" algn="l">
              <a:lnSpc>
                <a:spcPct val="90000"/>
              </a:lnSpc>
              <a:spcBef>
                <a:spcPts val="375"/>
              </a:spcBef>
              <a:spcAft>
                <a:spcPts val="0"/>
              </a:spcAft>
              <a:buClr>
                <a:schemeClr val="dk1"/>
              </a:buClr>
              <a:buSzPts val="1000"/>
              <a:buNone/>
              <a:defRPr sz="800"/>
            </a:lvl6pPr>
            <a:lvl7pPr marL="2400000" lvl="6" indent="-171430" algn="l">
              <a:lnSpc>
                <a:spcPct val="90000"/>
              </a:lnSpc>
              <a:spcBef>
                <a:spcPts val="375"/>
              </a:spcBef>
              <a:spcAft>
                <a:spcPts val="0"/>
              </a:spcAft>
              <a:buClr>
                <a:schemeClr val="dk1"/>
              </a:buClr>
              <a:buSzPts val="1000"/>
              <a:buNone/>
              <a:defRPr sz="800"/>
            </a:lvl7pPr>
            <a:lvl8pPr marL="2742857" lvl="7" indent="-171430" algn="l">
              <a:lnSpc>
                <a:spcPct val="90000"/>
              </a:lnSpc>
              <a:spcBef>
                <a:spcPts val="375"/>
              </a:spcBef>
              <a:spcAft>
                <a:spcPts val="0"/>
              </a:spcAft>
              <a:buClr>
                <a:schemeClr val="dk1"/>
              </a:buClr>
              <a:buSzPts val="1000"/>
              <a:buNone/>
              <a:defRPr sz="800"/>
            </a:lvl8pPr>
            <a:lvl9pPr marL="3085715" lvl="8" indent="-171430" algn="l">
              <a:lnSpc>
                <a:spcPct val="90000"/>
              </a:lnSpc>
              <a:spcBef>
                <a:spcPts val="375"/>
              </a:spcBef>
              <a:spcAft>
                <a:spcPts val="0"/>
              </a:spcAft>
              <a:buClr>
                <a:schemeClr val="dk1"/>
              </a:buClr>
              <a:buSzPts val="1000"/>
              <a:buNone/>
              <a:defRPr sz="800"/>
            </a:lvl9pPr>
          </a:lstStyle>
          <a:p>
            <a:endParaRPr/>
          </a:p>
        </p:txBody>
      </p:sp>
      <p:sp>
        <p:nvSpPr>
          <p:cNvPr id="65" name="Google Shape;65;p13"/>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628650" y="1369219"/>
            <a:ext cx="7886700" cy="3263504"/>
          </a:xfrm>
          <a:prstGeom prst="rect">
            <a:avLst/>
          </a:prstGeom>
          <a:noFill/>
          <a:ln>
            <a:noFill/>
          </a:ln>
        </p:spPr>
        <p:txBody>
          <a:bodyPr spcFirstLastPara="1" wrap="square" lIns="68561" tIns="34274" rIns="68561" bIns="34274"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crontab.guru/examples.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www.opsera.io/blog/4-ways-to-automate-security-in-software-development"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localhost:808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jenkins.io/downloa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50871" y="239215"/>
            <a:ext cx="5277132" cy="1260506"/>
          </a:xfrm>
          <a:prstGeom prst="rect">
            <a:avLst/>
          </a:prstGeom>
          <a:noFill/>
          <a:ln>
            <a:noFill/>
          </a:ln>
        </p:spPr>
        <p:txBody>
          <a:bodyPr spcFirstLastPara="1" wrap="square" lIns="68559" tIns="34274" rIns="68559" bIns="34274" anchor="t" anchorCtr="0">
            <a:spAutoFit/>
          </a:bodyPr>
          <a:lstStyle/>
          <a:p>
            <a:pPr algn="ctr">
              <a:lnSpc>
                <a:spcPct val="107000"/>
              </a:lnSpc>
            </a:pPr>
            <a:r>
              <a:rPr lang="en-US" sz="2100" b="1" dirty="0">
                <a:solidFill>
                  <a:schemeClr val="accent4">
                    <a:lumMod val="50000"/>
                  </a:schemeClr>
                </a:solidFill>
                <a:latin typeface="Cambria" pitchFamily="18" charset="0"/>
                <a:ea typeface="Cambria" pitchFamily="18" charset="0"/>
                <a:cs typeface="Calibri" pitchFamily="34" charset="0"/>
                <a:sym typeface="Garamond"/>
              </a:rPr>
              <a:t>Bachelor of Technology</a:t>
            </a:r>
            <a:endParaRPr sz="900" dirty="0">
              <a:solidFill>
                <a:schemeClr val="accent4">
                  <a:lumMod val="50000"/>
                </a:schemeClr>
              </a:solidFill>
              <a:latin typeface="Cambria" pitchFamily="18" charset="0"/>
              <a:ea typeface="Cambria" pitchFamily="18" charset="0"/>
              <a:cs typeface="Calibri" pitchFamily="34" charset="0"/>
            </a:endParaRPr>
          </a:p>
          <a:p>
            <a:pPr algn="ctr">
              <a:lnSpc>
                <a:spcPct val="107000"/>
              </a:lnSpc>
              <a:spcBef>
                <a:spcPts val="600"/>
              </a:spcBef>
            </a:pPr>
            <a:r>
              <a:rPr lang="en-US" sz="2100" b="1" dirty="0">
                <a:solidFill>
                  <a:schemeClr val="accent4">
                    <a:lumMod val="50000"/>
                  </a:schemeClr>
                </a:solidFill>
                <a:latin typeface="Cambria" pitchFamily="18" charset="0"/>
                <a:ea typeface="Cambria" pitchFamily="18" charset="0"/>
                <a:cs typeface="Calibri" pitchFamily="34" charset="0"/>
                <a:sym typeface="Garamond"/>
              </a:rPr>
              <a:t>Computer Engineering </a:t>
            </a:r>
            <a:r>
              <a:rPr lang="en-US" sz="2100" b="1" dirty="0" err="1">
                <a:solidFill>
                  <a:schemeClr val="accent4">
                    <a:lumMod val="50000"/>
                  </a:schemeClr>
                </a:solidFill>
                <a:latin typeface="Cambria" pitchFamily="18" charset="0"/>
                <a:ea typeface="Cambria" pitchFamily="18" charset="0"/>
                <a:cs typeface="Calibri" pitchFamily="34" charset="0"/>
                <a:sym typeface="Garamond"/>
              </a:rPr>
              <a:t>Sem</a:t>
            </a:r>
            <a:r>
              <a:rPr lang="en-US" sz="2100" b="1" dirty="0">
                <a:solidFill>
                  <a:schemeClr val="accent4">
                    <a:lumMod val="50000"/>
                  </a:schemeClr>
                </a:solidFill>
                <a:latin typeface="Cambria" pitchFamily="18" charset="0"/>
                <a:ea typeface="Cambria" pitchFamily="18" charset="0"/>
                <a:cs typeface="Calibri" pitchFamily="34" charset="0"/>
                <a:sym typeface="Garamond"/>
              </a:rPr>
              <a:t> : 7</a:t>
            </a:r>
            <a:endParaRPr sz="2100" b="1" dirty="0">
              <a:solidFill>
                <a:schemeClr val="accent4">
                  <a:lumMod val="50000"/>
                </a:schemeClr>
              </a:solidFill>
              <a:latin typeface="Cambria" pitchFamily="18" charset="0"/>
              <a:ea typeface="Cambria" pitchFamily="18" charset="0"/>
              <a:cs typeface="Calibri" pitchFamily="34" charset="0"/>
              <a:sym typeface="Garamond"/>
            </a:endParaRPr>
          </a:p>
          <a:p>
            <a:pPr algn="ctr">
              <a:lnSpc>
                <a:spcPct val="107000"/>
              </a:lnSpc>
              <a:spcBef>
                <a:spcPts val="600"/>
              </a:spcBef>
            </a:pPr>
            <a:r>
              <a:rPr lang="en-IN" sz="2100" b="1" dirty="0">
                <a:solidFill>
                  <a:srgbClr val="00B0F0"/>
                </a:solidFill>
                <a:latin typeface="Calibri" pitchFamily="34" charset="0"/>
                <a:ea typeface="Cambria" pitchFamily="18" charset="0"/>
                <a:cs typeface="Calibri" pitchFamily="34" charset="0"/>
                <a:sym typeface="Garamond"/>
              </a:rPr>
              <a:t>01CE0717 – DevOps Essentials</a:t>
            </a:r>
            <a:endParaRPr sz="2100" b="1" dirty="0">
              <a:solidFill>
                <a:srgbClr val="00B0F0"/>
              </a:solidFill>
              <a:latin typeface="Calibri" pitchFamily="34" charset="0"/>
              <a:ea typeface="Cambria" pitchFamily="18" charset="0"/>
              <a:cs typeface="Calibri" pitchFamily="34" charset="0"/>
              <a:sym typeface="Garamond"/>
            </a:endParaRPr>
          </a:p>
        </p:txBody>
      </p:sp>
      <p:sp>
        <p:nvSpPr>
          <p:cNvPr id="5" name="Google Shape;84;p1"/>
          <p:cNvSpPr txBox="1"/>
          <p:nvPr/>
        </p:nvSpPr>
        <p:spPr>
          <a:xfrm>
            <a:off x="23643" y="3484465"/>
            <a:ext cx="5277132" cy="991265"/>
          </a:xfrm>
          <a:prstGeom prst="rect">
            <a:avLst/>
          </a:prstGeom>
          <a:noFill/>
          <a:ln>
            <a:noFill/>
          </a:ln>
        </p:spPr>
        <p:txBody>
          <a:bodyPr spcFirstLastPara="1" wrap="square" lIns="68559" tIns="34274" rIns="68559" bIns="34274" anchor="t" anchorCtr="0">
            <a:spAutoFit/>
          </a:bodyPr>
          <a:lstStyle/>
          <a:p>
            <a:pPr lvl="0" algn="ctr">
              <a:lnSpc>
                <a:spcPct val="107000"/>
              </a:lnSpc>
            </a:pPr>
            <a:r>
              <a:rPr lang="en-US" sz="2400" b="1" dirty="0">
                <a:latin typeface="Calibri" pitchFamily="34" charset="0"/>
                <a:ea typeface="Cambria" pitchFamily="18" charset="0"/>
                <a:cs typeface="Calibri" pitchFamily="34" charset="0"/>
                <a:sym typeface="Garamond"/>
              </a:rPr>
              <a:t>Unit : 3 – Continuous Integration Using Jenkins</a:t>
            </a:r>
          </a:p>
          <a:p>
            <a:pPr lvl="0" algn="ctr">
              <a:lnSpc>
                <a:spcPct val="107000"/>
              </a:lnSpc>
            </a:pPr>
            <a:endParaRPr lang="en-US" sz="800" b="1" dirty="0">
              <a:latin typeface="Calibri" pitchFamily="34" charset="0"/>
              <a:ea typeface="Cambria" pitchFamily="18" charset="0"/>
              <a:cs typeface="Calibri" pitchFamily="34" charset="0"/>
              <a:sym typeface="Garamon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Jenkins Architecture Overview</a:t>
            </a:r>
            <a:endParaRPr sz="2400" b="1" dirty="0">
              <a:latin typeface="Calibri" pitchFamily="34" charset="0"/>
              <a:cs typeface="Calibri" pitchFamily="34" charset="0"/>
            </a:endParaRPr>
          </a:p>
        </p:txBody>
      </p:sp>
      <p:sp>
        <p:nvSpPr>
          <p:cNvPr id="94" name="Google Shape;94;p2"/>
          <p:cNvSpPr txBox="1"/>
          <p:nvPr/>
        </p:nvSpPr>
        <p:spPr>
          <a:xfrm>
            <a:off x="127235" y="742950"/>
            <a:ext cx="4292365" cy="4243748"/>
          </a:xfrm>
          <a:prstGeom prst="rect">
            <a:avLst/>
          </a:prstGeom>
          <a:noFill/>
          <a:ln>
            <a:noFill/>
          </a:ln>
        </p:spPr>
        <p:txBody>
          <a:bodyPr spcFirstLastPara="1" wrap="square" lIns="68559" tIns="68559" rIns="68559" bIns="68559" anchor="t" anchorCtr="0">
            <a:spAutoFit/>
          </a:bodyPr>
          <a:lstStyle/>
          <a:p>
            <a:pPr algn="just">
              <a:lnSpc>
                <a:spcPct val="114000"/>
              </a:lnSpc>
            </a:pPr>
            <a:r>
              <a:rPr lang="en-US" b="1" dirty="0" smtClean="0"/>
              <a:t>Jenkins Workflow</a:t>
            </a:r>
          </a:p>
          <a:p>
            <a:pPr marL="342900" indent="-342900" algn="just">
              <a:lnSpc>
                <a:spcPct val="114000"/>
              </a:lnSpc>
              <a:buFont typeface="Arial" panose="020B0604020202020204" pitchFamily="34" charset="0"/>
              <a:buChar char="•"/>
            </a:pPr>
            <a:r>
              <a:rPr lang="en-US" dirty="0" smtClean="0"/>
              <a:t>The test server tests the build and generates the feedback. The Jenkins server gets this feedback and notifies about build and test results to developers.</a:t>
            </a:r>
          </a:p>
          <a:p>
            <a:pPr marL="342900" indent="-342900" algn="just">
              <a:lnSpc>
                <a:spcPct val="114000"/>
              </a:lnSpc>
              <a:buFont typeface="Arial" panose="020B0604020202020204" pitchFamily="34" charset="0"/>
              <a:buChar char="•"/>
            </a:pPr>
            <a:r>
              <a:rPr lang="en-US" dirty="0" smtClean="0"/>
              <a:t>If everything is perfect, then build is deployed on </a:t>
            </a:r>
            <a:r>
              <a:rPr lang="en-US" b="1" dirty="0" smtClean="0"/>
              <a:t>production server</a:t>
            </a:r>
            <a:r>
              <a:rPr lang="en-US" dirty="0" smtClean="0"/>
              <a:t>.</a:t>
            </a:r>
          </a:p>
          <a:p>
            <a:pPr marL="342900" indent="-342900" algn="just">
              <a:lnSpc>
                <a:spcPct val="114000"/>
              </a:lnSpc>
              <a:buFont typeface="Arial" panose="020B0604020202020204" pitchFamily="34" charset="0"/>
              <a:buChar char="•"/>
            </a:pPr>
            <a:r>
              <a:rPr lang="en-US" dirty="0" smtClean="0"/>
              <a:t>In all the above activities, Jenkins server continuously verifies the code repository for changes made in the source code. The above activities are repeated continuously.</a:t>
            </a:r>
            <a:endParaRPr lang="en-US" dirty="0"/>
          </a:p>
        </p:txBody>
      </p:sp>
      <p:pic>
        <p:nvPicPr>
          <p:cNvPr id="4" name="Picture 3"/>
          <p:cNvPicPr>
            <a:picLocks noChangeAspect="1"/>
          </p:cNvPicPr>
          <p:nvPr/>
        </p:nvPicPr>
        <p:blipFill>
          <a:blip r:embed="rId4"/>
          <a:stretch>
            <a:fillRect/>
          </a:stretch>
        </p:blipFill>
        <p:spPr>
          <a:xfrm>
            <a:off x="4876800" y="819150"/>
            <a:ext cx="4114800" cy="3962400"/>
          </a:xfrm>
          <a:prstGeom prst="rect">
            <a:avLst/>
          </a:prstGeom>
        </p:spPr>
      </p:pic>
    </p:spTree>
    <p:extLst>
      <p:ext uri="{BB962C8B-B14F-4D97-AF65-F5344CB8AC3E}">
        <p14:creationId xmlns:p14="http://schemas.microsoft.com/office/powerpoint/2010/main" val="300636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Jenkins Architecture Overview</a:t>
            </a:r>
            <a:endParaRPr sz="2400" dirty="0">
              <a:latin typeface="Calibri" pitchFamily="34" charset="0"/>
              <a:cs typeface="Calibri" pitchFamily="34" charset="0"/>
            </a:endParaRPr>
          </a:p>
        </p:txBody>
      </p:sp>
      <p:sp>
        <p:nvSpPr>
          <p:cNvPr id="94" name="Google Shape;94;p2"/>
          <p:cNvSpPr txBox="1"/>
          <p:nvPr/>
        </p:nvSpPr>
        <p:spPr>
          <a:xfrm>
            <a:off x="381001" y="742950"/>
            <a:ext cx="8458200" cy="366249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smtClean="0"/>
              <a:t>Jenkins architecture is distributed architecture. It manages the distributed builds using Master-Slave architecture.</a:t>
            </a:r>
          </a:p>
          <a:p>
            <a:pPr marL="342900" indent="-342900" algn="just">
              <a:lnSpc>
                <a:spcPct val="150000"/>
              </a:lnSpc>
              <a:spcAft>
                <a:spcPts val="750"/>
              </a:spcAft>
              <a:buFont typeface="Arial" panose="020B0604020202020204" pitchFamily="34" charset="0"/>
              <a:buChar char="•"/>
            </a:pPr>
            <a:r>
              <a:rPr lang="en-US" dirty="0" smtClean="0"/>
              <a:t>The TCP/IP protocol is used to communicate between Master and Slave.</a:t>
            </a:r>
          </a:p>
          <a:p>
            <a:pPr marL="342900" indent="-342900" algn="just">
              <a:lnSpc>
                <a:spcPct val="150000"/>
              </a:lnSpc>
              <a:spcAft>
                <a:spcPts val="750"/>
              </a:spcAft>
              <a:buFont typeface="Arial" panose="020B0604020202020204" pitchFamily="34" charset="0"/>
              <a:buChar char="•"/>
            </a:pPr>
            <a:r>
              <a:rPr lang="en-US" dirty="0" smtClean="0"/>
              <a:t>The Jenkins architecture comprises of two components:</a:t>
            </a:r>
          </a:p>
          <a:p>
            <a:pPr marL="800006" lvl="1" indent="-342900" algn="just">
              <a:lnSpc>
                <a:spcPct val="150000"/>
              </a:lnSpc>
              <a:spcAft>
                <a:spcPts val="750"/>
              </a:spcAft>
              <a:buFont typeface="+mj-lt"/>
              <a:buAutoNum type="arabicParenR"/>
            </a:pPr>
            <a:r>
              <a:rPr lang="en-US" dirty="0" smtClean="0"/>
              <a:t>Jenkins Master/Server</a:t>
            </a:r>
          </a:p>
          <a:p>
            <a:pPr marL="800006" lvl="1" indent="-342900" algn="just">
              <a:lnSpc>
                <a:spcPct val="150000"/>
              </a:lnSpc>
              <a:spcAft>
                <a:spcPts val="750"/>
              </a:spcAft>
              <a:buFont typeface="+mj-lt"/>
              <a:buAutoNum type="arabicParenR"/>
            </a:pPr>
            <a:r>
              <a:rPr lang="en-US" dirty="0" smtClean="0"/>
              <a:t>Jenkins Node/Slave/Build Server</a:t>
            </a:r>
          </a:p>
          <a:p>
            <a:pPr marL="342900" indent="-342900" algn="just">
              <a:lnSpc>
                <a:spcPct val="150000"/>
              </a:lnSpc>
              <a:spcAft>
                <a:spcPts val="750"/>
              </a:spcAft>
              <a:buFont typeface="Arial" panose="020B0604020202020204" pitchFamily="34" charset="0"/>
              <a:buChar char="•"/>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5443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Jenkins Architecture Overview</a:t>
            </a:r>
            <a:endParaRPr sz="2400"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E209DAA0-3957-46D9-35B6-F607B41A6EBA}"/>
              </a:ext>
            </a:extLst>
          </p:cNvPr>
          <p:cNvPicPr>
            <a:picLocks noChangeAspect="1"/>
          </p:cNvPicPr>
          <p:nvPr/>
        </p:nvPicPr>
        <p:blipFill>
          <a:blip r:embed="rId4"/>
          <a:stretch>
            <a:fillRect/>
          </a:stretch>
        </p:blipFill>
        <p:spPr>
          <a:xfrm>
            <a:off x="576484" y="1030403"/>
            <a:ext cx="7979484" cy="3598747"/>
          </a:xfrm>
          <a:prstGeom prst="rect">
            <a:avLst/>
          </a:prstGeom>
        </p:spPr>
      </p:pic>
    </p:spTree>
    <p:extLst>
      <p:ext uri="{BB962C8B-B14F-4D97-AF65-F5344CB8AC3E}">
        <p14:creationId xmlns:p14="http://schemas.microsoft.com/office/powerpoint/2010/main" val="1512894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Jenkins Architecture Overview</a:t>
            </a:r>
            <a:endParaRPr sz="2400" b="1" dirty="0">
              <a:latin typeface="Calibri" pitchFamily="34" charset="0"/>
              <a:cs typeface="Calibri" pitchFamily="34" charset="0"/>
            </a:endParaRPr>
          </a:p>
        </p:txBody>
      </p:sp>
      <p:sp>
        <p:nvSpPr>
          <p:cNvPr id="94" name="Google Shape;94;p2"/>
          <p:cNvSpPr txBox="1"/>
          <p:nvPr/>
        </p:nvSpPr>
        <p:spPr>
          <a:xfrm>
            <a:off x="508235" y="742950"/>
            <a:ext cx="8330965" cy="4243748"/>
          </a:xfrm>
          <a:prstGeom prst="rect">
            <a:avLst/>
          </a:prstGeom>
          <a:noFill/>
          <a:ln>
            <a:noFill/>
          </a:ln>
        </p:spPr>
        <p:txBody>
          <a:bodyPr spcFirstLastPara="1" wrap="square" lIns="68559" tIns="68559" rIns="68559" bIns="68559" anchor="t" anchorCtr="0">
            <a:spAutoFit/>
          </a:bodyPr>
          <a:lstStyle/>
          <a:p>
            <a:pPr algn="just">
              <a:lnSpc>
                <a:spcPct val="114000"/>
              </a:lnSpc>
            </a:pPr>
            <a:r>
              <a:rPr lang="en-US" b="1" dirty="0" smtClean="0"/>
              <a:t>Jenkin Master</a:t>
            </a:r>
          </a:p>
          <a:p>
            <a:pPr marL="342900" indent="-342900" algn="just">
              <a:lnSpc>
                <a:spcPct val="114000"/>
              </a:lnSpc>
              <a:buFont typeface="Arial" panose="020B0604020202020204" pitchFamily="34" charset="0"/>
              <a:buChar char="•"/>
            </a:pPr>
            <a:r>
              <a:rPr lang="en-US" dirty="0" smtClean="0"/>
              <a:t>The Master is responsible for –</a:t>
            </a:r>
          </a:p>
          <a:p>
            <a:pPr marL="857156" lvl="1" indent="-400050" algn="just">
              <a:lnSpc>
                <a:spcPct val="114000"/>
              </a:lnSpc>
              <a:buFont typeface="+mj-lt"/>
              <a:buAutoNum type="romanLcPeriod"/>
            </a:pPr>
            <a:r>
              <a:rPr lang="en-US" dirty="0"/>
              <a:t>Scheduling the jobs</a:t>
            </a:r>
          </a:p>
          <a:p>
            <a:pPr marL="857156" lvl="1" indent="-400050" algn="just">
              <a:lnSpc>
                <a:spcPct val="114000"/>
              </a:lnSpc>
              <a:buFont typeface="+mj-lt"/>
              <a:buAutoNum type="romanLcPeriod"/>
            </a:pPr>
            <a:r>
              <a:rPr lang="en-US" dirty="0"/>
              <a:t>Assigning them to slaves</a:t>
            </a:r>
          </a:p>
          <a:p>
            <a:pPr marL="857156" lvl="1" indent="-400050" algn="just">
              <a:lnSpc>
                <a:spcPct val="114000"/>
              </a:lnSpc>
              <a:buFont typeface="+mj-lt"/>
              <a:buAutoNum type="romanLcPeriod"/>
            </a:pPr>
            <a:r>
              <a:rPr lang="en-US" dirty="0"/>
              <a:t>Sending builds to slaves for execution</a:t>
            </a:r>
          </a:p>
          <a:p>
            <a:pPr marL="857156" lvl="1" indent="-400050" algn="just">
              <a:lnSpc>
                <a:spcPct val="114000"/>
              </a:lnSpc>
              <a:buFont typeface="+mj-lt"/>
              <a:buAutoNum type="romanLcPeriod"/>
            </a:pPr>
            <a:r>
              <a:rPr lang="en-US" dirty="0"/>
              <a:t>To monitor the status of every slave</a:t>
            </a:r>
          </a:p>
          <a:p>
            <a:pPr marL="857156" lvl="1" indent="-400050" algn="just">
              <a:lnSpc>
                <a:spcPct val="114000"/>
              </a:lnSpc>
              <a:buFont typeface="+mj-lt"/>
              <a:buAutoNum type="romanLcPeriod"/>
            </a:pPr>
            <a:r>
              <a:rPr lang="en-US" dirty="0"/>
              <a:t>Retrieve the build results from slaves</a:t>
            </a:r>
          </a:p>
          <a:p>
            <a:pPr marL="857156" lvl="1" indent="-400050" algn="just">
              <a:lnSpc>
                <a:spcPct val="114000"/>
              </a:lnSpc>
              <a:buFont typeface="+mj-lt"/>
              <a:buAutoNum type="romanLcPeriod"/>
            </a:pPr>
            <a:r>
              <a:rPr lang="en-US" dirty="0"/>
              <a:t>Display the results obtained from slaves on console.</a:t>
            </a:r>
            <a:endParaRPr lang="en-US" dirty="0" smtClean="0"/>
          </a:p>
          <a:p>
            <a:pPr algn="just">
              <a:lnSpc>
                <a:spcPct val="114000"/>
              </a:lnSpc>
            </a:pPr>
            <a:r>
              <a:rPr lang="en-US" b="1" dirty="0" smtClean="0"/>
              <a:t>Jenkins Slave</a:t>
            </a:r>
          </a:p>
          <a:p>
            <a:pPr marL="342900" indent="-342900" algn="just">
              <a:lnSpc>
                <a:spcPct val="114000"/>
              </a:lnSpc>
              <a:buFont typeface="Arial" panose="020B0604020202020204" pitchFamily="34" charset="0"/>
              <a:buChar char="•"/>
            </a:pPr>
            <a:r>
              <a:rPr lang="en-US" dirty="0" smtClean="0"/>
              <a:t>It run on remote server. The building jobs dispatched by the Master are executed by slaves.</a:t>
            </a:r>
          </a:p>
          <a:p>
            <a:pPr marL="342900" indent="-342900" algn="just">
              <a:lnSpc>
                <a:spcPct val="114000"/>
              </a:lnSpc>
              <a:buFont typeface="Arial" panose="020B0604020202020204" pitchFamily="34" charset="0"/>
              <a:buChar char="•"/>
            </a:pPr>
            <a:r>
              <a:rPr lang="en-US" dirty="0" smtClean="0"/>
              <a:t>Jenkins slaves are compatible with all the Operating Systems. The Jenkins slave can be configured on any server including Windows, Linux and Mac.</a:t>
            </a:r>
            <a:endParaRPr lang="en-US" dirty="0"/>
          </a:p>
        </p:txBody>
      </p:sp>
    </p:spTree>
    <p:extLst>
      <p:ext uri="{BB962C8B-B14F-4D97-AF65-F5344CB8AC3E}">
        <p14:creationId xmlns:p14="http://schemas.microsoft.com/office/powerpoint/2010/main" val="153558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Creating Jenkins Job</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2934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a:t>Access Jenkins Dashboard:</a:t>
            </a:r>
          </a:p>
          <a:p>
            <a:pPr marL="342900" indent="-342900" algn="just">
              <a:lnSpc>
                <a:spcPct val="150000"/>
              </a:lnSpc>
              <a:buFont typeface="Arial" panose="020B0604020202020204" pitchFamily="34" charset="0"/>
              <a:buChar char="•"/>
            </a:pPr>
            <a:r>
              <a:rPr lang="en-US" dirty="0"/>
              <a:t>Open a web browser and navigate to http://localhost:8080.</a:t>
            </a:r>
          </a:p>
          <a:p>
            <a:pPr marL="342900" indent="-342900" algn="just">
              <a:lnSpc>
                <a:spcPct val="150000"/>
              </a:lnSpc>
              <a:buFont typeface="Arial" panose="020B0604020202020204" pitchFamily="34" charset="0"/>
              <a:buChar char="•"/>
            </a:pPr>
            <a:r>
              <a:rPr lang="en-US" dirty="0"/>
              <a:t>Create a </a:t>
            </a:r>
            <a:r>
              <a:rPr lang="en-US" b="1" dirty="0"/>
              <a:t>New Item</a:t>
            </a:r>
            <a:r>
              <a:rPr lang="en-US" dirty="0"/>
              <a:t>:</a:t>
            </a:r>
          </a:p>
          <a:p>
            <a:pPr marL="342900" indent="-342900" algn="just">
              <a:lnSpc>
                <a:spcPct val="150000"/>
              </a:lnSpc>
              <a:buFont typeface="Arial" panose="020B0604020202020204" pitchFamily="34" charset="0"/>
              <a:buChar char="•"/>
            </a:pPr>
            <a:r>
              <a:rPr lang="en-US" dirty="0"/>
              <a:t>Click on New Item at the top left-hand side of the Jenkins dashboard.</a:t>
            </a:r>
          </a:p>
          <a:p>
            <a:pPr marL="342900" indent="-342900" algn="just">
              <a:lnSpc>
                <a:spcPct val="150000"/>
              </a:lnSpc>
              <a:buFont typeface="Arial" panose="020B0604020202020204" pitchFamily="34" charset="0"/>
              <a:buChar char="•"/>
            </a:pPr>
            <a:r>
              <a:rPr lang="en-US" dirty="0"/>
              <a:t>Enter Item Details:</a:t>
            </a:r>
          </a:p>
          <a:p>
            <a:pPr marL="342900" indent="-342900" algn="just">
              <a:lnSpc>
                <a:spcPct val="150000"/>
              </a:lnSpc>
              <a:buFont typeface="Arial" panose="020B0604020202020204" pitchFamily="34" charset="0"/>
              <a:buChar char="•"/>
            </a:pPr>
            <a:r>
              <a:rPr lang="en-US" dirty="0"/>
              <a:t>Enter the name of the item you want to create. For this example, we will use "HelloWorld".</a:t>
            </a:r>
          </a:p>
          <a:p>
            <a:pPr marL="342900" indent="-342900" algn="just">
              <a:lnSpc>
                <a:spcPct val="150000"/>
              </a:lnSpc>
              <a:buFont typeface="Arial" panose="020B0604020202020204" pitchFamily="34" charset="0"/>
              <a:buChar char="•"/>
            </a:pPr>
            <a:r>
              <a:rPr lang="en-US" dirty="0"/>
              <a:t>Select </a:t>
            </a:r>
            <a:r>
              <a:rPr lang="en-US" b="1" dirty="0" smtClean="0"/>
              <a:t>Freestyle project</a:t>
            </a:r>
            <a:r>
              <a:rPr lang="en-US" dirty="0" smtClean="0"/>
              <a:t> </a:t>
            </a:r>
            <a:r>
              <a:rPr lang="en-US" dirty="0"/>
              <a:t>as the project type.</a:t>
            </a:r>
          </a:p>
          <a:p>
            <a:pPr marL="342900" indent="-342900" algn="just">
              <a:lnSpc>
                <a:spcPct val="150000"/>
              </a:lnSpc>
              <a:buFont typeface="Arial" panose="020B0604020202020204" pitchFamily="34" charset="0"/>
              <a:buChar char="•"/>
            </a:pPr>
            <a:r>
              <a:rPr lang="en-US" dirty="0"/>
              <a:t>Configure </a:t>
            </a:r>
            <a:r>
              <a:rPr lang="en-US" b="1" dirty="0"/>
              <a:t>Source Code Management</a:t>
            </a:r>
            <a:r>
              <a:rPr lang="en-US" dirty="0"/>
              <a:t>:</a:t>
            </a:r>
          </a:p>
          <a:p>
            <a:pPr marL="342900" indent="-342900" algn="just">
              <a:lnSpc>
                <a:spcPct val="150000"/>
              </a:lnSpc>
              <a:buFont typeface="Arial" panose="020B0604020202020204" pitchFamily="34" charset="0"/>
              <a:buChar char="•"/>
            </a:pPr>
            <a:r>
              <a:rPr lang="en-US" dirty="0"/>
              <a:t>Under Source Code Management, select Git.</a:t>
            </a:r>
          </a:p>
        </p:txBody>
      </p:sp>
    </p:spTree>
    <p:extLst>
      <p:ext uri="{BB962C8B-B14F-4D97-AF65-F5344CB8AC3E}">
        <p14:creationId xmlns:p14="http://schemas.microsoft.com/office/powerpoint/2010/main" val="28764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Creating Jenkins Job</a:t>
            </a:r>
            <a:endParaRPr lang="en-US" sz="2400" b="1" dirty="0">
              <a:latin typeface="Calibri" pitchFamily="34" charset="0"/>
              <a:cs typeface="Calibri" pitchFamily="34" charset="0"/>
            </a:endParaRPr>
          </a:p>
        </p:txBody>
      </p:sp>
      <p:sp>
        <p:nvSpPr>
          <p:cNvPr id="94" name="Google Shape;94;p2"/>
          <p:cNvSpPr txBox="1"/>
          <p:nvPr/>
        </p:nvSpPr>
        <p:spPr>
          <a:xfrm>
            <a:off x="508235" y="742950"/>
            <a:ext cx="8483365" cy="3877942"/>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a:t>Enter the URL of your Git repository. For example, if your repository is located at https://github.com/your_username/HelloWorld.git, enter this URL.</a:t>
            </a:r>
          </a:p>
          <a:p>
            <a:pPr marL="342900" indent="-342900" algn="just">
              <a:lnSpc>
                <a:spcPct val="150000"/>
              </a:lnSpc>
              <a:buFont typeface="Arial" panose="020B0604020202020204" pitchFamily="34" charset="0"/>
              <a:buChar char="•"/>
            </a:pPr>
            <a:r>
              <a:rPr lang="en-US" dirty="0"/>
              <a:t>Add </a:t>
            </a:r>
            <a:r>
              <a:rPr lang="en-US" b="1" dirty="0"/>
              <a:t>Build</a:t>
            </a:r>
            <a:r>
              <a:rPr lang="en-US" dirty="0"/>
              <a:t> </a:t>
            </a:r>
            <a:r>
              <a:rPr lang="en-US" b="1" dirty="0"/>
              <a:t>Steps</a:t>
            </a:r>
            <a:r>
              <a:rPr lang="en-US" dirty="0"/>
              <a:t>:</a:t>
            </a:r>
          </a:p>
          <a:p>
            <a:pPr marL="342900" indent="-342900" algn="just">
              <a:lnSpc>
                <a:spcPct val="150000"/>
              </a:lnSpc>
              <a:buFont typeface="Arial" panose="020B0604020202020204" pitchFamily="34" charset="0"/>
              <a:buChar char="•"/>
            </a:pPr>
            <a:r>
              <a:rPr lang="en-US" dirty="0"/>
              <a:t>Go to the Build section.</a:t>
            </a:r>
          </a:p>
          <a:p>
            <a:pPr marL="342900" indent="-342900" algn="just">
              <a:lnSpc>
                <a:spcPct val="150000"/>
              </a:lnSpc>
              <a:buFont typeface="Arial" panose="020B0604020202020204" pitchFamily="34" charset="0"/>
              <a:buChar char="•"/>
            </a:pPr>
            <a:r>
              <a:rPr lang="en-US" dirty="0"/>
              <a:t>Click Add build step and select </a:t>
            </a:r>
            <a:r>
              <a:rPr lang="en-US" b="1" dirty="0"/>
              <a:t>Execute Windows batch command</a:t>
            </a:r>
            <a:r>
              <a:rPr lang="en-US" dirty="0"/>
              <a:t> (if you are using Windows) or Execute shell command (if you are using Linux/macOS).</a:t>
            </a:r>
          </a:p>
          <a:p>
            <a:pPr marL="342900" indent="-342900" algn="just">
              <a:lnSpc>
                <a:spcPct val="150000"/>
              </a:lnSpc>
              <a:buFont typeface="Arial" panose="020B0604020202020204" pitchFamily="34" charset="0"/>
              <a:buChar char="•"/>
            </a:pPr>
            <a:r>
              <a:rPr lang="en-US" dirty="0"/>
              <a:t>Enter the commands you want to execute during the build process. For example, to compile and run a Java program, you can use:</a:t>
            </a:r>
          </a:p>
          <a:p>
            <a:pPr marL="342900" indent="-342900" algn="just">
              <a:lnSpc>
                <a:spcPct val="150000"/>
              </a:lnSpc>
              <a:buFont typeface="Arial" panose="020B0604020202020204" pitchFamily="34" charset="0"/>
              <a:buChar char="•"/>
            </a:pPr>
            <a:r>
              <a:rPr lang="en-US" b="1" dirty="0"/>
              <a:t>Save</a:t>
            </a:r>
            <a:r>
              <a:rPr lang="en-US" dirty="0"/>
              <a:t> the Job:</a:t>
            </a:r>
          </a:p>
        </p:txBody>
      </p:sp>
    </p:spTree>
    <p:extLst>
      <p:ext uri="{BB962C8B-B14F-4D97-AF65-F5344CB8AC3E}">
        <p14:creationId xmlns:p14="http://schemas.microsoft.com/office/powerpoint/2010/main" val="81646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Creating Jenkins Job</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46244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a:t>Click </a:t>
            </a:r>
            <a:r>
              <a:rPr lang="en-US" b="1" dirty="0"/>
              <a:t>Apply</a:t>
            </a:r>
            <a:r>
              <a:rPr lang="en-US" dirty="0"/>
              <a:t> and then </a:t>
            </a:r>
            <a:r>
              <a:rPr lang="en-US" b="1" dirty="0"/>
              <a:t>Save</a:t>
            </a:r>
            <a:r>
              <a:rPr lang="en-US" dirty="0"/>
              <a:t> to save the job configuration.</a:t>
            </a:r>
          </a:p>
          <a:p>
            <a:pPr marL="342900" indent="-342900" algn="just">
              <a:lnSpc>
                <a:spcPct val="150000"/>
              </a:lnSpc>
              <a:buFont typeface="Arial" panose="020B0604020202020204" pitchFamily="34" charset="0"/>
              <a:buChar char="•"/>
            </a:pPr>
            <a:r>
              <a:rPr lang="en-US" dirty="0"/>
              <a:t>Build the Job:</a:t>
            </a:r>
          </a:p>
          <a:p>
            <a:pPr marL="342900" indent="-342900" algn="just">
              <a:lnSpc>
                <a:spcPct val="150000"/>
              </a:lnSpc>
              <a:buFont typeface="Arial" panose="020B0604020202020204" pitchFamily="34" charset="0"/>
              <a:buChar char="•"/>
            </a:pPr>
            <a:r>
              <a:rPr lang="en-US" dirty="0"/>
              <a:t>Click the </a:t>
            </a:r>
            <a:r>
              <a:rPr lang="en-US" b="1" dirty="0"/>
              <a:t>Build Now</a:t>
            </a:r>
            <a:r>
              <a:rPr lang="en-US" dirty="0"/>
              <a:t> button to run the job.</a:t>
            </a:r>
          </a:p>
          <a:p>
            <a:pPr marL="342900" indent="-342900" algn="just">
              <a:lnSpc>
                <a:spcPct val="150000"/>
              </a:lnSpc>
              <a:buFont typeface="Arial" panose="020B0604020202020204" pitchFamily="34" charset="0"/>
              <a:buChar char="•"/>
            </a:pPr>
            <a:r>
              <a:rPr lang="en-US" dirty="0"/>
              <a:t>Monitor the Build:</a:t>
            </a:r>
          </a:p>
          <a:p>
            <a:pPr marL="342900" indent="-342900" algn="just">
              <a:lnSpc>
                <a:spcPct val="150000"/>
              </a:lnSpc>
              <a:buFont typeface="Arial" panose="020B0604020202020204" pitchFamily="34" charset="0"/>
              <a:buChar char="•"/>
            </a:pPr>
            <a:r>
              <a:rPr lang="en-US" dirty="0"/>
              <a:t>After the build is complete, you can view the build status under Build History.</a:t>
            </a:r>
          </a:p>
          <a:p>
            <a:pPr marL="342900" indent="-342900" algn="just">
              <a:lnSpc>
                <a:spcPct val="150000"/>
              </a:lnSpc>
              <a:buFont typeface="Arial" panose="020B0604020202020204" pitchFamily="34" charset="0"/>
              <a:buChar char="•"/>
            </a:pPr>
            <a:r>
              <a:rPr lang="en-US" dirty="0"/>
              <a:t>Click on the </a:t>
            </a:r>
            <a:r>
              <a:rPr lang="en-US" b="1" dirty="0"/>
              <a:t>build number</a:t>
            </a:r>
            <a:r>
              <a:rPr lang="en-US" dirty="0"/>
              <a:t> to see the console output and verify the success of the build.</a:t>
            </a:r>
          </a:p>
        </p:txBody>
      </p:sp>
    </p:spTree>
    <p:extLst>
      <p:ext uri="{BB962C8B-B14F-4D97-AF65-F5344CB8AC3E}">
        <p14:creationId xmlns:p14="http://schemas.microsoft.com/office/powerpoint/2010/main" val="24515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508235" y="666750"/>
            <a:ext cx="8483365" cy="4611798"/>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sz="1700" b="1" dirty="0"/>
              <a:t>General Settings</a:t>
            </a:r>
          </a:p>
          <a:p>
            <a:pPr marL="342900" indent="-342900" algn="just">
              <a:lnSpc>
                <a:spcPct val="114000"/>
              </a:lnSpc>
              <a:buFont typeface="Arial" panose="020B0604020202020204" pitchFamily="34" charset="0"/>
              <a:buChar char="•"/>
            </a:pPr>
            <a:r>
              <a:rPr lang="en-US" sz="1700" b="1" dirty="0"/>
              <a:t>Name:</a:t>
            </a:r>
            <a:r>
              <a:rPr lang="en-US" sz="1700" dirty="0"/>
              <a:t> Provide a descriptive name for the job.</a:t>
            </a:r>
          </a:p>
          <a:p>
            <a:pPr marL="342900" indent="-342900" algn="just">
              <a:lnSpc>
                <a:spcPct val="114000"/>
              </a:lnSpc>
              <a:buFont typeface="Arial" panose="020B0604020202020204" pitchFamily="34" charset="0"/>
              <a:buChar char="•"/>
            </a:pPr>
            <a:r>
              <a:rPr lang="en-US" sz="1700" b="1" dirty="0" smtClean="0"/>
              <a:t>Types of Jobs:</a:t>
            </a:r>
          </a:p>
          <a:p>
            <a:pPr marL="800006" lvl="1" indent="-342900" algn="just">
              <a:lnSpc>
                <a:spcPct val="114000"/>
              </a:lnSpc>
              <a:buFont typeface="+mj-lt"/>
              <a:buAutoNum type="arabicParenR"/>
            </a:pPr>
            <a:r>
              <a:rPr lang="en-US" sz="1700" b="1" dirty="0" smtClean="0"/>
              <a:t>Freestyle project:</a:t>
            </a:r>
            <a:r>
              <a:rPr lang="en-US" sz="1700" dirty="0" smtClean="0"/>
              <a:t> Jenkins freestyle projects allow users to automate simple jobs, such as running tests, creating and packaging applications, producing reports, or executing commands.  Freestyle projects are repeatable and contain both build steps and post-build actions.</a:t>
            </a:r>
          </a:p>
          <a:p>
            <a:pPr marL="800006" lvl="1" indent="-342900" algn="just">
              <a:lnSpc>
                <a:spcPct val="114000"/>
              </a:lnSpc>
              <a:buFont typeface="+mj-lt"/>
              <a:buAutoNum type="arabicParenR"/>
            </a:pPr>
            <a:r>
              <a:rPr lang="en-US" sz="1700" b="1" dirty="0" smtClean="0"/>
              <a:t>Maven project:</a:t>
            </a:r>
            <a:r>
              <a:rPr lang="en-US" sz="1700" dirty="0" smtClean="0"/>
              <a:t> For maintaining and building the Maven projects using Jenkins, this type of job is used.</a:t>
            </a:r>
          </a:p>
          <a:p>
            <a:pPr marL="800006" lvl="1" indent="-342900" algn="just">
              <a:lnSpc>
                <a:spcPct val="114000"/>
              </a:lnSpc>
              <a:buFont typeface="+mj-lt"/>
              <a:buAutoNum type="arabicParenR"/>
            </a:pPr>
            <a:r>
              <a:rPr lang="en-US" sz="1700" b="1" dirty="0" smtClean="0"/>
              <a:t>Pipeline:</a:t>
            </a:r>
            <a:r>
              <a:rPr lang="en-US" sz="1700" dirty="0" smtClean="0"/>
              <a:t> The pipeline job is used when working on long running activities. </a:t>
            </a:r>
          </a:p>
          <a:p>
            <a:pPr marL="800006" lvl="1" indent="-342900" algn="just">
              <a:lnSpc>
                <a:spcPct val="114000"/>
              </a:lnSpc>
              <a:buFont typeface="+mj-lt"/>
              <a:buAutoNum type="arabicParenR"/>
            </a:pPr>
            <a:r>
              <a:rPr lang="en-US" sz="1700" b="1" dirty="0" smtClean="0"/>
              <a:t>Multi-configuration project: </a:t>
            </a:r>
            <a:r>
              <a:rPr lang="en-US" sz="1700" dirty="0" smtClean="0"/>
              <a:t>If require multiple configuration, the select this job.</a:t>
            </a:r>
            <a:endParaRPr lang="en-US" sz="1700" b="1" dirty="0" smtClean="0"/>
          </a:p>
          <a:p>
            <a:pPr marL="800006" lvl="1" indent="-342900" algn="just">
              <a:lnSpc>
                <a:spcPct val="114000"/>
              </a:lnSpc>
              <a:buFont typeface="+mj-lt"/>
              <a:buAutoNum type="arabicParenR"/>
            </a:pPr>
            <a:r>
              <a:rPr lang="en-US" sz="1700" b="1" dirty="0" smtClean="0"/>
              <a:t>GitHub organization:</a:t>
            </a:r>
            <a:r>
              <a:rPr lang="en-US" sz="1700" dirty="0" smtClean="0"/>
              <a:t> If your project is hosted on GitHub, this job type allows Jenkins to automatically scan and build repositories within a GitHub organization.</a:t>
            </a:r>
          </a:p>
        </p:txBody>
      </p:sp>
    </p:spTree>
    <p:extLst>
      <p:ext uri="{BB962C8B-B14F-4D97-AF65-F5344CB8AC3E}">
        <p14:creationId xmlns:p14="http://schemas.microsoft.com/office/powerpoint/2010/main" val="281410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381000" y="742950"/>
            <a:ext cx="8007115" cy="346244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smtClean="0"/>
              <a:t>Description</a:t>
            </a:r>
            <a:r>
              <a:rPr lang="en-US" dirty="0"/>
              <a:t>: Add a brief description of the job's purpose.</a:t>
            </a:r>
          </a:p>
          <a:p>
            <a:pPr marL="342900" indent="-342900" algn="just">
              <a:lnSpc>
                <a:spcPct val="150000"/>
              </a:lnSpc>
              <a:buFont typeface="Arial" panose="020B0604020202020204" pitchFamily="34" charset="0"/>
              <a:buChar char="•"/>
            </a:pPr>
            <a:r>
              <a:rPr lang="en-US" dirty="0"/>
              <a:t>Discard Old Builds: Configure how many old builds to keep.</a:t>
            </a:r>
          </a:p>
          <a:p>
            <a:pPr marL="342900" indent="-342900" algn="just">
              <a:lnSpc>
                <a:spcPct val="150000"/>
              </a:lnSpc>
              <a:buFont typeface="Arial" panose="020B0604020202020204" pitchFamily="34" charset="0"/>
              <a:buChar char="•"/>
            </a:pPr>
            <a:r>
              <a:rPr lang="en-US" dirty="0"/>
              <a:t>GitHub project: If the job is for a GitHub project, provide the project URL.</a:t>
            </a:r>
          </a:p>
          <a:p>
            <a:pPr marL="342900" indent="-342900" algn="just">
              <a:lnSpc>
                <a:spcPct val="150000"/>
              </a:lnSpc>
              <a:buFont typeface="Arial" panose="020B0604020202020204" pitchFamily="34" charset="0"/>
              <a:buChar char="•"/>
            </a:pPr>
            <a:r>
              <a:rPr lang="en-US" dirty="0"/>
              <a:t>Source Code Management</a:t>
            </a:r>
          </a:p>
          <a:p>
            <a:pPr marL="342900" indent="-342900" algn="just">
              <a:lnSpc>
                <a:spcPct val="150000"/>
              </a:lnSpc>
              <a:buFont typeface="Arial" panose="020B0604020202020204" pitchFamily="34" charset="0"/>
              <a:buChar char="•"/>
            </a:pPr>
            <a:r>
              <a:rPr lang="en-US" dirty="0"/>
              <a:t>Repository Type: Select the source control system, e.g., Git, Subversion, etc.</a:t>
            </a:r>
          </a:p>
          <a:p>
            <a:pPr marL="342900" indent="-342900" algn="just">
              <a:lnSpc>
                <a:spcPct val="150000"/>
              </a:lnSpc>
              <a:buFont typeface="Arial" panose="020B0604020202020204" pitchFamily="34" charset="0"/>
              <a:buChar char="•"/>
            </a:pPr>
            <a:r>
              <a:rPr lang="en-US" dirty="0"/>
              <a:t>Repository URL: Provide the URL of the source code repository.</a:t>
            </a:r>
          </a:p>
          <a:p>
            <a:pPr marL="342900" indent="-342900" algn="just">
              <a:lnSpc>
                <a:spcPct val="150000"/>
              </a:lnSpc>
              <a:buFont typeface="Arial" panose="020B0604020202020204" pitchFamily="34" charset="0"/>
              <a:buChar char="•"/>
            </a:pPr>
            <a:r>
              <a:rPr lang="en-US" dirty="0"/>
              <a:t>Credentials: If the repository is private, add the necessary credentials</a:t>
            </a:r>
            <a:r>
              <a:rPr lang="en-US" dirty="0" smtClean="0"/>
              <a:t>.</a:t>
            </a:r>
            <a:endParaRPr lang="en-US" dirty="0"/>
          </a:p>
        </p:txBody>
      </p:sp>
    </p:spTree>
    <p:extLst>
      <p:ext uri="{BB962C8B-B14F-4D97-AF65-F5344CB8AC3E}">
        <p14:creationId xmlns:p14="http://schemas.microsoft.com/office/powerpoint/2010/main" val="161164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152401" y="690202"/>
            <a:ext cx="8839200" cy="4243748"/>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b="1" dirty="0" smtClean="0"/>
              <a:t>Build Triggers</a:t>
            </a:r>
          </a:p>
          <a:p>
            <a:pPr marL="800006" lvl="1" indent="-342900" algn="just">
              <a:lnSpc>
                <a:spcPct val="114000"/>
              </a:lnSpc>
              <a:buFont typeface="Arial" panose="020B0604020202020204" pitchFamily="34" charset="0"/>
              <a:buChar char="•"/>
            </a:pPr>
            <a:r>
              <a:rPr lang="en-US" b="1" dirty="0" smtClean="0"/>
              <a:t>Trigger builds remotely:</a:t>
            </a:r>
            <a:r>
              <a:rPr lang="en-US" dirty="0" smtClean="0"/>
              <a:t> If you want to trigger your project built from anywhere anytime then you should select this option and provide an </a:t>
            </a:r>
            <a:r>
              <a:rPr lang="en-US" b="1" i="1" dirty="0" smtClean="0">
                <a:solidFill>
                  <a:srgbClr val="002060"/>
                </a:solidFill>
              </a:rPr>
              <a:t>authorization token</a:t>
            </a:r>
            <a:r>
              <a:rPr lang="en-US" dirty="0" smtClean="0"/>
              <a:t>.</a:t>
            </a:r>
          </a:p>
          <a:p>
            <a:pPr marL="800006" lvl="1" indent="-342900" algn="just">
              <a:lnSpc>
                <a:spcPct val="114000"/>
              </a:lnSpc>
              <a:buFont typeface="Arial" panose="020B0604020202020204" pitchFamily="34" charset="0"/>
              <a:buChar char="•"/>
            </a:pPr>
            <a:endParaRPr lang="en-US" dirty="0" smtClean="0"/>
          </a:p>
          <a:p>
            <a:pPr marL="800006" lvl="1" indent="-342900" algn="just">
              <a:lnSpc>
                <a:spcPct val="114000"/>
              </a:lnSpc>
              <a:buFont typeface="Arial" panose="020B0604020202020204" pitchFamily="34" charset="0"/>
              <a:buChar char="•"/>
            </a:pPr>
            <a:r>
              <a:rPr lang="en-US" b="1" dirty="0" smtClean="0"/>
              <a:t>Build after other projects are built:</a:t>
            </a:r>
            <a:r>
              <a:rPr lang="en-US" dirty="0" smtClean="0"/>
              <a:t> If your project depends on another project build then you should select this option and must specify the project name in </a:t>
            </a:r>
            <a:r>
              <a:rPr lang="en-US" b="1" i="1" dirty="0" smtClean="0">
                <a:solidFill>
                  <a:srgbClr val="002060"/>
                </a:solidFill>
              </a:rPr>
              <a:t>projects to watch</a:t>
            </a:r>
            <a:r>
              <a:rPr lang="en-US" dirty="0" smtClean="0"/>
              <a:t> field section.</a:t>
            </a:r>
          </a:p>
          <a:p>
            <a:pPr marL="800006" lvl="1" indent="-342900" algn="just">
              <a:lnSpc>
                <a:spcPct val="114000"/>
              </a:lnSpc>
              <a:buFont typeface="Arial" panose="020B0604020202020204" pitchFamily="34" charset="0"/>
              <a:buChar char="•"/>
            </a:pPr>
            <a:endParaRPr lang="en-US" dirty="0" smtClean="0"/>
          </a:p>
          <a:p>
            <a:pPr marL="800006" lvl="1" indent="-342900" algn="just">
              <a:lnSpc>
                <a:spcPct val="114000"/>
              </a:lnSpc>
              <a:buFont typeface="Arial" panose="020B0604020202020204" pitchFamily="34" charset="0"/>
              <a:buChar char="•"/>
            </a:pPr>
            <a:r>
              <a:rPr lang="en-US" b="1" dirty="0" smtClean="0"/>
              <a:t>Build periodically:</a:t>
            </a:r>
            <a:r>
              <a:rPr lang="en-US" dirty="0" smtClean="0"/>
              <a:t> If you want to schedule your project build periodically then select this option.</a:t>
            </a:r>
          </a:p>
          <a:p>
            <a:pPr marL="1257120" lvl="2" indent="-342900" algn="just">
              <a:lnSpc>
                <a:spcPct val="114000"/>
              </a:lnSpc>
              <a:buFont typeface="Arial" panose="020B0604020202020204" pitchFamily="34" charset="0"/>
              <a:buChar char="•"/>
            </a:pPr>
            <a:r>
              <a:rPr lang="en-US" dirty="0" smtClean="0"/>
              <a:t>You have to enter the schedule for periodic building using </a:t>
            </a:r>
            <a:r>
              <a:rPr lang="en-US" b="1" i="1" dirty="0" err="1" smtClean="0">
                <a:solidFill>
                  <a:srgbClr val="002060"/>
                </a:solidFill>
              </a:rPr>
              <a:t>cron</a:t>
            </a:r>
            <a:r>
              <a:rPr lang="en-US" b="1" i="1" dirty="0" smtClean="0">
                <a:solidFill>
                  <a:srgbClr val="002060"/>
                </a:solidFill>
              </a:rPr>
              <a:t> expression</a:t>
            </a:r>
            <a:r>
              <a:rPr lang="en-US" dirty="0" smtClean="0"/>
              <a:t>. </a:t>
            </a:r>
          </a:p>
        </p:txBody>
      </p:sp>
    </p:spTree>
    <p:extLst>
      <p:ext uri="{BB962C8B-B14F-4D97-AF65-F5344CB8AC3E}">
        <p14:creationId xmlns:p14="http://schemas.microsoft.com/office/powerpoint/2010/main" val="293124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381001" y="742950"/>
            <a:ext cx="8458200" cy="42934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IN" sz="2000" dirty="0"/>
              <a:t>Install &amp; Configure </a:t>
            </a:r>
            <a:r>
              <a:rPr lang="en-IN" sz="2000" dirty="0" smtClean="0"/>
              <a:t>Jenkins, Jenkins </a:t>
            </a:r>
            <a:r>
              <a:rPr lang="en-IN" sz="2000" dirty="0"/>
              <a:t>Architecture Overview, </a:t>
            </a:r>
            <a:r>
              <a:rPr lang="en-IN" sz="2000" dirty="0" smtClean="0"/>
              <a:t> Creating </a:t>
            </a:r>
            <a:r>
              <a:rPr lang="en-IN" sz="2000" dirty="0"/>
              <a:t>a Jenkins Job, </a:t>
            </a:r>
            <a:r>
              <a:rPr lang="en-IN" sz="2000" dirty="0" smtClean="0"/>
              <a:t> Configuring </a:t>
            </a:r>
            <a:r>
              <a:rPr lang="en-IN" sz="2000" dirty="0"/>
              <a:t>a Jenkins job</a:t>
            </a:r>
            <a:r>
              <a:rPr lang="en-IN" sz="2000" dirty="0" smtClean="0"/>
              <a:t>,</a:t>
            </a:r>
          </a:p>
          <a:p>
            <a:pPr marL="342900" indent="-342900" algn="just">
              <a:lnSpc>
                <a:spcPct val="150000"/>
              </a:lnSpc>
              <a:buFont typeface="Arial" panose="020B0604020202020204" pitchFamily="34" charset="0"/>
              <a:buChar char="•"/>
            </a:pPr>
            <a:endParaRPr lang="en-IN" sz="2000" dirty="0"/>
          </a:p>
          <a:p>
            <a:pPr marL="342900" indent="-342900" algn="just">
              <a:lnSpc>
                <a:spcPct val="150000"/>
              </a:lnSpc>
              <a:buFont typeface="Arial" panose="020B0604020202020204" pitchFamily="34" charset="0"/>
              <a:buChar char="•"/>
            </a:pPr>
            <a:r>
              <a:rPr lang="en-IN" sz="2000" dirty="0"/>
              <a:t>Introduction to Plugins, </a:t>
            </a:r>
            <a:r>
              <a:rPr lang="en-IN" sz="2000" dirty="0" smtClean="0"/>
              <a:t>Adding </a:t>
            </a:r>
            <a:r>
              <a:rPr lang="en-IN" sz="2000" dirty="0"/>
              <a:t>Plugins to </a:t>
            </a:r>
            <a:r>
              <a:rPr lang="en-IN" sz="2000" dirty="0" smtClean="0"/>
              <a:t>Jenkins, </a:t>
            </a:r>
            <a:r>
              <a:rPr lang="en-US" sz="2000" dirty="0" smtClean="0"/>
              <a:t>Commonly </a:t>
            </a:r>
            <a:r>
              <a:rPr lang="en-US" sz="2000" dirty="0"/>
              <a:t>used plugins (</a:t>
            </a:r>
            <a:r>
              <a:rPr lang="en-US" sz="2000" dirty="0" err="1"/>
              <a:t>Git</a:t>
            </a:r>
            <a:r>
              <a:rPr lang="en-US" sz="2000" dirty="0"/>
              <a:t> Plugin, Parameter Plugin, HTML Publisher, </a:t>
            </a:r>
            <a:r>
              <a:rPr lang="en-US" sz="2000" dirty="0" smtClean="0"/>
              <a:t> Copy </a:t>
            </a:r>
            <a:r>
              <a:rPr lang="en-US" sz="2000" dirty="0"/>
              <a:t>Artifact and Extended choice parameters</a:t>
            </a:r>
            <a:r>
              <a:rPr lang="en-US" sz="2000" dirty="0" smtClean="0"/>
              <a:t>),</a:t>
            </a:r>
          </a:p>
          <a:p>
            <a:pPr marL="342900" indent="-342900" algn="just">
              <a:lnSpc>
                <a:spcPct val="150000"/>
              </a:lnSpc>
              <a:buFont typeface="Arial" panose="020B0604020202020204" pitchFamily="34" charset="0"/>
              <a:buChar char="•"/>
            </a:pPr>
            <a:endParaRPr lang="en-US" sz="2000" dirty="0"/>
          </a:p>
          <a:p>
            <a:pPr marL="342900" indent="-342900" algn="just">
              <a:lnSpc>
                <a:spcPct val="150000"/>
              </a:lnSpc>
              <a:buFont typeface="Arial" panose="020B0604020202020204" pitchFamily="34" charset="0"/>
              <a:buChar char="•"/>
            </a:pPr>
            <a:r>
              <a:rPr lang="en-US" sz="2000" dirty="0"/>
              <a:t>Configuring Jenkins to work with java, </a:t>
            </a:r>
            <a:r>
              <a:rPr lang="en-US" sz="2000" dirty="0" err="1" smtClean="0"/>
              <a:t>Git</a:t>
            </a:r>
            <a:r>
              <a:rPr lang="en-US" sz="2000" dirty="0" smtClean="0"/>
              <a:t> </a:t>
            </a:r>
            <a:r>
              <a:rPr lang="en-US" sz="2000" dirty="0"/>
              <a:t>and </a:t>
            </a:r>
            <a:r>
              <a:rPr lang="en-US" sz="2000" dirty="0" smtClean="0"/>
              <a:t>Maven, Creating </a:t>
            </a:r>
            <a:r>
              <a:rPr lang="en-US" sz="2000" dirty="0"/>
              <a:t>a Jenkins Build and Jenkins workspace</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152401" y="690202"/>
            <a:ext cx="8839200" cy="4875331"/>
          </a:xfrm>
          <a:prstGeom prst="rect">
            <a:avLst/>
          </a:prstGeom>
          <a:noFill/>
          <a:ln>
            <a:noFill/>
          </a:ln>
        </p:spPr>
        <p:txBody>
          <a:bodyPr spcFirstLastPara="1" wrap="square" lIns="68559" tIns="68559" rIns="68559" bIns="68559" anchor="t" anchorCtr="0">
            <a:spAutoFit/>
          </a:bodyPr>
          <a:lstStyle/>
          <a:p>
            <a:pPr marL="1257120" lvl="2" indent="-342900" algn="just">
              <a:lnSpc>
                <a:spcPct val="114000"/>
              </a:lnSpc>
              <a:buFont typeface="Arial" panose="020B0604020202020204" pitchFamily="34" charset="0"/>
              <a:buChar char="•"/>
            </a:pPr>
            <a:r>
              <a:rPr lang="en-US" b="1" i="1" dirty="0" err="1" smtClean="0">
                <a:solidFill>
                  <a:srgbClr val="002060"/>
                </a:solidFill>
              </a:rPr>
              <a:t>cron</a:t>
            </a:r>
            <a:r>
              <a:rPr lang="en-US" b="1" i="1" dirty="0" smtClean="0">
                <a:solidFill>
                  <a:srgbClr val="002060"/>
                </a:solidFill>
              </a:rPr>
              <a:t> expression</a:t>
            </a:r>
            <a:r>
              <a:rPr lang="en-US" dirty="0" smtClean="0"/>
              <a:t>: </a:t>
            </a:r>
          </a:p>
          <a:p>
            <a:pPr marL="1257120" lvl="2" indent="-342900" algn="just">
              <a:lnSpc>
                <a:spcPct val="114000"/>
              </a:lnSpc>
              <a:buFont typeface="Arial" panose="020B0604020202020204" pitchFamily="34" charset="0"/>
              <a:buChar char="•"/>
            </a:pPr>
            <a:r>
              <a:rPr lang="en-US" dirty="0" smtClean="0"/>
              <a:t>Each line consists of 5 fields separated by TAB or whitespace. </a:t>
            </a:r>
            <a:r>
              <a:rPr lang="en-US" dirty="0" err="1" smtClean="0"/>
              <a:t>Cron</a:t>
            </a:r>
            <a:r>
              <a:rPr lang="en-US" dirty="0" smtClean="0"/>
              <a:t> is command-line utility that allows the developers and system administrators to schedule the tasks that run in the background at regular intervals.</a:t>
            </a:r>
          </a:p>
          <a:p>
            <a:pPr marL="1714228" lvl="3" indent="-342900" algn="just">
              <a:lnSpc>
                <a:spcPct val="114000"/>
              </a:lnSpc>
              <a:buFont typeface="Arial" panose="020B0604020202020204" pitchFamily="34" charset="0"/>
              <a:buChar char="•"/>
            </a:pPr>
            <a:r>
              <a:rPr lang="en-US" dirty="0" smtClean="0"/>
              <a:t>MINUTES – (0-59)</a:t>
            </a:r>
          </a:p>
          <a:p>
            <a:pPr marL="1714228" lvl="3" indent="-342900" algn="just">
              <a:lnSpc>
                <a:spcPct val="114000"/>
              </a:lnSpc>
              <a:buFont typeface="Arial" panose="020B0604020202020204" pitchFamily="34" charset="0"/>
              <a:buChar char="•"/>
            </a:pPr>
            <a:r>
              <a:rPr lang="en-US" dirty="0" smtClean="0"/>
              <a:t>HOURS – (0-23)</a:t>
            </a:r>
          </a:p>
          <a:p>
            <a:pPr marL="1714228" lvl="3" indent="-342900" algn="just">
              <a:lnSpc>
                <a:spcPct val="114000"/>
              </a:lnSpc>
              <a:buFont typeface="Arial" panose="020B0604020202020204" pitchFamily="34" charset="0"/>
              <a:buChar char="•"/>
            </a:pPr>
            <a:r>
              <a:rPr lang="en-US" dirty="0" smtClean="0"/>
              <a:t>DAYMONTH – (1-31)</a:t>
            </a:r>
          </a:p>
          <a:p>
            <a:pPr marL="1714228" lvl="3" indent="-342900" algn="just">
              <a:lnSpc>
                <a:spcPct val="114000"/>
              </a:lnSpc>
              <a:buFont typeface="Arial" panose="020B0604020202020204" pitchFamily="34" charset="0"/>
              <a:buChar char="•"/>
            </a:pPr>
            <a:r>
              <a:rPr lang="en-US" dirty="0" smtClean="0"/>
              <a:t>MONTH – (1-12)</a:t>
            </a:r>
          </a:p>
          <a:p>
            <a:pPr marL="1714228" lvl="3" indent="-342900" algn="just">
              <a:lnSpc>
                <a:spcPct val="114000"/>
              </a:lnSpc>
              <a:buFont typeface="Arial" panose="020B0604020202020204" pitchFamily="34" charset="0"/>
              <a:buChar char="•"/>
            </a:pPr>
            <a:r>
              <a:rPr lang="en-US" dirty="0" smtClean="0"/>
              <a:t>DAYWEEK – (0-7) where 0 and 7 are Sunday</a:t>
            </a:r>
          </a:p>
          <a:p>
            <a:pPr marL="1714228" lvl="3" indent="-342900" algn="just">
              <a:lnSpc>
                <a:spcPct val="114000"/>
              </a:lnSpc>
              <a:buFont typeface="Arial" panose="020B0604020202020204" pitchFamily="34" charset="0"/>
              <a:buChar char="•"/>
            </a:pPr>
            <a:r>
              <a:rPr lang="en-US" dirty="0" smtClean="0"/>
              <a:t>The </a:t>
            </a:r>
            <a:r>
              <a:rPr lang="en-US" b="1" dirty="0" smtClean="0"/>
              <a:t>*</a:t>
            </a:r>
            <a:r>
              <a:rPr lang="en-US" dirty="0" smtClean="0"/>
              <a:t> specifies all the valid values</a:t>
            </a:r>
          </a:p>
          <a:p>
            <a:pPr marL="1714228" lvl="3" indent="-342900" algn="just">
              <a:lnSpc>
                <a:spcPct val="114000"/>
              </a:lnSpc>
              <a:buFont typeface="Arial" panose="020B0604020202020204" pitchFamily="34" charset="0"/>
              <a:buChar char="•"/>
            </a:pPr>
            <a:r>
              <a:rPr lang="en-US" dirty="0" smtClean="0"/>
              <a:t>M-N defines a range of values</a:t>
            </a:r>
          </a:p>
          <a:p>
            <a:pPr marL="1714228" lvl="3" indent="-342900" algn="just">
              <a:lnSpc>
                <a:spcPct val="114000"/>
              </a:lnSpc>
              <a:buFont typeface="Arial" panose="020B0604020202020204" pitchFamily="34" charset="0"/>
              <a:buChar char="•"/>
            </a:pPr>
            <a:r>
              <a:rPr lang="en-US" dirty="0" smtClean="0"/>
              <a:t>M-N/X or */X – defines the steps by intervals of X through the specified range</a:t>
            </a:r>
          </a:p>
          <a:p>
            <a:pPr marL="1714228" lvl="3" indent="-342900" algn="just">
              <a:lnSpc>
                <a:spcPct val="114000"/>
              </a:lnSpc>
              <a:buFont typeface="Arial" panose="020B0604020202020204" pitchFamily="34" charset="0"/>
              <a:buChar char="•"/>
            </a:pPr>
            <a:endParaRPr lang="en-US" dirty="0" smtClean="0"/>
          </a:p>
        </p:txBody>
      </p:sp>
    </p:spTree>
    <p:extLst>
      <p:ext uri="{BB962C8B-B14F-4D97-AF65-F5344CB8AC3E}">
        <p14:creationId xmlns:p14="http://schemas.microsoft.com/office/powerpoint/2010/main" val="187504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152401" y="690202"/>
            <a:ext cx="8839200" cy="4243748"/>
          </a:xfrm>
          <a:prstGeom prst="rect">
            <a:avLst/>
          </a:prstGeom>
          <a:noFill/>
          <a:ln>
            <a:noFill/>
          </a:ln>
        </p:spPr>
        <p:txBody>
          <a:bodyPr spcFirstLastPara="1" wrap="square" lIns="68559" tIns="68559" rIns="68559" bIns="68559" anchor="t" anchorCtr="0">
            <a:spAutoFit/>
          </a:bodyPr>
          <a:lstStyle/>
          <a:p>
            <a:pPr marL="1257120" lvl="2" indent="-342900" algn="just">
              <a:lnSpc>
                <a:spcPct val="114000"/>
              </a:lnSpc>
              <a:buFont typeface="Arial" panose="020B0604020202020204" pitchFamily="34" charset="0"/>
              <a:buChar char="•"/>
            </a:pPr>
            <a:r>
              <a:rPr lang="en-US" b="1" i="1" dirty="0" err="1" smtClean="0">
                <a:solidFill>
                  <a:srgbClr val="002060"/>
                </a:solidFill>
              </a:rPr>
              <a:t>cron</a:t>
            </a:r>
            <a:r>
              <a:rPr lang="en-US" b="1" i="1" dirty="0" smtClean="0">
                <a:solidFill>
                  <a:srgbClr val="002060"/>
                </a:solidFill>
              </a:rPr>
              <a:t> expression</a:t>
            </a:r>
            <a:r>
              <a:rPr lang="en-US" dirty="0" smtClean="0"/>
              <a:t>: </a:t>
            </a:r>
          </a:p>
          <a:p>
            <a:pPr marL="1714228" lvl="3" indent="-342900" algn="just">
              <a:lnSpc>
                <a:spcPct val="114000"/>
              </a:lnSpc>
              <a:buFont typeface="Arial" panose="020B0604020202020204" pitchFamily="34" charset="0"/>
              <a:buChar char="•"/>
            </a:pPr>
            <a:r>
              <a:rPr lang="en-US" dirty="0" smtClean="0"/>
              <a:t>A, B, …., Z – enumerates multiple values</a:t>
            </a:r>
          </a:p>
          <a:p>
            <a:pPr marL="1714228" lvl="3" indent="-342900" algn="just">
              <a:lnSpc>
                <a:spcPct val="114000"/>
              </a:lnSpc>
              <a:buFont typeface="Arial" panose="020B0604020202020204" pitchFamily="34" charset="0"/>
              <a:buChar char="•"/>
            </a:pPr>
            <a:r>
              <a:rPr lang="en-US" dirty="0" smtClean="0"/>
              <a:t>An empty line that start with a # symbol is treated as a comment </a:t>
            </a:r>
          </a:p>
          <a:p>
            <a:pPr lvl="3" algn="just">
              <a:lnSpc>
                <a:spcPct val="114000"/>
              </a:lnSpc>
            </a:pPr>
            <a:endParaRPr lang="en-US" dirty="0"/>
          </a:p>
          <a:p>
            <a:pPr lvl="3" algn="just">
              <a:lnSpc>
                <a:spcPct val="114000"/>
              </a:lnSpc>
            </a:pPr>
            <a:r>
              <a:rPr lang="en-US" dirty="0" smtClean="0"/>
              <a:t>	minute	hour	day	    month	      day</a:t>
            </a:r>
          </a:p>
          <a:p>
            <a:pPr lvl="3" algn="just">
              <a:lnSpc>
                <a:spcPct val="114000"/>
              </a:lnSpc>
            </a:pPr>
            <a:r>
              <a:rPr lang="en-US" dirty="0"/>
              <a:t>	</a:t>
            </a:r>
            <a:r>
              <a:rPr lang="en-US" dirty="0" smtClean="0"/>
              <a:t>	           (month)		     (week)</a:t>
            </a:r>
          </a:p>
          <a:p>
            <a:pPr lvl="3" algn="just">
              <a:lnSpc>
                <a:spcPct val="114000"/>
              </a:lnSpc>
            </a:pPr>
            <a:r>
              <a:rPr lang="en-US" b="1" dirty="0" smtClean="0"/>
              <a:t>Example:</a:t>
            </a:r>
          </a:p>
          <a:p>
            <a:pPr lvl="3" algn="just">
              <a:lnSpc>
                <a:spcPct val="114000"/>
              </a:lnSpc>
            </a:pPr>
            <a:r>
              <a:rPr lang="en-US" dirty="0"/>
              <a:t>	</a:t>
            </a:r>
            <a:r>
              <a:rPr lang="en-US" dirty="0" smtClean="0"/>
              <a:t>#every single minute</a:t>
            </a:r>
          </a:p>
          <a:p>
            <a:pPr lvl="3" algn="just">
              <a:lnSpc>
                <a:spcPct val="114000"/>
              </a:lnSpc>
            </a:pPr>
            <a:r>
              <a:rPr lang="en-US" dirty="0"/>
              <a:t>	</a:t>
            </a:r>
            <a:r>
              <a:rPr lang="en-US" dirty="0" smtClean="0"/>
              <a:t>	* * * * *</a:t>
            </a:r>
          </a:p>
          <a:p>
            <a:pPr lvl="3" algn="just">
              <a:lnSpc>
                <a:spcPct val="114000"/>
              </a:lnSpc>
            </a:pPr>
            <a:r>
              <a:rPr lang="en-US" dirty="0"/>
              <a:t>	</a:t>
            </a:r>
            <a:r>
              <a:rPr lang="en-US" dirty="0" smtClean="0"/>
              <a:t>#every fifteen minute</a:t>
            </a:r>
          </a:p>
          <a:p>
            <a:pPr lvl="3" algn="just">
              <a:lnSpc>
                <a:spcPct val="114000"/>
              </a:lnSpc>
            </a:pPr>
            <a:r>
              <a:rPr lang="en-US" dirty="0"/>
              <a:t>	</a:t>
            </a:r>
            <a:r>
              <a:rPr lang="en-US" dirty="0" smtClean="0"/>
              <a:t>	*/15 * * * *</a:t>
            </a:r>
          </a:p>
          <a:p>
            <a:pPr lvl="3" algn="just">
              <a:lnSpc>
                <a:spcPct val="114000"/>
              </a:lnSpc>
            </a:pPr>
            <a:r>
              <a:rPr lang="en-US" dirty="0">
                <a:hlinkClick r:id="rId4"/>
              </a:rPr>
              <a:t>https://</a:t>
            </a:r>
            <a:r>
              <a:rPr lang="en-US" dirty="0" smtClean="0">
                <a:hlinkClick r:id="rId4"/>
              </a:rPr>
              <a:t>crontab.guru/examples.html</a:t>
            </a:r>
            <a:endParaRPr lang="en-US" dirty="0" smtClean="0"/>
          </a:p>
          <a:p>
            <a:pPr lvl="3" algn="just">
              <a:lnSpc>
                <a:spcPct val="114000"/>
              </a:lnSpc>
            </a:pPr>
            <a:endParaRPr lang="en-US" dirty="0" smtClean="0"/>
          </a:p>
        </p:txBody>
      </p:sp>
    </p:spTree>
    <p:extLst>
      <p:ext uri="{BB962C8B-B14F-4D97-AF65-F5344CB8AC3E}">
        <p14:creationId xmlns:p14="http://schemas.microsoft.com/office/powerpoint/2010/main" val="364022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152401" y="690202"/>
            <a:ext cx="8839200" cy="3296373"/>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b="1" dirty="0" smtClean="0"/>
              <a:t>Build Triggers</a:t>
            </a:r>
          </a:p>
          <a:p>
            <a:pPr marL="800006" lvl="1" indent="-342900" algn="just">
              <a:lnSpc>
                <a:spcPct val="114000"/>
              </a:lnSpc>
              <a:buFont typeface="Arial" panose="020B0604020202020204" pitchFamily="34" charset="0"/>
              <a:buChar char="•"/>
            </a:pPr>
            <a:r>
              <a:rPr lang="en-US" b="1" dirty="0" smtClean="0"/>
              <a:t>GitHub hook trigger for </a:t>
            </a:r>
            <a:r>
              <a:rPr lang="en-US" b="1" dirty="0" err="1" smtClean="0"/>
              <a:t>GITScm</a:t>
            </a:r>
            <a:r>
              <a:rPr lang="en-US" b="1" dirty="0" smtClean="0"/>
              <a:t> polling:</a:t>
            </a:r>
            <a:r>
              <a:rPr lang="en-US" dirty="0" smtClean="0"/>
              <a:t> A </a:t>
            </a:r>
            <a:r>
              <a:rPr lang="en-US" dirty="0" err="1" smtClean="0"/>
              <a:t>webhook</a:t>
            </a:r>
            <a:r>
              <a:rPr lang="en-US" dirty="0" smtClean="0"/>
              <a:t> is an HTTP callback, an HTTP POST that occurs when something happens through a simple event-notification via HTTP POST. GitHub </a:t>
            </a:r>
            <a:r>
              <a:rPr lang="en-US" dirty="0" err="1" smtClean="0"/>
              <a:t>wewbhooks</a:t>
            </a:r>
            <a:r>
              <a:rPr lang="en-US" dirty="0" smtClean="0"/>
              <a:t> in Jenkins are used to trigger the build whenever a developer commits something to the branch, on GitHub.</a:t>
            </a:r>
          </a:p>
          <a:p>
            <a:pPr marL="800006" lvl="1" indent="-342900" algn="just">
              <a:lnSpc>
                <a:spcPct val="114000"/>
              </a:lnSpc>
              <a:buFont typeface="Arial" panose="020B0604020202020204" pitchFamily="34" charset="0"/>
              <a:buChar char="•"/>
            </a:pPr>
            <a:r>
              <a:rPr lang="en-US" b="1" dirty="0" smtClean="0"/>
              <a:t>Poll SCM:</a:t>
            </a:r>
            <a:r>
              <a:rPr lang="en-US" dirty="0" smtClean="0"/>
              <a:t> Poll SCM periodically polls the SCM to check whether changes were made and builds the project if new commits were pushed since the last build. </a:t>
            </a:r>
          </a:p>
          <a:p>
            <a:pPr marL="800006" lvl="1" indent="-342900" algn="just">
              <a:lnSpc>
                <a:spcPct val="114000"/>
              </a:lnSpc>
              <a:buFont typeface="Arial" panose="020B0604020202020204" pitchFamily="34" charset="0"/>
              <a:buChar char="•"/>
            </a:pPr>
            <a:endParaRPr lang="en-US" dirty="0" smtClean="0"/>
          </a:p>
          <a:p>
            <a:pPr marL="800006" lvl="1" indent="-342900" algn="just">
              <a:lnSpc>
                <a:spcPct val="114000"/>
              </a:lnSpc>
              <a:buFont typeface="Arial" panose="020B0604020202020204" pitchFamily="34" charset="0"/>
              <a:buChar char="•"/>
            </a:pPr>
            <a:endParaRPr lang="en-US" dirty="0" smtClean="0"/>
          </a:p>
        </p:txBody>
      </p:sp>
    </p:spTree>
    <p:extLst>
      <p:ext uri="{BB962C8B-B14F-4D97-AF65-F5344CB8AC3E}">
        <p14:creationId xmlns:p14="http://schemas.microsoft.com/office/powerpoint/2010/main" val="60713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927956"/>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dirty="0"/>
              <a:t>Poll SCM: Periodically check the repository for changes and trigger a build.</a:t>
            </a:r>
          </a:p>
          <a:p>
            <a:pPr marL="342900" indent="-342900" algn="just">
              <a:lnSpc>
                <a:spcPct val="114000"/>
              </a:lnSpc>
              <a:buFont typeface="Arial" panose="020B0604020202020204" pitchFamily="34" charset="0"/>
              <a:buChar char="•"/>
            </a:pPr>
            <a:r>
              <a:rPr lang="en-US" dirty="0"/>
              <a:t>GitHub hook trigger: Trigger a build when a GitHub push event occurs.</a:t>
            </a:r>
          </a:p>
          <a:p>
            <a:pPr marL="342900" indent="-342900" algn="just">
              <a:lnSpc>
                <a:spcPct val="114000"/>
              </a:lnSpc>
              <a:buFont typeface="Arial" panose="020B0604020202020204" pitchFamily="34" charset="0"/>
              <a:buChar char="•"/>
            </a:pPr>
            <a:r>
              <a:rPr lang="en-US" dirty="0"/>
              <a:t>Scheduled: Run the build on a schedule using a </a:t>
            </a:r>
            <a:r>
              <a:rPr lang="en-US" dirty="0" err="1"/>
              <a:t>cron</a:t>
            </a:r>
            <a:r>
              <a:rPr lang="en-US" dirty="0"/>
              <a:t>-like syntax.</a:t>
            </a:r>
          </a:p>
          <a:p>
            <a:pPr marL="342900" indent="-342900" algn="just">
              <a:lnSpc>
                <a:spcPct val="114000"/>
              </a:lnSpc>
              <a:buFont typeface="Arial" panose="020B0604020202020204" pitchFamily="34" charset="0"/>
              <a:buChar char="•"/>
            </a:pPr>
            <a:r>
              <a:rPr lang="en-US" dirty="0"/>
              <a:t>Build Environment</a:t>
            </a:r>
          </a:p>
          <a:p>
            <a:pPr marL="342900" indent="-342900" algn="just">
              <a:lnSpc>
                <a:spcPct val="114000"/>
              </a:lnSpc>
              <a:buFont typeface="Arial" panose="020B0604020202020204" pitchFamily="34" charset="0"/>
              <a:buChar char="•"/>
            </a:pPr>
            <a:r>
              <a:rPr lang="en-US" dirty="0"/>
              <a:t>Use secret text(s) or file(s): Inject sensitive data like API keys or passwords.</a:t>
            </a:r>
          </a:p>
          <a:p>
            <a:pPr marL="342900" indent="-342900" algn="just">
              <a:lnSpc>
                <a:spcPct val="114000"/>
              </a:lnSpc>
              <a:buFont typeface="Arial" panose="020B0604020202020204" pitchFamily="34" charset="0"/>
              <a:buChar char="•"/>
            </a:pPr>
            <a:r>
              <a:rPr lang="en-US" dirty="0"/>
              <a:t>Prepare an environment for the run: Set environment variables.</a:t>
            </a:r>
          </a:p>
          <a:p>
            <a:pPr marL="342900" indent="-342900" algn="just">
              <a:lnSpc>
                <a:spcPct val="114000"/>
              </a:lnSpc>
              <a:buFont typeface="Arial" panose="020B0604020202020204" pitchFamily="34" charset="0"/>
              <a:buChar char="•"/>
            </a:pPr>
            <a:r>
              <a:rPr lang="en-US" dirty="0"/>
              <a:t>Build</a:t>
            </a:r>
          </a:p>
          <a:p>
            <a:pPr marL="342900" indent="-342900" algn="just">
              <a:lnSpc>
                <a:spcPct val="114000"/>
              </a:lnSpc>
              <a:buFont typeface="Arial" panose="020B0604020202020204" pitchFamily="34" charset="0"/>
              <a:buChar char="•"/>
            </a:pPr>
            <a:r>
              <a:rPr lang="en-US" dirty="0"/>
              <a:t>Build Steps: Add the steps to build, test, and deploy the project.</a:t>
            </a:r>
          </a:p>
          <a:p>
            <a:pPr marL="342900" indent="-342900" algn="just">
              <a:lnSpc>
                <a:spcPct val="114000"/>
              </a:lnSpc>
              <a:buFont typeface="Arial" panose="020B0604020202020204" pitchFamily="34" charset="0"/>
              <a:buChar char="•"/>
            </a:pPr>
            <a:r>
              <a:rPr lang="en-US" dirty="0"/>
              <a:t>Execute shell commands</a:t>
            </a:r>
          </a:p>
          <a:p>
            <a:pPr marL="342900" indent="-342900" algn="just">
              <a:lnSpc>
                <a:spcPct val="114000"/>
              </a:lnSpc>
              <a:buFont typeface="Arial" panose="020B0604020202020204" pitchFamily="34" charset="0"/>
              <a:buChar char="•"/>
            </a:pPr>
            <a:r>
              <a:rPr lang="en-US" dirty="0"/>
              <a:t>Run Maven targets</a:t>
            </a:r>
          </a:p>
        </p:txBody>
      </p:sp>
    </p:spTree>
    <p:extLst>
      <p:ext uri="{BB962C8B-B14F-4D97-AF65-F5344CB8AC3E}">
        <p14:creationId xmlns:p14="http://schemas.microsoft.com/office/powerpoint/2010/main" val="24875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63144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a:t>Invoke Ant targets</a:t>
            </a:r>
          </a:p>
          <a:p>
            <a:pPr marL="342900" indent="-342900" algn="just">
              <a:lnSpc>
                <a:spcPct val="150000"/>
              </a:lnSpc>
              <a:buFont typeface="Arial" panose="020B0604020202020204" pitchFamily="34" charset="0"/>
              <a:buChar char="•"/>
            </a:pPr>
            <a:r>
              <a:rPr lang="en-US" dirty="0"/>
              <a:t>Run system commands</a:t>
            </a:r>
          </a:p>
          <a:p>
            <a:pPr marL="342900" indent="-342900" algn="just">
              <a:lnSpc>
                <a:spcPct val="150000"/>
              </a:lnSpc>
              <a:buFont typeface="Arial" panose="020B0604020202020204" pitchFamily="34" charset="0"/>
              <a:buChar char="•"/>
            </a:pPr>
            <a:r>
              <a:rPr lang="en-US" dirty="0"/>
              <a:t>Post-build Actions</a:t>
            </a:r>
          </a:p>
          <a:p>
            <a:pPr marL="342900" indent="-342900" algn="just">
              <a:lnSpc>
                <a:spcPct val="150000"/>
              </a:lnSpc>
              <a:buFont typeface="Arial" panose="020B0604020202020204" pitchFamily="34" charset="0"/>
              <a:buChar char="•"/>
            </a:pPr>
            <a:r>
              <a:rPr lang="en-US" dirty="0"/>
              <a:t>Archive the artifacts: Save build artifacts for later use.</a:t>
            </a:r>
          </a:p>
          <a:p>
            <a:pPr marL="342900" indent="-342900" algn="just">
              <a:lnSpc>
                <a:spcPct val="150000"/>
              </a:lnSpc>
              <a:buFont typeface="Arial" panose="020B0604020202020204" pitchFamily="34" charset="0"/>
              <a:buChar char="•"/>
            </a:pPr>
            <a:r>
              <a:rPr lang="en-US" dirty="0"/>
              <a:t>Publish JUnit test result report: Publish test results.</a:t>
            </a:r>
          </a:p>
          <a:p>
            <a:pPr marL="342900" indent="-342900" algn="just">
              <a:lnSpc>
                <a:spcPct val="150000"/>
              </a:lnSpc>
              <a:buFont typeface="Arial" panose="020B0604020202020204" pitchFamily="34" charset="0"/>
              <a:buChar char="•"/>
            </a:pPr>
            <a:r>
              <a:rPr lang="en-US" dirty="0"/>
              <a:t>Publish to a Git repository: Push build artifacts to a Git repository.</a:t>
            </a:r>
          </a:p>
        </p:txBody>
      </p:sp>
    </p:spTree>
    <p:extLst>
      <p:ext uri="{BB962C8B-B14F-4D97-AF65-F5344CB8AC3E}">
        <p14:creationId xmlns:p14="http://schemas.microsoft.com/office/powerpoint/2010/main" val="276078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Job</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63144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a:t>Trigger a parameterized build on other projects: Trigger downstream jobs.</a:t>
            </a:r>
          </a:p>
          <a:p>
            <a:pPr marL="342900" indent="-342900" algn="just">
              <a:lnSpc>
                <a:spcPct val="150000"/>
              </a:lnSpc>
              <a:buFont typeface="Arial" panose="020B0604020202020204" pitchFamily="34" charset="0"/>
              <a:buChar char="•"/>
            </a:pPr>
            <a:r>
              <a:rPr lang="en-US" dirty="0"/>
              <a:t>Advanced Project Options</a:t>
            </a:r>
          </a:p>
          <a:p>
            <a:pPr marL="342900" indent="-342900" algn="just">
              <a:lnSpc>
                <a:spcPct val="150000"/>
              </a:lnSpc>
              <a:buFont typeface="Arial" panose="020B0604020202020204" pitchFamily="34" charset="0"/>
              <a:buChar char="•"/>
            </a:pPr>
            <a:r>
              <a:rPr lang="en-US" dirty="0"/>
              <a:t>Restrict where this project can be run: Specify which agents can execute the job.</a:t>
            </a:r>
          </a:p>
          <a:p>
            <a:pPr marL="342900" indent="-342900" algn="just">
              <a:lnSpc>
                <a:spcPct val="150000"/>
              </a:lnSpc>
              <a:buFont typeface="Arial" panose="020B0604020202020204" pitchFamily="34" charset="0"/>
              <a:buChar char="•"/>
            </a:pPr>
            <a:r>
              <a:rPr lang="en-US" dirty="0"/>
              <a:t>Quiet period: Delay the start of a build for a specified time.</a:t>
            </a:r>
          </a:p>
          <a:p>
            <a:pPr marL="342900" indent="-342900" algn="just">
              <a:lnSpc>
                <a:spcPct val="150000"/>
              </a:lnSpc>
              <a:buFont typeface="Arial" panose="020B0604020202020204" pitchFamily="34" charset="0"/>
              <a:buChar char="•"/>
            </a:pPr>
            <a:r>
              <a:rPr lang="en-US" dirty="0"/>
              <a:t>Retry Count: Retry a failed build a specified number of times.</a:t>
            </a:r>
          </a:p>
        </p:txBody>
      </p:sp>
    </p:spTree>
    <p:extLst>
      <p:ext uri="{BB962C8B-B14F-4D97-AF65-F5344CB8AC3E}">
        <p14:creationId xmlns:p14="http://schemas.microsoft.com/office/powerpoint/2010/main" val="9894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Introduction To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877942"/>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smtClean="0"/>
              <a:t>Plugins </a:t>
            </a:r>
            <a:r>
              <a:rPr lang="en-US" dirty="0"/>
              <a:t>are the primary means of enhancing Jenkins functionality to suit specific needs</a:t>
            </a:r>
            <a:r>
              <a:rPr lang="en-US" dirty="0" smtClean="0"/>
              <a:t>.</a:t>
            </a:r>
          </a:p>
          <a:p>
            <a:pPr marL="342900" indent="-342900" algn="just">
              <a:lnSpc>
                <a:spcPct val="150000"/>
              </a:lnSpc>
              <a:buFont typeface="Arial" panose="020B0604020202020204" pitchFamily="34" charset="0"/>
              <a:buChar char="•"/>
            </a:pPr>
            <a:endParaRPr lang="en-US" dirty="0"/>
          </a:p>
          <a:p>
            <a:pPr marL="342900" indent="-342900" algn="just">
              <a:lnSpc>
                <a:spcPct val="150000"/>
              </a:lnSpc>
              <a:buFont typeface="Arial" panose="020B0604020202020204" pitchFamily="34" charset="0"/>
              <a:buChar char="•"/>
            </a:pPr>
            <a:r>
              <a:rPr lang="en-US" dirty="0"/>
              <a:t>There are over a thousand different plugins available that can integrate various build tools, cloud providers, analysis tools, and more</a:t>
            </a:r>
            <a:r>
              <a:rPr lang="en-US" dirty="0" smtClean="0"/>
              <a:t>.</a:t>
            </a:r>
          </a:p>
          <a:p>
            <a:pPr marL="342900" indent="-342900" algn="just">
              <a:lnSpc>
                <a:spcPct val="150000"/>
              </a:lnSpc>
              <a:buFont typeface="Arial" panose="020B0604020202020204" pitchFamily="34" charset="0"/>
              <a:buChar char="•"/>
            </a:pPr>
            <a:endParaRPr lang="en-US" dirty="0"/>
          </a:p>
          <a:p>
            <a:pPr marL="342900" indent="-342900" algn="just">
              <a:lnSpc>
                <a:spcPct val="150000"/>
              </a:lnSpc>
              <a:buFont typeface="Arial" panose="020B0604020202020204" pitchFamily="34" charset="0"/>
              <a:buChar char="•"/>
            </a:pPr>
            <a:r>
              <a:rPr lang="en-US" dirty="0"/>
              <a:t>Plugins are packaged as self-contained </a:t>
            </a:r>
            <a:r>
              <a:rPr lang="en-US" b="1" i="1" dirty="0">
                <a:solidFill>
                  <a:srgbClr val="0070C0"/>
                </a:solidFill>
              </a:rPr>
              <a:t>.</a:t>
            </a:r>
            <a:r>
              <a:rPr lang="en-US" b="1" i="1" dirty="0" err="1">
                <a:solidFill>
                  <a:srgbClr val="0070C0"/>
                </a:solidFill>
              </a:rPr>
              <a:t>hpi</a:t>
            </a:r>
            <a:r>
              <a:rPr lang="en-US" dirty="0"/>
              <a:t> files containing the necessary code, images, and resources</a:t>
            </a:r>
            <a:r>
              <a:rPr lang="en-US" dirty="0" smtClean="0"/>
              <a:t>.</a:t>
            </a:r>
          </a:p>
          <a:p>
            <a:pPr marL="342900" indent="-34290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14148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330965" cy="3877942"/>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t>Benefits of using Plugins</a:t>
            </a:r>
          </a:p>
          <a:p>
            <a:pPr marL="342900" indent="-342900" algn="just">
              <a:lnSpc>
                <a:spcPct val="150000"/>
              </a:lnSpc>
              <a:buFont typeface="Arial" panose="020B0604020202020204" pitchFamily="34" charset="0"/>
              <a:buChar char="•"/>
            </a:pPr>
            <a:r>
              <a:rPr lang="en-US" b="1" i="1" dirty="0" smtClean="0">
                <a:solidFill>
                  <a:srgbClr val="0070C0"/>
                </a:solidFill>
              </a:rPr>
              <a:t>Extended functionality:</a:t>
            </a:r>
            <a:r>
              <a:rPr lang="en-US" dirty="0" smtClean="0"/>
              <a:t> Plugins can be used to add new features to Jenkins. Many plugins are open-source and maintained by the Jenkins community. This means you can benefit from the contributions and improvements made by a large user base.</a:t>
            </a:r>
          </a:p>
          <a:p>
            <a:pPr marL="342900" indent="-342900" algn="just">
              <a:lnSpc>
                <a:spcPct val="150000"/>
              </a:lnSpc>
              <a:buFont typeface="Arial" panose="020B0604020202020204" pitchFamily="34" charset="0"/>
              <a:buChar char="•"/>
            </a:pPr>
            <a:endParaRPr lang="en-US" dirty="0"/>
          </a:p>
          <a:p>
            <a:pPr marL="342900" indent="-342900" algn="just">
              <a:lnSpc>
                <a:spcPct val="150000"/>
              </a:lnSpc>
              <a:buFont typeface="Arial" panose="020B0604020202020204" pitchFamily="34" charset="0"/>
              <a:buChar char="•"/>
            </a:pPr>
            <a:r>
              <a:rPr lang="en-US" b="1" i="1" dirty="0" smtClean="0">
                <a:solidFill>
                  <a:srgbClr val="0070C0"/>
                </a:solidFill>
              </a:rPr>
              <a:t>Task automation:</a:t>
            </a:r>
            <a:r>
              <a:rPr lang="en-US" dirty="0" smtClean="0"/>
              <a:t> It can be used to automate various tasks related to software development such as building, testing, deployment of library files to executable environment.</a:t>
            </a:r>
            <a:endParaRPr lang="en-US" dirty="0"/>
          </a:p>
        </p:txBody>
      </p:sp>
    </p:spTree>
    <p:extLst>
      <p:ext uri="{BB962C8B-B14F-4D97-AF65-F5344CB8AC3E}">
        <p14:creationId xmlns:p14="http://schemas.microsoft.com/office/powerpoint/2010/main" val="171525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330965" cy="4293441"/>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t>Benefits of using Plugins</a:t>
            </a:r>
          </a:p>
          <a:p>
            <a:pPr marL="342900" indent="-342900" algn="just">
              <a:lnSpc>
                <a:spcPct val="150000"/>
              </a:lnSpc>
              <a:buFont typeface="Arial" panose="020B0604020202020204" pitchFamily="34" charset="0"/>
              <a:buChar char="•"/>
            </a:pPr>
            <a:r>
              <a:rPr lang="en-US" b="1" i="1" dirty="0" smtClean="0">
                <a:solidFill>
                  <a:srgbClr val="0070C0"/>
                </a:solidFill>
              </a:rPr>
              <a:t>Scalability:</a:t>
            </a:r>
            <a:r>
              <a:rPr lang="en-US" dirty="0" smtClean="0"/>
              <a:t> We can add or remove the plugins as per the requirements of our project and thereby Jenkins meets the requirements of organization.</a:t>
            </a:r>
          </a:p>
          <a:p>
            <a:pPr marL="342900" indent="-342900" algn="just">
              <a:lnSpc>
                <a:spcPct val="150000"/>
              </a:lnSpc>
              <a:buFont typeface="Arial" panose="020B0604020202020204" pitchFamily="34" charset="0"/>
              <a:buChar char="•"/>
            </a:pPr>
            <a:endParaRPr lang="en-US" dirty="0"/>
          </a:p>
          <a:p>
            <a:pPr marL="342900" indent="-342900" algn="just">
              <a:lnSpc>
                <a:spcPct val="150000"/>
              </a:lnSpc>
              <a:buFont typeface="Arial" panose="020B0604020202020204" pitchFamily="34" charset="0"/>
              <a:buChar char="•"/>
            </a:pPr>
            <a:r>
              <a:rPr lang="en-US" b="1" i="1" dirty="0" smtClean="0">
                <a:solidFill>
                  <a:srgbClr val="0070C0"/>
                </a:solidFill>
              </a:rPr>
              <a:t>Security:</a:t>
            </a:r>
            <a:r>
              <a:rPr lang="en-US" dirty="0" smtClean="0"/>
              <a:t> Jenkins plugins are useful to make the job secure by integrating with security tools, vulnerability scanners.</a:t>
            </a:r>
          </a:p>
          <a:p>
            <a:pPr marL="342900" indent="-342900" algn="just">
              <a:lnSpc>
                <a:spcPct val="150000"/>
              </a:lnSpc>
              <a:buFont typeface="Arial" panose="020B0604020202020204" pitchFamily="34" charset="0"/>
              <a:buChar char="•"/>
            </a:pPr>
            <a:endParaRPr lang="en-US" dirty="0"/>
          </a:p>
          <a:p>
            <a:pPr marL="342900" indent="-342900" algn="just">
              <a:lnSpc>
                <a:spcPct val="150000"/>
              </a:lnSpc>
              <a:buFont typeface="Arial" panose="020B0604020202020204" pitchFamily="34" charset="0"/>
              <a:buChar char="•"/>
            </a:pPr>
            <a:r>
              <a:rPr lang="en-US" b="1" i="1" dirty="0">
                <a:solidFill>
                  <a:srgbClr val="0070C0"/>
                </a:solidFill>
              </a:rPr>
              <a:t>Continuous Improvement</a:t>
            </a:r>
            <a:r>
              <a:rPr lang="en-US" dirty="0" smtClean="0"/>
              <a:t>: Jenkins is an automated tool. Developers continuously create new plugins or improve the existing ones. Thus continuous improvement is made with latest technologies.</a:t>
            </a:r>
          </a:p>
        </p:txBody>
      </p:sp>
    </p:spTree>
    <p:extLst>
      <p:ext uri="{BB962C8B-B14F-4D97-AF65-F5344CB8AC3E}">
        <p14:creationId xmlns:p14="http://schemas.microsoft.com/office/powerpoint/2010/main" val="306609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330965" cy="3046946"/>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t>Benefits of using Plugins</a:t>
            </a:r>
            <a:endParaRPr lang="en-US" dirty="0" smtClean="0"/>
          </a:p>
          <a:p>
            <a:pPr marL="342900" indent="-342900" algn="just">
              <a:lnSpc>
                <a:spcPct val="150000"/>
              </a:lnSpc>
              <a:buFont typeface="Arial" panose="020B0604020202020204" pitchFamily="34" charset="0"/>
              <a:buChar char="•"/>
            </a:pPr>
            <a:r>
              <a:rPr lang="en-US" b="1" i="1" dirty="0">
                <a:solidFill>
                  <a:srgbClr val="0070C0"/>
                </a:solidFill>
              </a:rPr>
              <a:t>Increased flexibility: </a:t>
            </a:r>
            <a:r>
              <a:rPr lang="en-US" dirty="0" smtClean="0"/>
              <a:t>Plugins can be used to increase the flexibility of Jenkins. For example, </a:t>
            </a:r>
          </a:p>
          <a:p>
            <a:pPr marL="800006" lvl="1" indent="-342900" algn="just">
              <a:lnSpc>
                <a:spcPct val="150000"/>
              </a:lnSpc>
              <a:buFont typeface="Arial" panose="020B0604020202020204" pitchFamily="34" charset="0"/>
              <a:buChar char="•"/>
            </a:pPr>
            <a:r>
              <a:rPr lang="en-US" dirty="0" smtClean="0"/>
              <a:t>Amazon EC2 plugin allows to deploy the application from cloud platform </a:t>
            </a:r>
            <a:endParaRPr lang="en-US" dirty="0"/>
          </a:p>
          <a:p>
            <a:pPr marL="800006" lvl="1" indent="-342900" algn="just">
              <a:lnSpc>
                <a:spcPct val="150000"/>
              </a:lnSpc>
              <a:buFont typeface="Arial" panose="020B0604020202020204" pitchFamily="34" charset="0"/>
              <a:buChar char="•"/>
            </a:pPr>
            <a:r>
              <a:rPr lang="en-US" dirty="0" err="1" smtClean="0"/>
              <a:t>Git</a:t>
            </a:r>
            <a:r>
              <a:rPr lang="en-US" dirty="0" smtClean="0"/>
              <a:t> plugin allows you to deploy the application from GitHub repository.</a:t>
            </a:r>
          </a:p>
          <a:p>
            <a:pPr lvl="1" algn="just">
              <a:lnSpc>
                <a:spcPct val="150000"/>
              </a:lnSpc>
            </a:pPr>
            <a:r>
              <a:rPr lang="en-US" dirty="0" smtClean="0"/>
              <a:t>There are various ways by which the desired activity can be carried out in Jenkins.</a:t>
            </a:r>
            <a:endParaRPr lang="en-US" dirty="0"/>
          </a:p>
        </p:txBody>
      </p:sp>
    </p:spTree>
    <p:extLst>
      <p:ext uri="{BB962C8B-B14F-4D97-AF65-F5344CB8AC3E}">
        <p14:creationId xmlns:p14="http://schemas.microsoft.com/office/powerpoint/2010/main" val="9399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Jenkins</a:t>
            </a:r>
            <a:endParaRPr sz="2400" b="1" dirty="0">
              <a:latin typeface="Calibri" pitchFamily="34" charset="0"/>
              <a:cs typeface="Calibri" pitchFamily="34" charset="0"/>
            </a:endParaRPr>
          </a:p>
        </p:txBody>
      </p:sp>
      <p:sp>
        <p:nvSpPr>
          <p:cNvPr id="94" name="Google Shape;94;p2"/>
          <p:cNvSpPr txBox="1"/>
          <p:nvPr/>
        </p:nvSpPr>
        <p:spPr>
          <a:xfrm>
            <a:off x="381001" y="742950"/>
            <a:ext cx="8458200" cy="42934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sz="2000" dirty="0" smtClean="0"/>
              <a:t>Jenkins is a open source automation tool which allows contiguous integration (CI). It is written in Java. </a:t>
            </a:r>
          </a:p>
          <a:p>
            <a:pPr marL="342900" indent="-342900" algn="just">
              <a:lnSpc>
                <a:spcPct val="150000"/>
              </a:lnSpc>
              <a:buFont typeface="Arial" panose="020B0604020202020204" pitchFamily="34" charset="0"/>
              <a:buChar char="•"/>
            </a:pPr>
            <a:r>
              <a:rPr lang="en-US" sz="2000" dirty="0" smtClean="0"/>
              <a:t>Jenkins build and test our software projects continuously which becomes easy for developers to integrate the changes in the project.</a:t>
            </a:r>
          </a:p>
          <a:p>
            <a:pPr marL="342900" indent="-342900" algn="just">
              <a:lnSpc>
                <a:spcPct val="150000"/>
              </a:lnSpc>
              <a:buFont typeface="Arial" panose="020B0604020202020204" pitchFamily="34" charset="0"/>
              <a:buChar char="•"/>
            </a:pPr>
            <a:r>
              <a:rPr lang="en-US" sz="2000" dirty="0" smtClean="0"/>
              <a:t>Jenkins </a:t>
            </a:r>
            <a:r>
              <a:rPr lang="en-US" sz="2000" dirty="0" smtClean="0">
                <a:latin typeface="Calibri" pitchFamily="34" charset="0"/>
                <a:cs typeface="Calibri" pitchFamily="34" charset="0"/>
              </a:rPr>
              <a:t>can integrate all types of development lifecycle processes including build, document, test, package, deploy and so on.</a:t>
            </a:r>
          </a:p>
          <a:p>
            <a:pPr marL="342900" indent="-342900" algn="just">
              <a:lnSpc>
                <a:spcPct val="150000"/>
              </a:lnSpc>
              <a:buFont typeface="Arial" panose="020B0604020202020204" pitchFamily="34" charset="0"/>
              <a:buChar char="•"/>
            </a:pPr>
            <a:r>
              <a:rPr lang="en-US" sz="2000" dirty="0" smtClean="0">
                <a:latin typeface="Calibri" pitchFamily="34" charset="0"/>
                <a:cs typeface="Calibri" pitchFamily="34" charset="0"/>
              </a:rPr>
              <a:t>Jenkins is a popular tool in DevOps community because it allows to automate the software development process, thereby reducing the cost of manual testing and increasing quality.</a:t>
            </a:r>
            <a:endParaRPr lang="en-US" sz="2000" dirty="0"/>
          </a:p>
        </p:txBody>
      </p:sp>
    </p:spTree>
    <p:extLst>
      <p:ext uri="{BB962C8B-B14F-4D97-AF65-F5344CB8AC3E}">
        <p14:creationId xmlns:p14="http://schemas.microsoft.com/office/powerpoint/2010/main" val="73253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Introduction To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3041816"/>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t>Installing Plugins</a:t>
            </a:r>
          </a:p>
          <a:p>
            <a:pPr marL="342900" indent="-342900" algn="just">
              <a:lnSpc>
                <a:spcPct val="150000"/>
              </a:lnSpc>
              <a:spcAft>
                <a:spcPts val="750"/>
              </a:spcAft>
              <a:buFont typeface="Arial" panose="020B0604020202020204" pitchFamily="34" charset="0"/>
              <a:buChar char="•"/>
            </a:pPr>
            <a:r>
              <a:rPr lang="en-US" dirty="0"/>
              <a:t>Plugins can be automatically downloaded with dependencies from the Jenkins Update Center.</a:t>
            </a:r>
          </a:p>
          <a:p>
            <a:pPr marL="342900" indent="-342900" algn="just">
              <a:lnSpc>
                <a:spcPct val="150000"/>
              </a:lnSpc>
              <a:spcAft>
                <a:spcPts val="750"/>
              </a:spcAft>
              <a:buFont typeface="Arial" panose="020B0604020202020204" pitchFamily="34" charset="0"/>
              <a:buChar char="•"/>
            </a:pPr>
            <a:r>
              <a:rPr lang="en-US" dirty="0"/>
              <a:t>The simplest way to install plugins is through the Manage Jenkins &gt; Plugins view in the web UI.</a:t>
            </a:r>
          </a:p>
          <a:p>
            <a:pPr marL="342900" indent="-342900" algn="just">
              <a:lnSpc>
                <a:spcPct val="150000"/>
              </a:lnSpc>
              <a:spcAft>
                <a:spcPts val="750"/>
              </a:spcAft>
              <a:buFont typeface="Arial" panose="020B0604020202020204" pitchFamily="34" charset="0"/>
              <a:buChar char="•"/>
            </a:pPr>
            <a:r>
              <a:rPr lang="en-US" dirty="0"/>
              <a:t>Plugins can also be installed using the Jenkins CLI install-plugin command</a:t>
            </a:r>
          </a:p>
        </p:txBody>
      </p:sp>
    </p:spTree>
    <p:extLst>
      <p:ext uri="{BB962C8B-B14F-4D97-AF65-F5344CB8AC3E}">
        <p14:creationId xmlns:p14="http://schemas.microsoft.com/office/powerpoint/2010/main" val="179565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Adding plugins to </a:t>
            </a:r>
            <a:r>
              <a:rPr lang="en-US" sz="2400" b="1" dirty="0" err="1">
                <a:solidFill>
                  <a:srgbClr val="04A2B9"/>
                </a:solidFill>
                <a:latin typeface="Calibri" pitchFamily="34" charset="0"/>
                <a:cs typeface="Calibri" pitchFamily="34" charset="0"/>
              </a:rPr>
              <a:t>jenkins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913576"/>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t>Using the Jenkins Plugin Manager</a:t>
            </a:r>
          </a:p>
          <a:p>
            <a:pPr marL="342900" indent="-342900" algn="just">
              <a:lnSpc>
                <a:spcPct val="150000"/>
              </a:lnSpc>
              <a:spcAft>
                <a:spcPts val="750"/>
              </a:spcAft>
              <a:buFont typeface="Arial" panose="020B0604020202020204" pitchFamily="34" charset="0"/>
              <a:buChar char="•"/>
            </a:pPr>
            <a:r>
              <a:rPr lang="en-US" sz="1400" dirty="0"/>
              <a:t>Access the Jenkins Dashboard: Open a web browser and navigate to the Jenkins dashboard, typically at http://localhost:8080.</a:t>
            </a:r>
          </a:p>
          <a:p>
            <a:pPr marL="342900" indent="-342900" algn="just">
              <a:lnSpc>
                <a:spcPct val="150000"/>
              </a:lnSpc>
              <a:spcAft>
                <a:spcPts val="750"/>
              </a:spcAft>
              <a:buFont typeface="Arial" panose="020B0604020202020204" pitchFamily="34" charset="0"/>
              <a:buChar char="•"/>
            </a:pPr>
            <a:r>
              <a:rPr lang="en-US" sz="1400" dirty="0"/>
              <a:t>Manage Jenkins: Click on the "Manage Jenkins" link on the left-hand side.</a:t>
            </a:r>
          </a:p>
          <a:p>
            <a:pPr marL="342900" indent="-342900" algn="just">
              <a:lnSpc>
                <a:spcPct val="150000"/>
              </a:lnSpc>
              <a:spcAft>
                <a:spcPts val="750"/>
              </a:spcAft>
              <a:buFont typeface="Arial" panose="020B0604020202020204" pitchFamily="34" charset="0"/>
              <a:buChar char="•"/>
            </a:pPr>
            <a:r>
              <a:rPr lang="en-US" sz="1400" dirty="0"/>
              <a:t>Manage Plugins: In the "Manage Jenkins" section, click on the "Manage Plugins" option.</a:t>
            </a:r>
          </a:p>
          <a:p>
            <a:pPr marL="342900" indent="-342900" algn="just">
              <a:lnSpc>
                <a:spcPct val="150000"/>
              </a:lnSpc>
              <a:spcAft>
                <a:spcPts val="750"/>
              </a:spcAft>
              <a:buFont typeface="Arial" panose="020B0604020202020204" pitchFamily="34" charset="0"/>
              <a:buChar char="•"/>
            </a:pPr>
            <a:r>
              <a:rPr lang="en-US" sz="1400" dirty="0"/>
              <a:t>Available Plugins: This will open the Jenkins Plugin Manager. Click on the "Available" tab to see the list of plugins that can be installed.</a:t>
            </a:r>
          </a:p>
        </p:txBody>
      </p:sp>
    </p:spTree>
    <p:extLst>
      <p:ext uri="{BB962C8B-B14F-4D97-AF65-F5344CB8AC3E}">
        <p14:creationId xmlns:p14="http://schemas.microsoft.com/office/powerpoint/2010/main" val="248852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Adding plugins to </a:t>
            </a:r>
            <a:r>
              <a:rPr lang="en-US" sz="2400" b="1" dirty="0" err="1">
                <a:solidFill>
                  <a:srgbClr val="04A2B9"/>
                </a:solidFill>
                <a:latin typeface="Calibri" pitchFamily="34" charset="0"/>
                <a:cs typeface="Calibri" pitchFamily="34" charset="0"/>
              </a:rPr>
              <a:t>jenkins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06206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t>Search and Select Plugins: Use the search bar to find the plugins you want to install. Select the checkboxes next to the plugins you want to install.</a:t>
            </a:r>
          </a:p>
          <a:p>
            <a:pPr marL="342900" indent="-342900" algn="just">
              <a:lnSpc>
                <a:spcPct val="150000"/>
              </a:lnSpc>
              <a:spcAft>
                <a:spcPts val="750"/>
              </a:spcAft>
              <a:buFont typeface="Arial" panose="020B0604020202020204" pitchFamily="34" charset="0"/>
              <a:buChar char="•"/>
            </a:pPr>
            <a:r>
              <a:rPr lang="en-US" sz="1400" dirty="0"/>
              <a:t>Install Plugins: Click the "Install without restart" button to install the selected plugins. Jenkins will download and install the plugins.</a:t>
            </a:r>
          </a:p>
          <a:p>
            <a:pPr marL="342900" indent="-342900" algn="just">
              <a:lnSpc>
                <a:spcPct val="150000"/>
              </a:lnSpc>
              <a:spcAft>
                <a:spcPts val="750"/>
              </a:spcAft>
              <a:buFont typeface="Arial" panose="020B0604020202020204" pitchFamily="34" charset="0"/>
              <a:buChar char="•"/>
            </a:pPr>
            <a:r>
              <a:rPr lang="en-US" sz="1400" dirty="0"/>
              <a:t>Restart Jenkins: If prompted, restart Jenkins to complete the installation.</a:t>
            </a:r>
          </a:p>
        </p:txBody>
      </p:sp>
    </p:spTree>
    <p:extLst>
      <p:ext uri="{BB962C8B-B14F-4D97-AF65-F5344CB8AC3E}">
        <p14:creationId xmlns:p14="http://schemas.microsoft.com/office/powerpoint/2010/main" val="417743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Adding plugins to </a:t>
            </a:r>
            <a:r>
              <a:rPr lang="en-US" sz="2400" b="1" dirty="0" err="1">
                <a:solidFill>
                  <a:srgbClr val="04A2B9"/>
                </a:solidFill>
                <a:latin typeface="Calibri" pitchFamily="34" charset="0"/>
                <a:cs typeface="Calibri" pitchFamily="34" charset="0"/>
              </a:rPr>
              <a:t>jenkins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016442"/>
          </a:xfrm>
          <a:prstGeom prst="rect">
            <a:avLst/>
          </a:prstGeom>
          <a:noFill/>
          <a:ln>
            <a:noFill/>
          </a:ln>
        </p:spPr>
        <p:txBody>
          <a:bodyPr spcFirstLastPara="1" wrap="square" lIns="68559" tIns="68559" rIns="68559" bIns="68559" anchor="t" anchorCtr="0">
            <a:spAutoFit/>
          </a:bodyPr>
          <a:lstStyle/>
          <a:p>
            <a:r>
              <a:rPr lang="en-US" dirty="0"/>
              <a:t>Using the Jenkins CLI</a:t>
            </a:r>
          </a:p>
          <a:p>
            <a:endParaRPr lang="en-US" dirty="0"/>
          </a:p>
          <a:p>
            <a:r>
              <a:rPr lang="en-US" dirty="0"/>
              <a:t>Install the Jenkins CLI: Download the Jenkins CLI JAR file from the Jenkins website.</a:t>
            </a:r>
          </a:p>
          <a:p>
            <a:endParaRPr lang="en-US" dirty="0"/>
          </a:p>
          <a:p>
            <a:r>
              <a:rPr lang="en-US" dirty="0"/>
              <a:t>Run the Install Command: Use the following command to install a plugin:</a:t>
            </a:r>
          </a:p>
          <a:p>
            <a:r>
              <a:rPr lang="en-US" dirty="0"/>
              <a:t>java -jar jenkins-cli.jar -s http://localhost:8080 install-plugin &lt;plugin-name&gt;</a:t>
            </a:r>
          </a:p>
          <a:p>
            <a:endParaRPr lang="en-US" dirty="0"/>
          </a:p>
          <a:p>
            <a:r>
              <a:rPr lang="en-US" dirty="0"/>
              <a:t>Replace &lt;plugin-name&gt; with the name of the plugin you want to install.</a:t>
            </a:r>
          </a:p>
          <a:p>
            <a:endParaRPr lang="en-US" dirty="0"/>
          </a:p>
          <a:p>
            <a:r>
              <a:rPr lang="en-US" dirty="0"/>
              <a:t>Install Dependencies: If the plugin has dependencies, Jenkins will automatically install them.</a:t>
            </a:r>
          </a:p>
          <a:p>
            <a:endParaRPr lang="en-US" dirty="0"/>
          </a:p>
          <a:p>
            <a:r>
              <a:rPr lang="en-US" dirty="0"/>
              <a:t>Restart Jenkins: Restart Jenkins to complete the installation.</a:t>
            </a:r>
          </a:p>
        </p:txBody>
      </p:sp>
    </p:spTree>
    <p:extLst>
      <p:ext uri="{BB962C8B-B14F-4D97-AF65-F5344CB8AC3E}">
        <p14:creationId xmlns:p14="http://schemas.microsoft.com/office/powerpoint/2010/main" val="190725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293441"/>
          </a:xfrm>
          <a:prstGeom prst="rect">
            <a:avLst/>
          </a:prstGeom>
          <a:noFill/>
          <a:ln>
            <a:noFill/>
          </a:ln>
        </p:spPr>
        <p:txBody>
          <a:bodyPr spcFirstLastPara="1" wrap="square" lIns="68559" tIns="68559" rIns="68559" bIns="68559" anchor="t" anchorCtr="0">
            <a:spAutoFit/>
          </a:bodyPr>
          <a:lstStyle/>
          <a:p>
            <a:pPr marL="342900" indent="-342900" algn="just">
              <a:buAutoNum type="arabicPeriod"/>
            </a:pPr>
            <a:r>
              <a:rPr lang="en-US" b="1" dirty="0" err="1"/>
              <a:t>Git</a:t>
            </a:r>
            <a:r>
              <a:rPr lang="en-US" b="1" dirty="0"/>
              <a:t> </a:t>
            </a:r>
            <a:r>
              <a:rPr lang="en-US" b="1" dirty="0" smtClean="0"/>
              <a:t>plugin</a:t>
            </a:r>
          </a:p>
          <a:p>
            <a:pPr marL="342900" indent="-342900" algn="just">
              <a:buAutoNum type="arabicPeriod"/>
            </a:pPr>
            <a:endParaRPr lang="en-US" b="1" dirty="0" smtClean="0"/>
          </a:p>
          <a:p>
            <a:pPr marL="342900" indent="-342900" algn="just">
              <a:buAutoNum type="arabicPeriod"/>
            </a:pPr>
            <a:r>
              <a:rPr lang="en-US" b="1" dirty="0" smtClean="0"/>
              <a:t>Docker plugin</a:t>
            </a:r>
          </a:p>
          <a:p>
            <a:pPr marL="342900" indent="-342900" algn="just">
              <a:buAutoNum type="arabicPeriod"/>
            </a:pPr>
            <a:endParaRPr lang="en-US" b="1" dirty="0" smtClean="0"/>
          </a:p>
          <a:p>
            <a:pPr marL="342900" indent="-342900" algn="just">
              <a:buAutoNum type="arabicPeriod"/>
            </a:pPr>
            <a:r>
              <a:rPr lang="en-US" b="1" dirty="0" smtClean="0"/>
              <a:t>Amazon EC2 plugin</a:t>
            </a:r>
          </a:p>
          <a:p>
            <a:pPr marL="342900" indent="-342900" algn="just">
              <a:buAutoNum type="arabicPeriod"/>
            </a:pPr>
            <a:endParaRPr lang="en-US" b="1" dirty="0" smtClean="0"/>
          </a:p>
          <a:p>
            <a:pPr marL="342900" indent="-342900" algn="just">
              <a:buAutoNum type="arabicPeriod"/>
            </a:pPr>
            <a:r>
              <a:rPr lang="en-US" b="1" dirty="0" err="1" smtClean="0"/>
              <a:t>SonarQube</a:t>
            </a:r>
            <a:r>
              <a:rPr lang="en-US" b="1" dirty="0" smtClean="0"/>
              <a:t> plugin: </a:t>
            </a:r>
            <a:r>
              <a:rPr lang="en-US" dirty="0" smtClean="0"/>
              <a:t>It is an open-source tool used for continuous code quality inspection. The Jenkins monitoring plugin allows you to integrate </a:t>
            </a:r>
            <a:r>
              <a:rPr lang="en-US" dirty="0" err="1" smtClean="0"/>
              <a:t>SonarQube</a:t>
            </a:r>
            <a:r>
              <a:rPr lang="en-US" dirty="0" smtClean="0"/>
              <a:t> into Jenkins so that you can easily analyze a code while running a Jenkins job that comes with </a:t>
            </a:r>
            <a:r>
              <a:rPr lang="en-US" dirty="0" err="1" smtClean="0"/>
              <a:t>SonarQube</a:t>
            </a:r>
            <a:r>
              <a:rPr lang="en-US" dirty="0" smtClean="0"/>
              <a:t> execution.</a:t>
            </a:r>
          </a:p>
          <a:p>
            <a:pPr marL="342900" indent="-342900" algn="just">
              <a:buAutoNum type="arabicPeriod"/>
            </a:pPr>
            <a:endParaRPr lang="en-US" b="1" dirty="0" smtClean="0"/>
          </a:p>
          <a:p>
            <a:pPr marL="342900" indent="-342900" algn="just">
              <a:buAutoNum type="arabicPeriod"/>
            </a:pPr>
            <a:r>
              <a:rPr lang="en-US" b="1" dirty="0" smtClean="0"/>
              <a:t>Jira plugin: </a:t>
            </a:r>
            <a:r>
              <a:rPr lang="en-US" dirty="0" smtClean="0"/>
              <a:t>It is an open-source plugin that integrates Jenkins with </a:t>
            </a:r>
            <a:r>
              <a:rPr lang="en-US" dirty="0" err="1" smtClean="0"/>
              <a:t>Atlassian</a:t>
            </a:r>
            <a:r>
              <a:rPr lang="en-US" dirty="0" smtClean="0"/>
              <a:t> Jira Software, enabling the DevOps teams more visibility into the development pipeline.</a:t>
            </a:r>
            <a:endParaRPr lang="en-US" b="1" dirty="0"/>
          </a:p>
          <a:p>
            <a:pPr marL="342900" indent="-342900" algn="just">
              <a:buAutoNum type="arabicPeriod"/>
            </a:pPr>
            <a:endParaRPr lang="en-US" b="1" dirty="0"/>
          </a:p>
        </p:txBody>
      </p:sp>
    </p:spTree>
    <p:extLst>
      <p:ext uri="{BB962C8B-B14F-4D97-AF65-F5344CB8AC3E}">
        <p14:creationId xmlns:p14="http://schemas.microsoft.com/office/powerpoint/2010/main" val="96229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739443"/>
          </a:xfrm>
          <a:prstGeom prst="rect">
            <a:avLst/>
          </a:prstGeom>
          <a:noFill/>
          <a:ln>
            <a:noFill/>
          </a:ln>
        </p:spPr>
        <p:txBody>
          <a:bodyPr spcFirstLastPara="1" wrap="square" lIns="68559" tIns="68559" rIns="68559" bIns="68559" anchor="t" anchorCtr="0">
            <a:spAutoFit/>
          </a:bodyPr>
          <a:lstStyle/>
          <a:p>
            <a:pPr marL="342900" indent="-342900" algn="just">
              <a:buAutoNum type="arabicPeriod"/>
            </a:pPr>
            <a:r>
              <a:rPr lang="en-US" b="1" dirty="0"/>
              <a:t>Git plugin for Jenkins</a:t>
            </a:r>
          </a:p>
          <a:p>
            <a:pPr marL="342900" indent="-342900" algn="just">
              <a:buAutoNum type="arabicPeriod"/>
            </a:pPr>
            <a:endParaRPr lang="en-US" b="1" dirty="0"/>
          </a:p>
          <a:p>
            <a:pPr marL="285750" indent="-285750" algn="just">
              <a:buFont typeface="Arial" panose="020B0604020202020204" pitchFamily="34" charset="0"/>
              <a:buChar char="•"/>
            </a:pPr>
            <a:r>
              <a:rPr lang="en-US" dirty="0"/>
              <a:t>Among the extensive list of plugins for Jenkins, the Git plugin holds a prominent position.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As the name suggests, it facilitates essential git functions for Jenkins projects.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offers Git operations such as pulling, fetching, checking out, branching, listing, merging, tagging, and pushing repositories.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Git plugin has the functionality, performance</a:t>
            </a:r>
            <a:r>
              <a:rPr lang="en-US" dirty="0" smtClean="0"/>
              <a:t>, </a:t>
            </a:r>
            <a:r>
              <a:rPr lang="en-US" b="1" u="sng" dirty="0" smtClean="0">
                <a:hlinkClick r:id="rId4"/>
              </a:rPr>
              <a:t>security</a:t>
            </a:r>
            <a:r>
              <a:rPr lang="en-US" dirty="0"/>
              <a:t>, and flexibility that the DevOps teams need. </a:t>
            </a:r>
          </a:p>
        </p:txBody>
      </p:sp>
    </p:spTree>
    <p:extLst>
      <p:ext uri="{BB962C8B-B14F-4D97-AF65-F5344CB8AC3E}">
        <p14:creationId xmlns:p14="http://schemas.microsoft.com/office/powerpoint/2010/main" val="131116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631447"/>
          </a:xfrm>
          <a:prstGeom prst="rect">
            <a:avLst/>
          </a:prstGeom>
          <a:noFill/>
          <a:ln>
            <a:noFill/>
          </a:ln>
        </p:spPr>
        <p:txBody>
          <a:bodyPr spcFirstLastPara="1" wrap="square" lIns="68559" tIns="68559" rIns="68559" bIns="68559" anchor="t" anchorCtr="0">
            <a:spAutoFit/>
          </a:bodyPr>
          <a:lstStyle/>
          <a:p>
            <a:pPr marL="342900" indent="-342900" algn="just">
              <a:buAutoNum type="arabicPeriod"/>
            </a:pPr>
            <a:r>
              <a:rPr lang="en-US" b="1" dirty="0"/>
              <a:t>Git plugin for Jenkins</a:t>
            </a:r>
          </a:p>
          <a:p>
            <a:pPr marL="342900" indent="-34290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dirty="0"/>
              <a:t>It serves as a Distributed Version Control DevOps tool that supports distributed non-linear workflows by providing data assurance for developing quality software.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Moreover, it enables access to GitHub as a Source Code Management (SCM) system, which acts as a repository browser for many other providers.</a:t>
            </a:r>
          </a:p>
        </p:txBody>
      </p:sp>
    </p:spTree>
    <p:extLst>
      <p:ext uri="{BB962C8B-B14F-4D97-AF65-F5344CB8AC3E}">
        <p14:creationId xmlns:p14="http://schemas.microsoft.com/office/powerpoint/2010/main" val="414369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293441"/>
          </a:xfrm>
          <a:prstGeom prst="rect">
            <a:avLst/>
          </a:prstGeom>
          <a:noFill/>
          <a:ln>
            <a:noFill/>
          </a:ln>
        </p:spPr>
        <p:txBody>
          <a:bodyPr spcFirstLastPara="1" wrap="square" lIns="68559" tIns="68559" rIns="68559" bIns="68559" anchor="t" anchorCtr="0">
            <a:spAutoFit/>
          </a:bodyPr>
          <a:lstStyle/>
          <a:p>
            <a:pPr marL="342900" indent="-342900" algn="just">
              <a:buFont typeface="+mj-lt"/>
              <a:buAutoNum type="arabicPeriod" startAt="2"/>
            </a:pPr>
            <a:r>
              <a:rPr lang="en-US" b="1" dirty="0"/>
              <a:t>Parameter plugin for </a:t>
            </a:r>
            <a:r>
              <a:rPr lang="en-US" b="1" dirty="0" smtClean="0"/>
              <a:t>Jenkins</a:t>
            </a:r>
            <a:endParaRPr lang="en-US" b="1" dirty="0"/>
          </a:p>
          <a:p>
            <a:pPr marL="285750" indent="-285750" algn="just">
              <a:buFont typeface="Arial" panose="020B0604020202020204" pitchFamily="34" charset="0"/>
              <a:buChar char="•"/>
            </a:pPr>
            <a:r>
              <a:rPr lang="en-US" dirty="0"/>
              <a:t>The Parameter Plugin allows users to define parameters that can be passed to Jenkins jobs. This enables dynamic job configuration based on user input or other criteria</a:t>
            </a:r>
            <a:r>
              <a:rPr lang="en-US" dirty="0" smtClean="0"/>
              <a:t>.</a:t>
            </a:r>
            <a:endParaRPr lang="en-US" b="1" dirty="0"/>
          </a:p>
          <a:p>
            <a:pPr marL="285750" indent="-285750" algn="just">
              <a:buFont typeface="Arial" panose="020B0604020202020204" pitchFamily="34" charset="0"/>
              <a:buChar char="•"/>
            </a:pPr>
            <a:r>
              <a:rPr lang="en-US" b="1" dirty="0"/>
              <a:t>Types of Parameters</a:t>
            </a:r>
            <a:r>
              <a:rPr lang="en-US" b="1" dirty="0" smtClean="0"/>
              <a:t>:</a:t>
            </a:r>
            <a:endParaRPr lang="en-US" dirty="0"/>
          </a:p>
          <a:p>
            <a:pPr marL="285750" indent="-285750" algn="just">
              <a:buFont typeface="Arial" panose="020B0604020202020204" pitchFamily="34" charset="0"/>
              <a:buChar char="•"/>
            </a:pPr>
            <a:r>
              <a:rPr lang="en-US" dirty="0"/>
              <a:t>The plugin supports various parameter types, including</a:t>
            </a:r>
            <a:r>
              <a:rPr lang="en-US" dirty="0" smtClean="0"/>
              <a:t>:</a:t>
            </a:r>
            <a:endParaRPr lang="en-US" dirty="0"/>
          </a:p>
          <a:p>
            <a:pPr marL="742856" lvl="1" indent="-285750" algn="just">
              <a:buFont typeface="Arial" panose="020B0604020202020204" pitchFamily="34" charset="0"/>
              <a:buChar char="•"/>
            </a:pPr>
            <a:r>
              <a:rPr lang="en-US" dirty="0"/>
              <a:t>String </a:t>
            </a:r>
            <a:r>
              <a:rPr lang="en-US" dirty="0" smtClean="0"/>
              <a:t>Parameter</a:t>
            </a:r>
            <a:endParaRPr lang="en-US" dirty="0"/>
          </a:p>
          <a:p>
            <a:pPr marL="742856" lvl="1" indent="-285750" algn="just">
              <a:buFont typeface="Arial" panose="020B0604020202020204" pitchFamily="34" charset="0"/>
              <a:buChar char="•"/>
            </a:pPr>
            <a:r>
              <a:rPr lang="en-US" dirty="0"/>
              <a:t>Boolean </a:t>
            </a:r>
            <a:r>
              <a:rPr lang="en-US" dirty="0" smtClean="0"/>
              <a:t>Parameter</a:t>
            </a:r>
          </a:p>
          <a:p>
            <a:pPr marL="742856" lvl="1" indent="-285750" algn="just">
              <a:buFont typeface="Arial" panose="020B0604020202020204" pitchFamily="34" charset="0"/>
              <a:buChar char="•"/>
            </a:pPr>
            <a:r>
              <a:rPr lang="en-US" dirty="0" smtClean="0"/>
              <a:t>File Parameter</a:t>
            </a:r>
          </a:p>
          <a:p>
            <a:pPr marL="742856" lvl="1" indent="-285750" algn="just">
              <a:buFont typeface="Arial" panose="020B0604020202020204" pitchFamily="34" charset="0"/>
              <a:buChar char="•"/>
            </a:pPr>
            <a:r>
              <a:rPr lang="en-US" dirty="0" smtClean="0"/>
              <a:t>Choice Parameter</a:t>
            </a:r>
          </a:p>
          <a:p>
            <a:pPr marL="742856" lvl="1" indent="-285750" algn="just">
              <a:buFont typeface="Arial" panose="020B0604020202020204" pitchFamily="34" charset="0"/>
              <a:buChar char="•"/>
            </a:pPr>
            <a:r>
              <a:rPr lang="en-US" dirty="0" smtClean="0"/>
              <a:t>Credentials Parameter</a:t>
            </a:r>
          </a:p>
          <a:p>
            <a:pPr marL="742856" lvl="1" indent="-285750" algn="just">
              <a:buFont typeface="Arial" panose="020B0604020202020204" pitchFamily="34" charset="0"/>
              <a:buChar char="•"/>
            </a:pPr>
            <a:r>
              <a:rPr lang="en-US" dirty="0" smtClean="0"/>
              <a:t>Multi-line String Parameter</a:t>
            </a:r>
          </a:p>
          <a:p>
            <a:pPr marL="742856" lvl="1" indent="-285750" algn="just">
              <a:buFont typeface="Arial" panose="020B0604020202020204" pitchFamily="34" charset="0"/>
              <a:buChar char="•"/>
            </a:pPr>
            <a:r>
              <a:rPr lang="en-US" dirty="0" smtClean="0"/>
              <a:t>Password Parameter</a:t>
            </a:r>
          </a:p>
          <a:p>
            <a:pPr marL="742856" lvl="1" indent="-285750" algn="just">
              <a:buFont typeface="Arial" panose="020B0604020202020204" pitchFamily="34" charset="0"/>
              <a:buChar char="•"/>
            </a:pPr>
            <a:r>
              <a:rPr lang="en-US" dirty="0" smtClean="0"/>
              <a:t>Run Parameter</a:t>
            </a:r>
          </a:p>
          <a:p>
            <a:pPr marL="742856" lvl="1"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45843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293441"/>
          </a:xfrm>
          <a:prstGeom prst="rect">
            <a:avLst/>
          </a:prstGeom>
          <a:noFill/>
          <a:ln>
            <a:noFill/>
          </a:ln>
        </p:spPr>
        <p:txBody>
          <a:bodyPr spcFirstLastPara="1" wrap="square" lIns="68559" tIns="68559" rIns="68559" bIns="68559" anchor="t" anchorCtr="0">
            <a:spAutoFit/>
          </a:bodyPr>
          <a:lstStyle/>
          <a:p>
            <a:r>
              <a:rPr lang="en-US" b="1" dirty="0"/>
              <a:t>The Html publisher plugin:</a:t>
            </a:r>
          </a:p>
          <a:p>
            <a:endParaRPr lang="en-US" dirty="0"/>
          </a:p>
          <a:p>
            <a:pPr marL="285750" indent="-285750">
              <a:buFont typeface="Arial" panose="020B0604020202020204" pitchFamily="34" charset="0"/>
              <a:buChar char="•"/>
            </a:pPr>
            <a:r>
              <a:rPr lang="en-US" b="1" dirty="0"/>
              <a:t>Purpose:</a:t>
            </a:r>
          </a:p>
          <a:p>
            <a:pPr marL="285750" indent="-285750">
              <a:buFont typeface="Arial" panose="020B0604020202020204" pitchFamily="34" charset="0"/>
              <a:buChar char="•"/>
            </a:pPr>
            <a:r>
              <a:rPr lang="en-US" dirty="0"/>
              <a:t>The HTML Publisher Plugin enables Jenkins to display HTML reports generated by your build processes directly in the Jenkins user interface.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particularly useful for showing test results, code coverage reports, and other documentation.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Key Features:</a:t>
            </a:r>
          </a:p>
          <a:p>
            <a:pPr marL="285750" indent="-285750">
              <a:buFont typeface="Arial" panose="020B0604020202020204" pitchFamily="34" charset="0"/>
              <a:buChar char="•"/>
            </a:pPr>
            <a:r>
              <a:rPr lang="en-US" dirty="0"/>
              <a:t>Publish HTML Reports: It allows you to specify one or more HTML directories to be published as part of the build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Customizable Reports: You can customize the report's title and specify which index file to display as the landing page.</a:t>
            </a:r>
          </a:p>
        </p:txBody>
      </p:sp>
    </p:spTree>
    <p:extLst>
      <p:ext uri="{BB962C8B-B14F-4D97-AF65-F5344CB8AC3E}">
        <p14:creationId xmlns:p14="http://schemas.microsoft.com/office/powerpoint/2010/main" val="23141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185445"/>
          </a:xfrm>
          <a:prstGeom prst="rect">
            <a:avLst/>
          </a:prstGeom>
          <a:noFill/>
          <a:ln>
            <a:noFill/>
          </a:ln>
        </p:spPr>
        <p:txBody>
          <a:bodyPr spcFirstLastPara="1" wrap="square" lIns="68559" tIns="68559" rIns="68559" bIns="68559" anchor="t" anchorCtr="0">
            <a:spAutoFit/>
          </a:bodyPr>
          <a:lstStyle/>
          <a:p>
            <a:r>
              <a:rPr lang="en-US" b="1" dirty="0"/>
              <a:t>The Html publisher plugin:</a:t>
            </a:r>
          </a:p>
          <a:p>
            <a:endParaRPr lang="en-US" dirty="0"/>
          </a:p>
          <a:p>
            <a:r>
              <a:rPr lang="en-US" dirty="0"/>
              <a:t>Multiple Reports: Supports publishing multiple HTML reports from different directories in a single job.</a:t>
            </a:r>
          </a:p>
          <a:p>
            <a:endParaRPr lang="en-US" dirty="0"/>
          </a:p>
          <a:p>
            <a:r>
              <a:rPr lang="en-US" b="1" dirty="0"/>
              <a:t>Usage:</a:t>
            </a:r>
          </a:p>
          <a:p>
            <a:r>
              <a:rPr lang="en-US" dirty="0"/>
              <a:t>After installing the plugin, you can configure it in your Jenkins job by adding a post-build action to publish HTML reports.</a:t>
            </a:r>
          </a:p>
          <a:p>
            <a:endParaRPr lang="en-US" dirty="0"/>
          </a:p>
          <a:p>
            <a:r>
              <a:rPr lang="en-US" dirty="0"/>
              <a:t>Should specify the directory where the HTML files are located and the index file that should be displayed.</a:t>
            </a:r>
          </a:p>
        </p:txBody>
      </p:sp>
    </p:spTree>
    <p:extLst>
      <p:ext uri="{BB962C8B-B14F-4D97-AF65-F5344CB8AC3E}">
        <p14:creationId xmlns:p14="http://schemas.microsoft.com/office/powerpoint/2010/main" val="36062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Jenkins</a:t>
            </a:r>
            <a:endParaRPr sz="2400" b="1" dirty="0">
              <a:latin typeface="Calibri" pitchFamily="34" charset="0"/>
              <a:cs typeface="Calibri" pitchFamily="34" charset="0"/>
            </a:endParaRPr>
          </a:p>
        </p:txBody>
      </p:sp>
      <p:sp>
        <p:nvSpPr>
          <p:cNvPr id="94" name="Google Shape;94;p2"/>
          <p:cNvSpPr txBox="1"/>
          <p:nvPr/>
        </p:nvSpPr>
        <p:spPr>
          <a:xfrm>
            <a:off x="381001" y="742950"/>
            <a:ext cx="8458200" cy="2908446"/>
          </a:xfrm>
          <a:prstGeom prst="rect">
            <a:avLst/>
          </a:prstGeom>
          <a:noFill/>
          <a:ln>
            <a:noFill/>
          </a:ln>
        </p:spPr>
        <p:txBody>
          <a:bodyPr spcFirstLastPara="1" wrap="square" lIns="68559" tIns="68559" rIns="68559" bIns="68559" anchor="t" anchorCtr="0">
            <a:spAutoFit/>
          </a:bodyPr>
          <a:lstStyle/>
          <a:p>
            <a:pPr algn="just">
              <a:lnSpc>
                <a:spcPct val="150000"/>
              </a:lnSpc>
            </a:pPr>
            <a:r>
              <a:rPr lang="en-US" sz="2000" b="1" dirty="0" smtClean="0"/>
              <a:t>Features of Jenkins</a:t>
            </a:r>
          </a:p>
          <a:p>
            <a:pPr marL="342900" indent="-342900" algn="just">
              <a:lnSpc>
                <a:spcPct val="150000"/>
              </a:lnSpc>
              <a:buFont typeface="Arial" panose="020B0604020202020204" pitchFamily="34" charset="0"/>
              <a:buChar char="•"/>
            </a:pPr>
            <a:r>
              <a:rPr lang="en-US" sz="2000" dirty="0" smtClean="0"/>
              <a:t>Easy Installation</a:t>
            </a:r>
          </a:p>
          <a:p>
            <a:pPr marL="342900" indent="-342900" algn="just">
              <a:lnSpc>
                <a:spcPct val="150000"/>
              </a:lnSpc>
              <a:buFont typeface="Arial" panose="020B0604020202020204" pitchFamily="34" charset="0"/>
              <a:buChar char="•"/>
            </a:pPr>
            <a:r>
              <a:rPr lang="en-US" sz="2000" dirty="0" smtClean="0"/>
              <a:t>Easy configuration</a:t>
            </a:r>
          </a:p>
          <a:p>
            <a:pPr marL="342900" indent="-342900" algn="just">
              <a:lnSpc>
                <a:spcPct val="150000"/>
              </a:lnSpc>
              <a:buFont typeface="Arial" panose="020B0604020202020204" pitchFamily="34" charset="0"/>
              <a:buChar char="•"/>
            </a:pPr>
            <a:r>
              <a:rPr lang="en-US" sz="2000" dirty="0" smtClean="0"/>
              <a:t>Free </a:t>
            </a:r>
            <a:r>
              <a:rPr lang="en-US" sz="2000" dirty="0"/>
              <a:t>o</a:t>
            </a:r>
            <a:r>
              <a:rPr lang="en-US" sz="2000" dirty="0" smtClean="0"/>
              <a:t>pen source</a:t>
            </a:r>
          </a:p>
          <a:p>
            <a:pPr marL="342900" indent="-342900" algn="just">
              <a:lnSpc>
                <a:spcPct val="150000"/>
              </a:lnSpc>
              <a:buFont typeface="Arial" panose="020B0604020202020204" pitchFamily="34" charset="0"/>
              <a:buChar char="•"/>
            </a:pPr>
            <a:r>
              <a:rPr lang="en-US" sz="2000" dirty="0" smtClean="0"/>
              <a:t>Available plugin</a:t>
            </a:r>
          </a:p>
          <a:p>
            <a:pPr marL="342900" indent="-342900" algn="just">
              <a:lnSpc>
                <a:spcPct val="150000"/>
              </a:lnSpc>
              <a:buFont typeface="Arial" panose="020B0604020202020204" pitchFamily="34" charset="0"/>
              <a:buChar char="•"/>
            </a:pPr>
            <a:r>
              <a:rPr lang="en-US" sz="2000" dirty="0" smtClean="0">
                <a:latin typeface="Calibri" pitchFamily="34" charset="0"/>
                <a:cs typeface="Calibri" pitchFamily="34" charset="0"/>
              </a:rPr>
              <a:t>Easy distribution</a:t>
            </a:r>
          </a:p>
        </p:txBody>
      </p:sp>
    </p:spTree>
    <p:extLst>
      <p:ext uri="{BB962C8B-B14F-4D97-AF65-F5344CB8AC3E}">
        <p14:creationId xmlns:p14="http://schemas.microsoft.com/office/powerpoint/2010/main" val="224224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739443"/>
          </a:xfrm>
          <a:prstGeom prst="rect">
            <a:avLst/>
          </a:prstGeom>
          <a:noFill/>
          <a:ln>
            <a:noFill/>
          </a:ln>
        </p:spPr>
        <p:txBody>
          <a:bodyPr spcFirstLastPara="1" wrap="square" lIns="68559" tIns="68559" rIns="68559" bIns="68559" anchor="t" anchorCtr="0">
            <a:spAutoFit/>
          </a:bodyPr>
          <a:lstStyle/>
          <a:p>
            <a:r>
              <a:rPr lang="en-US" b="1" dirty="0"/>
              <a:t>Copy Artifact plugin:</a:t>
            </a:r>
          </a:p>
          <a:p>
            <a:r>
              <a:rPr lang="en-US" dirty="0"/>
              <a:t>The Copy Artifact plugin allows you to copy artifacts (files generated by a build) from one Jenkins job to another. This is particularly useful for sharing build outputs between jobs in a pipeline.</a:t>
            </a:r>
          </a:p>
          <a:p>
            <a:endParaRPr lang="en-US" dirty="0"/>
          </a:p>
          <a:p>
            <a:r>
              <a:rPr lang="en-US" b="1" dirty="0"/>
              <a:t>Key Features:</a:t>
            </a:r>
          </a:p>
          <a:p>
            <a:r>
              <a:rPr lang="en-US" dirty="0"/>
              <a:t>Artifact Selection: </a:t>
            </a:r>
          </a:p>
          <a:p>
            <a:r>
              <a:rPr lang="en-US" dirty="0"/>
              <a:t>You can specify which artifacts to copy based on various criteria, such as build number, timestamp, or specific file patterns.</a:t>
            </a:r>
          </a:p>
          <a:p>
            <a:endParaRPr lang="en-US" dirty="0"/>
          </a:p>
          <a:p>
            <a:r>
              <a:rPr lang="en-US" dirty="0"/>
              <a:t>Parameterized Builds: The plugin supports parameterized builds, allowing you to dynamically determine which artifacts to copy based on input parameters.</a:t>
            </a:r>
          </a:p>
        </p:txBody>
      </p:sp>
    </p:spTree>
    <p:extLst>
      <p:ext uri="{BB962C8B-B14F-4D97-AF65-F5344CB8AC3E}">
        <p14:creationId xmlns:p14="http://schemas.microsoft.com/office/powerpoint/2010/main" val="138036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462444"/>
          </a:xfrm>
          <a:prstGeom prst="rect">
            <a:avLst/>
          </a:prstGeom>
          <a:noFill/>
          <a:ln>
            <a:noFill/>
          </a:ln>
        </p:spPr>
        <p:txBody>
          <a:bodyPr spcFirstLastPara="1" wrap="square" lIns="68559" tIns="68559" rIns="68559" bIns="68559" anchor="t" anchorCtr="0">
            <a:spAutoFit/>
          </a:bodyPr>
          <a:lstStyle/>
          <a:p>
            <a:r>
              <a:rPr lang="en-US" b="1" dirty="0"/>
              <a:t>Copy Artifact plugin:</a:t>
            </a:r>
          </a:p>
          <a:p>
            <a:endParaRPr lang="en-US" b="1" dirty="0"/>
          </a:p>
          <a:p>
            <a:r>
              <a:rPr lang="en-US" dirty="0"/>
              <a:t>Integration with Pipelines: It can be easily integrated into both freestyle projects and pipeline jobs.</a:t>
            </a:r>
          </a:p>
          <a:p>
            <a:endParaRPr lang="en-US" dirty="0"/>
          </a:p>
          <a:p>
            <a:r>
              <a:rPr lang="en-US" dirty="0"/>
              <a:t>Usage:</a:t>
            </a:r>
          </a:p>
          <a:p>
            <a:endParaRPr lang="en-US" dirty="0"/>
          </a:p>
          <a:p>
            <a:r>
              <a:rPr lang="en-US" dirty="0"/>
              <a:t>After installing the plugin, you can add a build step in your job configuration to "Copy artifacts from another project".</a:t>
            </a:r>
          </a:p>
          <a:p>
            <a:endParaRPr lang="en-US" dirty="0"/>
          </a:p>
          <a:p>
            <a:r>
              <a:rPr lang="en-US" dirty="0"/>
              <a:t>You will need to specify the project name, the criteria for selecting the build, and the artifacts to copy.</a:t>
            </a:r>
          </a:p>
        </p:txBody>
      </p:sp>
    </p:spTree>
    <p:extLst>
      <p:ext uri="{BB962C8B-B14F-4D97-AF65-F5344CB8AC3E}">
        <p14:creationId xmlns:p14="http://schemas.microsoft.com/office/powerpoint/2010/main" val="237692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462444"/>
          </a:xfrm>
          <a:prstGeom prst="rect">
            <a:avLst/>
          </a:prstGeom>
          <a:noFill/>
          <a:ln>
            <a:noFill/>
          </a:ln>
        </p:spPr>
        <p:txBody>
          <a:bodyPr spcFirstLastPara="1" wrap="square" lIns="68559" tIns="68559" rIns="68559" bIns="68559" anchor="t" anchorCtr="0">
            <a:spAutoFit/>
          </a:bodyPr>
          <a:lstStyle/>
          <a:p>
            <a:r>
              <a:rPr lang="en-US" b="1" dirty="0"/>
              <a:t>Extended Choice Parameter Plugin</a:t>
            </a:r>
          </a:p>
          <a:p>
            <a:endParaRPr lang="en-US" dirty="0"/>
          </a:p>
          <a:p>
            <a:r>
              <a:rPr lang="en-US" b="1" dirty="0"/>
              <a:t>Purpose:</a:t>
            </a:r>
          </a:p>
          <a:p>
            <a:r>
              <a:rPr lang="en-US" dirty="0"/>
              <a:t>The Extended Choice Parameter plugin enhances the parameterization capabilities of Jenkins jobs by allowing more complex parameter types beyond the standard options.</a:t>
            </a:r>
          </a:p>
          <a:p>
            <a:endParaRPr lang="en-US" dirty="0"/>
          </a:p>
          <a:p>
            <a:r>
              <a:rPr lang="en-US" b="1" dirty="0"/>
              <a:t>Key Features:</a:t>
            </a:r>
          </a:p>
          <a:p>
            <a:r>
              <a:rPr lang="en-US" dirty="0"/>
              <a:t>Multi-Select: </a:t>
            </a:r>
          </a:p>
          <a:p>
            <a:r>
              <a:rPr lang="en-US" dirty="0"/>
              <a:t>Allows users to select multiple options from a list.</a:t>
            </a:r>
          </a:p>
          <a:p>
            <a:r>
              <a:rPr lang="en-US" dirty="0"/>
              <a:t>Checkboxes and Radio Buttons: Provides options to display parameters as checkboxes or radio buttons.</a:t>
            </a:r>
          </a:p>
        </p:txBody>
      </p:sp>
    </p:spTree>
    <p:extLst>
      <p:ext uri="{BB962C8B-B14F-4D97-AF65-F5344CB8AC3E}">
        <p14:creationId xmlns:p14="http://schemas.microsoft.com/office/powerpoint/2010/main" val="113244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Commonly used plugins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462444"/>
          </a:xfrm>
          <a:prstGeom prst="rect">
            <a:avLst/>
          </a:prstGeom>
          <a:noFill/>
          <a:ln>
            <a:noFill/>
          </a:ln>
        </p:spPr>
        <p:txBody>
          <a:bodyPr spcFirstLastPara="1" wrap="square" lIns="68559" tIns="68559" rIns="68559" bIns="68559" anchor="t" anchorCtr="0">
            <a:spAutoFit/>
          </a:bodyPr>
          <a:lstStyle/>
          <a:p>
            <a:r>
              <a:rPr lang="en-US" b="1" dirty="0"/>
              <a:t>Extended Choice Parameter Plugin</a:t>
            </a:r>
          </a:p>
          <a:p>
            <a:endParaRPr lang="en-US" dirty="0"/>
          </a:p>
          <a:p>
            <a:r>
              <a:rPr lang="en-US" dirty="0"/>
              <a:t>File Parameter: Enables users to upload files as parameters.</a:t>
            </a:r>
          </a:p>
          <a:p>
            <a:endParaRPr lang="en-US" dirty="0"/>
          </a:p>
          <a:p>
            <a:r>
              <a:rPr lang="en-US" dirty="0"/>
              <a:t>Dynamic Choices: Can generate choices dynamically from a script or a URL</a:t>
            </a:r>
          </a:p>
          <a:p>
            <a:r>
              <a:rPr lang="en-US" dirty="0"/>
              <a:t>.</a:t>
            </a:r>
          </a:p>
          <a:p>
            <a:r>
              <a:rPr lang="en-US" b="1" dirty="0"/>
              <a:t>Usage:</a:t>
            </a:r>
          </a:p>
          <a:p>
            <a:r>
              <a:rPr lang="en-US" dirty="0"/>
              <a:t>After installing the plugin, you can add extended choice parameters in the job configuration under the "This project is parameterized" section.</a:t>
            </a:r>
          </a:p>
          <a:p>
            <a:endParaRPr lang="en-US" dirty="0"/>
          </a:p>
          <a:p>
            <a:r>
              <a:rPr lang="en-US" dirty="0"/>
              <a:t>You can specify the type of parameter (e.g., multi-select, checkbox) and provide the options for users to choose from.</a:t>
            </a:r>
          </a:p>
        </p:txBody>
      </p:sp>
    </p:spTree>
    <p:extLst>
      <p:ext uri="{BB962C8B-B14F-4D97-AF65-F5344CB8AC3E}">
        <p14:creationId xmlns:p14="http://schemas.microsoft.com/office/powerpoint/2010/main" val="113102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to work with java</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862553"/>
          </a:xfrm>
          <a:prstGeom prst="rect">
            <a:avLst/>
          </a:prstGeom>
          <a:noFill/>
          <a:ln>
            <a:noFill/>
          </a:ln>
        </p:spPr>
        <p:txBody>
          <a:bodyPr spcFirstLastPara="1" wrap="square" lIns="68559" tIns="68559" rIns="68559" bIns="68559" anchor="t" anchorCtr="0">
            <a:spAutoFit/>
          </a:bodyPr>
          <a:lstStyle/>
          <a:p>
            <a:r>
              <a:rPr lang="en-US" b="1" dirty="0"/>
              <a:t>Step 1: Install Java</a:t>
            </a:r>
          </a:p>
          <a:p>
            <a:r>
              <a:rPr lang="en-US" sz="1600" dirty="0"/>
              <a:t>Download Java:</a:t>
            </a:r>
          </a:p>
          <a:p>
            <a:r>
              <a:rPr lang="en-US" sz="1600" dirty="0"/>
              <a:t>Visit the Oracle JDK download page or </a:t>
            </a:r>
            <a:r>
              <a:rPr lang="en-US" sz="1600" dirty="0" err="1"/>
              <a:t>AdoptOpenJDK</a:t>
            </a:r>
            <a:r>
              <a:rPr lang="en-US" sz="1600" dirty="0"/>
              <a:t> to download the appropriate version of the JDK for your operating system.</a:t>
            </a:r>
          </a:p>
          <a:p>
            <a:endParaRPr lang="en-US" sz="1600" dirty="0"/>
          </a:p>
          <a:p>
            <a:r>
              <a:rPr lang="en-US" sz="1600" dirty="0"/>
              <a:t>Install Java:</a:t>
            </a:r>
          </a:p>
          <a:p>
            <a:r>
              <a:rPr lang="en-US" sz="1600" dirty="0"/>
              <a:t>Follow the installation instructions for your operating system (Windows, macOS, or Linux).</a:t>
            </a:r>
          </a:p>
          <a:p>
            <a:endParaRPr lang="en-US" sz="1600" dirty="0"/>
          </a:p>
          <a:p>
            <a:r>
              <a:rPr lang="en-US" sz="1600" dirty="0"/>
              <a:t>Set Environment Variables (Windows):</a:t>
            </a:r>
          </a:p>
          <a:p>
            <a:r>
              <a:rPr lang="en-US" sz="1600" dirty="0"/>
              <a:t>Set the JAVA_HOME environment variable to point to the JDK installation directory.</a:t>
            </a:r>
          </a:p>
          <a:p>
            <a:r>
              <a:rPr lang="en-US" sz="1600" dirty="0"/>
              <a:t>Add %JAVA_HOME%\bin to the PATH environment variable.</a:t>
            </a:r>
          </a:p>
          <a:p>
            <a:endParaRPr lang="en-US" sz="1600" dirty="0"/>
          </a:p>
          <a:p>
            <a:r>
              <a:rPr lang="en-US" sz="1600" dirty="0"/>
              <a:t>Verify Installation:</a:t>
            </a:r>
          </a:p>
          <a:p>
            <a:r>
              <a:rPr lang="en-US" sz="1600" dirty="0"/>
              <a:t>Open a command prompt and run java -version to ensure Java is installed correctly.</a:t>
            </a:r>
          </a:p>
        </p:txBody>
      </p:sp>
    </p:spTree>
    <p:extLst>
      <p:ext uri="{BB962C8B-B14F-4D97-AF65-F5344CB8AC3E}">
        <p14:creationId xmlns:p14="http://schemas.microsoft.com/office/powerpoint/2010/main" val="36855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to work with java</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185445"/>
          </a:xfrm>
          <a:prstGeom prst="rect">
            <a:avLst/>
          </a:prstGeom>
          <a:noFill/>
          <a:ln>
            <a:noFill/>
          </a:ln>
        </p:spPr>
        <p:txBody>
          <a:bodyPr spcFirstLastPara="1" wrap="square" lIns="68559" tIns="68559" rIns="68559" bIns="68559" anchor="t" anchorCtr="0">
            <a:spAutoFit/>
          </a:bodyPr>
          <a:lstStyle/>
          <a:p>
            <a:r>
              <a:rPr lang="en-US" b="1" dirty="0"/>
              <a:t>Step 2: Install Jenkins</a:t>
            </a:r>
          </a:p>
          <a:p>
            <a:endParaRPr lang="en-US" b="1" dirty="0"/>
          </a:p>
          <a:p>
            <a:r>
              <a:rPr lang="en-US" dirty="0"/>
              <a:t>Download Jenkins:</a:t>
            </a:r>
          </a:p>
          <a:p>
            <a:r>
              <a:rPr lang="en-US" dirty="0"/>
              <a:t>Download the Jenkins installer from the Jenkins website.</a:t>
            </a:r>
          </a:p>
          <a:p>
            <a:endParaRPr lang="en-US" dirty="0"/>
          </a:p>
          <a:p>
            <a:r>
              <a:rPr lang="en-US" dirty="0"/>
              <a:t>Install Jenkins:</a:t>
            </a:r>
          </a:p>
          <a:p>
            <a:r>
              <a:rPr lang="en-US" dirty="0"/>
              <a:t>Follow the installation instructions for your operating system.</a:t>
            </a:r>
          </a:p>
          <a:p>
            <a:endParaRPr lang="en-US" dirty="0"/>
          </a:p>
          <a:p>
            <a:r>
              <a:rPr lang="en-US" dirty="0"/>
              <a:t>Start Jenkins:</a:t>
            </a:r>
          </a:p>
          <a:p>
            <a:r>
              <a:rPr lang="en-US" dirty="0"/>
              <a:t>After installation, start Jenkins and access it via http://localhost:8080 in your web browser.</a:t>
            </a:r>
            <a:endParaRPr lang="en-US" sz="1600" dirty="0"/>
          </a:p>
        </p:txBody>
      </p:sp>
    </p:spTree>
    <p:extLst>
      <p:ext uri="{BB962C8B-B14F-4D97-AF65-F5344CB8AC3E}">
        <p14:creationId xmlns:p14="http://schemas.microsoft.com/office/powerpoint/2010/main" val="387836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Configuring Jenkins to work with java</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908446"/>
          </a:xfrm>
          <a:prstGeom prst="rect">
            <a:avLst/>
          </a:prstGeom>
          <a:noFill/>
          <a:ln>
            <a:noFill/>
          </a:ln>
        </p:spPr>
        <p:txBody>
          <a:bodyPr spcFirstLastPara="1" wrap="square" lIns="68559" tIns="68559" rIns="68559" bIns="68559" anchor="t" anchorCtr="0">
            <a:spAutoFit/>
          </a:bodyPr>
          <a:lstStyle/>
          <a:p>
            <a:r>
              <a:rPr lang="en-US" b="1" dirty="0"/>
              <a:t>Step 3: Configure Jenkins to Use Java</a:t>
            </a:r>
          </a:p>
          <a:p>
            <a:endParaRPr lang="en-US" b="1" dirty="0"/>
          </a:p>
          <a:p>
            <a:r>
              <a:rPr lang="en-US" dirty="0"/>
              <a:t>Manage Jenkins:</a:t>
            </a:r>
          </a:p>
          <a:p>
            <a:r>
              <a:rPr lang="en-US" dirty="0"/>
              <a:t>Go to Manage Jenkins &gt; Global Tool Configuration.</a:t>
            </a:r>
          </a:p>
          <a:p>
            <a:endParaRPr lang="en-US" dirty="0"/>
          </a:p>
          <a:p>
            <a:r>
              <a:rPr lang="en-US" dirty="0"/>
              <a:t>Add JDK:</a:t>
            </a:r>
          </a:p>
          <a:p>
            <a:r>
              <a:rPr lang="en-US" dirty="0"/>
              <a:t>Under the JDK section, click Add JDK.</a:t>
            </a:r>
          </a:p>
          <a:p>
            <a:r>
              <a:rPr lang="en-US" dirty="0"/>
              <a:t>Provide a name (e.g., "JDK 11") and specify the path to the JDK installation. You can also check the "Install automatically" option if you want Jenkins to manage the installation.</a:t>
            </a:r>
            <a:endParaRPr lang="en-US" sz="1600" dirty="0"/>
          </a:p>
        </p:txBody>
      </p:sp>
    </p:spTree>
    <p:extLst>
      <p:ext uri="{BB962C8B-B14F-4D97-AF65-F5344CB8AC3E}">
        <p14:creationId xmlns:p14="http://schemas.microsoft.com/office/powerpoint/2010/main" val="285645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Git and Maven</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354448"/>
          </a:xfrm>
          <a:prstGeom prst="rect">
            <a:avLst/>
          </a:prstGeom>
          <a:noFill/>
          <a:ln>
            <a:noFill/>
          </a:ln>
        </p:spPr>
        <p:txBody>
          <a:bodyPr spcFirstLastPara="1" wrap="square" lIns="68559" tIns="68559" rIns="68559" bIns="68559" anchor="t" anchorCtr="0">
            <a:spAutoFit/>
          </a:bodyPr>
          <a:lstStyle/>
          <a:p>
            <a:r>
              <a:rPr lang="en-US" b="1" dirty="0"/>
              <a:t>Setting up Git in Jenkins</a:t>
            </a:r>
          </a:p>
          <a:p>
            <a:endParaRPr lang="en-US" b="1" dirty="0"/>
          </a:p>
          <a:p>
            <a:r>
              <a:rPr lang="en-US" dirty="0"/>
              <a:t>Install Git Plugin:</a:t>
            </a:r>
          </a:p>
          <a:p>
            <a:r>
              <a:rPr lang="en-US" dirty="0"/>
              <a:t>Go to Manage Jenkins &gt; Manage Plugins and install the "Git Plugin".</a:t>
            </a:r>
          </a:p>
          <a:p>
            <a:endParaRPr lang="en-US" dirty="0"/>
          </a:p>
          <a:p>
            <a:r>
              <a:rPr lang="en-US" dirty="0"/>
              <a:t>Configure Git:</a:t>
            </a:r>
          </a:p>
          <a:p>
            <a:r>
              <a:rPr lang="en-US" dirty="0"/>
              <a:t>Go to Manage Jenkins &gt; Global Tool Configuration.</a:t>
            </a:r>
          </a:p>
          <a:p>
            <a:r>
              <a:rPr lang="en-US" dirty="0"/>
              <a:t>Under the Git section, configure the path to your Git installation.</a:t>
            </a:r>
            <a:endParaRPr lang="en-US" sz="1600" dirty="0"/>
          </a:p>
        </p:txBody>
      </p:sp>
    </p:spTree>
    <p:extLst>
      <p:ext uri="{BB962C8B-B14F-4D97-AF65-F5344CB8AC3E}">
        <p14:creationId xmlns:p14="http://schemas.microsoft.com/office/powerpoint/2010/main" val="5837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Git and Maven</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631447"/>
          </a:xfrm>
          <a:prstGeom prst="rect">
            <a:avLst/>
          </a:prstGeom>
          <a:noFill/>
          <a:ln>
            <a:noFill/>
          </a:ln>
        </p:spPr>
        <p:txBody>
          <a:bodyPr spcFirstLastPara="1" wrap="square" lIns="68559" tIns="68559" rIns="68559" bIns="68559" anchor="t" anchorCtr="0">
            <a:spAutoFit/>
          </a:bodyPr>
          <a:lstStyle/>
          <a:p>
            <a:r>
              <a:rPr lang="en-US" b="1" dirty="0"/>
              <a:t>Setting up Maven in Jenkins</a:t>
            </a:r>
          </a:p>
          <a:p>
            <a:endParaRPr lang="en-US" b="1" dirty="0"/>
          </a:p>
          <a:p>
            <a:r>
              <a:rPr lang="en-US" dirty="0"/>
              <a:t>Install Maven Plugin:</a:t>
            </a:r>
          </a:p>
          <a:p>
            <a:r>
              <a:rPr lang="en-US" dirty="0"/>
              <a:t>Go to Manage Jenkins &gt; Manage Plugins and install the "Maven Integration" plugin.</a:t>
            </a:r>
          </a:p>
          <a:p>
            <a:endParaRPr lang="en-US" dirty="0"/>
          </a:p>
          <a:p>
            <a:r>
              <a:rPr lang="en-US" dirty="0"/>
              <a:t>Configure Maven:</a:t>
            </a:r>
          </a:p>
          <a:p>
            <a:r>
              <a:rPr lang="en-US" dirty="0"/>
              <a:t>Go to Manage Jenkins &gt; Global Tool Configuration.</a:t>
            </a:r>
          </a:p>
          <a:p>
            <a:r>
              <a:rPr lang="en-US" dirty="0"/>
              <a:t>Under the Maven section, configure the path to your Maven installation.</a:t>
            </a:r>
            <a:endParaRPr lang="en-US" sz="1600" dirty="0"/>
          </a:p>
        </p:txBody>
      </p:sp>
    </p:spTree>
    <p:extLst>
      <p:ext uri="{BB962C8B-B14F-4D97-AF65-F5344CB8AC3E}">
        <p14:creationId xmlns:p14="http://schemas.microsoft.com/office/powerpoint/2010/main" val="40395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Creating a Jenkins build and Jenkins workspace</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324218"/>
          </a:xfrm>
          <a:prstGeom prst="rect">
            <a:avLst/>
          </a:prstGeom>
          <a:noFill/>
          <a:ln>
            <a:noFill/>
          </a:ln>
        </p:spPr>
        <p:txBody>
          <a:bodyPr spcFirstLastPara="1" wrap="square" lIns="68559" tIns="68559" rIns="68559" bIns="68559" anchor="t" anchorCtr="0">
            <a:spAutoFit/>
          </a:bodyPr>
          <a:lstStyle/>
          <a:p>
            <a:r>
              <a:rPr lang="en-US" sz="1600" b="1" dirty="0"/>
              <a:t>Step 1: Install Jenkins</a:t>
            </a:r>
          </a:p>
          <a:p>
            <a:endParaRPr lang="en-US" sz="1600" b="1" dirty="0"/>
          </a:p>
          <a:p>
            <a:r>
              <a:rPr lang="en-US" sz="1600" dirty="0"/>
              <a:t>Download Jenkins:</a:t>
            </a:r>
          </a:p>
          <a:p>
            <a:r>
              <a:rPr lang="en-US" sz="1600" dirty="0"/>
              <a:t>Visit the Jenkins website and download the appropriate installer for your operating system.</a:t>
            </a:r>
          </a:p>
          <a:p>
            <a:r>
              <a:rPr lang="en-US" sz="1600" dirty="0"/>
              <a:t>Install Jenkins:</a:t>
            </a:r>
          </a:p>
          <a:p>
            <a:r>
              <a:rPr lang="en-US" sz="1600" dirty="0"/>
              <a:t>Follow the installation instructions for your OS. After installation, Jenkins typically runs on </a:t>
            </a:r>
            <a:r>
              <a:rPr lang="en-US" sz="1600" dirty="0">
                <a:hlinkClick r:id="rId4"/>
              </a:rPr>
              <a:t>http://localhost:8080</a:t>
            </a:r>
            <a:r>
              <a:rPr lang="en-US" sz="1600" dirty="0"/>
              <a:t>.</a:t>
            </a:r>
          </a:p>
          <a:p>
            <a:endParaRPr lang="en-US" sz="1600" dirty="0"/>
          </a:p>
          <a:p>
            <a:r>
              <a:rPr lang="en-US" sz="1600" b="1" dirty="0"/>
              <a:t>Step 2: Create a New Jenkins Job</a:t>
            </a:r>
          </a:p>
          <a:p>
            <a:endParaRPr lang="en-US" sz="1600" b="1" dirty="0"/>
          </a:p>
          <a:p>
            <a:r>
              <a:rPr lang="en-US" sz="1600" dirty="0"/>
              <a:t>Access Jenkins Dashboard:</a:t>
            </a:r>
          </a:p>
          <a:p>
            <a:r>
              <a:rPr lang="en-US" sz="1600" dirty="0"/>
              <a:t>Open your web browser and navigate to http://localhost:8080.</a:t>
            </a:r>
          </a:p>
          <a:p>
            <a:r>
              <a:rPr lang="en-US" sz="1600" dirty="0"/>
              <a:t>Create a New Item:</a:t>
            </a:r>
          </a:p>
          <a:p>
            <a:r>
              <a:rPr lang="en-US" sz="1600" dirty="0"/>
              <a:t>Click on the New Item link on the left-hand side of the Jenkins dashboard.</a:t>
            </a:r>
          </a:p>
          <a:p>
            <a:r>
              <a:rPr lang="en-US" sz="1600" dirty="0"/>
              <a:t>Select Project Type:</a:t>
            </a:r>
          </a:p>
          <a:p>
            <a:r>
              <a:rPr lang="en-US" sz="1600" dirty="0"/>
              <a:t>Enter a name for your project and select Freestyle project or Pipeline, then click OK.</a:t>
            </a:r>
          </a:p>
        </p:txBody>
      </p:sp>
    </p:spTree>
    <p:extLst>
      <p:ext uri="{BB962C8B-B14F-4D97-AF65-F5344CB8AC3E}">
        <p14:creationId xmlns:p14="http://schemas.microsoft.com/office/powerpoint/2010/main" val="107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Jenkins</a:t>
            </a:r>
            <a:endParaRPr sz="2400" b="1" dirty="0">
              <a:latin typeface="Calibri" pitchFamily="34" charset="0"/>
              <a:cs typeface="Calibri" pitchFamily="34" charset="0"/>
            </a:endParaRPr>
          </a:p>
        </p:txBody>
      </p:sp>
      <p:sp>
        <p:nvSpPr>
          <p:cNvPr id="94" name="Google Shape;94;p2"/>
          <p:cNvSpPr txBox="1"/>
          <p:nvPr/>
        </p:nvSpPr>
        <p:spPr>
          <a:xfrm>
            <a:off x="381001" y="742950"/>
            <a:ext cx="8458200" cy="3647110"/>
          </a:xfrm>
          <a:prstGeom prst="rect">
            <a:avLst/>
          </a:prstGeom>
          <a:noFill/>
          <a:ln>
            <a:noFill/>
          </a:ln>
        </p:spPr>
        <p:txBody>
          <a:bodyPr spcFirstLastPara="1" wrap="square" lIns="68559" tIns="68559" rIns="68559" bIns="68559" anchor="t" anchorCtr="0">
            <a:spAutoFit/>
          </a:bodyPr>
          <a:lstStyle/>
          <a:p>
            <a:pPr algn="just">
              <a:lnSpc>
                <a:spcPct val="114000"/>
              </a:lnSpc>
            </a:pPr>
            <a:r>
              <a:rPr lang="en-US" sz="2000" b="1" dirty="0" smtClean="0"/>
              <a:t>Advantages of Jenkins</a:t>
            </a:r>
          </a:p>
          <a:p>
            <a:pPr marL="342900" indent="-342900" algn="just">
              <a:lnSpc>
                <a:spcPct val="114000"/>
              </a:lnSpc>
              <a:buFont typeface="Arial" panose="020B0604020202020204" pitchFamily="34" charset="0"/>
              <a:buChar char="•"/>
            </a:pPr>
            <a:r>
              <a:rPr lang="en-US" sz="2000" dirty="0" smtClean="0"/>
              <a:t>Free to use</a:t>
            </a:r>
          </a:p>
          <a:p>
            <a:pPr marL="342900" indent="-342900" algn="just">
              <a:lnSpc>
                <a:spcPct val="114000"/>
              </a:lnSpc>
              <a:buFont typeface="Arial" panose="020B0604020202020204" pitchFamily="34" charset="0"/>
              <a:buChar char="•"/>
            </a:pPr>
            <a:r>
              <a:rPr lang="en-US" sz="2000" dirty="0" smtClean="0"/>
              <a:t>Build automation</a:t>
            </a:r>
          </a:p>
          <a:p>
            <a:pPr marL="342900" indent="-342900" algn="just">
              <a:lnSpc>
                <a:spcPct val="114000"/>
              </a:lnSpc>
              <a:buFont typeface="Arial" panose="020B0604020202020204" pitchFamily="34" charset="0"/>
              <a:buChar char="•"/>
            </a:pPr>
            <a:r>
              <a:rPr lang="en-US" sz="2000" dirty="0" smtClean="0"/>
              <a:t>Rich plugin ecosystem</a:t>
            </a:r>
          </a:p>
          <a:p>
            <a:pPr marL="342900" indent="-342900" algn="just">
              <a:lnSpc>
                <a:spcPct val="114000"/>
              </a:lnSpc>
              <a:buFont typeface="Arial" panose="020B0604020202020204" pitchFamily="34" charset="0"/>
              <a:buChar char="•"/>
            </a:pPr>
            <a:r>
              <a:rPr lang="en-US" sz="2000" dirty="0" smtClean="0"/>
              <a:t>Platform independent</a:t>
            </a:r>
          </a:p>
          <a:p>
            <a:pPr marL="342900" indent="-342900" algn="just">
              <a:lnSpc>
                <a:spcPct val="114000"/>
              </a:lnSpc>
              <a:buFont typeface="Arial" panose="020B0604020202020204" pitchFamily="34" charset="0"/>
              <a:buChar char="•"/>
            </a:pPr>
            <a:r>
              <a:rPr lang="en-US" sz="2000" dirty="0" smtClean="0"/>
              <a:t>User friendly and easy to install</a:t>
            </a:r>
          </a:p>
          <a:p>
            <a:pPr algn="just">
              <a:lnSpc>
                <a:spcPct val="114000"/>
              </a:lnSpc>
            </a:pPr>
            <a:r>
              <a:rPr lang="en-US" sz="2000" b="1" dirty="0" smtClean="0"/>
              <a:t>Disadvantages of Jenkins</a:t>
            </a:r>
          </a:p>
          <a:p>
            <a:pPr marL="342900" indent="-342900" algn="just">
              <a:lnSpc>
                <a:spcPct val="114000"/>
              </a:lnSpc>
              <a:buFont typeface="Arial" panose="020B0604020202020204" pitchFamily="34" charset="0"/>
              <a:buChar char="•"/>
            </a:pPr>
            <a:r>
              <a:rPr lang="en-US" sz="2000" dirty="0" smtClean="0"/>
              <a:t>Developer centric</a:t>
            </a:r>
          </a:p>
          <a:p>
            <a:pPr marL="342900" indent="-342900" algn="just">
              <a:lnSpc>
                <a:spcPct val="114000"/>
              </a:lnSpc>
              <a:buFont typeface="Arial" panose="020B0604020202020204" pitchFamily="34" charset="0"/>
              <a:buChar char="•"/>
            </a:pPr>
            <a:r>
              <a:rPr lang="en-US" sz="2000" dirty="0" smtClean="0"/>
              <a:t>Maintenance overhead</a:t>
            </a:r>
          </a:p>
          <a:p>
            <a:pPr marL="342900" indent="-342900" algn="just">
              <a:lnSpc>
                <a:spcPct val="114000"/>
              </a:lnSpc>
              <a:buFont typeface="Arial" panose="020B0604020202020204" pitchFamily="34" charset="0"/>
              <a:buChar char="•"/>
            </a:pPr>
            <a:r>
              <a:rPr lang="en-US" sz="2000" dirty="0" smtClean="0"/>
              <a:t>Changes in the settings creates problem</a:t>
            </a:r>
          </a:p>
        </p:txBody>
      </p:sp>
    </p:spTree>
    <p:extLst>
      <p:ext uri="{BB962C8B-B14F-4D97-AF65-F5344CB8AC3E}">
        <p14:creationId xmlns:p14="http://schemas.microsoft.com/office/powerpoint/2010/main" val="114434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Creating a Jenkins build and Jenkins workspace</a:t>
            </a:r>
            <a:endParaRPr lang="en-US" sz="2400" b="1" dirty="0">
              <a:latin typeface="Calibri" pitchFamily="34" charset="0"/>
              <a:cs typeface="Calibri" pitchFamily="34" charset="0"/>
            </a:endParaRPr>
          </a:p>
        </p:txBody>
      </p:sp>
      <p:sp>
        <p:nvSpPr>
          <p:cNvPr id="94" name="Google Shape;94;p2"/>
          <p:cNvSpPr txBox="1"/>
          <p:nvPr/>
        </p:nvSpPr>
        <p:spPr>
          <a:xfrm>
            <a:off x="400050" y="971550"/>
            <a:ext cx="8007115" cy="2908446"/>
          </a:xfrm>
          <a:prstGeom prst="rect">
            <a:avLst/>
          </a:prstGeom>
          <a:noFill/>
          <a:ln>
            <a:noFill/>
          </a:ln>
        </p:spPr>
        <p:txBody>
          <a:bodyPr spcFirstLastPara="1" wrap="square" lIns="68559" tIns="68559" rIns="68559" bIns="68559" anchor="t" anchorCtr="0">
            <a:spAutoFit/>
          </a:bodyPr>
          <a:lstStyle/>
          <a:p>
            <a:r>
              <a:rPr lang="en-US" b="1" dirty="0"/>
              <a:t>Step 3: Configure the Job</a:t>
            </a:r>
          </a:p>
          <a:p>
            <a:r>
              <a:rPr lang="en-US" dirty="0"/>
              <a:t>For a Freestyle Project:</a:t>
            </a:r>
          </a:p>
          <a:p>
            <a:endParaRPr lang="en-US" dirty="0"/>
          </a:p>
          <a:p>
            <a:r>
              <a:rPr lang="en-US" dirty="0"/>
              <a:t>General Configuration:</a:t>
            </a:r>
          </a:p>
          <a:p>
            <a:r>
              <a:rPr lang="en-US" dirty="0"/>
              <a:t>Under the General tab, you can add a project description.</a:t>
            </a:r>
          </a:p>
          <a:p>
            <a:r>
              <a:rPr lang="en-US" dirty="0"/>
              <a:t>Source Code Management:</a:t>
            </a:r>
          </a:p>
          <a:p>
            <a:r>
              <a:rPr lang="en-US" dirty="0"/>
              <a:t>If using Git, select Git and provide the repository URL.</a:t>
            </a:r>
          </a:p>
          <a:p>
            <a:endParaRPr lang="en-US" dirty="0"/>
          </a:p>
          <a:p>
            <a:r>
              <a:rPr lang="en-US" dirty="0"/>
              <a:t>Build Triggers:</a:t>
            </a:r>
          </a:p>
          <a:p>
            <a:r>
              <a:rPr lang="en-US" dirty="0"/>
              <a:t>Configure triggers if you want the build to start automatically (e.g., Poll SCM).</a:t>
            </a:r>
          </a:p>
        </p:txBody>
      </p:sp>
    </p:spTree>
    <p:extLst>
      <p:ext uri="{BB962C8B-B14F-4D97-AF65-F5344CB8AC3E}">
        <p14:creationId xmlns:p14="http://schemas.microsoft.com/office/powerpoint/2010/main" val="384399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Creating a Jenkins build and Jenkins workspace</a:t>
            </a:r>
            <a:endParaRPr lang="en-US" sz="2400" b="1" dirty="0">
              <a:latin typeface="Calibri" pitchFamily="34" charset="0"/>
              <a:cs typeface="Calibri" pitchFamily="34" charset="0"/>
            </a:endParaRPr>
          </a:p>
        </p:txBody>
      </p:sp>
      <p:sp>
        <p:nvSpPr>
          <p:cNvPr id="94" name="Google Shape;94;p2"/>
          <p:cNvSpPr txBox="1"/>
          <p:nvPr/>
        </p:nvSpPr>
        <p:spPr>
          <a:xfrm>
            <a:off x="400050" y="971550"/>
            <a:ext cx="8007115" cy="3462444"/>
          </a:xfrm>
          <a:prstGeom prst="rect">
            <a:avLst/>
          </a:prstGeom>
          <a:noFill/>
          <a:ln>
            <a:noFill/>
          </a:ln>
        </p:spPr>
        <p:txBody>
          <a:bodyPr spcFirstLastPara="1" wrap="square" lIns="68559" tIns="68559" rIns="68559" bIns="68559" anchor="t" anchorCtr="0">
            <a:spAutoFit/>
          </a:bodyPr>
          <a:lstStyle/>
          <a:p>
            <a:r>
              <a:rPr lang="en-US" b="1" dirty="0"/>
              <a:t>Step 3: Configure the Job</a:t>
            </a:r>
          </a:p>
          <a:p>
            <a:endParaRPr lang="en-US" b="1" dirty="0"/>
          </a:p>
          <a:p>
            <a:r>
              <a:rPr lang="en-US" b="1" dirty="0"/>
              <a:t>Build Steps:</a:t>
            </a:r>
          </a:p>
          <a:p>
            <a:endParaRPr lang="en-US" dirty="0"/>
          </a:p>
          <a:p>
            <a:r>
              <a:rPr lang="en-US" dirty="0"/>
              <a:t>Under the Build section, click Add build step and choose Execute Windows batch command or Execute shell.</a:t>
            </a:r>
          </a:p>
          <a:p>
            <a:endParaRPr lang="en-US" dirty="0"/>
          </a:p>
          <a:p>
            <a:r>
              <a:rPr lang="en-US" dirty="0"/>
              <a:t>Enter the commands you want Jenkins to execute (e.g., for a Maven build, you might enter </a:t>
            </a:r>
            <a:r>
              <a:rPr lang="en-US" dirty="0" err="1"/>
              <a:t>mvn</a:t>
            </a:r>
            <a:r>
              <a:rPr lang="en-US" dirty="0"/>
              <a:t> clean package).</a:t>
            </a:r>
          </a:p>
          <a:p>
            <a:endParaRPr lang="en-US" dirty="0"/>
          </a:p>
          <a:p>
            <a:r>
              <a:rPr lang="en-US" b="1" dirty="0"/>
              <a:t>Post-build Actions:</a:t>
            </a:r>
          </a:p>
          <a:p>
            <a:r>
              <a:rPr lang="en-US" dirty="0"/>
              <a:t>You can add actions such as archiving artifacts or sending notifications.</a:t>
            </a:r>
          </a:p>
        </p:txBody>
      </p:sp>
    </p:spTree>
    <p:extLst>
      <p:ext uri="{BB962C8B-B14F-4D97-AF65-F5344CB8AC3E}">
        <p14:creationId xmlns:p14="http://schemas.microsoft.com/office/powerpoint/2010/main" val="235014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Creating a Jenkins build and Jenkins workspace</a:t>
            </a:r>
            <a:endParaRPr lang="en-US" sz="2400" b="1" dirty="0">
              <a:latin typeface="Calibri" pitchFamily="34" charset="0"/>
              <a:cs typeface="Calibri" pitchFamily="34" charset="0"/>
            </a:endParaRPr>
          </a:p>
        </p:txBody>
      </p:sp>
      <p:sp>
        <p:nvSpPr>
          <p:cNvPr id="94" name="Google Shape;94;p2"/>
          <p:cNvSpPr txBox="1"/>
          <p:nvPr/>
        </p:nvSpPr>
        <p:spPr>
          <a:xfrm>
            <a:off x="400050" y="971550"/>
            <a:ext cx="8007115" cy="2631447"/>
          </a:xfrm>
          <a:prstGeom prst="rect">
            <a:avLst/>
          </a:prstGeom>
          <a:noFill/>
          <a:ln>
            <a:noFill/>
          </a:ln>
        </p:spPr>
        <p:txBody>
          <a:bodyPr spcFirstLastPara="1" wrap="square" lIns="68559" tIns="68559" rIns="68559" bIns="68559" anchor="t" anchorCtr="0">
            <a:spAutoFit/>
          </a:bodyPr>
          <a:lstStyle/>
          <a:p>
            <a:r>
              <a:rPr lang="en-US" b="1" dirty="0"/>
              <a:t>Step 4: Configure Jenkins Workspace</a:t>
            </a:r>
          </a:p>
          <a:p>
            <a:endParaRPr lang="en-US" b="1" dirty="0"/>
          </a:p>
          <a:p>
            <a:r>
              <a:rPr lang="en-US" dirty="0"/>
              <a:t>Workspace Location:</a:t>
            </a:r>
          </a:p>
          <a:p>
            <a:endParaRPr lang="en-US" dirty="0"/>
          </a:p>
          <a:p>
            <a:r>
              <a:rPr lang="en-US" dirty="0"/>
              <a:t>Jenkins creates a workspace for each job by default. You can find the workspace at JENKINS_HOME/jobs/&lt;job-name&gt;/workspace.</a:t>
            </a:r>
          </a:p>
          <a:p>
            <a:endParaRPr lang="en-US" dirty="0"/>
          </a:p>
          <a:p>
            <a:r>
              <a:rPr lang="en-US" dirty="0"/>
              <a:t>You can configure a custom workspace directory in the job configuration under the Advanced Project Options section by specifying a different path.</a:t>
            </a:r>
          </a:p>
        </p:txBody>
      </p:sp>
    </p:spTree>
    <p:extLst>
      <p:ext uri="{BB962C8B-B14F-4D97-AF65-F5344CB8AC3E}">
        <p14:creationId xmlns:p14="http://schemas.microsoft.com/office/powerpoint/2010/main" val="274640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Creating a Jenkins build and Jenkins workspace</a:t>
            </a:r>
            <a:endParaRPr lang="en-US" sz="2400" b="1" dirty="0">
              <a:latin typeface="Calibri" pitchFamily="34" charset="0"/>
              <a:cs typeface="Calibri" pitchFamily="34" charset="0"/>
            </a:endParaRPr>
          </a:p>
        </p:txBody>
      </p:sp>
      <p:sp>
        <p:nvSpPr>
          <p:cNvPr id="94" name="Google Shape;94;p2"/>
          <p:cNvSpPr txBox="1"/>
          <p:nvPr/>
        </p:nvSpPr>
        <p:spPr>
          <a:xfrm>
            <a:off x="400050" y="971550"/>
            <a:ext cx="8007115" cy="3185445"/>
          </a:xfrm>
          <a:prstGeom prst="rect">
            <a:avLst/>
          </a:prstGeom>
          <a:noFill/>
          <a:ln>
            <a:noFill/>
          </a:ln>
        </p:spPr>
        <p:txBody>
          <a:bodyPr spcFirstLastPara="1" wrap="square" lIns="68559" tIns="68559" rIns="68559" bIns="68559" anchor="t" anchorCtr="0">
            <a:spAutoFit/>
          </a:bodyPr>
          <a:lstStyle/>
          <a:p>
            <a:r>
              <a:rPr lang="en-US" b="1" dirty="0"/>
              <a:t>Step 5: Build the Project</a:t>
            </a:r>
          </a:p>
          <a:p>
            <a:endParaRPr lang="en-US" b="1" dirty="0"/>
          </a:p>
          <a:p>
            <a:r>
              <a:rPr lang="en-US" b="1" dirty="0"/>
              <a:t>Build Now:</a:t>
            </a:r>
          </a:p>
          <a:p>
            <a:endParaRPr lang="en-US" dirty="0"/>
          </a:p>
          <a:p>
            <a:r>
              <a:rPr lang="en-US" dirty="0"/>
              <a:t>After configuring the job, click the Build Now link on the left side of the job page to start the build.</a:t>
            </a:r>
          </a:p>
          <a:p>
            <a:endParaRPr lang="en-US" b="1" dirty="0"/>
          </a:p>
          <a:p>
            <a:r>
              <a:rPr lang="en-US" b="1" dirty="0"/>
              <a:t>View Build Output:</a:t>
            </a:r>
          </a:p>
          <a:p>
            <a:endParaRPr lang="en-US" dirty="0"/>
          </a:p>
          <a:p>
            <a:r>
              <a:rPr lang="en-US" dirty="0"/>
              <a:t>Click on the build number in the Build History section to view the console output and check for any errors.</a:t>
            </a:r>
          </a:p>
        </p:txBody>
      </p:sp>
    </p:spTree>
    <p:extLst>
      <p:ext uri="{BB962C8B-B14F-4D97-AF65-F5344CB8AC3E}">
        <p14:creationId xmlns:p14="http://schemas.microsoft.com/office/powerpoint/2010/main" val="107070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pic>
        <p:nvPicPr>
          <p:cNvPr id="2" name="Google Shape;85;p1" descr="https://lh7-us.googleusercontent.com/80-VR60UbqbhGDYEPyD2Lpr_ug4hBimSLfnv4QDBRHMivQCtUKscFmBXjR6DGGN7su8wz0nNuNOU9iTt-0E2206T4OC3ecrUoOysiC89TYZcgjFL-h36ANjQPl05k1J_p-R4vyF14NJcIQcqCoLkqQ">
            <a:extLst>
              <a:ext uri="{FF2B5EF4-FFF2-40B4-BE49-F238E27FC236}">
                <a16:creationId xmlns:a16="http://schemas.microsoft.com/office/drawing/2014/main" id="{F5BD8AA9-6AC0-00B9-B555-4F9A1A39431B}"/>
              </a:ext>
            </a:extLst>
          </p:cNvPr>
          <p:cNvPicPr preferRelativeResize="0"/>
          <p:nvPr/>
        </p:nvPicPr>
        <p:blipFill rotWithShape="1">
          <a:blip r:embed="rId4">
            <a:alphaModFix/>
          </a:blip>
          <a:srcRect/>
          <a:stretch/>
        </p:blipFill>
        <p:spPr>
          <a:xfrm>
            <a:off x="5283229" y="2752948"/>
            <a:ext cx="2056880" cy="481898"/>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Install and Configure Jenkins</a:t>
            </a:r>
            <a:endParaRPr sz="2400" b="1" dirty="0">
              <a:latin typeface="Calibri" pitchFamily="34" charset="0"/>
              <a:cs typeface="Calibri" pitchFamily="34" charset="0"/>
            </a:endParaRPr>
          </a:p>
        </p:txBody>
      </p:sp>
      <p:sp>
        <p:nvSpPr>
          <p:cNvPr id="94" name="Google Shape;94;p2"/>
          <p:cNvSpPr txBox="1"/>
          <p:nvPr/>
        </p:nvSpPr>
        <p:spPr>
          <a:xfrm>
            <a:off x="508235" y="742950"/>
            <a:ext cx="8007115" cy="342140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2000" dirty="0"/>
              <a:t>Installing Jenkins on Windows</a:t>
            </a:r>
          </a:p>
          <a:p>
            <a:pPr marL="342900" indent="-342900" algn="just">
              <a:lnSpc>
                <a:spcPct val="150000"/>
              </a:lnSpc>
              <a:spcAft>
                <a:spcPts val="750"/>
              </a:spcAft>
              <a:buFont typeface="Arial" panose="020B0604020202020204" pitchFamily="34" charset="0"/>
              <a:buChar char="•"/>
            </a:pPr>
            <a:r>
              <a:rPr lang="en-US" sz="2000" dirty="0"/>
              <a:t>Download Jenkins MSI Installer</a:t>
            </a:r>
            <a:r>
              <a:rPr lang="en-US" sz="2000" dirty="0" smtClean="0"/>
              <a:t>:</a:t>
            </a:r>
          </a:p>
          <a:p>
            <a:pPr marL="800006" lvl="1" indent="-342900" algn="just">
              <a:lnSpc>
                <a:spcPct val="150000"/>
              </a:lnSpc>
              <a:spcAft>
                <a:spcPts val="750"/>
              </a:spcAft>
              <a:buFont typeface="Arial" panose="020B0604020202020204" pitchFamily="34" charset="0"/>
              <a:buChar char="•"/>
            </a:pPr>
            <a:r>
              <a:rPr lang="en-US" sz="2000" dirty="0" err="1" smtClean="0"/>
              <a:t>Goto</a:t>
            </a:r>
            <a:r>
              <a:rPr lang="en-US" sz="2000" dirty="0" smtClean="0"/>
              <a:t> the </a:t>
            </a:r>
            <a:r>
              <a:rPr lang="en-US" sz="2000" dirty="0"/>
              <a:t>website: </a:t>
            </a:r>
            <a:r>
              <a:rPr lang="en-US" sz="2000" dirty="0">
                <a:hlinkClick r:id="rId4"/>
              </a:rPr>
              <a:t>https://www.jenkins.io/download</a:t>
            </a:r>
            <a:r>
              <a:rPr lang="en-US" sz="2000" dirty="0" smtClean="0">
                <a:hlinkClick r:id="rId4"/>
              </a:rPr>
              <a:t>/</a:t>
            </a:r>
            <a:endParaRPr lang="en-US" sz="2000" dirty="0"/>
          </a:p>
          <a:p>
            <a:pPr marL="342900" indent="-342900" algn="just">
              <a:lnSpc>
                <a:spcPct val="150000"/>
              </a:lnSpc>
              <a:spcAft>
                <a:spcPts val="750"/>
              </a:spcAft>
              <a:buFont typeface="Arial" panose="020B0604020202020204" pitchFamily="34" charset="0"/>
              <a:buChar char="•"/>
            </a:pPr>
            <a:r>
              <a:rPr lang="en-US" sz="2000" dirty="0"/>
              <a:t>Go to the Jenkins download page and select the Windows link to download the MSI installer for the latest version of Jenkins.</a:t>
            </a:r>
          </a:p>
          <a:p>
            <a:pPr marL="342900" indent="-342900" algn="just">
              <a:lnSpc>
                <a:spcPct val="150000"/>
              </a:lnSpc>
              <a:spcAft>
                <a:spcPts val="750"/>
              </a:spcAft>
              <a:buFont typeface="Arial" panose="020B0604020202020204" pitchFamily="34" charset="0"/>
              <a:buChar char="•"/>
            </a:pPr>
            <a:r>
              <a:rPr lang="en-US" sz="2000" dirty="0"/>
              <a:t>Install Java Development Kit (JDK):</a:t>
            </a:r>
          </a:p>
        </p:txBody>
      </p:sp>
    </p:spTree>
    <p:extLst>
      <p:ext uri="{BB962C8B-B14F-4D97-AF65-F5344CB8AC3E}">
        <p14:creationId xmlns:p14="http://schemas.microsoft.com/office/powerpoint/2010/main" val="352089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Install and Configure Jenkins</a:t>
            </a:r>
            <a:endParaRPr sz="2400" b="1" dirty="0">
              <a:latin typeface="Calibri" pitchFamily="34" charset="0"/>
              <a:cs typeface="Calibri" pitchFamily="34" charset="0"/>
            </a:endParaRPr>
          </a:p>
        </p:txBody>
      </p:sp>
      <p:sp>
        <p:nvSpPr>
          <p:cNvPr id="94" name="Google Shape;94;p2"/>
          <p:cNvSpPr txBox="1"/>
          <p:nvPr/>
        </p:nvSpPr>
        <p:spPr>
          <a:xfrm>
            <a:off x="508235" y="742950"/>
            <a:ext cx="8007115" cy="3780480"/>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2000" dirty="0"/>
              <a:t>Download and install JDK 8 from the OpenJDK project. Note the installation directory.</a:t>
            </a:r>
          </a:p>
          <a:p>
            <a:pPr marL="342900" indent="-342900" algn="just">
              <a:lnSpc>
                <a:spcPct val="150000"/>
              </a:lnSpc>
              <a:spcAft>
                <a:spcPts val="750"/>
              </a:spcAft>
              <a:buFont typeface="Arial" panose="020B0604020202020204" pitchFamily="34" charset="0"/>
              <a:buChar char="•"/>
            </a:pPr>
            <a:r>
              <a:rPr lang="en-US" sz="2000" dirty="0"/>
              <a:t>Set Environmental Variables:</a:t>
            </a:r>
          </a:p>
          <a:p>
            <a:pPr marL="342900" indent="-342900" algn="just">
              <a:lnSpc>
                <a:spcPct val="150000"/>
              </a:lnSpc>
              <a:spcAft>
                <a:spcPts val="750"/>
              </a:spcAft>
              <a:buFont typeface="Arial" panose="020B0604020202020204" pitchFamily="34" charset="0"/>
              <a:buChar char="•"/>
            </a:pPr>
            <a:r>
              <a:rPr lang="en-US" sz="2000" dirty="0"/>
              <a:t>Open the Jenkins web interface and go to the configure system page. Add the Java Home variable with the path to the JDK installation directory.</a:t>
            </a:r>
          </a:p>
          <a:p>
            <a:pPr marL="342900" indent="-342900" algn="just">
              <a:lnSpc>
                <a:spcPct val="150000"/>
              </a:lnSpc>
              <a:spcAft>
                <a:spcPts val="750"/>
              </a:spcAft>
              <a:buFont typeface="Arial" panose="020B0604020202020204" pitchFamily="34" charset="0"/>
              <a:buChar char="•"/>
            </a:pPr>
            <a:r>
              <a:rPr lang="en-US" sz="2000" dirty="0"/>
              <a:t>Run the Jenkins Installer:</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8001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Install and Configure Jenkins</a:t>
            </a:r>
            <a:endParaRPr sz="2400" dirty="0">
              <a:latin typeface="Calibri" pitchFamily="34" charset="0"/>
              <a:cs typeface="Calibri" pitchFamily="34" charset="0"/>
            </a:endParaRPr>
          </a:p>
        </p:txBody>
      </p:sp>
      <p:sp>
        <p:nvSpPr>
          <p:cNvPr id="94" name="Google Shape;94;p2"/>
          <p:cNvSpPr txBox="1"/>
          <p:nvPr/>
        </p:nvSpPr>
        <p:spPr>
          <a:xfrm>
            <a:off x="508235" y="742950"/>
            <a:ext cx="8007115" cy="366249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b="1" dirty="0"/>
              <a:t>Configure Jenkins:</a:t>
            </a:r>
          </a:p>
          <a:p>
            <a:pPr marL="342900" indent="-342900" algn="just">
              <a:lnSpc>
                <a:spcPct val="150000"/>
              </a:lnSpc>
              <a:spcAft>
                <a:spcPts val="750"/>
              </a:spcAft>
              <a:buFont typeface="Arial" panose="020B0604020202020204" pitchFamily="34" charset="0"/>
              <a:buChar char="•"/>
            </a:pPr>
            <a:r>
              <a:rPr lang="en-US" dirty="0"/>
              <a:t>Open Jenkins in a web browser at http://localhost:8080.</a:t>
            </a:r>
          </a:p>
          <a:p>
            <a:pPr marL="342900" indent="-342900" algn="just">
              <a:lnSpc>
                <a:spcPct val="150000"/>
              </a:lnSpc>
              <a:spcAft>
                <a:spcPts val="750"/>
              </a:spcAft>
              <a:buFont typeface="Arial" panose="020B0604020202020204" pitchFamily="34" charset="0"/>
              <a:buChar char="•"/>
            </a:pPr>
            <a:r>
              <a:rPr lang="en-US" dirty="0"/>
              <a:t>Enter the randomly generated password </a:t>
            </a:r>
            <a:r>
              <a:rPr lang="en-US" dirty="0" smtClean="0"/>
              <a:t>from C</a:t>
            </a:r>
            <a:r>
              <a:rPr lang="en-US" dirty="0"/>
              <a:t>:\Program </a:t>
            </a:r>
            <a:r>
              <a:rPr lang="en-US" dirty="0" smtClean="0"/>
              <a:t>Files\Jenkins file jenkins.err.log </a:t>
            </a:r>
            <a:endParaRPr lang="en-US" dirty="0"/>
          </a:p>
          <a:p>
            <a:pPr marL="342900" indent="-342900" algn="just">
              <a:lnSpc>
                <a:spcPct val="150000"/>
              </a:lnSpc>
              <a:spcAft>
                <a:spcPts val="750"/>
              </a:spcAft>
              <a:buFont typeface="Arial" panose="020B0604020202020204" pitchFamily="34" charset="0"/>
              <a:buChar char="•"/>
            </a:pPr>
            <a:r>
              <a:rPr lang="en-US" dirty="0"/>
              <a:t>Install suggested plugins by clicking the Install suggested plugins button.</a:t>
            </a:r>
          </a:p>
          <a:p>
            <a:pPr marL="342900" indent="-342900" algn="just">
              <a:lnSpc>
                <a:spcPct val="150000"/>
              </a:lnSpc>
              <a:spcAft>
                <a:spcPts val="750"/>
              </a:spcAft>
              <a:buFont typeface="Arial" panose="020B0604020202020204" pitchFamily="34" charset="0"/>
              <a:buChar char="•"/>
            </a:pPr>
            <a:r>
              <a:rPr lang="en-US" dirty="0"/>
              <a:t>Configure the Jenkins administrator details and save the changes.</a:t>
            </a:r>
          </a:p>
          <a:p>
            <a:pPr marL="342900" indent="-342900" algn="just">
              <a:lnSpc>
                <a:spcPct val="150000"/>
              </a:lnSpc>
              <a:spcAft>
                <a:spcPts val="750"/>
              </a:spcAft>
              <a:buFont typeface="Arial" panose="020B0604020202020204" pitchFamily="34" charset="0"/>
              <a:buChar char="•"/>
            </a:pPr>
            <a:r>
              <a:rPr lang="en-US" dirty="0"/>
              <a:t>Start using Jenkins by clicking the Start using Jenkins button</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464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Jenkins Architecture Overview</a:t>
            </a:r>
            <a:endParaRPr sz="2400" b="1" dirty="0">
              <a:latin typeface="Calibri" pitchFamily="34" charset="0"/>
              <a:cs typeface="Calibri" pitchFamily="34" charset="0"/>
            </a:endParaRPr>
          </a:p>
        </p:txBody>
      </p:sp>
      <p:sp>
        <p:nvSpPr>
          <p:cNvPr id="94" name="Google Shape;94;p2"/>
          <p:cNvSpPr txBox="1"/>
          <p:nvPr/>
        </p:nvSpPr>
        <p:spPr>
          <a:xfrm>
            <a:off x="152400" y="742950"/>
            <a:ext cx="4673365" cy="3927956"/>
          </a:xfrm>
          <a:prstGeom prst="rect">
            <a:avLst/>
          </a:prstGeom>
          <a:noFill/>
          <a:ln>
            <a:noFill/>
          </a:ln>
        </p:spPr>
        <p:txBody>
          <a:bodyPr spcFirstLastPara="1" wrap="square" lIns="68559" tIns="68559" rIns="68559" bIns="68559" anchor="t" anchorCtr="0">
            <a:spAutoFit/>
          </a:bodyPr>
          <a:lstStyle/>
          <a:p>
            <a:pPr algn="just">
              <a:lnSpc>
                <a:spcPct val="114000"/>
              </a:lnSpc>
            </a:pPr>
            <a:r>
              <a:rPr lang="en-US" b="1" dirty="0" smtClean="0"/>
              <a:t>Jenkins Workflow</a:t>
            </a:r>
          </a:p>
          <a:p>
            <a:pPr marL="342900" indent="-342900" algn="just">
              <a:lnSpc>
                <a:spcPct val="114000"/>
              </a:lnSpc>
              <a:buFont typeface="Arial" panose="020B0604020202020204" pitchFamily="34" charset="0"/>
              <a:buChar char="•"/>
            </a:pPr>
            <a:r>
              <a:rPr lang="en-US" dirty="0" smtClean="0"/>
              <a:t>Developers </a:t>
            </a:r>
            <a:r>
              <a:rPr lang="en-US" b="1" dirty="0"/>
              <a:t>commit </a:t>
            </a:r>
            <a:r>
              <a:rPr lang="en-US" b="1" dirty="0" smtClean="0"/>
              <a:t>the code</a:t>
            </a:r>
            <a:r>
              <a:rPr lang="en-US" dirty="0" smtClean="0"/>
              <a:t> to source code </a:t>
            </a:r>
            <a:r>
              <a:rPr lang="en-US" b="1" dirty="0" smtClean="0"/>
              <a:t>repository</a:t>
            </a:r>
            <a:r>
              <a:rPr lang="en-US" dirty="0" smtClean="0"/>
              <a:t> (GitHub). </a:t>
            </a:r>
            <a:endParaRPr lang="en-US" dirty="0"/>
          </a:p>
          <a:p>
            <a:pPr marL="342900" indent="-342900" algn="just">
              <a:lnSpc>
                <a:spcPct val="114000"/>
              </a:lnSpc>
              <a:buFont typeface="Arial" panose="020B0604020202020204" pitchFamily="34" charset="0"/>
              <a:buChar char="•"/>
            </a:pPr>
            <a:r>
              <a:rPr lang="en-US" dirty="0"/>
              <a:t>The Jenkins CI server checks the repository at regular intervals and pulls any newly available code.</a:t>
            </a:r>
          </a:p>
          <a:p>
            <a:pPr marL="342900" indent="-342900" algn="just">
              <a:lnSpc>
                <a:spcPct val="114000"/>
              </a:lnSpc>
              <a:buFont typeface="Arial" panose="020B0604020202020204" pitchFamily="34" charset="0"/>
              <a:buChar char="•"/>
            </a:pPr>
            <a:r>
              <a:rPr lang="en-US" dirty="0"/>
              <a:t>The Build Server </a:t>
            </a:r>
            <a:r>
              <a:rPr lang="en-US" b="1" dirty="0"/>
              <a:t>builds</a:t>
            </a:r>
            <a:r>
              <a:rPr lang="en-US" dirty="0"/>
              <a:t> the code into an executable file. </a:t>
            </a:r>
            <a:endParaRPr lang="en-US" dirty="0" smtClean="0"/>
          </a:p>
          <a:p>
            <a:pPr marL="342900" indent="-342900" algn="just">
              <a:lnSpc>
                <a:spcPct val="114000"/>
              </a:lnSpc>
              <a:buFont typeface="Arial" panose="020B0604020202020204" pitchFamily="34" charset="0"/>
              <a:buChar char="•"/>
            </a:pPr>
            <a:r>
              <a:rPr lang="en-US" dirty="0" smtClean="0"/>
              <a:t>If the build </a:t>
            </a:r>
            <a:r>
              <a:rPr lang="en-US" dirty="0"/>
              <a:t>fails, feedback is sent to the developers</a:t>
            </a:r>
            <a:r>
              <a:rPr lang="en-US" dirty="0" smtClean="0"/>
              <a:t>.</a:t>
            </a:r>
          </a:p>
          <a:p>
            <a:pPr marL="342900" indent="-342900" algn="just">
              <a:lnSpc>
                <a:spcPct val="114000"/>
              </a:lnSpc>
              <a:buFont typeface="Arial" panose="020B0604020202020204" pitchFamily="34" charset="0"/>
              <a:buChar char="•"/>
            </a:pPr>
            <a:r>
              <a:rPr lang="en-US" dirty="0" smtClean="0"/>
              <a:t>If the build is successful, then Jenkins server deploys the build on </a:t>
            </a:r>
            <a:r>
              <a:rPr lang="en-US" b="1" dirty="0" smtClean="0"/>
              <a:t>test server</a:t>
            </a:r>
            <a:r>
              <a:rPr lang="en-US" dirty="0" smtClean="0"/>
              <a:t>.</a:t>
            </a:r>
          </a:p>
        </p:txBody>
      </p:sp>
      <p:pic>
        <p:nvPicPr>
          <p:cNvPr id="2" name="Picture 1"/>
          <p:cNvPicPr>
            <a:picLocks noChangeAspect="1"/>
          </p:cNvPicPr>
          <p:nvPr/>
        </p:nvPicPr>
        <p:blipFill>
          <a:blip r:embed="rId4"/>
          <a:stretch>
            <a:fillRect/>
          </a:stretch>
        </p:blipFill>
        <p:spPr>
          <a:xfrm>
            <a:off x="4876800" y="819150"/>
            <a:ext cx="4114800" cy="3962400"/>
          </a:xfrm>
          <a:prstGeom prst="rect">
            <a:avLst/>
          </a:prstGeom>
        </p:spPr>
      </p:pic>
    </p:spTree>
    <p:extLst>
      <p:ext uri="{BB962C8B-B14F-4D97-AF65-F5344CB8AC3E}">
        <p14:creationId xmlns:p14="http://schemas.microsoft.com/office/powerpoint/2010/main" val="90456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5538</TotalTime>
  <Words>3745</Words>
  <Application>Microsoft Office PowerPoint</Application>
  <PresentationFormat>On-screen Show (16:9)</PresentationFormat>
  <Paragraphs>443</Paragraphs>
  <Slides>54</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Cambria</vt:lpstr>
      <vt:lpstr>Garamond</vt:lpstr>
      <vt:lpstr>2_Office Theme</vt:lpstr>
      <vt:lpstr>PowerPoint Presentation</vt:lpstr>
      <vt:lpstr>Content</vt:lpstr>
      <vt:lpstr>Introduction to Jenkins</vt:lpstr>
      <vt:lpstr>Introduction to Jenkins</vt:lpstr>
      <vt:lpstr>Introduction to Jenkins</vt:lpstr>
      <vt:lpstr>Install and Configure Jenkins</vt:lpstr>
      <vt:lpstr>Install and Configure Jenkins</vt:lpstr>
      <vt:lpstr>Install and Configure Jenkins</vt:lpstr>
      <vt:lpstr>Jenkins Architecture Overview</vt:lpstr>
      <vt:lpstr>Jenkins Architecture Overview</vt:lpstr>
      <vt:lpstr>Jenkins Architecture Overview</vt:lpstr>
      <vt:lpstr>Jenkins Architecture Overview</vt:lpstr>
      <vt:lpstr>Jenkins Architecture Overview</vt:lpstr>
      <vt:lpstr>Creating Jenkins Job</vt:lpstr>
      <vt:lpstr>Creating Jenkins Job</vt:lpstr>
      <vt:lpstr>Creating Jenkins Job</vt:lpstr>
      <vt:lpstr>Configuring Jenkins Job</vt:lpstr>
      <vt:lpstr>Configuring Jenkins Job</vt:lpstr>
      <vt:lpstr>Configuring Jenkins Job</vt:lpstr>
      <vt:lpstr>Configuring Jenkins Job</vt:lpstr>
      <vt:lpstr>Configuring Jenkins Job</vt:lpstr>
      <vt:lpstr>Configuring Jenkins Job</vt:lpstr>
      <vt:lpstr>Configuring Jenkins Job</vt:lpstr>
      <vt:lpstr>Configuring Jenkins Job</vt:lpstr>
      <vt:lpstr>Configuring Jenkins Job</vt:lpstr>
      <vt:lpstr>Introduction To Plugins</vt:lpstr>
      <vt:lpstr>Introduction To Plugins</vt:lpstr>
      <vt:lpstr>Introduction To Plugins</vt:lpstr>
      <vt:lpstr>Introduction To Plugins</vt:lpstr>
      <vt:lpstr>Introduction To Plugins</vt:lpstr>
      <vt:lpstr>Adding plugins to jenkins</vt:lpstr>
      <vt:lpstr>Adding plugins to jenkins</vt:lpstr>
      <vt:lpstr>Adding plugins to jenkins</vt:lpstr>
      <vt:lpstr>Commonly used plugins</vt:lpstr>
      <vt:lpstr>Commonly used plugins</vt:lpstr>
      <vt:lpstr>Commonly used plugins</vt:lpstr>
      <vt:lpstr>Commonly used plugins</vt:lpstr>
      <vt:lpstr>Commonly used plugins</vt:lpstr>
      <vt:lpstr>Commonly used plugins</vt:lpstr>
      <vt:lpstr>Commonly used plugins</vt:lpstr>
      <vt:lpstr>Commonly used plugins</vt:lpstr>
      <vt:lpstr>Commonly used plugins</vt:lpstr>
      <vt:lpstr>Commonly used plugins</vt:lpstr>
      <vt:lpstr>Configuring Jenkins to work with java</vt:lpstr>
      <vt:lpstr>Configuring Jenkins to work with java</vt:lpstr>
      <vt:lpstr>Configuring Jenkins to work with java</vt:lpstr>
      <vt:lpstr>Git and Maven</vt:lpstr>
      <vt:lpstr>Git and Maven</vt:lpstr>
      <vt:lpstr>Creating a Jenkins build and Jenkins workspace</vt:lpstr>
      <vt:lpstr>Creating a Jenkins build and Jenkins workspace</vt:lpstr>
      <vt:lpstr>Creating a Jenkins build and Jenkins workspace</vt:lpstr>
      <vt:lpstr>Creating a Jenkins build and Jenkins workspace</vt:lpstr>
      <vt:lpstr>Creating a Jenkins build and Jenkins workspace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Programming</dc:title>
  <dc:creator>Tejas Chauhan</dc:creator>
  <cp:lastModifiedBy>SAMIR SAMIR</cp:lastModifiedBy>
  <cp:revision>187</cp:revision>
  <dcterms:created xsi:type="dcterms:W3CDTF">2023-06-28T03:46:51Z</dcterms:created>
  <dcterms:modified xsi:type="dcterms:W3CDTF">2024-08-20T10:00:17Z</dcterms:modified>
</cp:coreProperties>
</file>