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pPr marL="38100">
                <a:lnSpc>
                  <a:spcPts val="119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pPr marL="38100">
                <a:lnSpc>
                  <a:spcPts val="119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pPr marL="38100">
                <a:lnSpc>
                  <a:spcPts val="119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pPr marL="38100">
                <a:lnSpc>
                  <a:spcPts val="119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pPr marL="38100">
                <a:lnSpc>
                  <a:spcPts val="119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" y="4571"/>
            <a:ext cx="9139427" cy="51343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63968" y="147828"/>
            <a:ext cx="1495044" cy="3718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5277" y="984326"/>
            <a:ext cx="1192530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3039" y="869950"/>
            <a:ext cx="4009390" cy="3391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5158" y="4781861"/>
            <a:ext cx="204470" cy="165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pPr marL="38100">
                <a:lnSpc>
                  <a:spcPts val="1190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143"/>
            <a:ext cx="9144000" cy="51363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59" y="3038855"/>
            <a:ext cx="2487167" cy="6187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632" y="3719993"/>
            <a:ext cx="2584450" cy="260328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Department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>
                <a:solidFill>
                  <a:srgbClr val="FFFFFF"/>
                </a:solidFill>
                <a:latin typeface="Arial MT"/>
                <a:cs typeface="Arial MT"/>
              </a:rPr>
              <a:t>Computer</a:t>
            </a:r>
            <a:r>
              <a:rPr sz="12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smtClean="0">
                <a:solidFill>
                  <a:srgbClr val="FFFFFF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3792" y="418922"/>
            <a:ext cx="59899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DEDEDE"/>
                </a:solidFill>
                <a:latin typeface="Arial"/>
                <a:cs typeface="Arial"/>
              </a:rPr>
              <a:t>Artificial</a:t>
            </a:r>
            <a:r>
              <a:rPr sz="4800" b="1" spc="20" dirty="0">
                <a:solidFill>
                  <a:srgbClr val="DEDEDE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DEDEDE"/>
                </a:solidFill>
                <a:latin typeface="Arial"/>
                <a:cs typeface="Arial"/>
              </a:rPr>
              <a:t>Intelligence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454" y="1671955"/>
            <a:ext cx="2999740" cy="951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950" spc="-6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950" spc="-5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950" spc="-65" dirty="0">
                <a:solidFill>
                  <a:srgbClr val="FFFFFF"/>
                </a:solidFill>
                <a:latin typeface="Arial MT"/>
                <a:cs typeface="Arial MT"/>
              </a:rPr>
              <a:t>it-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r>
              <a:rPr sz="195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6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950" spc="-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950" spc="-65" dirty="0">
                <a:solidFill>
                  <a:srgbClr val="FFFFFF"/>
                </a:solidFill>
                <a:latin typeface="Arial MT"/>
                <a:cs typeface="Arial MT"/>
              </a:rPr>
              <a:t>tr</a:t>
            </a:r>
            <a:r>
              <a:rPr sz="1950" spc="-55" dirty="0">
                <a:solidFill>
                  <a:srgbClr val="FFFFFF"/>
                </a:solidFill>
                <a:latin typeface="Arial MT"/>
                <a:cs typeface="Arial MT"/>
              </a:rPr>
              <a:t>uc</a:t>
            </a:r>
            <a:r>
              <a:rPr sz="1950" spc="-6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950" spc="-5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950" spc="-6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950" spc="-5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95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50" spc="-6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1950" spc="-55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1950" spc="-95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950" spc="-6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950" spc="-55" dirty="0">
                <a:solidFill>
                  <a:srgbClr val="FFFFFF"/>
                </a:solidFill>
                <a:latin typeface="Arial MT"/>
                <a:cs typeface="Arial MT"/>
              </a:rPr>
              <a:t>edg</a:t>
            </a:r>
            <a:r>
              <a:rPr sz="1950" dirty="0">
                <a:solidFill>
                  <a:srgbClr val="FFFFFF"/>
                </a:solidFill>
                <a:latin typeface="Arial MT"/>
                <a:cs typeface="Arial MT"/>
              </a:rPr>
              <a:t>e  </a:t>
            </a:r>
            <a:r>
              <a:rPr sz="1950" spc="-55" dirty="0">
                <a:solidFill>
                  <a:srgbClr val="FFFFFF"/>
                </a:solidFill>
                <a:latin typeface="Arial MT"/>
                <a:cs typeface="Arial MT"/>
              </a:rPr>
              <a:t>Representation)</a:t>
            </a:r>
            <a:endParaRPr sz="195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  <a:spcBef>
                <a:spcPts val="919"/>
              </a:spcBef>
            </a:pP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Artificial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Intelligence</a:t>
            </a:r>
            <a:r>
              <a:rPr sz="1400" spc="2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Arial MT"/>
                <a:cs typeface="Arial MT"/>
              </a:rPr>
              <a:t>01CE0702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626" y="291846"/>
            <a:ext cx="793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gents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pPr marL="38100">
                <a:lnSpc>
                  <a:spcPts val="1190"/>
                </a:lnSpc>
              </a:pPr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54532" y="1204564"/>
            <a:ext cx="8343900" cy="29851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00" b="1" spc="-5" dirty="0">
                <a:latin typeface="Times New Roman"/>
                <a:cs typeface="Times New Roman"/>
              </a:rPr>
              <a:t>What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is an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Agent?</a:t>
            </a:r>
            <a:endParaRPr sz="1600">
              <a:latin typeface="Times New Roman"/>
              <a:cs typeface="Times New Roman"/>
            </a:endParaRPr>
          </a:p>
          <a:p>
            <a:pPr marL="12700" marR="19685">
              <a:lnSpc>
                <a:spcPts val="2340"/>
              </a:lnSpc>
              <a:spcBef>
                <a:spcPts val="125"/>
              </a:spcBef>
            </a:pPr>
            <a:r>
              <a:rPr sz="1700" dirty="0">
                <a:latin typeface="Times New Roman"/>
                <a:cs typeface="Times New Roman"/>
              </a:rPr>
              <a:t>An agent can be </a:t>
            </a:r>
            <a:r>
              <a:rPr sz="1700" spc="-5" dirty="0">
                <a:latin typeface="Times New Roman"/>
                <a:cs typeface="Times New Roman"/>
              </a:rPr>
              <a:t>anything </a:t>
            </a:r>
            <a:r>
              <a:rPr sz="1700" dirty="0">
                <a:latin typeface="Times New Roman"/>
                <a:cs typeface="Times New Roman"/>
              </a:rPr>
              <a:t>that </a:t>
            </a:r>
            <a:r>
              <a:rPr sz="1700" spc="-5" dirty="0">
                <a:latin typeface="Times New Roman"/>
                <a:cs typeface="Times New Roman"/>
              </a:rPr>
              <a:t>perceive its </a:t>
            </a:r>
            <a:r>
              <a:rPr sz="1700" dirty="0">
                <a:latin typeface="Times New Roman"/>
                <a:cs typeface="Times New Roman"/>
              </a:rPr>
              <a:t>environment through sensors and act upon that 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environment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through </a:t>
            </a:r>
            <a:r>
              <a:rPr sz="1700" spc="-5" dirty="0">
                <a:latin typeface="Times New Roman"/>
                <a:cs typeface="Times New Roman"/>
              </a:rPr>
              <a:t>actuators. </a:t>
            </a:r>
            <a:r>
              <a:rPr sz="1700" dirty="0">
                <a:latin typeface="Times New Roman"/>
                <a:cs typeface="Times New Roman"/>
              </a:rPr>
              <a:t>An Agent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runs</a:t>
            </a:r>
            <a:r>
              <a:rPr sz="1700" spc="-5" dirty="0">
                <a:latin typeface="Times New Roman"/>
                <a:cs typeface="Times New Roman"/>
              </a:rPr>
              <a:t> in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cycle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perceiving</a:t>
            </a:r>
            <a:r>
              <a:rPr sz="1700" spc="-5" dirty="0">
                <a:latin typeface="Times New Roman"/>
                <a:cs typeface="Times New Roman"/>
              </a:rPr>
              <a:t>, </a:t>
            </a:r>
            <a:r>
              <a:rPr sz="1700" b="1" spc="-5" dirty="0">
                <a:latin typeface="Times New Roman"/>
                <a:cs typeface="Times New Roman"/>
              </a:rPr>
              <a:t>thinking</a:t>
            </a:r>
            <a:r>
              <a:rPr sz="1700" spc="-5" dirty="0">
                <a:latin typeface="Times New Roman"/>
                <a:cs typeface="Times New Roman"/>
              </a:rPr>
              <a:t>,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acting</a:t>
            </a:r>
            <a:r>
              <a:rPr sz="1700" spc="-5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700" dirty="0">
                <a:latin typeface="Times New Roman"/>
                <a:cs typeface="Times New Roman"/>
              </a:rPr>
              <a:t>An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agent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can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be:</a:t>
            </a:r>
            <a:endParaRPr sz="17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350"/>
              </a:lnSpc>
              <a:spcBef>
                <a:spcPts val="120"/>
              </a:spcBef>
              <a:buClr>
                <a:srgbClr val="585858"/>
              </a:buClr>
              <a:buSzPct val="105882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1700" b="1" dirty="0">
                <a:latin typeface="Times New Roman"/>
                <a:cs typeface="Times New Roman"/>
              </a:rPr>
              <a:t>Human-Agent: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human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agent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eyes,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ears,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other </a:t>
            </a:r>
            <a:r>
              <a:rPr sz="1700" dirty="0">
                <a:latin typeface="Times New Roman"/>
                <a:cs typeface="Times New Roman"/>
              </a:rPr>
              <a:t>organs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which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work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sensors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hand,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legs, vocal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tract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work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actuators.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"/>
              </a:spcBef>
              <a:buClr>
                <a:srgbClr val="585858"/>
              </a:buClr>
              <a:buSzPct val="105882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1700" b="1" dirty="0">
                <a:latin typeface="Times New Roman"/>
                <a:cs typeface="Times New Roman"/>
              </a:rPr>
              <a:t>Robotic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Agent: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robotic </a:t>
            </a:r>
            <a:r>
              <a:rPr sz="1700" dirty="0">
                <a:latin typeface="Times New Roman"/>
                <a:cs typeface="Times New Roman"/>
              </a:rPr>
              <a:t>agent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have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cameras,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infrared </a:t>
            </a:r>
            <a:r>
              <a:rPr sz="1700" dirty="0">
                <a:latin typeface="Times New Roman"/>
                <a:cs typeface="Times New Roman"/>
              </a:rPr>
              <a:t>range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finder,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NLP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sensors</a:t>
            </a:r>
            <a:endParaRPr sz="17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10"/>
              </a:spcBef>
            </a:pP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various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motors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actuators.</a:t>
            </a:r>
            <a:endParaRPr sz="1700">
              <a:latin typeface="Times New Roman"/>
              <a:cs typeface="Times New Roman"/>
            </a:endParaRPr>
          </a:p>
          <a:p>
            <a:pPr marL="355600" marR="53975" indent="-342900">
              <a:lnSpc>
                <a:spcPts val="2350"/>
              </a:lnSpc>
              <a:spcBef>
                <a:spcPts val="95"/>
              </a:spcBef>
              <a:buClr>
                <a:srgbClr val="585858"/>
              </a:buClr>
              <a:buSzPct val="105882"/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1700" b="1" dirty="0">
                <a:latin typeface="Times New Roman"/>
                <a:cs typeface="Times New Roman"/>
              </a:rPr>
              <a:t>Software</a:t>
            </a:r>
            <a:r>
              <a:rPr sz="1700" b="1" spc="-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Agent: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Software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agent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can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have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keystrokes,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file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contents </a:t>
            </a:r>
            <a:r>
              <a:rPr sz="1700" dirty="0">
                <a:latin typeface="Times New Roman"/>
                <a:cs typeface="Times New Roman"/>
              </a:rPr>
              <a:t>as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sensory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input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act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those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inputs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display</a:t>
            </a:r>
            <a:r>
              <a:rPr sz="1700" dirty="0">
                <a:latin typeface="Times New Roman"/>
                <a:cs typeface="Times New Roman"/>
              </a:rPr>
              <a:t> output on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screen.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765" y="291846"/>
            <a:ext cx="8292465" cy="2602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153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Agents</a:t>
            </a:r>
            <a:endParaRPr sz="1800">
              <a:latin typeface="Arial"/>
              <a:cs typeface="Arial"/>
            </a:endParaRPr>
          </a:p>
          <a:p>
            <a:pPr marL="355600" marR="14604" indent="-343535">
              <a:lnSpc>
                <a:spcPct val="114799"/>
              </a:lnSpc>
              <a:spcBef>
                <a:spcPts val="1705"/>
              </a:spcBef>
              <a:buClr>
                <a:srgbClr val="585858"/>
              </a:buClr>
              <a:buSzPct val="105882"/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sz="1700" b="1" dirty="0">
                <a:latin typeface="Times New Roman"/>
                <a:cs typeface="Times New Roman"/>
              </a:rPr>
              <a:t>Sensor: </a:t>
            </a:r>
            <a:r>
              <a:rPr sz="1700" dirty="0">
                <a:latin typeface="Times New Roman"/>
                <a:cs typeface="Times New Roman"/>
              </a:rPr>
              <a:t>Sensor </a:t>
            </a:r>
            <a:r>
              <a:rPr sz="1700" spc="-5" dirty="0">
                <a:latin typeface="Times New Roman"/>
                <a:cs typeface="Times New Roman"/>
              </a:rPr>
              <a:t>is </a:t>
            </a:r>
            <a:r>
              <a:rPr sz="1700" dirty="0">
                <a:latin typeface="Times New Roman"/>
                <a:cs typeface="Times New Roman"/>
              </a:rPr>
              <a:t>a device </a:t>
            </a:r>
            <a:r>
              <a:rPr sz="1700" spc="-5" dirty="0">
                <a:latin typeface="Times New Roman"/>
                <a:cs typeface="Times New Roman"/>
              </a:rPr>
              <a:t>which detects </a:t>
            </a:r>
            <a:r>
              <a:rPr sz="1700" dirty="0">
                <a:latin typeface="Times New Roman"/>
                <a:cs typeface="Times New Roman"/>
              </a:rPr>
              <a:t>the change </a:t>
            </a:r>
            <a:r>
              <a:rPr sz="1700" spc="-5" dirty="0">
                <a:latin typeface="Times New Roman"/>
                <a:cs typeface="Times New Roman"/>
              </a:rPr>
              <a:t>in </a:t>
            </a:r>
            <a:r>
              <a:rPr sz="1700" dirty="0">
                <a:latin typeface="Times New Roman"/>
                <a:cs typeface="Times New Roman"/>
              </a:rPr>
              <a:t>the environment and sends the 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information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other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electronic </a:t>
            </a:r>
            <a:r>
              <a:rPr sz="1700" dirty="0">
                <a:latin typeface="Times New Roman"/>
                <a:cs typeface="Times New Roman"/>
              </a:rPr>
              <a:t>devices.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agent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observes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its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environment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through</a:t>
            </a:r>
            <a:r>
              <a:rPr sz="1700" spc="-5" dirty="0">
                <a:latin typeface="Times New Roman"/>
                <a:cs typeface="Times New Roman"/>
              </a:rPr>
              <a:t> sensors.</a:t>
            </a:r>
            <a:endParaRPr sz="17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15100"/>
              </a:lnSpc>
              <a:spcBef>
                <a:spcPts val="5"/>
              </a:spcBef>
              <a:buClr>
                <a:srgbClr val="585858"/>
              </a:buClr>
              <a:buSzPct val="105882"/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sz="1700" b="1" dirty="0">
                <a:latin typeface="Times New Roman"/>
                <a:cs typeface="Times New Roman"/>
              </a:rPr>
              <a:t>Actuators: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Actuators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component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machines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 </a:t>
            </a:r>
            <a:r>
              <a:rPr sz="1700" spc="-5" dirty="0">
                <a:latin typeface="Times New Roman"/>
                <a:cs typeface="Times New Roman"/>
              </a:rPr>
              <a:t>converts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energy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into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motion.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actuators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only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responsible</a:t>
            </a:r>
            <a:r>
              <a:rPr sz="1700" dirty="0">
                <a:latin typeface="Times New Roman"/>
                <a:cs typeface="Times New Roman"/>
              </a:rPr>
              <a:t> for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moving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controlling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system.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actuator</a:t>
            </a:r>
            <a:r>
              <a:rPr sz="1700" dirty="0">
                <a:latin typeface="Times New Roman"/>
                <a:cs typeface="Times New Roman"/>
              </a:rPr>
              <a:t> can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 an 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electric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motor,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gears,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rails,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etc.</a:t>
            </a:r>
            <a:endParaRPr sz="1700">
              <a:latin typeface="Times New Roman"/>
              <a:cs typeface="Times New Roman"/>
            </a:endParaRPr>
          </a:p>
          <a:p>
            <a:pPr marL="355600" marR="295275" indent="-343535">
              <a:lnSpc>
                <a:spcPts val="2350"/>
              </a:lnSpc>
              <a:spcBef>
                <a:spcPts val="95"/>
              </a:spcBef>
              <a:buClr>
                <a:srgbClr val="585858"/>
              </a:buClr>
              <a:buSzPct val="105882"/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sz="1700" b="1" dirty="0">
                <a:latin typeface="Times New Roman"/>
                <a:cs typeface="Times New Roman"/>
              </a:rPr>
              <a:t>Effectors:</a:t>
            </a:r>
            <a:r>
              <a:rPr sz="1700" b="1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Effectors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devices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which affect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environment.</a:t>
            </a:r>
            <a:r>
              <a:rPr sz="1700" dirty="0">
                <a:latin typeface="Times New Roman"/>
                <a:cs typeface="Times New Roman"/>
              </a:rPr>
              <a:t> Effectors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legs,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wheels,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arms,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fingers, </a:t>
            </a:r>
            <a:r>
              <a:rPr sz="1700" dirty="0">
                <a:latin typeface="Times New Roman"/>
                <a:cs typeface="Times New Roman"/>
              </a:rPr>
              <a:t>wings,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fins,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display</a:t>
            </a:r>
            <a:r>
              <a:rPr sz="1700" dirty="0">
                <a:latin typeface="Times New Roman"/>
                <a:cs typeface="Times New Roman"/>
              </a:rPr>
              <a:t> screen.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995" y="2971800"/>
            <a:ext cx="4805172" cy="1917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pPr marL="38100">
                <a:lnSpc>
                  <a:spcPts val="1190"/>
                </a:lnSpc>
              </a:pPr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8626" y="291846"/>
            <a:ext cx="1796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Types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Agents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pPr marL="38100">
                <a:lnSpc>
                  <a:spcPts val="1190"/>
                </a:lnSpc>
              </a:pPr>
              <a:t>4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4532" y="1195806"/>
            <a:ext cx="759333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000" dirty="0"/>
              <a:t>Agents</a:t>
            </a:r>
            <a:r>
              <a:rPr sz="2000" spc="-25" dirty="0"/>
              <a:t> </a:t>
            </a:r>
            <a:r>
              <a:rPr sz="2000" dirty="0"/>
              <a:t>can</a:t>
            </a:r>
            <a:r>
              <a:rPr sz="2000" spc="-20" dirty="0"/>
              <a:t> </a:t>
            </a:r>
            <a:r>
              <a:rPr sz="2000" dirty="0"/>
              <a:t>be</a:t>
            </a:r>
            <a:r>
              <a:rPr sz="2000" spc="5" dirty="0"/>
              <a:t> </a:t>
            </a:r>
            <a:r>
              <a:rPr sz="2000" dirty="0"/>
              <a:t>grouped</a:t>
            </a:r>
            <a:r>
              <a:rPr sz="2000" spc="-40" dirty="0"/>
              <a:t> </a:t>
            </a:r>
            <a:r>
              <a:rPr sz="2000" dirty="0"/>
              <a:t>into</a:t>
            </a:r>
            <a:r>
              <a:rPr sz="2000" spc="-10" dirty="0"/>
              <a:t> </a:t>
            </a:r>
            <a:r>
              <a:rPr sz="2000" dirty="0"/>
              <a:t>five</a:t>
            </a:r>
            <a:r>
              <a:rPr sz="2000" spc="-15" dirty="0"/>
              <a:t> </a:t>
            </a:r>
            <a:r>
              <a:rPr sz="2000" dirty="0"/>
              <a:t>classes</a:t>
            </a:r>
            <a:r>
              <a:rPr sz="2000" spc="-25" dirty="0"/>
              <a:t> </a:t>
            </a:r>
            <a:r>
              <a:rPr sz="2000" dirty="0"/>
              <a:t>based</a:t>
            </a:r>
            <a:r>
              <a:rPr sz="2000" spc="-10" dirty="0"/>
              <a:t> </a:t>
            </a:r>
            <a:r>
              <a:rPr sz="2000" dirty="0"/>
              <a:t>on</a:t>
            </a:r>
            <a:r>
              <a:rPr sz="2000" spc="-10" dirty="0"/>
              <a:t> </a:t>
            </a:r>
            <a:r>
              <a:rPr sz="2000" dirty="0"/>
              <a:t>their</a:t>
            </a:r>
            <a:r>
              <a:rPr sz="2000" spc="-20" dirty="0"/>
              <a:t> </a:t>
            </a:r>
            <a:r>
              <a:rPr sz="2000" dirty="0"/>
              <a:t>degree</a:t>
            </a:r>
            <a:r>
              <a:rPr sz="2000" spc="-35" dirty="0"/>
              <a:t> </a:t>
            </a:r>
            <a:r>
              <a:rPr sz="2000" dirty="0"/>
              <a:t>of perceived </a:t>
            </a:r>
            <a:r>
              <a:rPr sz="2000" spc="-484" dirty="0"/>
              <a:t> </a:t>
            </a:r>
            <a:r>
              <a:rPr sz="2000" spc="-5" dirty="0"/>
              <a:t>intelligence</a:t>
            </a:r>
            <a:r>
              <a:rPr sz="2000" spc="-35" dirty="0"/>
              <a:t> </a:t>
            </a:r>
            <a:r>
              <a:rPr sz="2000" dirty="0"/>
              <a:t>and</a:t>
            </a:r>
            <a:r>
              <a:rPr sz="2000" spc="-15" dirty="0"/>
              <a:t> </a:t>
            </a:r>
            <a:r>
              <a:rPr sz="2000" spc="-5" dirty="0"/>
              <a:t>capability</a:t>
            </a:r>
            <a:r>
              <a:rPr sz="2000" spc="-30" dirty="0"/>
              <a:t> </a:t>
            </a:r>
            <a:r>
              <a:rPr sz="2000" dirty="0"/>
              <a:t>: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1037640" y="1898604"/>
            <a:ext cx="2945765" cy="16046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430"/>
              </a:spcBef>
              <a:buClr>
                <a:srgbClr val="585858"/>
              </a:buClr>
              <a:buSzPct val="77777"/>
              <a:buFont typeface="Arial MT"/>
              <a:buChar char="○"/>
              <a:tabLst>
                <a:tab pos="329565" algn="l"/>
                <a:tab pos="330200" algn="l"/>
              </a:tabLst>
            </a:pPr>
            <a:r>
              <a:rPr sz="1800" spc="-5" dirty="0">
                <a:latin typeface="Times New Roman"/>
                <a:cs typeface="Times New Roman"/>
              </a:rPr>
              <a:t>Simple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Reflex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Agents</a:t>
            </a:r>
            <a:endParaRPr sz="18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SzPct val="77777"/>
              <a:buFont typeface="Arial MT"/>
              <a:buChar char="○"/>
              <a:tabLst>
                <a:tab pos="329565" algn="l"/>
                <a:tab pos="330200" algn="l"/>
              </a:tabLst>
            </a:pPr>
            <a:r>
              <a:rPr sz="1800" dirty="0">
                <a:latin typeface="Times New Roman"/>
                <a:cs typeface="Times New Roman"/>
              </a:rPr>
              <a:t>Model-Based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Reflex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Agents</a:t>
            </a:r>
            <a:endParaRPr sz="18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SzPct val="77777"/>
              <a:buFont typeface="Arial MT"/>
              <a:buChar char="○"/>
              <a:tabLst>
                <a:tab pos="329565" algn="l"/>
                <a:tab pos="330200" algn="l"/>
              </a:tabLst>
            </a:pPr>
            <a:r>
              <a:rPr sz="1800" dirty="0">
                <a:latin typeface="Times New Roman"/>
                <a:cs typeface="Times New Roman"/>
              </a:rPr>
              <a:t>Goal-Based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Agents</a:t>
            </a:r>
            <a:endParaRPr sz="18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SzPct val="77777"/>
              <a:buFont typeface="Arial MT"/>
              <a:buChar char="○"/>
              <a:tabLst>
                <a:tab pos="329565" algn="l"/>
                <a:tab pos="330200" algn="l"/>
              </a:tabLst>
            </a:pPr>
            <a:r>
              <a:rPr sz="1800" dirty="0">
                <a:latin typeface="Times New Roman"/>
                <a:cs typeface="Times New Roman"/>
              </a:rPr>
              <a:t>Utility-Based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Agents</a:t>
            </a:r>
            <a:endParaRPr sz="1800">
              <a:latin typeface="Times New Roman"/>
              <a:cs typeface="Times New Roman"/>
            </a:endParaRPr>
          </a:p>
          <a:p>
            <a:pPr marL="329565" indent="-317500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SzPct val="77777"/>
              <a:buFont typeface="Arial MT"/>
              <a:buChar char="○"/>
              <a:tabLst>
                <a:tab pos="329565" algn="l"/>
                <a:tab pos="330200" algn="l"/>
              </a:tabLst>
            </a:pPr>
            <a:r>
              <a:rPr sz="1800" dirty="0">
                <a:latin typeface="Times New Roman"/>
                <a:cs typeface="Times New Roman"/>
              </a:rPr>
              <a:t>Learning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Agents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626" y="290321"/>
            <a:ext cx="235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Simple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Reflex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Agents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5277" y="813307"/>
            <a:ext cx="4127500" cy="3078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54965" marR="238125" indent="-342900">
              <a:lnSpc>
                <a:spcPct val="95000"/>
              </a:lnSpc>
              <a:spcBef>
                <a:spcPts val="185"/>
              </a:spcBef>
              <a:buClr>
                <a:srgbClr val="585858"/>
              </a:buClr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Times New Roman"/>
                <a:cs typeface="Times New Roman"/>
              </a:rPr>
              <a:t>The Simple </a:t>
            </a:r>
            <a:r>
              <a:rPr sz="1400" dirty="0">
                <a:latin typeface="Times New Roman"/>
                <a:cs typeface="Times New Roman"/>
              </a:rPr>
              <a:t>reflex agents are the </a:t>
            </a:r>
            <a:r>
              <a:rPr sz="1400" spc="-5" dirty="0">
                <a:latin typeface="Times New Roman"/>
                <a:cs typeface="Times New Roman"/>
              </a:rPr>
              <a:t>simplest </a:t>
            </a:r>
            <a:r>
              <a:rPr sz="1400" dirty="0">
                <a:latin typeface="Times New Roman"/>
                <a:cs typeface="Times New Roman"/>
              </a:rPr>
              <a:t>agents.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These agents take decisions on the basis of the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current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percepts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ignore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percept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history.</a:t>
            </a:r>
            <a:endParaRPr sz="1400">
              <a:latin typeface="Times New Roman"/>
              <a:cs typeface="Times New Roman"/>
            </a:endParaRPr>
          </a:p>
          <a:p>
            <a:pPr marL="354965" marR="227965" indent="-342900">
              <a:lnSpc>
                <a:spcPts val="1600"/>
              </a:lnSpc>
              <a:spcBef>
                <a:spcPts val="35"/>
              </a:spcBef>
              <a:buClr>
                <a:srgbClr val="585858"/>
              </a:buClr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agents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only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succeed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fully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observable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environment.</a:t>
            </a:r>
            <a:endParaRPr sz="1400">
              <a:latin typeface="Times New Roman"/>
              <a:cs typeface="Times New Roman"/>
            </a:endParaRPr>
          </a:p>
          <a:p>
            <a:pPr marL="355600" indent="-342900">
              <a:lnSpc>
                <a:spcPts val="1510"/>
              </a:lnSpc>
              <a:buClr>
                <a:srgbClr val="585858"/>
              </a:buClr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Simple</a:t>
            </a:r>
            <a:r>
              <a:rPr sz="1400" dirty="0">
                <a:latin typeface="Times New Roman"/>
                <a:cs typeface="Times New Roman"/>
              </a:rPr>
              <a:t> reflex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agent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consider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part</a:t>
            </a:r>
            <a:endParaRPr sz="1400">
              <a:latin typeface="Times New Roman"/>
              <a:cs typeface="Times New Roman"/>
            </a:endParaRPr>
          </a:p>
          <a:p>
            <a:pPr marL="354965" marR="144780">
              <a:lnSpc>
                <a:spcPts val="1600"/>
              </a:lnSpc>
              <a:spcBef>
                <a:spcPts val="80"/>
              </a:spcBef>
            </a:pP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percepts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history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during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decision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action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process.</a:t>
            </a:r>
            <a:endParaRPr sz="1400">
              <a:latin typeface="Times New Roman"/>
              <a:cs typeface="Times New Roman"/>
            </a:endParaRPr>
          </a:p>
          <a:p>
            <a:pPr marL="355600" indent="-342900">
              <a:lnSpc>
                <a:spcPts val="1510"/>
              </a:lnSpc>
              <a:buClr>
                <a:srgbClr val="585858"/>
              </a:buClr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Simple </a:t>
            </a:r>
            <a:r>
              <a:rPr sz="1400" dirty="0">
                <a:latin typeface="Times New Roman"/>
                <a:cs typeface="Times New Roman"/>
              </a:rPr>
              <a:t>reflex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agent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Condition-action</a:t>
            </a:r>
            <a:endParaRPr sz="1400">
              <a:latin typeface="Times New Roman"/>
              <a:cs typeface="Times New Roman"/>
            </a:endParaRPr>
          </a:p>
          <a:p>
            <a:pPr marL="354965" marR="5080" algn="just">
              <a:lnSpc>
                <a:spcPct val="95100"/>
              </a:lnSpc>
              <a:spcBef>
                <a:spcPts val="40"/>
              </a:spcBef>
            </a:pPr>
            <a:r>
              <a:rPr sz="1400" dirty="0">
                <a:latin typeface="Times New Roman"/>
                <a:cs typeface="Times New Roman"/>
              </a:rPr>
              <a:t>rule, which </a:t>
            </a:r>
            <a:r>
              <a:rPr sz="1400" spc="-5" dirty="0">
                <a:latin typeface="Times New Roman"/>
                <a:cs typeface="Times New Roman"/>
              </a:rPr>
              <a:t>means </a:t>
            </a:r>
            <a:r>
              <a:rPr sz="1400" dirty="0">
                <a:latin typeface="Times New Roman"/>
                <a:cs typeface="Times New Roman"/>
              </a:rPr>
              <a:t>it </a:t>
            </a:r>
            <a:r>
              <a:rPr sz="1400" spc="-5" dirty="0">
                <a:latin typeface="Times New Roman"/>
                <a:cs typeface="Times New Roman"/>
              </a:rPr>
              <a:t>maps </a:t>
            </a:r>
            <a:r>
              <a:rPr sz="1400" dirty="0">
                <a:latin typeface="Times New Roman"/>
                <a:cs typeface="Times New Roman"/>
              </a:rPr>
              <a:t>the current state to action.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Room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Cleaner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agent,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only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there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dirt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room.</a:t>
            </a:r>
            <a:endParaRPr sz="1400">
              <a:latin typeface="Times New Roman"/>
              <a:cs typeface="Times New Roman"/>
            </a:endParaRPr>
          </a:p>
          <a:p>
            <a:pPr marL="354965" marR="662305" indent="-342900" algn="just">
              <a:lnSpc>
                <a:spcPts val="1600"/>
              </a:lnSpc>
              <a:spcBef>
                <a:spcPts val="40"/>
              </a:spcBef>
              <a:buClr>
                <a:srgbClr val="585858"/>
              </a:buClr>
              <a:buSzPct val="128571"/>
              <a:buFont typeface="Arial MT"/>
              <a:buChar char="•"/>
              <a:tabLst>
                <a:tab pos="355600" algn="l"/>
              </a:tabLst>
            </a:pPr>
            <a:r>
              <a:rPr sz="1400" spc="-5" dirty="0">
                <a:latin typeface="Times New Roman"/>
                <a:cs typeface="Times New Roman"/>
              </a:rPr>
              <a:t>Problems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simple</a:t>
            </a:r>
            <a:r>
              <a:rPr sz="1400" dirty="0">
                <a:latin typeface="Times New Roman"/>
                <a:cs typeface="Times New Roman"/>
              </a:rPr>
              <a:t> reflex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agent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design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approach: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385" y="3854297"/>
            <a:ext cx="3491229" cy="1050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7500">
              <a:lnSpc>
                <a:spcPts val="1639"/>
              </a:lnSpc>
              <a:spcBef>
                <a:spcPts val="105"/>
              </a:spcBef>
              <a:buClr>
                <a:srgbClr val="585858"/>
              </a:buClr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400" dirty="0">
                <a:latin typeface="Times New Roman"/>
                <a:cs typeface="Times New Roman"/>
              </a:rPr>
              <a:t>They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very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limited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intelligence</a:t>
            </a:r>
            <a:endParaRPr sz="1400">
              <a:latin typeface="Times New Roman"/>
              <a:cs typeface="Times New Roman"/>
            </a:endParaRPr>
          </a:p>
          <a:p>
            <a:pPr marL="329565" marR="522605" indent="-317500">
              <a:lnSpc>
                <a:spcPts val="1600"/>
              </a:lnSpc>
              <a:spcBef>
                <a:spcPts val="80"/>
              </a:spcBef>
              <a:buClr>
                <a:srgbClr val="585858"/>
              </a:buClr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400" spc="-5" dirty="0">
                <a:latin typeface="Times New Roman"/>
                <a:cs typeface="Times New Roman"/>
              </a:rPr>
              <a:t>They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knowledge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non-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perceptual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parts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current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state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ts val="1510"/>
              </a:lnSpc>
              <a:buClr>
                <a:srgbClr val="585858"/>
              </a:buClr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400" dirty="0">
                <a:latin typeface="Times New Roman"/>
                <a:cs typeface="Times New Roman"/>
              </a:rPr>
              <a:t>Mostly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big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generate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store.</a:t>
            </a:r>
            <a:endParaRPr sz="1400">
              <a:latin typeface="Times New Roman"/>
              <a:cs typeface="Times New Roman"/>
            </a:endParaRPr>
          </a:p>
          <a:p>
            <a:pPr marL="329565" indent="-317500">
              <a:lnSpc>
                <a:spcPts val="1639"/>
              </a:lnSpc>
              <a:buClr>
                <a:srgbClr val="585858"/>
              </a:buClr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adaptive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changes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environment.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0558" y="4768088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585858"/>
                </a:solidFill>
                <a:latin typeface="Times New Roman"/>
                <a:cs typeface="Times New Roman"/>
              </a:rPr>
              <a:t>35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9828" y="1199388"/>
            <a:ext cx="4026408" cy="27858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4571"/>
            <a:ext cx="9134856" cy="513435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4383"/>
            <a:ext cx="9135110" cy="5119370"/>
            <a:chOff x="0" y="24383"/>
            <a:chExt cx="9135110" cy="51193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383"/>
              <a:ext cx="9134856" cy="5119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3968" y="147828"/>
              <a:ext cx="1495044" cy="37185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68626" y="290321"/>
            <a:ext cx="2279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Model-Based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Agents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277" y="885190"/>
            <a:ext cx="4246880" cy="39763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4965" marR="83185" indent="-342900">
              <a:lnSpc>
                <a:spcPts val="1820"/>
              </a:lnSpc>
              <a:spcBef>
                <a:spcPts val="240"/>
              </a:spcBef>
              <a:buClr>
                <a:srgbClr val="585858"/>
              </a:buClr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Model-based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agent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work 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partially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observable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environment,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track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situation.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ts val="1739"/>
              </a:lnSpc>
              <a:buClr>
                <a:srgbClr val="585858"/>
              </a:buClr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model-based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agent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 two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important</a:t>
            </a:r>
            <a:endParaRPr sz="1600">
              <a:latin typeface="Times New Roman"/>
              <a:cs typeface="Times New Roman"/>
            </a:endParaRPr>
          </a:p>
          <a:p>
            <a:pPr marL="354965">
              <a:lnSpc>
                <a:spcPts val="1825"/>
              </a:lnSpc>
            </a:pPr>
            <a:r>
              <a:rPr sz="1600" spc="-5" dirty="0">
                <a:latin typeface="Times New Roman"/>
                <a:cs typeface="Times New Roman"/>
              </a:rPr>
              <a:t>factors:</a:t>
            </a:r>
            <a:endParaRPr sz="1600">
              <a:latin typeface="Times New Roman"/>
              <a:cs typeface="Times New Roman"/>
            </a:endParaRPr>
          </a:p>
          <a:p>
            <a:pPr marL="812800" marR="5080" lvl="1" indent="-317500">
              <a:lnSpc>
                <a:spcPts val="1820"/>
              </a:lnSpc>
              <a:spcBef>
                <a:spcPts val="95"/>
              </a:spcBef>
              <a:buClr>
                <a:srgbClr val="585858"/>
              </a:buClr>
              <a:buSzPct val="87500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Model: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knowledge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about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"how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things happen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world,"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called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 Model-based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agent.</a:t>
            </a:r>
            <a:endParaRPr sz="1600">
              <a:latin typeface="Times New Roman"/>
              <a:cs typeface="Times New Roman"/>
            </a:endParaRPr>
          </a:p>
          <a:p>
            <a:pPr marL="812800" marR="40640" lvl="1" indent="-317500">
              <a:lnSpc>
                <a:spcPts val="1820"/>
              </a:lnSpc>
              <a:spcBef>
                <a:spcPts val="15"/>
              </a:spcBef>
              <a:buClr>
                <a:srgbClr val="585858"/>
              </a:buClr>
              <a:buSzPct val="87500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Internal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State: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representation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current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state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based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percept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history.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ts val="1735"/>
              </a:lnSpc>
              <a:buClr>
                <a:srgbClr val="585858"/>
              </a:buClr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These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agents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have 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"which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endParaRPr sz="1600">
              <a:latin typeface="Times New Roman"/>
              <a:cs typeface="Times New Roman"/>
            </a:endParaRPr>
          </a:p>
          <a:p>
            <a:pPr marL="354965">
              <a:lnSpc>
                <a:spcPts val="1825"/>
              </a:lnSpc>
            </a:pPr>
            <a:r>
              <a:rPr sz="1600" spc="-5" dirty="0">
                <a:latin typeface="Times New Roman"/>
                <a:cs typeface="Times New Roman"/>
              </a:rPr>
              <a:t>knowledge 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world"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based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  <a:p>
            <a:pPr marL="354965">
              <a:lnSpc>
                <a:spcPts val="1825"/>
              </a:lnSpc>
            </a:pPr>
            <a:r>
              <a:rPr sz="1600" spc="-10" dirty="0">
                <a:latin typeface="Times New Roman"/>
                <a:cs typeface="Times New Roman"/>
              </a:rPr>
              <a:t>model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they perform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actions.</a:t>
            </a:r>
            <a:endParaRPr sz="1600">
              <a:latin typeface="Times New Roman"/>
              <a:cs typeface="Times New Roman"/>
            </a:endParaRPr>
          </a:p>
          <a:p>
            <a:pPr marL="354965" marR="196215" indent="-342900">
              <a:lnSpc>
                <a:spcPts val="1820"/>
              </a:lnSpc>
              <a:spcBef>
                <a:spcPts val="95"/>
              </a:spcBef>
              <a:buClr>
                <a:srgbClr val="585858"/>
              </a:buClr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Updating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agent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state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requires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information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about:</a:t>
            </a:r>
            <a:endParaRPr sz="1600">
              <a:latin typeface="Times New Roman"/>
              <a:cs typeface="Times New Roman"/>
            </a:endParaRPr>
          </a:p>
          <a:p>
            <a:pPr marL="812800" lvl="1" indent="-317500">
              <a:lnSpc>
                <a:spcPts val="1735"/>
              </a:lnSpc>
              <a:buClr>
                <a:srgbClr val="585858"/>
              </a:buClr>
              <a:buSzPct val="87500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1600" spc="-5" dirty="0">
                <a:latin typeface="Times New Roman"/>
                <a:cs typeface="Times New Roman"/>
              </a:rPr>
              <a:t>How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world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evolves</a:t>
            </a:r>
            <a:endParaRPr sz="1600">
              <a:latin typeface="Times New Roman"/>
              <a:cs typeface="Times New Roman"/>
            </a:endParaRPr>
          </a:p>
          <a:p>
            <a:pPr marL="812800" lvl="1" indent="-317500">
              <a:lnSpc>
                <a:spcPts val="1875"/>
              </a:lnSpc>
              <a:buClr>
                <a:srgbClr val="585858"/>
              </a:buClr>
              <a:buSzPct val="87500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1600" spc="-5" dirty="0">
                <a:latin typeface="Times New Roman"/>
                <a:cs typeface="Times New Roman"/>
              </a:rPr>
              <a:t>How 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agent's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action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affects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world.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3752" y="1382267"/>
            <a:ext cx="3985259" cy="28986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pPr marL="38100">
                <a:lnSpc>
                  <a:spcPts val="1190"/>
                </a:lnSpc>
              </a:pPr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626" y="290321"/>
            <a:ext cx="212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Goal-Based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Agents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231" y="949022"/>
            <a:ext cx="4019550" cy="321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marR="5080" indent="-317500" algn="just">
              <a:lnSpc>
                <a:spcPct val="115100"/>
              </a:lnSpc>
              <a:spcBef>
                <a:spcPts val="95"/>
              </a:spcBef>
              <a:buClr>
                <a:srgbClr val="585858"/>
              </a:buClr>
              <a:buFont typeface="Arial MT"/>
              <a:buChar char="○"/>
              <a:tabLst>
                <a:tab pos="330200" algn="l"/>
              </a:tabLst>
            </a:pPr>
            <a:r>
              <a:rPr sz="1400" dirty="0">
                <a:latin typeface="Times New Roman"/>
                <a:cs typeface="Times New Roman"/>
              </a:rPr>
              <a:t>These </a:t>
            </a:r>
            <a:r>
              <a:rPr sz="1400" spc="-5" dirty="0">
                <a:latin typeface="Times New Roman"/>
                <a:cs typeface="Times New Roman"/>
              </a:rPr>
              <a:t>kinds of agents </a:t>
            </a:r>
            <a:r>
              <a:rPr sz="1400" dirty="0">
                <a:latin typeface="Times New Roman"/>
                <a:cs typeface="Times New Roman"/>
              </a:rPr>
              <a:t>take </a:t>
            </a:r>
            <a:r>
              <a:rPr sz="1400" spc="-5" dirty="0">
                <a:latin typeface="Times New Roman"/>
                <a:cs typeface="Times New Roman"/>
              </a:rPr>
              <a:t>decisions based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-5" dirty="0">
                <a:latin typeface="Times New Roman"/>
                <a:cs typeface="Times New Roman"/>
              </a:rPr>
              <a:t>how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far </a:t>
            </a:r>
            <a:r>
              <a:rPr sz="1400" dirty="0">
                <a:latin typeface="Times New Roman"/>
                <a:cs typeface="Times New Roman"/>
              </a:rPr>
              <a:t>they </a:t>
            </a:r>
            <a:r>
              <a:rPr sz="1400" spc="-5" dirty="0">
                <a:latin typeface="Times New Roman"/>
                <a:cs typeface="Times New Roman"/>
              </a:rPr>
              <a:t>are currently from </a:t>
            </a:r>
            <a:r>
              <a:rPr sz="1400" dirty="0">
                <a:latin typeface="Times New Roman"/>
                <a:cs typeface="Times New Roman"/>
              </a:rPr>
              <a:t>their </a:t>
            </a:r>
            <a:r>
              <a:rPr sz="1400" spc="-5" dirty="0">
                <a:latin typeface="Times New Roman"/>
                <a:cs typeface="Times New Roman"/>
              </a:rPr>
              <a:t>goal(description </a:t>
            </a:r>
            <a:r>
              <a:rPr sz="1400" spc="-1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desirable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situations).</a:t>
            </a:r>
            <a:endParaRPr sz="1400">
              <a:latin typeface="Times New Roman"/>
              <a:cs typeface="Times New Roman"/>
            </a:endParaRPr>
          </a:p>
          <a:p>
            <a:pPr marL="329565" marR="6350" indent="-317500" algn="just">
              <a:lnSpc>
                <a:spcPct val="114999"/>
              </a:lnSpc>
              <a:buClr>
                <a:srgbClr val="585858"/>
              </a:buClr>
              <a:buFont typeface="Arial MT"/>
              <a:buChar char="○"/>
              <a:tabLst>
                <a:tab pos="330200" algn="l"/>
              </a:tabLst>
            </a:pPr>
            <a:r>
              <a:rPr sz="1400" spc="-5" dirty="0">
                <a:latin typeface="Times New Roman"/>
                <a:cs typeface="Times New Roman"/>
              </a:rPr>
              <a:t>Their every action is intended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reduce its distance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goal.</a:t>
            </a:r>
            <a:endParaRPr sz="1400">
              <a:latin typeface="Times New Roman"/>
              <a:cs typeface="Times New Roman"/>
            </a:endParaRPr>
          </a:p>
          <a:p>
            <a:pPr marL="329565" marR="6350" indent="-317500" algn="just">
              <a:lnSpc>
                <a:spcPct val="114999"/>
              </a:lnSpc>
              <a:buClr>
                <a:srgbClr val="585858"/>
              </a:buClr>
              <a:buFont typeface="Arial MT"/>
              <a:buChar char="○"/>
              <a:tabLst>
                <a:tab pos="330200" algn="l"/>
              </a:tabLst>
            </a:pPr>
            <a:r>
              <a:rPr sz="1400" spc="-5" dirty="0">
                <a:latin typeface="Times New Roman"/>
                <a:cs typeface="Times New Roman"/>
              </a:rPr>
              <a:t>This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allows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agent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way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choose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among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multiple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possibilities,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selecting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which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reaches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goal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state.</a:t>
            </a:r>
            <a:endParaRPr sz="1400">
              <a:latin typeface="Times New Roman"/>
              <a:cs typeface="Times New Roman"/>
            </a:endParaRPr>
          </a:p>
          <a:p>
            <a:pPr marL="329565" marR="6350" indent="-317500" algn="just">
              <a:lnSpc>
                <a:spcPts val="1930"/>
              </a:lnSpc>
              <a:spcBef>
                <a:spcPts val="110"/>
              </a:spcBef>
              <a:buClr>
                <a:srgbClr val="585858"/>
              </a:buClr>
              <a:buFont typeface="Arial MT"/>
              <a:buChar char="○"/>
              <a:tabLst>
                <a:tab pos="330200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knowledge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its</a:t>
            </a:r>
            <a:r>
              <a:rPr sz="1400" dirty="0">
                <a:latin typeface="Times New Roman"/>
                <a:cs typeface="Times New Roman"/>
              </a:rPr>
              <a:t> decisions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represented </a:t>
            </a:r>
            <a:r>
              <a:rPr sz="1400" spc="-5" dirty="0">
                <a:latin typeface="Times New Roman"/>
                <a:cs typeface="Times New Roman"/>
              </a:rPr>
              <a:t>explicitly </a:t>
            </a:r>
            <a:r>
              <a:rPr sz="1400" dirty="0">
                <a:latin typeface="Times New Roman"/>
                <a:cs typeface="Times New Roman"/>
              </a:rPr>
              <a:t>and can be </a:t>
            </a:r>
            <a:r>
              <a:rPr sz="1400" spc="-5" dirty="0">
                <a:latin typeface="Times New Roman"/>
                <a:cs typeface="Times New Roman"/>
              </a:rPr>
              <a:t>modified, which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agents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flexible.</a:t>
            </a:r>
            <a:endParaRPr sz="1400">
              <a:latin typeface="Times New Roman"/>
              <a:cs typeface="Times New Roman"/>
            </a:endParaRPr>
          </a:p>
          <a:p>
            <a:pPr marL="329565" indent="-317500" algn="just">
              <a:lnSpc>
                <a:spcPct val="100000"/>
              </a:lnSpc>
              <a:spcBef>
                <a:spcPts val="150"/>
              </a:spcBef>
              <a:buClr>
                <a:srgbClr val="585858"/>
              </a:buClr>
              <a:buFont typeface="Arial MT"/>
              <a:buChar char="○"/>
              <a:tabLst>
                <a:tab pos="330200" algn="l"/>
              </a:tabLst>
            </a:pPr>
            <a:r>
              <a:rPr sz="1400" spc="-5" dirty="0">
                <a:latin typeface="Times New Roman"/>
                <a:cs typeface="Times New Roman"/>
              </a:rPr>
              <a:t>They</a:t>
            </a:r>
            <a:r>
              <a:rPr sz="1400" spc="45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usually</a:t>
            </a:r>
            <a:r>
              <a:rPr sz="1400" spc="4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require</a:t>
            </a:r>
            <a:r>
              <a:rPr sz="1400" spc="4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search</a:t>
            </a:r>
            <a:r>
              <a:rPr sz="1400" spc="4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484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planning.</a:t>
            </a:r>
            <a:r>
              <a:rPr sz="1400" spc="4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  <a:p>
            <a:pPr marL="329565" algn="just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latin typeface="Times New Roman"/>
                <a:cs typeface="Times New Roman"/>
              </a:rPr>
              <a:t>goal-based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agent’s behavior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easily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changed.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2252" y="1267967"/>
            <a:ext cx="4640580" cy="31653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pPr marL="38100">
                <a:lnSpc>
                  <a:spcPts val="1190"/>
                </a:lnSpc>
              </a:pPr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626" y="290321"/>
            <a:ext cx="2254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Utility-Based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Agents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8429" y="951427"/>
            <a:ext cx="3867150" cy="338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5000"/>
              </a:lnSpc>
              <a:spcBef>
                <a:spcPts val="100"/>
              </a:spcBef>
              <a:buClr>
                <a:srgbClr val="585858"/>
              </a:buClr>
              <a:buSzPct val="12000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Times New Roman"/>
                <a:cs typeface="Times New Roman"/>
              </a:rPr>
              <a:t>These agents are similar </a:t>
            </a:r>
            <a:r>
              <a:rPr sz="1500" dirty="0">
                <a:latin typeface="Times New Roman"/>
                <a:cs typeface="Times New Roman"/>
              </a:rPr>
              <a:t>to the goal-based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agent </a:t>
            </a:r>
            <a:r>
              <a:rPr sz="1500" dirty="0">
                <a:latin typeface="Times New Roman"/>
                <a:cs typeface="Times New Roman"/>
              </a:rPr>
              <a:t>but provide </a:t>
            </a:r>
            <a:r>
              <a:rPr sz="1500" spc="-5" dirty="0">
                <a:latin typeface="Times New Roman"/>
                <a:cs typeface="Times New Roman"/>
              </a:rPr>
              <a:t>an extra component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utility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measurement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which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makes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them </a:t>
            </a:r>
            <a:r>
              <a:rPr sz="1500" dirty="0">
                <a:latin typeface="Times New Roman"/>
                <a:cs typeface="Times New Roman"/>
              </a:rPr>
              <a:t> different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providing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measure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success at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given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state.</a:t>
            </a:r>
            <a:endParaRPr sz="1500">
              <a:latin typeface="Times New Roman"/>
              <a:cs typeface="Times New Roman"/>
            </a:endParaRPr>
          </a:p>
          <a:p>
            <a:pPr marL="355600" marR="177800" indent="-343535">
              <a:lnSpc>
                <a:spcPct val="104700"/>
              </a:lnSpc>
              <a:spcBef>
                <a:spcPts val="15"/>
              </a:spcBef>
              <a:buClr>
                <a:srgbClr val="585858"/>
              </a:buClr>
              <a:buSzPct val="12000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Times New Roman"/>
                <a:cs typeface="Times New Roman"/>
              </a:rPr>
              <a:t>Utility-based agent </a:t>
            </a:r>
            <a:r>
              <a:rPr sz="1500" spc="-10" dirty="0">
                <a:latin typeface="Times New Roman"/>
                <a:cs typeface="Times New Roman"/>
              </a:rPr>
              <a:t>act </a:t>
            </a:r>
            <a:r>
              <a:rPr sz="1500" spc="-5" dirty="0">
                <a:latin typeface="Times New Roman"/>
                <a:cs typeface="Times New Roman"/>
              </a:rPr>
              <a:t>based </a:t>
            </a:r>
            <a:r>
              <a:rPr sz="1500" dirty="0">
                <a:latin typeface="Times New Roman"/>
                <a:cs typeface="Times New Roman"/>
              </a:rPr>
              <a:t>not only </a:t>
            </a:r>
            <a:r>
              <a:rPr sz="1500" spc="-5" dirty="0">
                <a:latin typeface="Times New Roman"/>
                <a:cs typeface="Times New Roman"/>
              </a:rPr>
              <a:t>goals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but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also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best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way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achieve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goal.</a:t>
            </a:r>
            <a:endParaRPr sz="1500">
              <a:latin typeface="Times New Roman"/>
              <a:cs typeface="Times New Roman"/>
            </a:endParaRPr>
          </a:p>
          <a:p>
            <a:pPr marL="355600" marR="135255" indent="-343535">
              <a:lnSpc>
                <a:spcPct val="104900"/>
              </a:lnSpc>
              <a:spcBef>
                <a:spcPts val="10"/>
              </a:spcBef>
              <a:buClr>
                <a:srgbClr val="585858"/>
              </a:buClr>
              <a:buSzPct val="12000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500" spc="-5" dirty="0">
                <a:latin typeface="Times New Roman"/>
                <a:cs typeface="Times New Roman"/>
              </a:rPr>
              <a:t>The Utility-based agent is </a:t>
            </a:r>
            <a:r>
              <a:rPr sz="1500" dirty="0">
                <a:latin typeface="Times New Roman"/>
                <a:cs typeface="Times New Roman"/>
              </a:rPr>
              <a:t>useful when </a:t>
            </a:r>
            <a:r>
              <a:rPr sz="1500" spc="-5" dirty="0">
                <a:latin typeface="Times New Roman"/>
                <a:cs typeface="Times New Roman"/>
              </a:rPr>
              <a:t>there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 multiple </a:t>
            </a:r>
            <a:r>
              <a:rPr sz="1500" dirty="0">
                <a:latin typeface="Times New Roman"/>
                <a:cs typeface="Times New Roman"/>
              </a:rPr>
              <a:t>possible </a:t>
            </a:r>
            <a:r>
              <a:rPr sz="1500" spc="-5" dirty="0">
                <a:latin typeface="Times New Roman"/>
                <a:cs typeface="Times New Roman"/>
              </a:rPr>
              <a:t>alternatives, and an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agent has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5" dirty="0">
                <a:latin typeface="Times New Roman"/>
                <a:cs typeface="Times New Roman"/>
              </a:rPr>
              <a:t>choose </a:t>
            </a:r>
            <a:r>
              <a:rPr sz="1500" dirty="0">
                <a:latin typeface="Times New Roman"/>
                <a:cs typeface="Times New Roman"/>
              </a:rPr>
              <a:t>in </a:t>
            </a:r>
            <a:r>
              <a:rPr sz="1500" spc="-5" dirty="0">
                <a:latin typeface="Times New Roman"/>
                <a:cs typeface="Times New Roman"/>
              </a:rPr>
              <a:t>order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5" dirty="0">
                <a:latin typeface="Times New Roman"/>
                <a:cs typeface="Times New Roman"/>
              </a:rPr>
              <a:t>perform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best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action.</a:t>
            </a:r>
            <a:endParaRPr sz="1500">
              <a:latin typeface="Times New Roman"/>
              <a:cs typeface="Times New Roman"/>
            </a:endParaRPr>
          </a:p>
          <a:p>
            <a:pPr marL="355600" marR="128270" indent="-343535" algn="just">
              <a:lnSpc>
                <a:spcPct val="105100"/>
              </a:lnSpc>
              <a:spcBef>
                <a:spcPts val="5"/>
              </a:spcBef>
              <a:buClr>
                <a:srgbClr val="585858"/>
              </a:buClr>
              <a:buSzPct val="120000"/>
              <a:buFont typeface="Arial MT"/>
              <a:buChar char="•"/>
              <a:tabLst>
                <a:tab pos="356235" algn="l"/>
              </a:tabLst>
            </a:pPr>
            <a:r>
              <a:rPr sz="1500" spc="-5" dirty="0">
                <a:latin typeface="Times New Roman"/>
                <a:cs typeface="Times New Roman"/>
              </a:rPr>
              <a:t>The utility function </a:t>
            </a:r>
            <a:r>
              <a:rPr sz="1500" spc="-10" dirty="0">
                <a:latin typeface="Times New Roman"/>
                <a:cs typeface="Times New Roman"/>
              </a:rPr>
              <a:t>maps each </a:t>
            </a:r>
            <a:r>
              <a:rPr sz="1500" dirty="0">
                <a:latin typeface="Times New Roman"/>
                <a:cs typeface="Times New Roman"/>
              </a:rPr>
              <a:t>state to a </a:t>
            </a:r>
            <a:r>
              <a:rPr sz="1500" spc="-5" dirty="0">
                <a:latin typeface="Times New Roman"/>
                <a:cs typeface="Times New Roman"/>
              </a:rPr>
              <a:t>real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number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10" dirty="0">
                <a:latin typeface="Times New Roman"/>
                <a:cs typeface="Times New Roman"/>
              </a:rPr>
              <a:t>check </a:t>
            </a:r>
            <a:r>
              <a:rPr sz="1500" dirty="0">
                <a:latin typeface="Times New Roman"/>
                <a:cs typeface="Times New Roman"/>
              </a:rPr>
              <a:t>how </a:t>
            </a:r>
            <a:r>
              <a:rPr sz="1500" spc="-5" dirty="0">
                <a:latin typeface="Times New Roman"/>
                <a:cs typeface="Times New Roman"/>
              </a:rPr>
              <a:t>efficiently </a:t>
            </a:r>
            <a:r>
              <a:rPr sz="1500" spc="-10" dirty="0">
                <a:latin typeface="Times New Roman"/>
                <a:cs typeface="Times New Roman"/>
              </a:rPr>
              <a:t>each </a:t>
            </a:r>
            <a:r>
              <a:rPr sz="1500" spc="-5" dirty="0">
                <a:latin typeface="Times New Roman"/>
                <a:cs typeface="Times New Roman"/>
              </a:rPr>
              <a:t>action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achieves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goals.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2252" y="1107947"/>
            <a:ext cx="4639056" cy="34427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5" dirty="0"/>
              <a:pPr marL="38100">
                <a:lnSpc>
                  <a:spcPts val="1190"/>
                </a:lnSpc>
              </a:pPr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0239" y="248488"/>
            <a:ext cx="18243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Learning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Agents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6675" indent="-342900">
              <a:lnSpc>
                <a:spcPct val="114999"/>
              </a:lnSpc>
              <a:spcBef>
                <a:spcPts val="100"/>
              </a:spcBef>
              <a:buClr>
                <a:srgbClr val="585858"/>
              </a:buClr>
              <a:buSzPct val="15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learning</a:t>
            </a:r>
            <a:r>
              <a:rPr spc="20" dirty="0"/>
              <a:t> </a:t>
            </a:r>
            <a:r>
              <a:rPr spc="-5" dirty="0"/>
              <a:t>agent</a:t>
            </a:r>
            <a:r>
              <a:rPr spc="35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spc="-5" dirty="0"/>
              <a:t>AI is</a:t>
            </a:r>
            <a:r>
              <a:rPr dirty="0"/>
              <a:t> the</a:t>
            </a:r>
            <a:r>
              <a:rPr spc="10" dirty="0"/>
              <a:t> </a:t>
            </a:r>
            <a:r>
              <a:rPr spc="-10" dirty="0"/>
              <a:t>type</a:t>
            </a:r>
            <a:r>
              <a:rPr spc="40" dirty="0"/>
              <a:t> </a:t>
            </a:r>
            <a:r>
              <a:rPr dirty="0"/>
              <a:t>of </a:t>
            </a:r>
            <a:r>
              <a:rPr spc="-10" dirty="0"/>
              <a:t>agent</a:t>
            </a:r>
            <a:r>
              <a:rPr spc="40" dirty="0"/>
              <a:t> </a:t>
            </a:r>
            <a:r>
              <a:rPr spc="-5" dirty="0"/>
              <a:t>which</a:t>
            </a:r>
            <a:r>
              <a:rPr dirty="0"/>
              <a:t> </a:t>
            </a:r>
            <a:r>
              <a:rPr spc="-5" dirty="0"/>
              <a:t>can</a:t>
            </a:r>
            <a:r>
              <a:rPr spc="20" dirty="0"/>
              <a:t> </a:t>
            </a:r>
            <a:r>
              <a:rPr spc="-5" dirty="0"/>
              <a:t>learn </a:t>
            </a:r>
            <a:r>
              <a:rPr spc="-285" dirty="0"/>
              <a:t> </a:t>
            </a:r>
            <a:r>
              <a:rPr spc="-5" dirty="0"/>
              <a:t>from</a:t>
            </a:r>
            <a:r>
              <a:rPr spc="15" dirty="0"/>
              <a:t> </a:t>
            </a:r>
            <a:r>
              <a:rPr spc="-5" dirty="0"/>
              <a:t>its</a:t>
            </a:r>
            <a:r>
              <a:rPr spc="5" dirty="0"/>
              <a:t> </a:t>
            </a:r>
            <a:r>
              <a:rPr spc="-5" dirty="0"/>
              <a:t>past</a:t>
            </a:r>
            <a:r>
              <a:rPr spc="5" dirty="0"/>
              <a:t> </a:t>
            </a:r>
            <a:r>
              <a:rPr spc="-5" dirty="0"/>
              <a:t>experiences,</a:t>
            </a:r>
            <a:r>
              <a:rPr spc="40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dirty="0"/>
              <a:t>it</a:t>
            </a:r>
            <a:r>
              <a:rPr spc="15" dirty="0"/>
              <a:t> </a:t>
            </a:r>
            <a:r>
              <a:rPr spc="-5" dirty="0"/>
              <a:t>has</a:t>
            </a:r>
            <a:r>
              <a:rPr spc="5" dirty="0"/>
              <a:t> </a:t>
            </a:r>
            <a:r>
              <a:rPr spc="-5" dirty="0"/>
              <a:t>learning</a:t>
            </a:r>
            <a:r>
              <a:rPr spc="25" dirty="0"/>
              <a:t> </a:t>
            </a:r>
            <a:r>
              <a:rPr spc="-5" dirty="0"/>
              <a:t>capabilities.</a:t>
            </a: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lr>
                <a:srgbClr val="585858"/>
              </a:buClr>
              <a:buSzPct val="15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15" dirty="0"/>
              <a:t>It</a:t>
            </a:r>
            <a:r>
              <a:rPr spc="25" dirty="0"/>
              <a:t> </a:t>
            </a:r>
            <a:r>
              <a:rPr spc="-5" dirty="0"/>
              <a:t>starts</a:t>
            </a:r>
            <a:r>
              <a:rPr spc="1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10" dirty="0"/>
              <a:t>act</a:t>
            </a:r>
            <a:r>
              <a:rPr spc="25"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spc="-5" dirty="0"/>
              <a:t>basic</a:t>
            </a:r>
            <a:r>
              <a:rPr spc="10" dirty="0"/>
              <a:t> </a:t>
            </a:r>
            <a:r>
              <a:rPr spc="-5" dirty="0"/>
              <a:t>knowledge</a:t>
            </a:r>
            <a:r>
              <a:rPr spc="3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5" dirty="0"/>
              <a:t>then</a:t>
            </a:r>
            <a:r>
              <a:rPr spc="5" dirty="0"/>
              <a:t> </a:t>
            </a:r>
            <a:r>
              <a:rPr spc="-5" dirty="0"/>
              <a:t>able</a:t>
            </a:r>
            <a:r>
              <a:rPr spc="2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10" dirty="0"/>
              <a:t>act</a:t>
            </a:r>
          </a:p>
          <a:p>
            <a:pPr marL="355600">
              <a:lnSpc>
                <a:spcPct val="100000"/>
              </a:lnSpc>
              <a:spcBef>
                <a:spcPts val="219"/>
              </a:spcBef>
            </a:pPr>
            <a:r>
              <a:rPr spc="-5" dirty="0"/>
              <a:t>and</a:t>
            </a:r>
            <a:r>
              <a:rPr spc="10" dirty="0"/>
              <a:t> </a:t>
            </a:r>
            <a:r>
              <a:rPr spc="-5" dirty="0"/>
              <a:t>adapt</a:t>
            </a:r>
            <a:r>
              <a:rPr spc="15" dirty="0"/>
              <a:t> </a:t>
            </a:r>
            <a:r>
              <a:rPr spc="-5" dirty="0"/>
              <a:t>automatically</a:t>
            </a:r>
            <a:r>
              <a:rPr spc="35" dirty="0"/>
              <a:t> </a:t>
            </a:r>
            <a:r>
              <a:rPr spc="-5" dirty="0"/>
              <a:t>through</a:t>
            </a:r>
            <a:r>
              <a:rPr spc="25" dirty="0"/>
              <a:t> </a:t>
            </a:r>
            <a:r>
              <a:rPr spc="-5" dirty="0"/>
              <a:t>learning.</a:t>
            </a:r>
          </a:p>
          <a:p>
            <a:pPr marL="355600" marR="117475" indent="-342900">
              <a:lnSpc>
                <a:spcPct val="114999"/>
              </a:lnSpc>
              <a:buClr>
                <a:srgbClr val="585858"/>
              </a:buClr>
              <a:buSzPct val="15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learning</a:t>
            </a:r>
            <a:r>
              <a:rPr spc="25" dirty="0"/>
              <a:t> </a:t>
            </a:r>
            <a:r>
              <a:rPr spc="-5" dirty="0"/>
              <a:t>agent</a:t>
            </a:r>
            <a:r>
              <a:rPr spc="40" dirty="0"/>
              <a:t> </a:t>
            </a:r>
            <a:r>
              <a:rPr spc="-5" dirty="0"/>
              <a:t>has</a:t>
            </a:r>
            <a:r>
              <a:rPr spc="5" dirty="0"/>
              <a:t> </a:t>
            </a:r>
            <a:r>
              <a:rPr dirty="0"/>
              <a:t>mainly</a:t>
            </a:r>
            <a:r>
              <a:rPr spc="15" dirty="0"/>
              <a:t> </a:t>
            </a:r>
            <a:r>
              <a:rPr dirty="0"/>
              <a:t>four </a:t>
            </a:r>
            <a:r>
              <a:rPr spc="-5" dirty="0"/>
              <a:t>conceptual</a:t>
            </a:r>
            <a:r>
              <a:rPr spc="35" dirty="0"/>
              <a:t> </a:t>
            </a:r>
            <a:r>
              <a:rPr spc="-5" dirty="0"/>
              <a:t>components, </a:t>
            </a:r>
            <a:r>
              <a:rPr spc="-285" dirty="0"/>
              <a:t> </a:t>
            </a:r>
            <a:r>
              <a:rPr spc="-5" dirty="0"/>
              <a:t>which</a:t>
            </a:r>
            <a:r>
              <a:rPr spc="5" dirty="0"/>
              <a:t> </a:t>
            </a:r>
            <a:r>
              <a:rPr spc="-5" dirty="0"/>
              <a:t>are:</a:t>
            </a:r>
          </a:p>
          <a:p>
            <a:pPr marL="812800" marR="272415" lvl="1" indent="-317500">
              <a:lnSpc>
                <a:spcPts val="1660"/>
              </a:lnSpc>
              <a:spcBef>
                <a:spcPts val="85"/>
              </a:spcBef>
              <a:buClr>
                <a:srgbClr val="585858"/>
              </a:buClr>
              <a:buSzPct val="116666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Learning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element: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responsible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making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improvements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</a:t>
            </a:r>
            <a:endParaRPr sz="1200">
              <a:latin typeface="Times New Roman"/>
              <a:cs typeface="Times New Roman"/>
            </a:endParaRPr>
          </a:p>
          <a:p>
            <a:pPr marL="812800" lvl="1" indent="-31750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SzPct val="116666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Critic: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element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takes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feedback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critic</a:t>
            </a:r>
            <a:endParaRPr sz="1200">
              <a:latin typeface="Times New Roman"/>
              <a:cs typeface="Times New Roman"/>
            </a:endParaRPr>
          </a:p>
          <a:p>
            <a:pPr marL="812800" marR="219710">
              <a:lnSpc>
                <a:spcPct val="114999"/>
              </a:lnSpc>
            </a:pPr>
            <a:r>
              <a:rPr spc="-5" dirty="0"/>
              <a:t>which</a:t>
            </a:r>
            <a:r>
              <a:rPr spc="5" dirty="0"/>
              <a:t> </a:t>
            </a:r>
            <a:r>
              <a:rPr spc="-5" dirty="0"/>
              <a:t>describes</a:t>
            </a:r>
            <a:r>
              <a:rPr spc="20" dirty="0"/>
              <a:t> </a:t>
            </a:r>
            <a:r>
              <a:rPr dirty="0"/>
              <a:t>that</a:t>
            </a:r>
            <a:r>
              <a:rPr spc="5" dirty="0"/>
              <a:t> </a:t>
            </a:r>
            <a:r>
              <a:rPr dirty="0"/>
              <a:t>how </a:t>
            </a:r>
            <a:r>
              <a:rPr spc="-5" dirty="0"/>
              <a:t>well</a:t>
            </a:r>
            <a:r>
              <a:rPr spc="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agent</a:t>
            </a:r>
            <a:r>
              <a:rPr spc="35" dirty="0"/>
              <a:t> </a:t>
            </a:r>
            <a:r>
              <a:rPr spc="-5" dirty="0"/>
              <a:t>is </a:t>
            </a:r>
            <a:r>
              <a:rPr dirty="0"/>
              <a:t>doing </a:t>
            </a:r>
            <a:r>
              <a:rPr spc="-285" dirty="0"/>
              <a:t> </a:t>
            </a:r>
            <a:r>
              <a:rPr dirty="0"/>
              <a:t>with</a:t>
            </a:r>
            <a:r>
              <a:rPr spc="-5" dirty="0"/>
              <a:t> respect</a:t>
            </a:r>
            <a:r>
              <a:rPr spc="2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fixed</a:t>
            </a:r>
            <a:r>
              <a:rPr spc="10" dirty="0"/>
              <a:t> </a:t>
            </a:r>
            <a:r>
              <a:rPr spc="-5" dirty="0"/>
              <a:t>performance</a:t>
            </a:r>
            <a:r>
              <a:rPr spc="35" dirty="0"/>
              <a:t> </a:t>
            </a:r>
            <a:r>
              <a:rPr spc="-5" dirty="0"/>
              <a:t>standard.</a:t>
            </a:r>
          </a:p>
          <a:p>
            <a:pPr marL="812800" lvl="1" indent="-317500">
              <a:lnSpc>
                <a:spcPct val="100000"/>
              </a:lnSpc>
              <a:spcBef>
                <a:spcPts val="215"/>
              </a:spcBef>
              <a:buClr>
                <a:srgbClr val="585858"/>
              </a:buClr>
              <a:buSzPct val="116666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Performance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element: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  <a:spcBef>
                <a:spcPts val="219"/>
              </a:spcBef>
            </a:pPr>
            <a:r>
              <a:rPr spc="-5" dirty="0"/>
              <a:t>selecting</a:t>
            </a:r>
            <a:r>
              <a:rPr spc="10" dirty="0"/>
              <a:t> </a:t>
            </a:r>
            <a:r>
              <a:rPr spc="-5" dirty="0"/>
              <a:t>external</a:t>
            </a:r>
            <a:r>
              <a:rPr spc="20" dirty="0"/>
              <a:t> </a:t>
            </a:r>
            <a:r>
              <a:rPr spc="-5" dirty="0"/>
              <a:t>action</a:t>
            </a:r>
          </a:p>
          <a:p>
            <a:pPr marL="812800" marR="5080" lvl="1" indent="-317500">
              <a:lnSpc>
                <a:spcPct val="114999"/>
              </a:lnSpc>
              <a:buClr>
                <a:srgbClr val="585858"/>
              </a:buClr>
              <a:buSzPct val="116666"/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Problem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generator: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component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responsible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suggesting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informative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039" y="4236211"/>
            <a:ext cx="353441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4999"/>
              </a:lnSpc>
              <a:spcBef>
                <a:spcPts val="100"/>
              </a:spcBef>
              <a:buClr>
                <a:srgbClr val="585858"/>
              </a:buClr>
              <a:buSzPct val="150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latin typeface="Times New Roman"/>
                <a:cs typeface="Times New Roman"/>
              </a:rPr>
              <a:t>Hence,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learning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agents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learn,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analyze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ways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0558" y="4768088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585858"/>
                </a:solidFill>
                <a:latin typeface="Times New Roman"/>
                <a:cs typeface="Times New Roman"/>
              </a:rPr>
              <a:t>39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79" y="1124711"/>
            <a:ext cx="4658868" cy="34564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860</Words>
  <Application>Microsoft Office PowerPoint</Application>
  <PresentationFormat>On-screen Show (16:9)</PresentationFormat>
  <Paragraphs>79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Artificial Intelligence</vt:lpstr>
      <vt:lpstr>Agents</vt:lpstr>
      <vt:lpstr>Slide 3</vt:lpstr>
      <vt:lpstr>Agents can be grouped into five classes based on their degree of perceived  intelligence and capability :</vt:lpstr>
      <vt:lpstr>Simple Reflex Agents</vt:lpstr>
      <vt:lpstr>Model-Based Agents</vt:lpstr>
      <vt:lpstr>Goal-Based Agents</vt:lpstr>
      <vt:lpstr>Utility-Based Agents</vt:lpstr>
      <vt:lpstr>Learning Agents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</dc:creator>
  <cp:lastModifiedBy>HP</cp:lastModifiedBy>
  <cp:revision>1</cp:revision>
  <dcterms:created xsi:type="dcterms:W3CDTF">2024-09-10T06:46:38Z</dcterms:created>
  <dcterms:modified xsi:type="dcterms:W3CDTF">2024-09-10T06:48:27Z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2024-09-10T00:00:00Z</vt:filetime>
  </property>
</Properties>
</file>