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78" r:id="rId3"/>
    <p:sldMasterId id="2147483690" r:id="rId4"/>
  </p:sldMasterIdLst>
  <p:notesMasterIdLst>
    <p:notesMasterId r:id="rId5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x="12192000" cy="6858000"/>
  <p:notesSz cx="6858000" cy="9144000"/>
  <p:embeddedFontLst>
    <p:embeddedFont>
      <p:font typeface="Corbel" panose="020B0503020204020204" pitchFamily="34" charset="0"/>
      <p:regular r:id="rId60"/>
      <p:bold r:id="rId61"/>
      <p:italic r:id="rId62"/>
      <p:boldItalic r:id="rId63"/>
    </p:embeddedFont>
    <p:embeddedFont>
      <p:font typeface="Noto Sans Symbols" panose="020B0604020202020204" charset="0"/>
      <p:regular r:id="rId64"/>
      <p:bold r:id="rId65"/>
    </p:embeddedFont>
    <p:embeddedFont>
      <p:font typeface="Nunito Sans" pitchFamily="2" charset="0"/>
      <p:regular r:id="rId66"/>
      <p:bold r:id="rId67"/>
      <p:italic r:id="rId68"/>
      <p:boldItalic r:id="rId69"/>
    </p:embeddedFont>
    <p:embeddedFont>
      <p:font typeface="Open Sans" panose="020B0606030504020204" pitchFamily="34" charset="0"/>
      <p:regular r:id="rId70"/>
      <p:bold r:id="rId71"/>
      <p:italic r:id="rId72"/>
      <p:boldItalic r:id="rId73"/>
    </p:embeddedFont>
    <p:embeddedFont>
      <p:font typeface="Tahoma" panose="020B0604030504040204" pitchFamily="34" charset="0"/>
      <p:regular r:id="rId74"/>
      <p:bold r:id="rId75"/>
    </p:embeddedFont>
    <p:embeddedFont>
      <p:font typeface="Trebuchet MS" panose="020B0603020202020204"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jrzhmsLA7l9i5F0vwdXiLN8fOc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117638-B055-42C5-ACA9-BA2C2A72F7E7}">
  <a:tblStyle styleId="{33117638-B055-42C5-ACA9-BA2C2A72F7E7}"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F0E7"/>
          </a:solidFill>
        </a:fill>
      </a:tcStyle>
    </a:wholeTbl>
    <a:band1H>
      <a:tcTxStyle/>
      <a:tcStyle>
        <a:tcBdr/>
        <a:fill>
          <a:solidFill>
            <a:srgbClr val="F9DFCC"/>
          </a:solidFill>
        </a:fill>
      </a:tcStyle>
    </a:band1H>
    <a:band2H>
      <a:tcTxStyle/>
      <a:tcStyle>
        <a:tcBdr/>
      </a:tcStyle>
    </a:band2H>
    <a:band1V>
      <a:tcTxStyle/>
      <a:tcStyle>
        <a:tcBdr/>
        <a:fill>
          <a:solidFill>
            <a:srgbClr val="F9DFCC"/>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1.xml"/><Relationship Id="rId61" Type="http://schemas.openxmlformats.org/officeDocument/2006/relationships/font" Target="fonts/font2.fntdata"/><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3.fntdata"/><Relationship Id="rId80" Type="http://customschemas.google.com/relationships/presentationmetadata" Target="meta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7.fntdata"/><Relationship Id="rId7" Type="http://schemas.openxmlformats.org/officeDocument/2006/relationships/slide" Target="slides/slide3.xml"/><Relationship Id="rId71"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31</a:t>
            </a:fld>
            <a:endParaRPr sz="1200">
              <a:solidFill>
                <a:schemeClr val="dk1"/>
              </a:solidFill>
              <a:latin typeface="Arial"/>
              <a:ea typeface="Arial"/>
              <a:cs typeface="Arial"/>
              <a:sym typeface="Arial"/>
            </a:endParaRPr>
          </a:p>
        </p:txBody>
      </p:sp>
      <p:sp>
        <p:nvSpPr>
          <p:cNvPr id="579" name="Google Shape;57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0" name="Google Shape;58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
        <p:nvSpPr>
          <p:cNvPr id="590" name="Google Shape;59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1" name="Google Shape;59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33</a:t>
            </a:fld>
            <a:endParaRPr sz="1200">
              <a:solidFill>
                <a:schemeClr val="dk1"/>
              </a:solidFill>
              <a:latin typeface="Arial"/>
              <a:ea typeface="Arial"/>
              <a:cs typeface="Arial"/>
              <a:sym typeface="Arial"/>
            </a:endParaRPr>
          </a:p>
        </p:txBody>
      </p:sp>
      <p:sp>
        <p:nvSpPr>
          <p:cNvPr id="600" name="Google Shape;60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1" name="Google Shape;60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34</a:t>
            </a:fld>
            <a:endParaRPr sz="1200">
              <a:solidFill>
                <a:schemeClr val="dk1"/>
              </a:solidFill>
              <a:latin typeface="Arial"/>
              <a:ea typeface="Arial"/>
              <a:cs typeface="Arial"/>
              <a:sym typeface="Arial"/>
            </a:endParaRPr>
          </a:p>
        </p:txBody>
      </p:sp>
      <p:sp>
        <p:nvSpPr>
          <p:cNvPr id="611" name="Google Shape;61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2" name="Google Shape;612;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35</a:t>
            </a:fld>
            <a:endParaRPr sz="1200">
              <a:solidFill>
                <a:schemeClr val="dk1"/>
              </a:solidFill>
              <a:latin typeface="Arial"/>
              <a:ea typeface="Arial"/>
              <a:cs typeface="Arial"/>
              <a:sym typeface="Arial"/>
            </a:endParaRPr>
          </a:p>
        </p:txBody>
      </p:sp>
      <p:sp>
        <p:nvSpPr>
          <p:cNvPr id="621" name="Google Shape;62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
        <p:nvSpPr>
          <p:cNvPr id="632" name="Google Shape;63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37</a:t>
            </a:fld>
            <a:endParaRPr sz="1200">
              <a:solidFill>
                <a:schemeClr val="dk1"/>
              </a:solidFill>
              <a:latin typeface="Arial"/>
              <a:ea typeface="Arial"/>
              <a:cs typeface="Arial"/>
              <a:sym typeface="Arial"/>
            </a:endParaRPr>
          </a:p>
        </p:txBody>
      </p:sp>
      <p:sp>
        <p:nvSpPr>
          <p:cNvPr id="645" name="Google Shape;64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6" name="Google Shape;64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38</a:t>
            </a:fld>
            <a:endParaRPr sz="1200">
              <a:solidFill>
                <a:schemeClr val="dk1"/>
              </a:solidFill>
              <a:latin typeface="Arial"/>
              <a:ea typeface="Arial"/>
              <a:cs typeface="Arial"/>
              <a:sym typeface="Arial"/>
            </a:endParaRPr>
          </a:p>
        </p:txBody>
      </p:sp>
      <p:sp>
        <p:nvSpPr>
          <p:cNvPr id="653" name="Google Shape;65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4" name="Google Shape;654;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1" name="Google Shape;66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40</a:t>
            </a:fld>
            <a:endParaRPr sz="1200">
              <a:solidFill>
                <a:schemeClr val="dk1"/>
              </a:solidFill>
              <a:latin typeface="Arial"/>
              <a:ea typeface="Arial"/>
              <a:cs typeface="Arial"/>
              <a:sym typeface="Arial"/>
            </a:endParaRPr>
          </a:p>
        </p:txBody>
      </p:sp>
      <p:sp>
        <p:nvSpPr>
          <p:cNvPr id="667" name="Google Shape;66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8" name="Google Shape;66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41</a:t>
            </a:fld>
            <a:endParaRPr sz="1200">
              <a:solidFill>
                <a:schemeClr val="dk1"/>
              </a:solidFill>
              <a:latin typeface="Arial"/>
              <a:ea typeface="Arial"/>
              <a:cs typeface="Arial"/>
              <a:sym typeface="Arial"/>
            </a:endParaRPr>
          </a:p>
        </p:txBody>
      </p:sp>
      <p:sp>
        <p:nvSpPr>
          <p:cNvPr id="678" name="Google Shape;67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9" name="Google Shape;67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42</a:t>
            </a:fld>
            <a:endParaRPr sz="1200">
              <a:solidFill>
                <a:schemeClr val="dk1"/>
              </a:solidFill>
              <a:latin typeface="Arial"/>
              <a:ea typeface="Arial"/>
              <a:cs typeface="Arial"/>
              <a:sym typeface="Arial"/>
            </a:endParaRPr>
          </a:p>
        </p:txBody>
      </p:sp>
      <p:sp>
        <p:nvSpPr>
          <p:cNvPr id="689" name="Google Shape;68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0" name="Google Shape;690;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43</a:t>
            </a:fld>
            <a:endParaRPr sz="1200">
              <a:solidFill>
                <a:schemeClr val="dk1"/>
              </a:solidFill>
              <a:latin typeface="Arial"/>
              <a:ea typeface="Arial"/>
              <a:cs typeface="Arial"/>
              <a:sym typeface="Arial"/>
            </a:endParaRPr>
          </a:p>
        </p:txBody>
      </p:sp>
      <p:sp>
        <p:nvSpPr>
          <p:cNvPr id="700" name="Google Shape;70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1" name="Google Shape;70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44</a:t>
            </a:fld>
            <a:endParaRPr sz="1200">
              <a:solidFill>
                <a:schemeClr val="dk1"/>
              </a:solidFill>
              <a:latin typeface="Arial"/>
              <a:ea typeface="Arial"/>
              <a:cs typeface="Arial"/>
              <a:sym typeface="Arial"/>
            </a:endParaRPr>
          </a:p>
        </p:txBody>
      </p:sp>
      <p:sp>
        <p:nvSpPr>
          <p:cNvPr id="711" name="Google Shape;711;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2" name="Google Shape;712;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45</a:t>
            </a:fld>
            <a:endParaRPr sz="1200">
              <a:solidFill>
                <a:schemeClr val="dk1"/>
              </a:solidFill>
              <a:latin typeface="Arial"/>
              <a:ea typeface="Arial"/>
              <a:cs typeface="Arial"/>
              <a:sym typeface="Arial"/>
            </a:endParaRPr>
          </a:p>
        </p:txBody>
      </p:sp>
      <p:sp>
        <p:nvSpPr>
          <p:cNvPr id="722" name="Google Shape;722;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3" name="Google Shape;723;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46</a:t>
            </a:fld>
            <a:endParaRPr sz="1200">
              <a:solidFill>
                <a:schemeClr val="dk1"/>
              </a:solidFill>
              <a:latin typeface="Arial"/>
              <a:ea typeface="Arial"/>
              <a:cs typeface="Arial"/>
              <a:sym typeface="Arial"/>
            </a:endParaRPr>
          </a:p>
        </p:txBody>
      </p:sp>
      <p:sp>
        <p:nvSpPr>
          <p:cNvPr id="733" name="Google Shape;733;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4" name="Google Shape;73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47</a:t>
            </a:fld>
            <a:endParaRPr sz="1200">
              <a:solidFill>
                <a:schemeClr val="dk1"/>
              </a:solidFill>
              <a:latin typeface="Arial"/>
              <a:ea typeface="Arial"/>
              <a:cs typeface="Arial"/>
              <a:sym typeface="Arial"/>
            </a:endParaRPr>
          </a:p>
        </p:txBody>
      </p:sp>
      <p:sp>
        <p:nvSpPr>
          <p:cNvPr id="745" name="Google Shape;74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6" name="Google Shape;746;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48</a:t>
            </a:fld>
            <a:endParaRPr sz="1200">
              <a:solidFill>
                <a:schemeClr val="dk1"/>
              </a:solidFill>
              <a:latin typeface="Arial"/>
              <a:ea typeface="Arial"/>
              <a:cs typeface="Arial"/>
              <a:sym typeface="Arial"/>
            </a:endParaRPr>
          </a:p>
        </p:txBody>
      </p:sp>
      <p:sp>
        <p:nvSpPr>
          <p:cNvPr id="757" name="Google Shape;75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8" name="Google Shape;758;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49</a:t>
            </a:fld>
            <a:endParaRPr sz="1200">
              <a:solidFill>
                <a:schemeClr val="dk1"/>
              </a:solidFill>
              <a:latin typeface="Arial"/>
              <a:ea typeface="Arial"/>
              <a:cs typeface="Arial"/>
              <a:sym typeface="Arial"/>
            </a:endParaRPr>
          </a:p>
        </p:txBody>
      </p:sp>
      <p:sp>
        <p:nvSpPr>
          <p:cNvPr id="769" name="Google Shape;769;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0" name="Google Shape;770;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50</a:t>
            </a:fld>
            <a:endParaRPr sz="1200">
              <a:solidFill>
                <a:schemeClr val="dk1"/>
              </a:solidFill>
              <a:latin typeface="Arial"/>
              <a:ea typeface="Arial"/>
              <a:cs typeface="Arial"/>
              <a:sym typeface="Arial"/>
            </a:endParaRPr>
          </a:p>
        </p:txBody>
      </p:sp>
      <p:sp>
        <p:nvSpPr>
          <p:cNvPr id="781" name="Google Shape;781;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2" name="Google Shape;782;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51</a:t>
            </a:fld>
            <a:endParaRPr sz="1200">
              <a:solidFill>
                <a:schemeClr val="dk1"/>
              </a:solidFill>
              <a:latin typeface="Arial"/>
              <a:ea typeface="Arial"/>
              <a:cs typeface="Arial"/>
              <a:sym typeface="Arial"/>
            </a:endParaRPr>
          </a:p>
        </p:txBody>
      </p:sp>
      <p:sp>
        <p:nvSpPr>
          <p:cNvPr id="796" name="Google Shape;796;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7" name="Google Shape;797;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52</a:t>
            </a:fld>
            <a:endParaRPr sz="1200">
              <a:solidFill>
                <a:schemeClr val="dk1"/>
              </a:solidFill>
              <a:latin typeface="Arial"/>
              <a:ea typeface="Arial"/>
              <a:cs typeface="Arial"/>
              <a:sym typeface="Arial"/>
            </a:endParaRPr>
          </a:p>
        </p:txBody>
      </p:sp>
      <p:sp>
        <p:nvSpPr>
          <p:cNvPr id="804" name="Google Shape;80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5" name="Google Shape;805;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53</a:t>
            </a:fld>
            <a:endParaRPr sz="1200">
              <a:solidFill>
                <a:schemeClr val="dk1"/>
              </a:solidFill>
              <a:latin typeface="Arial"/>
              <a:ea typeface="Arial"/>
              <a:cs typeface="Arial"/>
              <a:sym typeface="Arial"/>
            </a:endParaRPr>
          </a:p>
        </p:txBody>
      </p:sp>
      <p:sp>
        <p:nvSpPr>
          <p:cNvPr id="815" name="Google Shape;815;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6" name="Google Shape;816;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5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C87D0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9" name="Google Shape;29;p5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4"/>
        <p:cNvGrpSpPr/>
        <p:nvPr/>
      </p:nvGrpSpPr>
      <p:grpSpPr>
        <a:xfrm>
          <a:off x="0" y="0"/>
          <a:ext cx="0" cy="0"/>
          <a:chOff x="0" y="0"/>
          <a:chExt cx="0" cy="0"/>
        </a:xfrm>
      </p:grpSpPr>
      <p:sp>
        <p:nvSpPr>
          <p:cNvPr id="95" name="Google Shape;95;p65"/>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C87D0E"/>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65"/>
          <p:cNvSpPr>
            <a:spLocks noGrp="1"/>
          </p:cNvSpPr>
          <p:nvPr>
            <p:ph type="pic" idx="2"/>
          </p:nvPr>
        </p:nvSpPr>
        <p:spPr>
          <a:xfrm>
            <a:off x="677334" y="609600"/>
            <a:ext cx="8596668" cy="3845718"/>
          </a:xfrm>
          <a:prstGeom prst="rect">
            <a:avLst/>
          </a:prstGeom>
          <a:noFill/>
          <a:ln>
            <a:noFill/>
          </a:ln>
        </p:spPr>
      </p:sp>
      <p:sp>
        <p:nvSpPr>
          <p:cNvPr id="97" name="Google Shape;97;p65"/>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8" name="Google Shape;98;p6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1"/>
        <p:cNvGrpSpPr/>
        <p:nvPr/>
      </p:nvGrpSpPr>
      <p:grpSpPr>
        <a:xfrm>
          <a:off x="0" y="0"/>
          <a:ext cx="0" cy="0"/>
          <a:chOff x="0" y="0"/>
          <a:chExt cx="0" cy="0"/>
        </a:xfrm>
      </p:grpSpPr>
      <p:sp>
        <p:nvSpPr>
          <p:cNvPr id="102" name="Google Shape;102;p66"/>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87D0E"/>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66"/>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6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6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6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7"/>
        <p:cNvGrpSpPr/>
        <p:nvPr/>
      </p:nvGrpSpPr>
      <p:grpSpPr>
        <a:xfrm>
          <a:off x="0" y="0"/>
          <a:ext cx="0" cy="0"/>
          <a:chOff x="0" y="0"/>
          <a:chExt cx="0" cy="0"/>
        </a:xfrm>
      </p:grpSpPr>
      <p:sp>
        <p:nvSpPr>
          <p:cNvPr id="108" name="Google Shape;108;p6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87D0E"/>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67"/>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0" name="Google Shape;110;p67"/>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1" name="Google Shape;111;p6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6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6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6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15" name="Google Shape;115;p6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6"/>
        <p:cNvGrpSpPr/>
        <p:nvPr/>
      </p:nvGrpSpPr>
      <p:grpSpPr>
        <a:xfrm>
          <a:off x="0" y="0"/>
          <a:ext cx="0" cy="0"/>
          <a:chOff x="0" y="0"/>
          <a:chExt cx="0" cy="0"/>
        </a:xfrm>
      </p:grpSpPr>
      <p:sp>
        <p:nvSpPr>
          <p:cNvPr id="117" name="Google Shape;117;p68"/>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C87D0E"/>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68"/>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6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6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6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2"/>
        <p:cNvGrpSpPr/>
        <p:nvPr/>
      </p:nvGrpSpPr>
      <p:grpSpPr>
        <a:xfrm>
          <a:off x="0" y="0"/>
          <a:ext cx="0" cy="0"/>
          <a:chOff x="0" y="0"/>
          <a:chExt cx="0" cy="0"/>
        </a:xfrm>
      </p:grpSpPr>
      <p:sp>
        <p:nvSpPr>
          <p:cNvPr id="123" name="Google Shape;123;p6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87D0E"/>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5" name="Google Shape;125;p6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6" name="Google Shape;126;p6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6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9" name="Google Shape;129;p6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0" name="Google Shape;130;p6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1"/>
        <p:cNvGrpSpPr/>
        <p:nvPr/>
      </p:nvGrpSpPr>
      <p:grpSpPr>
        <a:xfrm>
          <a:off x="0" y="0"/>
          <a:ext cx="0" cy="0"/>
          <a:chOff x="0" y="0"/>
          <a:chExt cx="0" cy="0"/>
        </a:xfrm>
      </p:grpSpPr>
      <p:sp>
        <p:nvSpPr>
          <p:cNvPr id="132" name="Google Shape;132;p70"/>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87D0E"/>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70"/>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70"/>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35" name="Google Shape;135;p7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7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7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8"/>
        <p:cNvGrpSpPr/>
        <p:nvPr/>
      </p:nvGrpSpPr>
      <p:grpSpPr>
        <a:xfrm>
          <a:off x="0" y="0"/>
          <a:ext cx="0" cy="0"/>
          <a:chOff x="0" y="0"/>
          <a:chExt cx="0" cy="0"/>
        </a:xfrm>
      </p:grpSpPr>
      <p:sp>
        <p:nvSpPr>
          <p:cNvPr id="139" name="Google Shape;139;p7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C87D0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71"/>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1" name="Google Shape;141;p7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7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72"/>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87D0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72"/>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7" name="Google Shape;147;p7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7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7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6"/>
        <p:cNvGrpSpPr/>
        <p:nvPr/>
      </p:nvGrpSpPr>
      <p:grpSpPr>
        <a:xfrm>
          <a:off x="0" y="0"/>
          <a:ext cx="0" cy="0"/>
          <a:chOff x="0" y="0"/>
          <a:chExt cx="0" cy="0"/>
        </a:xfrm>
      </p:grpSpPr>
      <p:sp>
        <p:nvSpPr>
          <p:cNvPr id="157" name="Google Shape;157;p74"/>
          <p:cNvSpPr txBox="1">
            <a:spLocks noGrp="1"/>
          </p:cNvSpPr>
          <p:nvPr>
            <p:ph type="ctr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74"/>
          <p:cNvSpPr txBox="1">
            <a:spLocks noGrp="1"/>
          </p:cNvSpPr>
          <p:nvPr>
            <p:ph type="subTitle"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59" name="Google Shape;159;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2"/>
        <p:cNvGrpSpPr/>
        <p:nvPr/>
      </p:nvGrpSpPr>
      <p:grpSpPr>
        <a:xfrm>
          <a:off x="0" y="0"/>
          <a:ext cx="0" cy="0"/>
          <a:chOff x="0" y="0"/>
          <a:chExt cx="0" cy="0"/>
        </a:xfrm>
      </p:grpSpPr>
      <p:sp>
        <p:nvSpPr>
          <p:cNvPr id="163" name="Google Shape;163;p7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7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2"/>
        <p:cNvGrpSpPr/>
        <p:nvPr/>
      </p:nvGrpSpPr>
      <p:grpSpPr>
        <a:xfrm>
          <a:off x="0" y="0"/>
          <a:ext cx="0" cy="0"/>
          <a:chOff x="0" y="0"/>
          <a:chExt cx="0" cy="0"/>
        </a:xfrm>
      </p:grpSpPr>
      <p:sp>
        <p:nvSpPr>
          <p:cNvPr id="33" name="Google Shape;33;p57"/>
          <p:cNvSpPr txBox="1">
            <a:spLocks noGrp="1"/>
          </p:cNvSpPr>
          <p:nvPr>
            <p:ph type="title"/>
          </p:nvPr>
        </p:nvSpPr>
        <p:spPr>
          <a:xfrm>
            <a:off x="1534585" y="214314"/>
            <a:ext cx="10390716" cy="852487"/>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C87D0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7"/>
          <p:cNvSpPr txBox="1">
            <a:spLocks noGrp="1"/>
          </p:cNvSpPr>
          <p:nvPr>
            <p:ph type="body" idx="1"/>
          </p:nvPr>
        </p:nvSpPr>
        <p:spPr>
          <a:xfrm>
            <a:off x="406400" y="1524001"/>
            <a:ext cx="5664200" cy="460851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57"/>
          <p:cNvSpPr txBox="1">
            <a:spLocks noGrp="1"/>
          </p:cNvSpPr>
          <p:nvPr>
            <p:ph type="body" idx="2"/>
          </p:nvPr>
        </p:nvSpPr>
        <p:spPr>
          <a:xfrm>
            <a:off x="6273800" y="1524001"/>
            <a:ext cx="5666317" cy="460851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6" name="Google Shape;36;p5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C87D0E"/>
                </a:solidFill>
                <a:latin typeface="Trebuchet MS"/>
                <a:ea typeface="Trebuchet MS"/>
                <a:cs typeface="Trebuchet MS"/>
                <a:sym typeface="Trebuchet MS"/>
              </a:defRPr>
            </a:lvl1pPr>
            <a:lvl2pPr marL="0" lvl="1" indent="0" algn="r">
              <a:spcBef>
                <a:spcPts val="0"/>
              </a:spcBef>
              <a:buNone/>
              <a:defRPr sz="900">
                <a:solidFill>
                  <a:srgbClr val="C87D0E"/>
                </a:solidFill>
                <a:latin typeface="Trebuchet MS"/>
                <a:ea typeface="Trebuchet MS"/>
                <a:cs typeface="Trebuchet MS"/>
                <a:sym typeface="Trebuchet MS"/>
              </a:defRPr>
            </a:lvl2pPr>
            <a:lvl3pPr marL="0" lvl="2" indent="0" algn="r">
              <a:spcBef>
                <a:spcPts val="0"/>
              </a:spcBef>
              <a:buNone/>
              <a:defRPr sz="900">
                <a:solidFill>
                  <a:srgbClr val="C87D0E"/>
                </a:solidFill>
                <a:latin typeface="Trebuchet MS"/>
                <a:ea typeface="Trebuchet MS"/>
                <a:cs typeface="Trebuchet MS"/>
                <a:sym typeface="Trebuchet MS"/>
              </a:defRPr>
            </a:lvl3pPr>
            <a:lvl4pPr marL="0" lvl="3" indent="0" algn="r">
              <a:spcBef>
                <a:spcPts val="0"/>
              </a:spcBef>
              <a:buNone/>
              <a:defRPr sz="900">
                <a:solidFill>
                  <a:srgbClr val="C87D0E"/>
                </a:solidFill>
                <a:latin typeface="Trebuchet MS"/>
                <a:ea typeface="Trebuchet MS"/>
                <a:cs typeface="Trebuchet MS"/>
                <a:sym typeface="Trebuchet MS"/>
              </a:defRPr>
            </a:lvl4pPr>
            <a:lvl5pPr marL="0" lvl="4" indent="0" algn="r">
              <a:spcBef>
                <a:spcPts val="0"/>
              </a:spcBef>
              <a:buNone/>
              <a:defRPr sz="900">
                <a:solidFill>
                  <a:srgbClr val="C87D0E"/>
                </a:solidFill>
                <a:latin typeface="Trebuchet MS"/>
                <a:ea typeface="Trebuchet MS"/>
                <a:cs typeface="Trebuchet MS"/>
                <a:sym typeface="Trebuchet MS"/>
              </a:defRPr>
            </a:lvl5pPr>
            <a:lvl6pPr marL="0" lvl="5" indent="0" algn="r">
              <a:spcBef>
                <a:spcPts val="0"/>
              </a:spcBef>
              <a:buNone/>
              <a:defRPr sz="900">
                <a:solidFill>
                  <a:srgbClr val="C87D0E"/>
                </a:solidFill>
                <a:latin typeface="Trebuchet MS"/>
                <a:ea typeface="Trebuchet MS"/>
                <a:cs typeface="Trebuchet MS"/>
                <a:sym typeface="Trebuchet MS"/>
              </a:defRPr>
            </a:lvl6pPr>
            <a:lvl7pPr marL="0" lvl="6" indent="0" algn="r">
              <a:spcBef>
                <a:spcPts val="0"/>
              </a:spcBef>
              <a:buNone/>
              <a:defRPr sz="900">
                <a:solidFill>
                  <a:srgbClr val="C87D0E"/>
                </a:solidFill>
                <a:latin typeface="Trebuchet MS"/>
                <a:ea typeface="Trebuchet MS"/>
                <a:cs typeface="Trebuchet MS"/>
                <a:sym typeface="Trebuchet MS"/>
              </a:defRPr>
            </a:lvl7pPr>
            <a:lvl8pPr marL="0" lvl="7" indent="0" algn="r">
              <a:spcBef>
                <a:spcPts val="0"/>
              </a:spcBef>
              <a:buNone/>
              <a:defRPr sz="900">
                <a:solidFill>
                  <a:srgbClr val="C87D0E"/>
                </a:solidFill>
                <a:latin typeface="Trebuchet MS"/>
                <a:ea typeface="Trebuchet MS"/>
                <a:cs typeface="Trebuchet MS"/>
                <a:sym typeface="Trebuchet MS"/>
              </a:defRPr>
            </a:lvl8pPr>
            <a:lvl9pPr marL="0" lvl="8" indent="0" algn="r">
              <a:spcBef>
                <a:spcPts val="0"/>
              </a:spcBef>
              <a:buNone/>
              <a:defRPr sz="900">
                <a:solidFill>
                  <a:srgbClr val="C87D0E"/>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sp>
        <p:nvSpPr>
          <p:cNvPr id="169" name="Google Shape;169;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71" name="Google Shape;171;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4"/>
        <p:cNvGrpSpPr/>
        <p:nvPr/>
      </p:nvGrpSpPr>
      <p:grpSpPr>
        <a:xfrm>
          <a:off x="0" y="0"/>
          <a:ext cx="0" cy="0"/>
          <a:chOff x="0" y="0"/>
          <a:chExt cx="0" cy="0"/>
        </a:xfrm>
      </p:grpSpPr>
      <p:sp>
        <p:nvSpPr>
          <p:cNvPr id="175" name="Google Shape;175;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7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77" name="Google Shape;177;p77"/>
          <p:cNvSpPr txBox="1">
            <a:spLocks noGrp="1"/>
          </p:cNvSpPr>
          <p:nvPr>
            <p:ph type="body" idx="2"/>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78" name="Google Shape;178;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1"/>
        <p:cNvGrpSpPr/>
        <p:nvPr/>
      </p:nvGrpSpPr>
      <p:grpSpPr>
        <a:xfrm>
          <a:off x="0" y="0"/>
          <a:ext cx="0" cy="0"/>
          <a:chOff x="0" y="0"/>
          <a:chExt cx="0" cy="0"/>
        </a:xfrm>
      </p:grpSpPr>
      <p:sp>
        <p:nvSpPr>
          <p:cNvPr id="182" name="Google Shape;182;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7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84" name="Google Shape;184;p78"/>
          <p:cNvSpPr txBox="1">
            <a:spLocks noGrp="1"/>
          </p:cNvSpPr>
          <p:nvPr>
            <p:ph type="body" idx="2"/>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85" name="Google Shape;185;p78"/>
          <p:cNvSpPr txBox="1">
            <a:spLocks noGrp="1"/>
          </p:cNvSpPr>
          <p:nvPr>
            <p:ph type="body" idx="3"/>
          </p:nvPr>
        </p:nvSpPr>
        <p:spPr>
          <a:xfrm>
            <a:off x="457200" y="1600200"/>
            <a:ext cx="8229600" cy="4525963"/>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86" name="Google Shape;186;p78"/>
          <p:cNvSpPr txBox="1">
            <a:spLocks noGrp="1"/>
          </p:cNvSpPr>
          <p:nvPr>
            <p:ph type="body" idx="4"/>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87" name="Google Shape;187;p7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7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7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5"/>
        <p:cNvGrpSpPr/>
        <p:nvPr/>
      </p:nvGrpSpPr>
      <p:grpSpPr>
        <a:xfrm>
          <a:off x="0" y="0"/>
          <a:ext cx="0" cy="0"/>
          <a:chOff x="0" y="0"/>
          <a:chExt cx="0" cy="0"/>
        </a:xfrm>
      </p:grpSpPr>
      <p:sp>
        <p:nvSpPr>
          <p:cNvPr id="196" name="Google Shape;196;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9"/>
        <p:cNvGrpSpPr/>
        <p:nvPr/>
      </p:nvGrpSpPr>
      <p:grpSpPr>
        <a:xfrm>
          <a:off x="0" y="0"/>
          <a:ext cx="0" cy="0"/>
          <a:chOff x="0" y="0"/>
          <a:chExt cx="0" cy="0"/>
        </a:xfrm>
      </p:grpSpPr>
      <p:sp>
        <p:nvSpPr>
          <p:cNvPr id="200" name="Google Shape;200;p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02" name="Google Shape;202;p81"/>
          <p:cNvSpPr txBox="1">
            <a:spLocks noGrp="1"/>
          </p:cNvSpPr>
          <p:nvPr>
            <p:ph type="body" idx="2"/>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03" name="Google Shape;203;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6"/>
        <p:cNvGrpSpPr/>
        <p:nvPr/>
      </p:nvGrpSpPr>
      <p:grpSpPr>
        <a:xfrm>
          <a:off x="0" y="0"/>
          <a:ext cx="0" cy="0"/>
          <a:chOff x="0" y="0"/>
          <a:chExt cx="0" cy="0"/>
        </a:xfrm>
      </p:grpSpPr>
      <p:sp>
        <p:nvSpPr>
          <p:cNvPr id="207" name="Google Shape;207;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82"/>
          <p:cNvSpPr>
            <a:spLocks noGrp="1"/>
          </p:cNvSpPr>
          <p:nvPr>
            <p:ph type="pic" idx="2"/>
          </p:nvPr>
        </p:nvSpPr>
        <p:spPr>
          <a:xfrm>
            <a:off x="457200" y="1600200"/>
            <a:ext cx="8229600" cy="4525963"/>
          </a:xfrm>
          <a:prstGeom prst="rect">
            <a:avLst/>
          </a:prstGeom>
          <a:noFill/>
          <a:ln>
            <a:noFill/>
          </a:ln>
        </p:spPr>
      </p:sp>
      <p:sp>
        <p:nvSpPr>
          <p:cNvPr id="209" name="Google Shape;209;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10" name="Google Shape;210;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3"/>
        <p:cNvGrpSpPr/>
        <p:nvPr/>
      </p:nvGrpSpPr>
      <p:grpSpPr>
        <a:xfrm>
          <a:off x="0" y="0"/>
          <a:ext cx="0" cy="0"/>
          <a:chOff x="0" y="0"/>
          <a:chExt cx="0" cy="0"/>
        </a:xfrm>
      </p:grpSpPr>
      <p:sp>
        <p:nvSpPr>
          <p:cNvPr id="214" name="Google Shape;214;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8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9"/>
        <p:cNvGrpSpPr/>
        <p:nvPr/>
      </p:nvGrpSpPr>
      <p:grpSpPr>
        <a:xfrm>
          <a:off x="0" y="0"/>
          <a:ext cx="0" cy="0"/>
          <a:chOff x="0" y="0"/>
          <a:chExt cx="0" cy="0"/>
        </a:xfrm>
      </p:grpSpPr>
      <p:sp>
        <p:nvSpPr>
          <p:cNvPr id="220" name="Google Shape;220;p84"/>
          <p:cNvSpPr txBox="1">
            <a:spLocks noGrp="1"/>
          </p:cNvSpPr>
          <p:nvPr>
            <p:ph type="title"/>
          </p:nvPr>
        </p:nvSpPr>
        <p:spPr>
          <a:xfrm rot="5400000">
            <a:off x="4000500" y="-3268662"/>
            <a:ext cx="1143000" cy="8229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8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2" name="Google Shape;222;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3"/>
        <p:cNvGrpSpPr/>
        <p:nvPr/>
      </p:nvGrpSpPr>
      <p:grpSpPr>
        <a:xfrm>
          <a:off x="0" y="0"/>
          <a:ext cx="0" cy="0"/>
          <a:chOff x="0" y="0"/>
          <a:chExt cx="0" cy="0"/>
        </a:xfrm>
      </p:grpSpPr>
      <p:sp>
        <p:nvSpPr>
          <p:cNvPr id="234" name="Google Shape;234;p86"/>
          <p:cNvSpPr/>
          <p:nvPr/>
        </p:nvSpPr>
        <p:spPr>
          <a:xfrm>
            <a:off x="0" y="761999"/>
            <a:ext cx="9141619" cy="533400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35" name="Google Shape;235;p86"/>
          <p:cNvSpPr/>
          <p:nvPr/>
        </p:nvSpPr>
        <p:spPr>
          <a:xfrm>
            <a:off x="9270263" y="761999"/>
            <a:ext cx="2925318" cy="5334001"/>
          </a:xfrm>
          <a:prstGeom prst="rect">
            <a:avLst/>
          </a:prstGeom>
          <a:solidFill>
            <a:srgbClr val="C8C8C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36" name="Google Shape;236;p86"/>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86"/>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238" name="Google Shape;238;p8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8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8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5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1"/>
        <p:cNvGrpSpPr/>
        <p:nvPr/>
      </p:nvGrpSpPr>
      <p:grpSpPr>
        <a:xfrm>
          <a:off x="0" y="0"/>
          <a:ext cx="0" cy="0"/>
          <a:chOff x="0" y="0"/>
          <a:chExt cx="0" cy="0"/>
        </a:xfrm>
      </p:grpSpPr>
      <p:sp>
        <p:nvSpPr>
          <p:cNvPr id="242" name="Google Shape;242;p8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8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44" name="Google Shape;244;p8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8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8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7"/>
        <p:cNvGrpSpPr/>
        <p:nvPr/>
      </p:nvGrpSpPr>
      <p:grpSpPr>
        <a:xfrm>
          <a:off x="0" y="0"/>
          <a:ext cx="0" cy="0"/>
          <a:chOff x="0" y="0"/>
          <a:chExt cx="0" cy="0"/>
        </a:xfrm>
      </p:grpSpPr>
      <p:sp>
        <p:nvSpPr>
          <p:cNvPr id="248" name="Google Shape;248;p88"/>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88"/>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250" name="Google Shape;250;p8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8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8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3"/>
        <p:cNvGrpSpPr/>
        <p:nvPr/>
      </p:nvGrpSpPr>
      <p:grpSpPr>
        <a:xfrm>
          <a:off x="0" y="0"/>
          <a:ext cx="0" cy="0"/>
          <a:chOff x="0" y="0"/>
          <a:chExt cx="0" cy="0"/>
        </a:xfrm>
      </p:grpSpPr>
      <p:sp>
        <p:nvSpPr>
          <p:cNvPr id="254" name="Google Shape;254;p8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89"/>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256" name="Google Shape;256;p89"/>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257" name="Google Shape;257;p8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8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8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0"/>
        <p:cNvGrpSpPr/>
        <p:nvPr/>
      </p:nvGrpSpPr>
      <p:grpSpPr>
        <a:xfrm>
          <a:off x="0" y="0"/>
          <a:ext cx="0" cy="0"/>
          <a:chOff x="0" y="0"/>
          <a:chExt cx="0" cy="0"/>
        </a:xfrm>
      </p:grpSpPr>
      <p:sp>
        <p:nvSpPr>
          <p:cNvPr id="261" name="Google Shape;261;p9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2" name="Google Shape;262;p90"/>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263" name="Google Shape;263;p90"/>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264" name="Google Shape;264;p90"/>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265" name="Google Shape;265;p90"/>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266" name="Google Shape;266;p9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9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9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9"/>
        <p:cNvGrpSpPr/>
        <p:nvPr/>
      </p:nvGrpSpPr>
      <p:grpSpPr>
        <a:xfrm>
          <a:off x="0" y="0"/>
          <a:ext cx="0" cy="0"/>
          <a:chOff x="0" y="0"/>
          <a:chExt cx="0" cy="0"/>
        </a:xfrm>
      </p:grpSpPr>
      <p:sp>
        <p:nvSpPr>
          <p:cNvPr id="270" name="Google Shape;270;p9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9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9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9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4"/>
        <p:cNvGrpSpPr/>
        <p:nvPr/>
      </p:nvGrpSpPr>
      <p:grpSpPr>
        <a:xfrm>
          <a:off x="0" y="0"/>
          <a:ext cx="0" cy="0"/>
          <a:chOff x="0" y="0"/>
          <a:chExt cx="0" cy="0"/>
        </a:xfrm>
      </p:grpSpPr>
      <p:sp>
        <p:nvSpPr>
          <p:cNvPr id="275" name="Google Shape;275;p9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9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9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8"/>
        <p:cNvGrpSpPr/>
        <p:nvPr/>
      </p:nvGrpSpPr>
      <p:grpSpPr>
        <a:xfrm>
          <a:off x="0" y="0"/>
          <a:ext cx="0" cy="0"/>
          <a:chOff x="0" y="0"/>
          <a:chExt cx="0" cy="0"/>
        </a:xfrm>
      </p:grpSpPr>
      <p:sp>
        <p:nvSpPr>
          <p:cNvPr id="279" name="Google Shape;279;p9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0" name="Google Shape;280;p93"/>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281" name="Google Shape;281;p93"/>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282" name="Google Shape;282;p9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9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9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5"/>
        <p:cNvGrpSpPr/>
        <p:nvPr/>
      </p:nvGrpSpPr>
      <p:grpSpPr>
        <a:xfrm>
          <a:off x="0" y="0"/>
          <a:ext cx="0" cy="0"/>
          <a:chOff x="0" y="0"/>
          <a:chExt cx="0" cy="0"/>
        </a:xfrm>
      </p:grpSpPr>
      <p:sp>
        <p:nvSpPr>
          <p:cNvPr id="286" name="Google Shape;286;p94"/>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94"/>
          <p:cNvSpPr>
            <a:spLocks noGrp="1"/>
          </p:cNvSpPr>
          <p:nvPr>
            <p:ph type="pic" idx="2"/>
          </p:nvPr>
        </p:nvSpPr>
        <p:spPr>
          <a:xfrm>
            <a:off x="3570644" y="767419"/>
            <a:ext cx="8115230" cy="5330952"/>
          </a:xfrm>
          <a:prstGeom prst="rect">
            <a:avLst/>
          </a:prstGeom>
          <a:solidFill>
            <a:srgbClr val="BFBFBF"/>
          </a:solidFill>
          <a:ln>
            <a:noFill/>
          </a:ln>
        </p:spPr>
      </p:sp>
      <p:sp>
        <p:nvSpPr>
          <p:cNvPr id="288" name="Google Shape;288;p94"/>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289" name="Google Shape;289;p9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94"/>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9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2"/>
        <p:cNvGrpSpPr/>
        <p:nvPr/>
      </p:nvGrpSpPr>
      <p:grpSpPr>
        <a:xfrm>
          <a:off x="0" y="0"/>
          <a:ext cx="0" cy="0"/>
          <a:chOff x="0" y="0"/>
          <a:chExt cx="0" cy="0"/>
        </a:xfrm>
      </p:grpSpPr>
      <p:sp>
        <p:nvSpPr>
          <p:cNvPr id="293" name="Google Shape;293;p9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95"/>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95" name="Google Shape;295;p9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9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9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8"/>
        <p:cNvGrpSpPr/>
        <p:nvPr/>
      </p:nvGrpSpPr>
      <p:grpSpPr>
        <a:xfrm>
          <a:off x="0" y="0"/>
          <a:ext cx="0" cy="0"/>
          <a:chOff x="0" y="0"/>
          <a:chExt cx="0" cy="0"/>
        </a:xfrm>
      </p:grpSpPr>
      <p:sp>
        <p:nvSpPr>
          <p:cNvPr id="299" name="Google Shape;299;p96"/>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0" name="Google Shape;300;p96"/>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01" name="Google Shape;301;p9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9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9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3"/>
        <p:cNvGrpSpPr/>
        <p:nvPr/>
      </p:nvGrpSpPr>
      <p:grpSpPr>
        <a:xfrm>
          <a:off x="0" y="0"/>
          <a:ext cx="0" cy="0"/>
          <a:chOff x="0" y="0"/>
          <a:chExt cx="0" cy="0"/>
        </a:xfrm>
      </p:grpSpPr>
      <p:grpSp>
        <p:nvGrpSpPr>
          <p:cNvPr id="44" name="Google Shape;44;p59"/>
          <p:cNvGrpSpPr/>
          <p:nvPr/>
        </p:nvGrpSpPr>
        <p:grpSpPr>
          <a:xfrm>
            <a:off x="0" y="-8467"/>
            <a:ext cx="12192000" cy="6866467"/>
            <a:chOff x="0" y="-8467"/>
            <a:chExt cx="12192000" cy="6866467"/>
          </a:xfrm>
        </p:grpSpPr>
        <p:cxnSp>
          <p:nvCxnSpPr>
            <p:cNvPr id="45" name="Google Shape;45;p5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46" name="Google Shape;46;p5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47" name="Google Shape;47;p5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8" name="Google Shape;48;p5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 name="Google Shape;49;p59"/>
            <p:cNvSpPr/>
            <p:nvPr/>
          </p:nvSpPr>
          <p:spPr>
            <a:xfrm>
              <a:off x="8932333" y="3048000"/>
              <a:ext cx="3259667" cy="3810000"/>
            </a:xfrm>
            <a:prstGeom prst="triangle">
              <a:avLst>
                <a:gd name="adj" fmla="val 100000"/>
              </a:avLst>
            </a:prstGeom>
            <a:solidFill>
              <a:schemeClr val="accent1">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C87D0E">
                <a:alpha val="49803"/>
              </a:srgbClr>
            </a:solidFill>
            <a:ln>
              <a:noFill/>
            </a:ln>
          </p:spPr>
        </p:sp>
        <p:sp>
          <p:nvSpPr>
            <p:cNvPr id="51" name="Google Shape;51;p5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C87D0E">
                <a:alpha val="69803"/>
              </a:srgbClr>
            </a:solidFill>
            <a:ln>
              <a:noFill/>
            </a:ln>
          </p:spPr>
        </p:sp>
        <p:sp>
          <p:nvSpPr>
            <p:cNvPr id="52" name="Google Shape;52;p5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855309">
                <a:alpha val="80000"/>
              </a:srgbClr>
            </a:solidFill>
            <a:ln>
              <a:noFill/>
            </a:ln>
          </p:spPr>
        </p:sp>
        <p:sp>
          <p:nvSpPr>
            <p:cNvPr id="53" name="Google Shape;53;p59"/>
            <p:cNvSpPr/>
            <p:nvPr/>
          </p:nvSpPr>
          <p:spPr>
            <a:xfrm>
              <a:off x="10371666" y="3589867"/>
              <a:ext cx="1817159" cy="3268133"/>
            </a:xfrm>
            <a:prstGeom prst="triangle">
              <a:avLst>
                <a:gd name="adj" fmla="val 100000"/>
              </a:avLst>
            </a:prstGeom>
            <a:solidFill>
              <a:srgbClr val="855309">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9"/>
            <p:cNvSpPr/>
            <p:nvPr/>
          </p:nvSpPr>
          <p:spPr>
            <a:xfrm rot="10800000">
              <a:off x="0" y="0"/>
              <a:ext cx="842596" cy="5666154"/>
            </a:xfrm>
            <a:prstGeom prst="triangle">
              <a:avLst>
                <a:gd name="adj" fmla="val 100000"/>
              </a:avLst>
            </a:prstGeom>
            <a:solidFill>
              <a:srgbClr val="C87D0E">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5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rgbClr val="C87D0E"/>
              </a:buClr>
              <a:buSzPts val="5400"/>
              <a:buFont typeface="Trebuchet MS"/>
              <a:buNone/>
              <a:defRPr sz="5400">
                <a:solidFill>
                  <a:srgbClr val="C87D0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57" name="Google Shape;57;p5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12"/>
        <p:cNvGrpSpPr/>
        <p:nvPr/>
      </p:nvGrpSpPr>
      <p:grpSpPr>
        <a:xfrm>
          <a:off x="0" y="0"/>
          <a:ext cx="0" cy="0"/>
          <a:chOff x="0" y="0"/>
          <a:chExt cx="0" cy="0"/>
        </a:xfrm>
      </p:grpSpPr>
      <p:sp>
        <p:nvSpPr>
          <p:cNvPr id="313" name="Google Shape;313;p98"/>
          <p:cNvSpPr/>
          <p:nvPr/>
        </p:nvSpPr>
        <p:spPr>
          <a:xfrm>
            <a:off x="0" y="761999"/>
            <a:ext cx="9141619" cy="533400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14" name="Google Shape;314;p98"/>
          <p:cNvSpPr/>
          <p:nvPr/>
        </p:nvSpPr>
        <p:spPr>
          <a:xfrm>
            <a:off x="9270263" y="761999"/>
            <a:ext cx="2925318" cy="5334001"/>
          </a:xfrm>
          <a:prstGeom prst="rect">
            <a:avLst/>
          </a:prstGeom>
          <a:solidFill>
            <a:srgbClr val="C8C8C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15" name="Google Shape;315;p98"/>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 name="Google Shape;316;p98"/>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317" name="Google Shape;317;p9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9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9" name="Google Shape;319;p9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0"/>
        <p:cNvGrpSpPr/>
        <p:nvPr/>
      </p:nvGrpSpPr>
      <p:grpSpPr>
        <a:xfrm>
          <a:off x="0" y="0"/>
          <a:ext cx="0" cy="0"/>
          <a:chOff x="0" y="0"/>
          <a:chExt cx="0" cy="0"/>
        </a:xfrm>
      </p:grpSpPr>
      <p:sp>
        <p:nvSpPr>
          <p:cNvPr id="321" name="Google Shape;321;p9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2" name="Google Shape;322;p99"/>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23" name="Google Shape;323;p9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9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9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6"/>
        <p:cNvGrpSpPr/>
        <p:nvPr/>
      </p:nvGrpSpPr>
      <p:grpSpPr>
        <a:xfrm>
          <a:off x="0" y="0"/>
          <a:ext cx="0" cy="0"/>
          <a:chOff x="0" y="0"/>
          <a:chExt cx="0" cy="0"/>
        </a:xfrm>
      </p:grpSpPr>
      <p:sp>
        <p:nvSpPr>
          <p:cNvPr id="327" name="Google Shape;327;p100"/>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00"/>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29" name="Google Shape;329;p10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10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0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2"/>
        <p:cNvGrpSpPr/>
        <p:nvPr/>
      </p:nvGrpSpPr>
      <p:grpSpPr>
        <a:xfrm>
          <a:off x="0" y="0"/>
          <a:ext cx="0" cy="0"/>
          <a:chOff x="0" y="0"/>
          <a:chExt cx="0" cy="0"/>
        </a:xfrm>
      </p:grpSpPr>
      <p:sp>
        <p:nvSpPr>
          <p:cNvPr id="333" name="Google Shape;333;p10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4" name="Google Shape;334;p101"/>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35" name="Google Shape;335;p101"/>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36" name="Google Shape;336;p10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10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10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9"/>
        <p:cNvGrpSpPr/>
        <p:nvPr/>
      </p:nvGrpSpPr>
      <p:grpSpPr>
        <a:xfrm>
          <a:off x="0" y="0"/>
          <a:ext cx="0" cy="0"/>
          <a:chOff x="0" y="0"/>
          <a:chExt cx="0" cy="0"/>
        </a:xfrm>
      </p:grpSpPr>
      <p:sp>
        <p:nvSpPr>
          <p:cNvPr id="340" name="Google Shape;340;p10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102"/>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342" name="Google Shape;342;p102"/>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43" name="Google Shape;343;p102"/>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344" name="Google Shape;344;p102"/>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45" name="Google Shape;345;p10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6" name="Google Shape;346;p10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10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8"/>
        <p:cNvGrpSpPr/>
        <p:nvPr/>
      </p:nvGrpSpPr>
      <p:grpSpPr>
        <a:xfrm>
          <a:off x="0" y="0"/>
          <a:ext cx="0" cy="0"/>
          <a:chOff x="0" y="0"/>
          <a:chExt cx="0" cy="0"/>
        </a:xfrm>
      </p:grpSpPr>
      <p:sp>
        <p:nvSpPr>
          <p:cNvPr id="349" name="Google Shape;349;p10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0" name="Google Shape;350;p10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1" name="Google Shape;351;p10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10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53"/>
        <p:cNvGrpSpPr/>
        <p:nvPr/>
      </p:nvGrpSpPr>
      <p:grpSpPr>
        <a:xfrm>
          <a:off x="0" y="0"/>
          <a:ext cx="0" cy="0"/>
          <a:chOff x="0" y="0"/>
          <a:chExt cx="0" cy="0"/>
        </a:xfrm>
      </p:grpSpPr>
      <p:sp>
        <p:nvSpPr>
          <p:cNvPr id="354" name="Google Shape;354;p10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5" name="Google Shape;355;p10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6" name="Google Shape;356;p10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7"/>
        <p:cNvGrpSpPr/>
        <p:nvPr/>
      </p:nvGrpSpPr>
      <p:grpSpPr>
        <a:xfrm>
          <a:off x="0" y="0"/>
          <a:ext cx="0" cy="0"/>
          <a:chOff x="0" y="0"/>
          <a:chExt cx="0" cy="0"/>
        </a:xfrm>
      </p:grpSpPr>
      <p:sp>
        <p:nvSpPr>
          <p:cNvPr id="358" name="Google Shape;358;p105"/>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9" name="Google Shape;359;p105"/>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0" name="Google Shape;360;p105"/>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361" name="Google Shape;361;p10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2" name="Google Shape;362;p10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10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4"/>
        <p:cNvGrpSpPr/>
        <p:nvPr/>
      </p:nvGrpSpPr>
      <p:grpSpPr>
        <a:xfrm>
          <a:off x="0" y="0"/>
          <a:ext cx="0" cy="0"/>
          <a:chOff x="0" y="0"/>
          <a:chExt cx="0" cy="0"/>
        </a:xfrm>
      </p:grpSpPr>
      <p:sp>
        <p:nvSpPr>
          <p:cNvPr id="365" name="Google Shape;365;p106"/>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6" name="Google Shape;366;p106"/>
          <p:cNvSpPr>
            <a:spLocks noGrp="1"/>
          </p:cNvSpPr>
          <p:nvPr>
            <p:ph type="pic" idx="2"/>
          </p:nvPr>
        </p:nvSpPr>
        <p:spPr>
          <a:xfrm>
            <a:off x="3570644" y="767419"/>
            <a:ext cx="8115230" cy="5330952"/>
          </a:xfrm>
          <a:prstGeom prst="rect">
            <a:avLst/>
          </a:prstGeom>
          <a:solidFill>
            <a:srgbClr val="BFBFBF"/>
          </a:solidFill>
          <a:ln>
            <a:noFill/>
          </a:ln>
        </p:spPr>
      </p:sp>
      <p:sp>
        <p:nvSpPr>
          <p:cNvPr id="367" name="Google Shape;367;p106"/>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368" name="Google Shape;368;p10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106"/>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10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1"/>
        <p:cNvGrpSpPr/>
        <p:nvPr/>
      </p:nvGrpSpPr>
      <p:grpSpPr>
        <a:xfrm>
          <a:off x="0" y="0"/>
          <a:ext cx="0" cy="0"/>
          <a:chOff x="0" y="0"/>
          <a:chExt cx="0" cy="0"/>
        </a:xfrm>
      </p:grpSpPr>
      <p:sp>
        <p:nvSpPr>
          <p:cNvPr id="372" name="Google Shape;372;p10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3" name="Google Shape;373;p107"/>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74" name="Google Shape;374;p10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5" name="Google Shape;375;p10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6" name="Google Shape;376;p10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60"/>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C87D0E"/>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0"/>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3" name="Google Shape;63;p6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7"/>
        <p:cNvGrpSpPr/>
        <p:nvPr/>
      </p:nvGrpSpPr>
      <p:grpSpPr>
        <a:xfrm>
          <a:off x="0" y="0"/>
          <a:ext cx="0" cy="0"/>
          <a:chOff x="0" y="0"/>
          <a:chExt cx="0" cy="0"/>
        </a:xfrm>
      </p:grpSpPr>
      <p:sp>
        <p:nvSpPr>
          <p:cNvPr id="378" name="Google Shape;378;p108"/>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08"/>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80" name="Google Shape;380;p10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10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10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6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C87D0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1"/>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61"/>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6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6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C87D0E"/>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2"/>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6" name="Google Shape;76;p62"/>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7" name="Google Shape;77;p62"/>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8" name="Google Shape;78;p62"/>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6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6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C87D0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64"/>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C87D0E"/>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4"/>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0" name="Google Shape;90;p64"/>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91" name="Google Shape;91;p6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6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6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5"/>
          <p:cNvGrpSpPr/>
          <p:nvPr/>
        </p:nvGrpSpPr>
        <p:grpSpPr>
          <a:xfrm>
            <a:off x="0" y="-8467"/>
            <a:ext cx="12192000" cy="6866467"/>
            <a:chOff x="0" y="-8467"/>
            <a:chExt cx="12192000" cy="6866467"/>
          </a:xfrm>
        </p:grpSpPr>
        <p:cxnSp>
          <p:nvCxnSpPr>
            <p:cNvPr id="11" name="Google Shape;11;p5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5"/>
            <p:cNvSpPr/>
            <p:nvPr/>
          </p:nvSpPr>
          <p:spPr>
            <a:xfrm>
              <a:off x="8932333" y="3048000"/>
              <a:ext cx="3259667" cy="3810000"/>
            </a:xfrm>
            <a:prstGeom prst="triangle">
              <a:avLst>
                <a:gd name="adj" fmla="val 100000"/>
              </a:avLst>
            </a:prstGeom>
            <a:solidFill>
              <a:schemeClr val="accent1">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C87D0E">
                <a:alpha val="49803"/>
              </a:srgbClr>
            </a:solidFill>
            <a:ln>
              <a:noFill/>
            </a:ln>
          </p:spPr>
        </p:sp>
        <p:sp>
          <p:nvSpPr>
            <p:cNvPr id="17" name="Google Shape;17;p5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C87D0E">
                <a:alpha val="69803"/>
              </a:srgbClr>
            </a:solidFill>
            <a:ln>
              <a:noFill/>
            </a:ln>
          </p:spPr>
        </p:sp>
        <p:sp>
          <p:nvSpPr>
            <p:cNvPr id="18" name="Google Shape;18;p5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855309">
                <a:alpha val="80000"/>
              </a:srgbClr>
            </a:solidFill>
            <a:ln>
              <a:noFill/>
            </a:ln>
          </p:spPr>
        </p:sp>
        <p:sp>
          <p:nvSpPr>
            <p:cNvPr id="19" name="Google Shape;19;p55"/>
            <p:cNvSpPr/>
            <p:nvPr/>
          </p:nvSpPr>
          <p:spPr>
            <a:xfrm>
              <a:off x="10371666" y="3589867"/>
              <a:ext cx="1817159" cy="3268133"/>
            </a:xfrm>
            <a:prstGeom prst="triangle">
              <a:avLst>
                <a:gd name="adj" fmla="val 100000"/>
              </a:avLst>
            </a:prstGeom>
            <a:solidFill>
              <a:srgbClr val="855309">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5"/>
            <p:cNvSpPr/>
            <p:nvPr/>
          </p:nvSpPr>
          <p:spPr>
            <a:xfrm>
              <a:off x="0" y="4013200"/>
              <a:ext cx="448733" cy="2844800"/>
            </a:xfrm>
            <a:prstGeom prst="triangle">
              <a:avLst>
                <a:gd name="adj" fmla="val 0"/>
              </a:avLst>
            </a:prstGeom>
            <a:solidFill>
              <a:srgbClr val="C87D0E">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C87D0E"/>
              </a:buClr>
              <a:buSzPts val="3600"/>
              <a:buFont typeface="Trebuchet MS"/>
              <a:buNone/>
              <a:defRPr sz="3600" b="0" i="0" u="none" strike="noStrike" cap="none">
                <a:solidFill>
                  <a:srgbClr val="C87D0E"/>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rgbClr val="C87D0E"/>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rgbClr val="C87D0E"/>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rgbClr val="C87D0E"/>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rgbClr val="C87D0E"/>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rgbClr val="C87D0E"/>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rgbClr val="C87D0E"/>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rgbClr val="C87D0E"/>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rgbClr val="C87D0E"/>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rgbClr val="C87D0E"/>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5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5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C87D0E"/>
                </a:solidFill>
                <a:latin typeface="Trebuchet MS"/>
                <a:ea typeface="Trebuchet MS"/>
                <a:cs typeface="Trebuchet MS"/>
                <a:sym typeface="Trebuchet MS"/>
              </a:defRPr>
            </a:lvl1pPr>
            <a:lvl2pPr marL="0" marR="0" lvl="1" indent="0" algn="r" rtl="0">
              <a:spcBef>
                <a:spcPts val="0"/>
              </a:spcBef>
              <a:buNone/>
              <a:defRPr sz="900" b="0" i="0" u="none" strike="noStrike" cap="none">
                <a:solidFill>
                  <a:srgbClr val="C87D0E"/>
                </a:solidFill>
                <a:latin typeface="Trebuchet MS"/>
                <a:ea typeface="Trebuchet MS"/>
                <a:cs typeface="Trebuchet MS"/>
                <a:sym typeface="Trebuchet MS"/>
              </a:defRPr>
            </a:lvl2pPr>
            <a:lvl3pPr marL="0" marR="0" lvl="2" indent="0" algn="r" rtl="0">
              <a:spcBef>
                <a:spcPts val="0"/>
              </a:spcBef>
              <a:buNone/>
              <a:defRPr sz="900" b="0" i="0" u="none" strike="noStrike" cap="none">
                <a:solidFill>
                  <a:srgbClr val="C87D0E"/>
                </a:solidFill>
                <a:latin typeface="Trebuchet MS"/>
                <a:ea typeface="Trebuchet MS"/>
                <a:cs typeface="Trebuchet MS"/>
                <a:sym typeface="Trebuchet MS"/>
              </a:defRPr>
            </a:lvl3pPr>
            <a:lvl4pPr marL="0" marR="0" lvl="3" indent="0" algn="r" rtl="0">
              <a:spcBef>
                <a:spcPts val="0"/>
              </a:spcBef>
              <a:buNone/>
              <a:defRPr sz="900" b="0" i="0" u="none" strike="noStrike" cap="none">
                <a:solidFill>
                  <a:srgbClr val="C87D0E"/>
                </a:solidFill>
                <a:latin typeface="Trebuchet MS"/>
                <a:ea typeface="Trebuchet MS"/>
                <a:cs typeface="Trebuchet MS"/>
                <a:sym typeface="Trebuchet MS"/>
              </a:defRPr>
            </a:lvl4pPr>
            <a:lvl5pPr marL="0" marR="0" lvl="4" indent="0" algn="r" rtl="0">
              <a:spcBef>
                <a:spcPts val="0"/>
              </a:spcBef>
              <a:buNone/>
              <a:defRPr sz="900" b="0" i="0" u="none" strike="noStrike" cap="none">
                <a:solidFill>
                  <a:srgbClr val="C87D0E"/>
                </a:solidFill>
                <a:latin typeface="Trebuchet MS"/>
                <a:ea typeface="Trebuchet MS"/>
                <a:cs typeface="Trebuchet MS"/>
                <a:sym typeface="Trebuchet MS"/>
              </a:defRPr>
            </a:lvl5pPr>
            <a:lvl6pPr marL="0" marR="0" lvl="5" indent="0" algn="r" rtl="0">
              <a:spcBef>
                <a:spcPts val="0"/>
              </a:spcBef>
              <a:buNone/>
              <a:defRPr sz="900" b="0" i="0" u="none" strike="noStrike" cap="none">
                <a:solidFill>
                  <a:srgbClr val="C87D0E"/>
                </a:solidFill>
                <a:latin typeface="Trebuchet MS"/>
                <a:ea typeface="Trebuchet MS"/>
                <a:cs typeface="Trebuchet MS"/>
                <a:sym typeface="Trebuchet MS"/>
              </a:defRPr>
            </a:lvl6pPr>
            <a:lvl7pPr marL="0" marR="0" lvl="6" indent="0" algn="r" rtl="0">
              <a:spcBef>
                <a:spcPts val="0"/>
              </a:spcBef>
              <a:buNone/>
              <a:defRPr sz="900" b="0" i="0" u="none" strike="noStrike" cap="none">
                <a:solidFill>
                  <a:srgbClr val="C87D0E"/>
                </a:solidFill>
                <a:latin typeface="Trebuchet MS"/>
                <a:ea typeface="Trebuchet MS"/>
                <a:cs typeface="Trebuchet MS"/>
                <a:sym typeface="Trebuchet MS"/>
              </a:defRPr>
            </a:lvl7pPr>
            <a:lvl8pPr marL="0" marR="0" lvl="7" indent="0" algn="r" rtl="0">
              <a:spcBef>
                <a:spcPts val="0"/>
              </a:spcBef>
              <a:buNone/>
              <a:defRPr sz="900" b="0" i="0" u="none" strike="noStrike" cap="none">
                <a:solidFill>
                  <a:srgbClr val="C87D0E"/>
                </a:solidFill>
                <a:latin typeface="Trebuchet MS"/>
                <a:ea typeface="Trebuchet MS"/>
                <a:cs typeface="Trebuchet MS"/>
                <a:sym typeface="Trebuchet MS"/>
              </a:defRPr>
            </a:lvl8pPr>
            <a:lvl9pPr marL="0" marR="0" lvl="8" indent="0" algn="r" rtl="0">
              <a:spcBef>
                <a:spcPts val="0"/>
              </a:spcBef>
              <a:buNone/>
              <a:defRPr sz="900" b="0" i="0" u="none" strike="noStrike" cap="none">
                <a:solidFill>
                  <a:srgbClr val="C87D0E"/>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7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2" name="Google Shape;152;p7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 name="Google Shape;153;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5" name="Google Shape;155;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85"/>
          <p:cNvSpPr/>
          <p:nvPr/>
        </p:nvSpPr>
        <p:spPr>
          <a:xfrm>
            <a:off x="1" y="758952"/>
            <a:ext cx="3443590" cy="533095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27" name="Google Shape;227;p8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8" name="Google Shape;228;p85"/>
          <p:cNvSpPr/>
          <p:nvPr/>
        </p:nvSpPr>
        <p:spPr>
          <a:xfrm>
            <a:off x="11815864" y="758952"/>
            <a:ext cx="384048" cy="5330952"/>
          </a:xfrm>
          <a:prstGeom prst="rect">
            <a:avLst/>
          </a:prstGeom>
          <a:solidFill>
            <a:srgbClr val="C8C8C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29" name="Google Shape;229;p8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230" name="Google Shape;230;p8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31" name="Google Shape;231;p8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32" name="Google Shape;232;p8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accent1"/>
                </a:solidFill>
                <a:latin typeface="Corbel"/>
                <a:ea typeface="Corbel"/>
                <a:cs typeface="Corbel"/>
                <a:sym typeface="Corbel"/>
              </a:defRPr>
            </a:lvl1pPr>
            <a:lvl2pPr marL="0" marR="0" lvl="1" indent="0" algn="r" rtl="0">
              <a:spcBef>
                <a:spcPts val="0"/>
              </a:spcBef>
              <a:buNone/>
              <a:defRPr sz="1200" b="1">
                <a:solidFill>
                  <a:schemeClr val="accent1"/>
                </a:solidFill>
                <a:latin typeface="Corbel"/>
                <a:ea typeface="Corbel"/>
                <a:cs typeface="Corbel"/>
                <a:sym typeface="Corbel"/>
              </a:defRPr>
            </a:lvl2pPr>
            <a:lvl3pPr marL="0" marR="0" lvl="2" indent="0" algn="r" rtl="0">
              <a:spcBef>
                <a:spcPts val="0"/>
              </a:spcBef>
              <a:buNone/>
              <a:defRPr sz="1200" b="1">
                <a:solidFill>
                  <a:schemeClr val="accent1"/>
                </a:solidFill>
                <a:latin typeface="Corbel"/>
                <a:ea typeface="Corbel"/>
                <a:cs typeface="Corbel"/>
                <a:sym typeface="Corbel"/>
              </a:defRPr>
            </a:lvl3pPr>
            <a:lvl4pPr marL="0" marR="0" lvl="3" indent="0" algn="r" rtl="0">
              <a:spcBef>
                <a:spcPts val="0"/>
              </a:spcBef>
              <a:buNone/>
              <a:defRPr sz="1200" b="1">
                <a:solidFill>
                  <a:schemeClr val="accent1"/>
                </a:solidFill>
                <a:latin typeface="Corbel"/>
                <a:ea typeface="Corbel"/>
                <a:cs typeface="Corbel"/>
                <a:sym typeface="Corbel"/>
              </a:defRPr>
            </a:lvl4pPr>
            <a:lvl5pPr marL="0" marR="0" lvl="4" indent="0" algn="r" rtl="0">
              <a:spcBef>
                <a:spcPts val="0"/>
              </a:spcBef>
              <a:buNone/>
              <a:defRPr sz="1200" b="1">
                <a:solidFill>
                  <a:schemeClr val="accent1"/>
                </a:solidFill>
                <a:latin typeface="Corbel"/>
                <a:ea typeface="Corbel"/>
                <a:cs typeface="Corbel"/>
                <a:sym typeface="Corbel"/>
              </a:defRPr>
            </a:lvl5pPr>
            <a:lvl6pPr marL="0" marR="0" lvl="5" indent="0" algn="r" rtl="0">
              <a:spcBef>
                <a:spcPts val="0"/>
              </a:spcBef>
              <a:buNone/>
              <a:defRPr sz="1200" b="1">
                <a:solidFill>
                  <a:schemeClr val="accent1"/>
                </a:solidFill>
                <a:latin typeface="Corbel"/>
                <a:ea typeface="Corbel"/>
                <a:cs typeface="Corbel"/>
                <a:sym typeface="Corbel"/>
              </a:defRPr>
            </a:lvl6pPr>
            <a:lvl7pPr marL="0" marR="0" lvl="6" indent="0" algn="r" rtl="0">
              <a:spcBef>
                <a:spcPts val="0"/>
              </a:spcBef>
              <a:buNone/>
              <a:defRPr sz="1200" b="1">
                <a:solidFill>
                  <a:schemeClr val="accent1"/>
                </a:solidFill>
                <a:latin typeface="Corbel"/>
                <a:ea typeface="Corbel"/>
                <a:cs typeface="Corbel"/>
                <a:sym typeface="Corbel"/>
              </a:defRPr>
            </a:lvl7pPr>
            <a:lvl8pPr marL="0" marR="0" lvl="7" indent="0" algn="r" rtl="0">
              <a:spcBef>
                <a:spcPts val="0"/>
              </a:spcBef>
              <a:buNone/>
              <a:defRPr sz="1200" b="1">
                <a:solidFill>
                  <a:schemeClr val="accent1"/>
                </a:solidFill>
                <a:latin typeface="Corbel"/>
                <a:ea typeface="Corbel"/>
                <a:cs typeface="Corbel"/>
                <a:sym typeface="Corbel"/>
              </a:defRPr>
            </a:lvl8pPr>
            <a:lvl9pPr marL="0" marR="0" lvl="8" indent="0" algn="r" rtl="0">
              <a:spcBef>
                <a:spcPts val="0"/>
              </a:spcBef>
              <a:buNone/>
              <a:defRPr sz="1200" b="1">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p97"/>
          <p:cNvSpPr/>
          <p:nvPr/>
        </p:nvSpPr>
        <p:spPr>
          <a:xfrm>
            <a:off x="1" y="758952"/>
            <a:ext cx="3443590" cy="533095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6" name="Google Shape;306;p9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7" name="Google Shape;307;p97"/>
          <p:cNvSpPr/>
          <p:nvPr/>
        </p:nvSpPr>
        <p:spPr>
          <a:xfrm>
            <a:off x="11815864" y="758952"/>
            <a:ext cx="384048" cy="5330952"/>
          </a:xfrm>
          <a:prstGeom prst="rect">
            <a:avLst/>
          </a:prstGeom>
          <a:solidFill>
            <a:srgbClr val="C8C8C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8" name="Google Shape;308;p9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309" name="Google Shape;309;p9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10" name="Google Shape;310;p9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11" name="Google Shape;311;p9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accent1"/>
                </a:solidFill>
                <a:latin typeface="Corbel"/>
                <a:ea typeface="Corbel"/>
                <a:cs typeface="Corbel"/>
                <a:sym typeface="Corbel"/>
              </a:defRPr>
            </a:lvl1pPr>
            <a:lvl2pPr marL="0" marR="0" lvl="1" indent="0" algn="r" rtl="0">
              <a:spcBef>
                <a:spcPts val="0"/>
              </a:spcBef>
              <a:buNone/>
              <a:defRPr sz="1200" b="1">
                <a:solidFill>
                  <a:schemeClr val="accent1"/>
                </a:solidFill>
                <a:latin typeface="Corbel"/>
                <a:ea typeface="Corbel"/>
                <a:cs typeface="Corbel"/>
                <a:sym typeface="Corbel"/>
              </a:defRPr>
            </a:lvl2pPr>
            <a:lvl3pPr marL="0" marR="0" lvl="2" indent="0" algn="r" rtl="0">
              <a:spcBef>
                <a:spcPts val="0"/>
              </a:spcBef>
              <a:buNone/>
              <a:defRPr sz="1200" b="1">
                <a:solidFill>
                  <a:schemeClr val="accent1"/>
                </a:solidFill>
                <a:latin typeface="Corbel"/>
                <a:ea typeface="Corbel"/>
                <a:cs typeface="Corbel"/>
                <a:sym typeface="Corbel"/>
              </a:defRPr>
            </a:lvl3pPr>
            <a:lvl4pPr marL="0" marR="0" lvl="3" indent="0" algn="r" rtl="0">
              <a:spcBef>
                <a:spcPts val="0"/>
              </a:spcBef>
              <a:buNone/>
              <a:defRPr sz="1200" b="1">
                <a:solidFill>
                  <a:schemeClr val="accent1"/>
                </a:solidFill>
                <a:latin typeface="Corbel"/>
                <a:ea typeface="Corbel"/>
                <a:cs typeface="Corbel"/>
                <a:sym typeface="Corbel"/>
              </a:defRPr>
            </a:lvl4pPr>
            <a:lvl5pPr marL="0" marR="0" lvl="4" indent="0" algn="r" rtl="0">
              <a:spcBef>
                <a:spcPts val="0"/>
              </a:spcBef>
              <a:buNone/>
              <a:defRPr sz="1200" b="1">
                <a:solidFill>
                  <a:schemeClr val="accent1"/>
                </a:solidFill>
                <a:latin typeface="Corbel"/>
                <a:ea typeface="Corbel"/>
                <a:cs typeface="Corbel"/>
                <a:sym typeface="Corbel"/>
              </a:defRPr>
            </a:lvl5pPr>
            <a:lvl6pPr marL="0" marR="0" lvl="5" indent="0" algn="r" rtl="0">
              <a:spcBef>
                <a:spcPts val="0"/>
              </a:spcBef>
              <a:buNone/>
              <a:defRPr sz="1200" b="1">
                <a:solidFill>
                  <a:schemeClr val="accent1"/>
                </a:solidFill>
                <a:latin typeface="Corbel"/>
                <a:ea typeface="Corbel"/>
                <a:cs typeface="Corbel"/>
                <a:sym typeface="Corbel"/>
              </a:defRPr>
            </a:lvl6pPr>
            <a:lvl7pPr marL="0" marR="0" lvl="6" indent="0" algn="r" rtl="0">
              <a:spcBef>
                <a:spcPts val="0"/>
              </a:spcBef>
              <a:buNone/>
              <a:defRPr sz="1200" b="1">
                <a:solidFill>
                  <a:schemeClr val="accent1"/>
                </a:solidFill>
                <a:latin typeface="Corbel"/>
                <a:ea typeface="Corbel"/>
                <a:cs typeface="Corbel"/>
                <a:sym typeface="Corbel"/>
              </a:defRPr>
            </a:lvl7pPr>
            <a:lvl8pPr marL="0" marR="0" lvl="7" indent="0" algn="r" rtl="0">
              <a:spcBef>
                <a:spcPts val="0"/>
              </a:spcBef>
              <a:buNone/>
              <a:defRPr sz="1200" b="1">
                <a:solidFill>
                  <a:schemeClr val="accent1"/>
                </a:solidFill>
                <a:latin typeface="Corbel"/>
                <a:ea typeface="Corbel"/>
                <a:cs typeface="Corbel"/>
                <a:sym typeface="Corbel"/>
              </a:defRPr>
            </a:lvl8pPr>
            <a:lvl9pPr marL="0" marR="0" lvl="8" indent="0" algn="r" rtl="0">
              <a:spcBef>
                <a:spcPts val="0"/>
              </a:spcBef>
              <a:buNone/>
              <a:defRPr sz="1200" b="1">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
          <p:cNvSpPr/>
          <p:nvPr/>
        </p:nvSpPr>
        <p:spPr>
          <a:xfrm>
            <a:off x="26" y="0"/>
            <a:ext cx="12191975" cy="68579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8" name="Google Shape;388;p1"/>
          <p:cNvSpPr txBox="1"/>
          <p:nvPr/>
        </p:nvSpPr>
        <p:spPr>
          <a:xfrm>
            <a:off x="517200" y="6428028"/>
            <a:ext cx="2308225" cy="182101"/>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100">
                <a:solidFill>
                  <a:srgbClr val="595959"/>
                </a:solidFill>
                <a:latin typeface="Arial"/>
                <a:ea typeface="Arial"/>
                <a:cs typeface="Arial"/>
                <a:sym typeface="Arial"/>
              </a:rPr>
              <a:t>Unit#1 Introduction to Data Structures</a:t>
            </a:r>
            <a:endParaRPr sz="1100">
              <a:solidFill>
                <a:schemeClr val="dk1"/>
              </a:solidFill>
              <a:latin typeface="Arial"/>
              <a:ea typeface="Arial"/>
              <a:cs typeface="Arial"/>
              <a:sym typeface="Arial"/>
            </a:endParaRPr>
          </a:p>
        </p:txBody>
      </p:sp>
      <p:sp>
        <p:nvSpPr>
          <p:cNvPr id="389" name="Google Shape;389;p1"/>
          <p:cNvSpPr/>
          <p:nvPr/>
        </p:nvSpPr>
        <p:spPr>
          <a:xfrm>
            <a:off x="641068" y="4050904"/>
            <a:ext cx="3314691" cy="8254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0" name="Google Shape;390;p1"/>
          <p:cNvSpPr txBox="1"/>
          <p:nvPr/>
        </p:nvSpPr>
        <p:spPr>
          <a:xfrm>
            <a:off x="794598" y="5051959"/>
            <a:ext cx="3446145" cy="259045"/>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600">
                <a:solidFill>
                  <a:srgbClr val="FFFFFF"/>
                </a:solidFill>
                <a:latin typeface="Arial"/>
                <a:ea typeface="Arial"/>
                <a:cs typeface="Arial"/>
                <a:sym typeface="Arial"/>
              </a:rPr>
              <a:t>Department of Computer Engineering</a:t>
            </a:r>
            <a:endParaRPr sz="1600">
              <a:solidFill>
                <a:schemeClr val="dk1"/>
              </a:solidFill>
              <a:latin typeface="Arial"/>
              <a:ea typeface="Arial"/>
              <a:cs typeface="Arial"/>
              <a:sym typeface="Arial"/>
            </a:endParaRPr>
          </a:p>
        </p:txBody>
      </p:sp>
      <p:sp>
        <p:nvSpPr>
          <p:cNvPr id="391" name="Google Shape;391;p1"/>
          <p:cNvSpPr txBox="1">
            <a:spLocks noGrp="1"/>
          </p:cNvSpPr>
          <p:nvPr>
            <p:ph type="title"/>
          </p:nvPr>
        </p:nvSpPr>
        <p:spPr>
          <a:xfrm>
            <a:off x="-1779128" y="575564"/>
            <a:ext cx="11848816" cy="997709"/>
          </a:xfrm>
          <a:prstGeom prst="rect">
            <a:avLst/>
          </a:prstGeom>
          <a:noFill/>
          <a:ln>
            <a:noFill/>
          </a:ln>
        </p:spPr>
        <p:txBody>
          <a:bodyPr spcFirstLastPara="1" wrap="square" lIns="0" tIns="12700" rIns="0" bIns="0" anchor="b" anchorCtr="0">
            <a:spAutoFit/>
          </a:bodyPr>
          <a:lstStyle/>
          <a:p>
            <a:pPr marL="0" lvl="0" indent="0" algn="ctr" rtl="0">
              <a:spcBef>
                <a:spcPts val="0"/>
              </a:spcBef>
              <a:spcAft>
                <a:spcPts val="0"/>
              </a:spcAft>
              <a:buClr>
                <a:srgbClr val="FEFBF3"/>
              </a:buClr>
              <a:buSzPts val="6400"/>
              <a:buFont typeface="Trebuchet MS"/>
              <a:buNone/>
            </a:pPr>
            <a:r>
              <a:rPr lang="en-US" sz="6400" b="1">
                <a:solidFill>
                  <a:srgbClr val="FEFBF3"/>
                </a:solidFill>
              </a:rPr>
              <a:t>Artificial Intelligence</a:t>
            </a:r>
            <a:endParaRPr/>
          </a:p>
        </p:txBody>
      </p:sp>
      <p:sp>
        <p:nvSpPr>
          <p:cNvPr id="392" name="Google Shape;392;p1"/>
          <p:cNvSpPr txBox="1"/>
          <p:nvPr/>
        </p:nvSpPr>
        <p:spPr>
          <a:xfrm>
            <a:off x="517199" y="1624335"/>
            <a:ext cx="4734560" cy="1505540"/>
          </a:xfrm>
          <a:prstGeom prst="rect">
            <a:avLst/>
          </a:prstGeom>
          <a:noFill/>
          <a:ln>
            <a:noFill/>
          </a:ln>
        </p:spPr>
        <p:txBody>
          <a:bodyPr spcFirstLastPara="1" wrap="square" lIns="0" tIns="116825" rIns="0" bIns="0" anchor="t" anchorCtr="0">
            <a:spAutoFit/>
          </a:bodyPr>
          <a:lstStyle/>
          <a:p>
            <a:pPr marL="12700" marR="0" lvl="0" indent="0" algn="l" rtl="0">
              <a:spcBef>
                <a:spcPts val="0"/>
              </a:spcBef>
              <a:spcAft>
                <a:spcPts val="0"/>
              </a:spcAft>
              <a:buNone/>
            </a:pPr>
            <a:endParaRPr sz="2600">
              <a:solidFill>
                <a:srgbClr val="FFFFFF"/>
              </a:solidFill>
              <a:latin typeface="Arial"/>
              <a:ea typeface="Arial"/>
              <a:cs typeface="Arial"/>
              <a:sym typeface="Arial"/>
            </a:endParaRPr>
          </a:p>
          <a:p>
            <a:pPr marL="12700" marR="0" lvl="0" indent="0" algn="l" rtl="0">
              <a:spcBef>
                <a:spcPts val="920"/>
              </a:spcBef>
              <a:spcAft>
                <a:spcPts val="0"/>
              </a:spcAft>
              <a:buNone/>
            </a:pPr>
            <a:r>
              <a:rPr lang="en-US" sz="2600">
                <a:solidFill>
                  <a:srgbClr val="FFFFFF"/>
                </a:solidFill>
                <a:latin typeface="Arial"/>
                <a:ea typeface="Arial"/>
                <a:cs typeface="Arial"/>
                <a:sym typeface="Arial"/>
              </a:rPr>
              <a:t>Unit-2 (State Space Search)</a:t>
            </a:r>
            <a:endParaRPr sz="2600">
              <a:solidFill>
                <a:schemeClr val="dk1"/>
              </a:solidFill>
              <a:latin typeface="Arial"/>
              <a:ea typeface="Arial"/>
              <a:cs typeface="Arial"/>
              <a:sym typeface="Arial"/>
            </a:endParaRPr>
          </a:p>
          <a:p>
            <a:pPr marL="12700" marR="0" lvl="0" indent="0" algn="l" rtl="0">
              <a:spcBef>
                <a:spcPts val="755"/>
              </a:spcBef>
              <a:spcAft>
                <a:spcPts val="0"/>
              </a:spcAft>
              <a:buNone/>
            </a:pPr>
            <a:r>
              <a:rPr lang="en-US" sz="2400">
                <a:solidFill>
                  <a:srgbClr val="FFFFFF"/>
                </a:solidFill>
                <a:latin typeface="Arial"/>
                <a:ea typeface="Arial"/>
                <a:cs typeface="Arial"/>
                <a:sym typeface="Arial"/>
              </a:rPr>
              <a:t>Artificial Intelligence   3170716</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451" name="Google Shape;451;p10"/>
          <p:cNvSpPr txBox="1">
            <a:spLocks noGrp="1"/>
          </p:cNvSpPr>
          <p:nvPr>
            <p:ph type="body" idx="1"/>
          </p:nvPr>
        </p:nvSpPr>
        <p:spPr>
          <a:xfrm>
            <a:off x="677334" y="1066801"/>
            <a:ext cx="9381066" cy="5339686"/>
          </a:xfrm>
          <a:prstGeom prst="rect">
            <a:avLst/>
          </a:prstGeom>
          <a:noFill/>
          <a:ln>
            <a:noFill/>
          </a:ln>
        </p:spPr>
        <p:txBody>
          <a:bodyPr spcFirstLastPara="1" wrap="square" lIns="91425" tIns="45700" rIns="91425" bIns="45700" anchor="t" anchorCtr="0">
            <a:noAutofit/>
          </a:bodyPr>
          <a:lstStyle/>
          <a:p>
            <a:pPr marL="533400" lvl="0" indent="-533400" algn="l" rtl="0">
              <a:spcBef>
                <a:spcPts val="0"/>
              </a:spcBef>
              <a:spcAft>
                <a:spcPts val="0"/>
              </a:spcAft>
              <a:buClr>
                <a:schemeClr val="dk1"/>
              </a:buClr>
              <a:buSzPts val="2240"/>
              <a:buNone/>
            </a:pPr>
            <a:r>
              <a:rPr lang="en-US" sz="2800">
                <a:solidFill>
                  <a:schemeClr val="dk1"/>
                </a:solidFill>
              </a:rPr>
              <a:t>9.	(x, y)		→ (x + y, 0)</a:t>
            </a:r>
            <a:endParaRPr/>
          </a:p>
          <a:p>
            <a:pPr marL="533400" lvl="0" indent="-533400" algn="l" rtl="0">
              <a:spcBef>
                <a:spcPts val="0"/>
              </a:spcBef>
              <a:spcAft>
                <a:spcPts val="0"/>
              </a:spcAft>
              <a:buClr>
                <a:schemeClr val="dk1"/>
              </a:buClr>
              <a:buSzPts val="2240"/>
              <a:buNone/>
            </a:pPr>
            <a:r>
              <a:rPr lang="en-US" sz="2800">
                <a:solidFill>
                  <a:schemeClr val="dk1"/>
                </a:solidFill>
              </a:rPr>
              <a:t>	if x + y ≤ 4, y &gt; 0</a:t>
            </a:r>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10.	(x, y)		→ (0, x + y)</a:t>
            </a:r>
            <a:endParaRPr/>
          </a:p>
          <a:p>
            <a:pPr marL="533400" lvl="0" indent="-533400" algn="l" rtl="0">
              <a:spcBef>
                <a:spcPts val="0"/>
              </a:spcBef>
              <a:spcAft>
                <a:spcPts val="0"/>
              </a:spcAft>
              <a:buClr>
                <a:schemeClr val="dk1"/>
              </a:buClr>
              <a:buSzPts val="2240"/>
              <a:buNone/>
            </a:pPr>
            <a:r>
              <a:rPr lang="en-US" sz="2800">
                <a:solidFill>
                  <a:schemeClr val="dk1"/>
                </a:solidFill>
              </a:rPr>
              <a:t>	if x + y ≤ 3, x &gt; 0</a:t>
            </a:r>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11.	(0, 2)		→ (2, 0)</a:t>
            </a:r>
            <a:endParaRPr/>
          </a:p>
          <a:p>
            <a:pPr marL="533400" lvl="0" indent="-533400" algn="l" rtl="0">
              <a:spcBef>
                <a:spcPts val="0"/>
              </a:spcBef>
              <a:spcAft>
                <a:spcPts val="0"/>
              </a:spcAft>
              <a:buClr>
                <a:schemeClr val="dk1"/>
              </a:buClr>
              <a:buSzPts val="2240"/>
              <a:buNone/>
            </a:pPr>
            <a:r>
              <a:rPr lang="en-US" sz="2800">
                <a:solidFill>
                  <a:schemeClr val="dk1"/>
                </a:solidFill>
              </a:rPr>
              <a:t>	</a:t>
            </a:r>
            <a:endParaRPr/>
          </a:p>
          <a:p>
            <a:pPr marL="533400" lvl="0" indent="-533400" algn="l" rtl="0">
              <a:spcBef>
                <a:spcPts val="0"/>
              </a:spcBef>
              <a:spcAft>
                <a:spcPts val="0"/>
              </a:spcAft>
              <a:buClr>
                <a:schemeClr val="dk1"/>
              </a:buClr>
              <a:buSzPts val="2240"/>
              <a:buNone/>
            </a:pPr>
            <a:r>
              <a:rPr lang="en-US" sz="2800">
                <a:solidFill>
                  <a:schemeClr val="dk1"/>
                </a:solidFill>
              </a:rPr>
              <a:t>12.	(2, y)		→ (0, y)</a:t>
            </a:r>
            <a:endParaRPr/>
          </a:p>
          <a:p>
            <a:pPr marL="533400" lvl="0" indent="-533400" algn="l" rtl="0">
              <a:spcBef>
                <a:spcPts val="0"/>
              </a:spcBef>
              <a:spcAft>
                <a:spcPts val="0"/>
              </a:spcAft>
              <a:buClr>
                <a:schemeClr val="dk1"/>
              </a:buClr>
              <a:buSzPts val="2240"/>
              <a:buNone/>
            </a:pPr>
            <a:r>
              <a:rPr lang="en-US" sz="2800">
                <a:solidFill>
                  <a:schemeClr val="dk1"/>
                </a:solidFil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457" name="Google Shape;457;p11"/>
          <p:cNvSpPr txBox="1">
            <a:spLocks noGrp="1"/>
          </p:cNvSpPr>
          <p:nvPr>
            <p:ph type="title"/>
          </p:nvPr>
        </p:nvSpPr>
        <p:spPr>
          <a:xfrm>
            <a:off x="533400" y="609600"/>
            <a:ext cx="8534400" cy="114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One Solution</a:t>
            </a:r>
            <a:endParaRPr/>
          </a:p>
        </p:txBody>
      </p:sp>
      <p:sp>
        <p:nvSpPr>
          <p:cNvPr id="458" name="Google Shape;458;p11"/>
          <p:cNvSpPr txBox="1">
            <a:spLocks noGrp="1"/>
          </p:cNvSpPr>
          <p:nvPr>
            <p:ph type="body" idx="1"/>
          </p:nvPr>
        </p:nvSpPr>
        <p:spPr>
          <a:xfrm>
            <a:off x="685800" y="1371600"/>
            <a:ext cx="9372600" cy="5334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920"/>
              <a:buNone/>
            </a:pPr>
            <a:r>
              <a:rPr lang="en-US" sz="2400">
                <a:solidFill>
                  <a:schemeClr val="dk1"/>
                </a:solidFill>
              </a:rPr>
              <a:t>1.   Current state = (0, 0)</a:t>
            </a:r>
            <a:endParaRPr sz="2400">
              <a:solidFill>
                <a:schemeClr val="dk1"/>
              </a:solidFill>
            </a:endParaRPr>
          </a:p>
          <a:p>
            <a:pPr marL="533400" lvl="0" indent="-533400" algn="l" rtl="0">
              <a:spcBef>
                <a:spcPts val="1200"/>
              </a:spcBef>
              <a:spcAft>
                <a:spcPts val="0"/>
              </a:spcAft>
              <a:buClr>
                <a:schemeClr val="dk1"/>
              </a:buClr>
              <a:buSzPts val="1920"/>
              <a:buNone/>
            </a:pPr>
            <a:r>
              <a:rPr lang="en-US" sz="2400">
                <a:solidFill>
                  <a:schemeClr val="dk1"/>
                </a:solidFill>
              </a:rPr>
              <a:t>2.	Loop until reaching the goal state (2, 0)</a:t>
            </a:r>
            <a:endParaRPr sz="2400">
              <a:solidFill>
                <a:schemeClr val="dk1"/>
              </a:solidFill>
            </a:endParaRPr>
          </a:p>
          <a:p>
            <a:pPr marL="533400" lvl="0" indent="-533400" algn="l" rtl="0">
              <a:spcBef>
                <a:spcPts val="0"/>
              </a:spcBef>
              <a:spcAft>
                <a:spcPts val="0"/>
              </a:spcAft>
              <a:buClr>
                <a:schemeClr val="dk1"/>
              </a:buClr>
              <a:buSzPts val="1920"/>
              <a:buNone/>
            </a:pPr>
            <a:r>
              <a:rPr lang="en-US" sz="2400">
                <a:solidFill>
                  <a:schemeClr val="dk1"/>
                </a:solidFill>
              </a:rPr>
              <a:t>		</a:t>
            </a:r>
            <a:r>
              <a:rPr lang="en-US" sz="2400">
                <a:solidFill>
                  <a:schemeClr val="dk1"/>
                </a:solidFill>
                <a:latin typeface="Noto Sans Symbols"/>
                <a:ea typeface="Noto Sans Symbols"/>
                <a:cs typeface="Noto Sans Symbols"/>
                <a:sym typeface="Noto Sans Symbols"/>
              </a:rPr>
              <a:t>−</a:t>
            </a:r>
            <a:r>
              <a:rPr lang="en-US" sz="2400">
                <a:solidFill>
                  <a:schemeClr val="dk1"/>
                </a:solidFill>
              </a:rPr>
              <a:t> Apply a rule whose left side matches the current state</a:t>
            </a:r>
            <a:endParaRPr/>
          </a:p>
          <a:p>
            <a:pPr marL="533400" lvl="0" indent="-533400" algn="l" rtl="0">
              <a:spcBef>
                <a:spcPts val="0"/>
              </a:spcBef>
              <a:spcAft>
                <a:spcPts val="0"/>
              </a:spcAft>
              <a:buClr>
                <a:schemeClr val="dk1"/>
              </a:buClr>
              <a:buSzPts val="1920"/>
              <a:buNone/>
            </a:pPr>
            <a:r>
              <a:rPr lang="en-US" sz="2400">
                <a:solidFill>
                  <a:schemeClr val="dk1"/>
                </a:solidFill>
              </a:rPr>
              <a:t>		</a:t>
            </a:r>
            <a:r>
              <a:rPr lang="en-US" sz="2400">
                <a:solidFill>
                  <a:schemeClr val="dk1"/>
                </a:solidFill>
                <a:latin typeface="Noto Sans Symbols"/>
                <a:ea typeface="Noto Sans Symbols"/>
                <a:cs typeface="Noto Sans Symbols"/>
                <a:sym typeface="Noto Sans Symbols"/>
              </a:rPr>
              <a:t>−</a:t>
            </a:r>
            <a:r>
              <a:rPr lang="en-US" sz="2400">
                <a:solidFill>
                  <a:schemeClr val="dk1"/>
                </a:solidFill>
              </a:rPr>
              <a:t> Set the new current state to be the resulting state</a:t>
            </a:r>
            <a:endParaRPr/>
          </a:p>
          <a:p>
            <a:pPr marL="533400" lvl="0" indent="-533400" algn="l" rtl="0">
              <a:lnSpc>
                <a:spcPct val="0"/>
              </a:lnSpc>
              <a:spcBef>
                <a:spcPts val="0"/>
              </a:spcBef>
              <a:spcAft>
                <a:spcPts val="0"/>
              </a:spcAft>
              <a:buClr>
                <a:schemeClr val="dk1"/>
              </a:buClr>
              <a:buSzPts val="1920"/>
              <a:buNone/>
            </a:pPr>
            <a:r>
              <a:rPr lang="en-US" sz="2400">
                <a:solidFill>
                  <a:schemeClr val="dk1"/>
                </a:solidFill>
              </a:rPr>
              <a:t>		</a:t>
            </a:r>
            <a:endParaRPr/>
          </a:p>
          <a:p>
            <a:pPr marL="533400" lvl="0" indent="-533400" algn="l" rtl="0">
              <a:spcBef>
                <a:spcPts val="1200"/>
              </a:spcBef>
              <a:spcAft>
                <a:spcPts val="0"/>
              </a:spcAft>
              <a:buClr>
                <a:schemeClr val="dk1"/>
              </a:buClr>
              <a:buSzPts val="1920"/>
              <a:buNone/>
            </a:pPr>
            <a:r>
              <a:rPr lang="en-US" sz="2400">
                <a:solidFill>
                  <a:schemeClr val="dk1"/>
                </a:solidFill>
              </a:rPr>
              <a:t>	(0, 0)</a:t>
            </a:r>
            <a:endParaRPr/>
          </a:p>
          <a:p>
            <a:pPr marL="533400" lvl="0" indent="-533400" algn="l" rtl="0">
              <a:spcBef>
                <a:spcPts val="0"/>
              </a:spcBef>
              <a:spcAft>
                <a:spcPts val="0"/>
              </a:spcAft>
              <a:buClr>
                <a:schemeClr val="dk1"/>
              </a:buClr>
              <a:buSzPts val="1920"/>
              <a:buNone/>
            </a:pPr>
            <a:r>
              <a:rPr lang="en-US" sz="2400">
                <a:solidFill>
                  <a:schemeClr val="dk1"/>
                </a:solidFill>
              </a:rPr>
              <a:t>	(0, 3)            Rule-2</a:t>
            </a:r>
            <a:endParaRPr/>
          </a:p>
          <a:p>
            <a:pPr marL="533400" lvl="0" indent="-533400" algn="l" rtl="0">
              <a:spcBef>
                <a:spcPts val="0"/>
              </a:spcBef>
              <a:spcAft>
                <a:spcPts val="0"/>
              </a:spcAft>
              <a:buClr>
                <a:schemeClr val="dk1"/>
              </a:buClr>
              <a:buSzPts val="1920"/>
              <a:buNone/>
            </a:pPr>
            <a:r>
              <a:rPr lang="en-US" sz="2400">
                <a:solidFill>
                  <a:schemeClr val="dk1"/>
                </a:solidFill>
              </a:rPr>
              <a:t>	(3, 0)            Rule-9</a:t>
            </a:r>
            <a:endParaRPr/>
          </a:p>
          <a:p>
            <a:pPr marL="533400" lvl="0" indent="-533400" algn="l" rtl="0">
              <a:spcBef>
                <a:spcPts val="0"/>
              </a:spcBef>
              <a:spcAft>
                <a:spcPts val="0"/>
              </a:spcAft>
              <a:buClr>
                <a:schemeClr val="dk1"/>
              </a:buClr>
              <a:buSzPts val="1920"/>
              <a:buNone/>
            </a:pPr>
            <a:r>
              <a:rPr lang="en-US" sz="2400">
                <a:solidFill>
                  <a:schemeClr val="dk1"/>
                </a:solidFill>
              </a:rPr>
              <a:t>	(3, 3)            Rule-2</a:t>
            </a:r>
            <a:endParaRPr/>
          </a:p>
          <a:p>
            <a:pPr marL="533400" lvl="0" indent="-533400" algn="l" rtl="0">
              <a:spcBef>
                <a:spcPts val="0"/>
              </a:spcBef>
              <a:spcAft>
                <a:spcPts val="0"/>
              </a:spcAft>
              <a:buClr>
                <a:schemeClr val="dk1"/>
              </a:buClr>
              <a:buSzPts val="1920"/>
              <a:buNone/>
            </a:pPr>
            <a:r>
              <a:rPr lang="en-US" sz="2400">
                <a:solidFill>
                  <a:schemeClr val="dk1"/>
                </a:solidFill>
              </a:rPr>
              <a:t>	(4, 2)            Rule-7</a:t>
            </a:r>
            <a:endParaRPr/>
          </a:p>
          <a:p>
            <a:pPr marL="533400" lvl="0" indent="-533400" algn="l" rtl="0">
              <a:spcBef>
                <a:spcPts val="0"/>
              </a:spcBef>
              <a:spcAft>
                <a:spcPts val="0"/>
              </a:spcAft>
              <a:buClr>
                <a:schemeClr val="dk1"/>
              </a:buClr>
              <a:buSzPts val="1920"/>
              <a:buNone/>
            </a:pPr>
            <a:r>
              <a:rPr lang="en-US" sz="2400">
                <a:solidFill>
                  <a:schemeClr val="dk1"/>
                </a:solidFill>
              </a:rPr>
              <a:t>	(0, 2)            Rule-5 or Rule-12</a:t>
            </a:r>
            <a:endParaRPr/>
          </a:p>
          <a:p>
            <a:pPr marL="533400" lvl="0" indent="-533400" algn="l" rtl="0">
              <a:spcBef>
                <a:spcPts val="0"/>
              </a:spcBef>
              <a:spcAft>
                <a:spcPts val="0"/>
              </a:spcAft>
              <a:buClr>
                <a:schemeClr val="dk1"/>
              </a:buClr>
              <a:buSzPts val="1920"/>
              <a:buNone/>
            </a:pPr>
            <a:r>
              <a:rPr lang="en-US" sz="2400">
                <a:solidFill>
                  <a:schemeClr val="dk1"/>
                </a:solidFill>
              </a:rPr>
              <a:t>	(2, 0)            Rule-9  or Rule-11</a:t>
            </a:r>
            <a:endParaRPr/>
          </a:p>
          <a:p>
            <a:pPr marL="533400" lvl="0" indent="-533400" algn="l" rtl="0">
              <a:spcBef>
                <a:spcPts val="0"/>
              </a:spcBef>
              <a:spcAft>
                <a:spcPts val="0"/>
              </a:spcAft>
              <a:buClr>
                <a:schemeClr val="dk1"/>
              </a:buClr>
              <a:buSzPts val="1920"/>
              <a:buNone/>
            </a:pP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464" name="Google Shape;464;p12"/>
          <p:cNvSpPr txBox="1">
            <a:spLocks noGrp="1"/>
          </p:cNvSpPr>
          <p:nvPr>
            <p:ph type="title"/>
          </p:nvPr>
        </p:nvSpPr>
        <p:spPr>
          <a:xfrm>
            <a:off x="533400" y="609600"/>
            <a:ext cx="8534400" cy="114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Special-purpose rules </a:t>
            </a:r>
            <a:endParaRPr/>
          </a:p>
        </p:txBody>
      </p:sp>
      <p:sp>
        <p:nvSpPr>
          <p:cNvPr id="465" name="Google Shape;465;p12"/>
          <p:cNvSpPr txBox="1">
            <a:spLocks noGrp="1"/>
          </p:cNvSpPr>
          <p:nvPr>
            <p:ph type="body" idx="1"/>
          </p:nvPr>
        </p:nvSpPr>
        <p:spPr>
          <a:xfrm>
            <a:off x="914400" y="1919652"/>
            <a:ext cx="9144000" cy="4495800"/>
          </a:xfrm>
          <a:prstGeom prst="rect">
            <a:avLst/>
          </a:prstGeom>
          <a:noFill/>
          <a:ln>
            <a:noFill/>
          </a:ln>
        </p:spPr>
        <p:txBody>
          <a:bodyPr spcFirstLastPara="1" wrap="square" lIns="91425" tIns="45700" rIns="91425" bIns="45700" anchor="t" anchorCtr="0">
            <a:normAutofit/>
          </a:bodyPr>
          <a:lstStyle/>
          <a:p>
            <a:pPr marL="533400" lvl="0" indent="-533400" algn="l" rtl="0">
              <a:spcBef>
                <a:spcPts val="0"/>
              </a:spcBef>
              <a:spcAft>
                <a:spcPts val="0"/>
              </a:spcAft>
              <a:buClr>
                <a:schemeClr val="dk1"/>
              </a:buClr>
              <a:buSzPts val="2240"/>
              <a:buNone/>
            </a:pPr>
            <a:r>
              <a:rPr lang="en-US" sz="2800">
                <a:solidFill>
                  <a:schemeClr val="dk1"/>
                </a:solidFill>
              </a:rPr>
              <a:t>Special-purpose rules to capture special-case </a:t>
            </a:r>
            <a:endParaRPr/>
          </a:p>
          <a:p>
            <a:pPr marL="533400" lvl="0" indent="-533400" algn="l" rtl="0">
              <a:spcBef>
                <a:spcPts val="0"/>
              </a:spcBef>
              <a:spcAft>
                <a:spcPts val="0"/>
              </a:spcAft>
              <a:buClr>
                <a:schemeClr val="dk1"/>
              </a:buClr>
              <a:buSzPts val="2240"/>
              <a:buNone/>
            </a:pPr>
            <a:r>
              <a:rPr lang="en-US" sz="2800">
                <a:solidFill>
                  <a:schemeClr val="dk1"/>
                </a:solidFill>
              </a:rPr>
              <a:t>knowledge that can be used at some stage in solving a </a:t>
            </a:r>
            <a:endParaRPr/>
          </a:p>
          <a:p>
            <a:pPr marL="533400" lvl="0" indent="-533400" algn="l" rtl="0">
              <a:spcBef>
                <a:spcPts val="0"/>
              </a:spcBef>
              <a:spcAft>
                <a:spcPts val="0"/>
              </a:spcAft>
              <a:buClr>
                <a:schemeClr val="dk1"/>
              </a:buClr>
              <a:buSzPts val="2240"/>
              <a:buNone/>
            </a:pPr>
            <a:r>
              <a:rPr lang="en-US" sz="2800">
                <a:solidFill>
                  <a:schemeClr val="dk1"/>
                </a:solidFill>
              </a:rPr>
              <a:t>Problem.</a:t>
            </a:r>
            <a:endParaRPr/>
          </a:p>
          <a:p>
            <a:pPr marL="533400" lvl="0" indent="-533400" algn="l" rtl="0">
              <a:spcBef>
                <a:spcPts val="0"/>
              </a:spcBef>
              <a:spcAft>
                <a:spcPts val="0"/>
              </a:spcAft>
              <a:buClr>
                <a:schemeClr val="dk1"/>
              </a:buClr>
              <a:buSzPts val="2240"/>
              <a:buNone/>
            </a:pPr>
            <a:endParaRPr sz="2800">
              <a:solidFill>
                <a:schemeClr val="dk1"/>
              </a:solidFill>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11.	(0, 2)		→ (2, 0)</a:t>
            </a:r>
            <a:endParaRPr/>
          </a:p>
          <a:p>
            <a:pPr marL="533400" lvl="0" indent="-533400" algn="l" rtl="0">
              <a:spcBef>
                <a:spcPts val="0"/>
              </a:spcBef>
              <a:spcAft>
                <a:spcPts val="0"/>
              </a:spcAft>
              <a:buClr>
                <a:schemeClr val="dk1"/>
              </a:buClr>
              <a:buSzPts val="2240"/>
              <a:buNone/>
            </a:pPr>
            <a:r>
              <a:rPr lang="en-US" sz="2800">
                <a:solidFill>
                  <a:schemeClr val="dk1"/>
                </a:solidFill>
              </a:rPr>
              <a:t>	</a:t>
            </a:r>
            <a:endParaRPr/>
          </a:p>
          <a:p>
            <a:pPr marL="533400" lvl="0" indent="-533400" algn="l" rtl="0">
              <a:spcBef>
                <a:spcPts val="0"/>
              </a:spcBef>
              <a:spcAft>
                <a:spcPts val="0"/>
              </a:spcAft>
              <a:buClr>
                <a:schemeClr val="dk1"/>
              </a:buClr>
              <a:buSzPts val="2240"/>
              <a:buNone/>
            </a:pPr>
            <a:r>
              <a:rPr lang="en-US" sz="2800">
                <a:solidFill>
                  <a:schemeClr val="dk1"/>
                </a:solidFill>
              </a:rPr>
              <a:t>12.	(2, y)		→ (0, y)</a:t>
            </a:r>
            <a:endParaRPr/>
          </a:p>
          <a:p>
            <a:pPr marL="533400" lvl="0" indent="-533400" algn="l" rtl="0">
              <a:spcBef>
                <a:spcPts val="0"/>
              </a:spcBef>
              <a:spcAft>
                <a:spcPts val="0"/>
              </a:spcAft>
              <a:buClr>
                <a:schemeClr val="dk1"/>
              </a:buClr>
              <a:buSzPts val="2240"/>
              <a:buNone/>
            </a:pPr>
            <a:r>
              <a:rPr lang="en-US" sz="2800">
                <a:solidFill>
                  <a:schemeClr val="dk1"/>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471" name="Google Shape;471;p13"/>
          <p:cNvSpPr txBox="1">
            <a:spLocks noGrp="1"/>
          </p:cNvSpPr>
          <p:nvPr>
            <p:ph type="title"/>
          </p:nvPr>
        </p:nvSpPr>
        <p:spPr>
          <a:xfrm>
            <a:off x="1828800" y="609600"/>
            <a:ext cx="8534400" cy="114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State Space Search: Summary</a:t>
            </a:r>
            <a:endParaRPr/>
          </a:p>
        </p:txBody>
      </p:sp>
      <p:sp>
        <p:nvSpPr>
          <p:cNvPr id="472" name="Google Shape;472;p13"/>
          <p:cNvSpPr txBox="1">
            <a:spLocks noGrp="1"/>
          </p:cNvSpPr>
          <p:nvPr>
            <p:ph type="body" idx="1"/>
          </p:nvPr>
        </p:nvSpPr>
        <p:spPr>
          <a:xfrm>
            <a:off x="677334" y="1524001"/>
            <a:ext cx="9990666" cy="488248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80"/>
              <a:buNone/>
            </a:pPr>
            <a:r>
              <a:rPr lang="en-US" sz="2600"/>
              <a:t>1.   Define a state space that contains all the possible configurations of the relevant objects.</a:t>
            </a:r>
            <a:endParaRPr sz="2600"/>
          </a:p>
          <a:p>
            <a:pPr marL="533400" lvl="0" indent="-533400" algn="l" rtl="0">
              <a:spcBef>
                <a:spcPts val="1300"/>
              </a:spcBef>
              <a:spcAft>
                <a:spcPts val="0"/>
              </a:spcAft>
              <a:buClr>
                <a:schemeClr val="dk1"/>
              </a:buClr>
              <a:buSzPts val="2080"/>
              <a:buNone/>
            </a:pPr>
            <a:r>
              <a:rPr lang="en-US" sz="2600"/>
              <a:t>2.</a:t>
            </a:r>
            <a:r>
              <a:rPr lang="en-US" sz="2600">
                <a:solidFill>
                  <a:srgbClr val="0000FF"/>
                </a:solidFill>
              </a:rPr>
              <a:t>	</a:t>
            </a:r>
            <a:r>
              <a:rPr lang="en-US" sz="2600"/>
              <a:t>Specify the initial states.</a:t>
            </a:r>
            <a:endParaRPr sz="2600">
              <a:solidFill>
                <a:srgbClr val="0000FF"/>
              </a:solidFill>
            </a:endParaRPr>
          </a:p>
          <a:p>
            <a:pPr marL="533400" lvl="0" indent="-533400" algn="l" rtl="0">
              <a:spcBef>
                <a:spcPts val="1300"/>
              </a:spcBef>
              <a:spcAft>
                <a:spcPts val="0"/>
              </a:spcAft>
              <a:buClr>
                <a:schemeClr val="dk1"/>
              </a:buClr>
              <a:buSzPts val="2080"/>
              <a:buNone/>
            </a:pPr>
            <a:r>
              <a:rPr lang="en-US" sz="2600"/>
              <a:t>3.</a:t>
            </a:r>
            <a:r>
              <a:rPr lang="en-US" sz="2600">
                <a:solidFill>
                  <a:srgbClr val="0000FF"/>
                </a:solidFill>
              </a:rPr>
              <a:t>	</a:t>
            </a:r>
            <a:r>
              <a:rPr lang="en-US" sz="2600"/>
              <a:t>Specify the goal states.</a:t>
            </a:r>
            <a:endParaRPr/>
          </a:p>
          <a:p>
            <a:pPr marL="533400" lvl="0" indent="-533400" algn="l" rtl="0">
              <a:spcBef>
                <a:spcPts val="1300"/>
              </a:spcBef>
              <a:spcAft>
                <a:spcPts val="0"/>
              </a:spcAft>
              <a:buClr>
                <a:schemeClr val="dk1"/>
              </a:buClr>
              <a:buSzPts val="2080"/>
              <a:buNone/>
            </a:pPr>
            <a:r>
              <a:rPr lang="en-US" sz="2600"/>
              <a:t>4.</a:t>
            </a:r>
            <a:r>
              <a:rPr lang="en-US" sz="2600">
                <a:solidFill>
                  <a:srgbClr val="0000FF"/>
                </a:solidFill>
              </a:rPr>
              <a:t>	</a:t>
            </a:r>
            <a:r>
              <a:rPr lang="en-US" sz="2600"/>
              <a:t>Specify a set of rules:</a:t>
            </a:r>
            <a:endParaRPr/>
          </a:p>
          <a:p>
            <a:pPr marL="533400" lvl="0" indent="-533400" algn="l" rtl="0">
              <a:spcBef>
                <a:spcPts val="0"/>
              </a:spcBef>
              <a:spcAft>
                <a:spcPts val="0"/>
              </a:spcAft>
              <a:buClr>
                <a:schemeClr val="dk1"/>
              </a:buClr>
              <a:buSzPts val="3120"/>
              <a:buNone/>
            </a:pPr>
            <a:r>
              <a:rPr lang="en-US" sz="2600">
                <a:latin typeface="Noto Sans Symbols"/>
                <a:ea typeface="Noto Sans Symbols"/>
                <a:cs typeface="Noto Sans Symbols"/>
                <a:sym typeface="Noto Sans Symbols"/>
              </a:rPr>
              <a:t>		−</a:t>
            </a:r>
            <a:r>
              <a:rPr lang="en-US" sz="2600"/>
              <a:t> What are unstated assumptions?</a:t>
            </a:r>
            <a:endParaRPr/>
          </a:p>
          <a:p>
            <a:pPr marL="533400" lvl="0" indent="-533400" algn="l" rtl="0">
              <a:spcBef>
                <a:spcPts val="520"/>
              </a:spcBef>
              <a:spcAft>
                <a:spcPts val="0"/>
              </a:spcAft>
              <a:buClr>
                <a:schemeClr val="dk1"/>
              </a:buClr>
              <a:buSzPts val="3120"/>
              <a:buNone/>
            </a:pPr>
            <a:r>
              <a:rPr lang="en-US" sz="2600">
                <a:latin typeface="Noto Sans Symbols"/>
                <a:ea typeface="Noto Sans Symbols"/>
                <a:cs typeface="Noto Sans Symbols"/>
                <a:sym typeface="Noto Sans Symbols"/>
              </a:rPr>
              <a:t>		−</a:t>
            </a:r>
            <a:r>
              <a:rPr lang="en-US" sz="2600"/>
              <a:t> How general should the rules be?</a:t>
            </a:r>
            <a:endParaRPr/>
          </a:p>
          <a:p>
            <a:pPr marL="533400" lvl="0" indent="-533400" algn="l" rtl="0">
              <a:spcBef>
                <a:spcPts val="520"/>
              </a:spcBef>
              <a:spcAft>
                <a:spcPts val="0"/>
              </a:spcAft>
              <a:buClr>
                <a:schemeClr val="dk1"/>
              </a:buClr>
              <a:buSzPts val="3120"/>
              <a:buNone/>
            </a:pPr>
            <a:r>
              <a:rPr lang="en-US" sz="2600">
                <a:latin typeface="Noto Sans Symbols"/>
                <a:ea typeface="Noto Sans Symbols"/>
                <a:cs typeface="Noto Sans Symbols"/>
                <a:sym typeface="Noto Sans Symbols"/>
              </a:rPr>
              <a:t>		−</a:t>
            </a:r>
            <a:r>
              <a:rPr lang="en-US" sz="2600"/>
              <a:t> How much knowledge for solutions should be in the 	</a:t>
            </a:r>
            <a:endParaRPr/>
          </a:p>
          <a:p>
            <a:pPr marL="533400" lvl="0" indent="-533400" algn="l" rtl="0">
              <a:spcBef>
                <a:spcPts val="0"/>
              </a:spcBef>
              <a:spcAft>
                <a:spcPts val="0"/>
              </a:spcAft>
              <a:buClr>
                <a:schemeClr val="dk1"/>
              </a:buClr>
              <a:buSzPts val="3120"/>
              <a:buNone/>
            </a:pPr>
            <a:r>
              <a:rPr lang="en-US" sz="2600"/>
              <a:t>		   rules?</a:t>
            </a:r>
            <a:endParaRPr/>
          </a:p>
          <a:p>
            <a:pPr marL="533400" lvl="0" indent="-533400" algn="l" rtl="0">
              <a:spcBef>
                <a:spcPts val="0"/>
              </a:spcBef>
              <a:spcAft>
                <a:spcPts val="0"/>
              </a:spcAft>
              <a:buClr>
                <a:schemeClr val="dk1"/>
              </a:buClr>
              <a:buSzPts val="144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4"/>
          <p:cNvSpPr txBox="1">
            <a:spLocks noGrp="1"/>
          </p:cNvSpPr>
          <p:nvPr>
            <p:ph type="title"/>
          </p:nvPr>
        </p:nvSpPr>
        <p:spPr>
          <a:xfrm>
            <a:off x="609600" y="3810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Production System</a:t>
            </a:r>
            <a:endParaRPr/>
          </a:p>
        </p:txBody>
      </p:sp>
      <p:sp>
        <p:nvSpPr>
          <p:cNvPr id="478" name="Google Shape;478;p14"/>
          <p:cNvSpPr txBox="1">
            <a:spLocks noGrp="1"/>
          </p:cNvSpPr>
          <p:nvPr>
            <p:ph type="body" idx="1"/>
          </p:nvPr>
        </p:nvSpPr>
        <p:spPr>
          <a:xfrm>
            <a:off x="533400" y="1219200"/>
            <a:ext cx="9829800" cy="556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US" sz="2400"/>
              <a:t>Production systems provide appropriate structures for performing and describing the search processes. A production system has four basic components as enumerated below. </a:t>
            </a:r>
            <a:endParaRPr/>
          </a:p>
          <a:p>
            <a:pPr marL="342900" lvl="0" indent="-342900" algn="l" rtl="0">
              <a:spcBef>
                <a:spcPts val="1000"/>
              </a:spcBef>
              <a:spcAft>
                <a:spcPts val="0"/>
              </a:spcAft>
              <a:buSzPts val="1920"/>
              <a:buChar char="►"/>
            </a:pPr>
            <a:r>
              <a:rPr lang="en-US" sz="2400"/>
              <a:t>A </a:t>
            </a:r>
            <a:r>
              <a:rPr lang="en-US" sz="2400" b="1"/>
              <a:t>set of rules </a:t>
            </a:r>
            <a:r>
              <a:rPr lang="en-US" sz="2400"/>
              <a:t>each consisting of a left side that determines the applicability of the rule and a right side that describes the operation to be performed if the rule is applied.</a:t>
            </a:r>
            <a:endParaRPr/>
          </a:p>
          <a:p>
            <a:pPr marL="342900" lvl="0" indent="-342900" algn="l" rtl="0">
              <a:spcBef>
                <a:spcPts val="1000"/>
              </a:spcBef>
              <a:spcAft>
                <a:spcPts val="0"/>
              </a:spcAft>
              <a:buSzPts val="1920"/>
              <a:buChar char="►"/>
            </a:pPr>
            <a:r>
              <a:rPr lang="en-US" sz="2400"/>
              <a:t> A </a:t>
            </a:r>
            <a:r>
              <a:rPr lang="en-US" sz="2400" b="1"/>
              <a:t>Database or Knowledge Base </a:t>
            </a:r>
            <a:r>
              <a:rPr lang="en-US" sz="2400"/>
              <a:t>of current facts established during the process of inference. </a:t>
            </a:r>
            <a:endParaRPr/>
          </a:p>
          <a:p>
            <a:pPr marL="342900" lvl="0" indent="-342900" algn="l" rtl="0">
              <a:spcBef>
                <a:spcPts val="1000"/>
              </a:spcBef>
              <a:spcAft>
                <a:spcPts val="0"/>
              </a:spcAft>
              <a:buSzPts val="1920"/>
              <a:buChar char="►"/>
            </a:pPr>
            <a:r>
              <a:rPr lang="en-US" sz="2400"/>
              <a:t> A </a:t>
            </a:r>
            <a:r>
              <a:rPr lang="en-US" sz="2400" b="1"/>
              <a:t>Control Strategy </a:t>
            </a:r>
            <a:r>
              <a:rPr lang="en-US" sz="2400"/>
              <a:t>that specifies the order in which the rules will be compared with facts in the database and also specifies how to resolve conflicts in selection of several rules or selection of more facts.</a:t>
            </a:r>
            <a:endParaRPr/>
          </a:p>
          <a:p>
            <a:pPr marL="342900" lvl="0" indent="-342900" algn="l" rtl="0">
              <a:spcBef>
                <a:spcPts val="1000"/>
              </a:spcBef>
              <a:spcAft>
                <a:spcPts val="0"/>
              </a:spcAft>
              <a:buSzPts val="1920"/>
              <a:buChar char="►"/>
            </a:pPr>
            <a:r>
              <a:rPr lang="en-US" sz="2400"/>
              <a:t> A </a:t>
            </a:r>
            <a:r>
              <a:rPr lang="en-US" sz="2400" b="1"/>
              <a:t>Rule</a:t>
            </a:r>
            <a:r>
              <a:rPr lang="en-US" sz="2400"/>
              <a:t> firing module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5"/>
          <p:cNvSpPr txBox="1">
            <a:spLocks noGrp="1"/>
          </p:cNvSpPr>
          <p:nvPr>
            <p:ph type="title"/>
          </p:nvPr>
        </p:nvSpPr>
        <p:spPr>
          <a:xfrm>
            <a:off x="677334" y="4572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Characteristics of Production Systems</a:t>
            </a:r>
            <a:endParaRPr/>
          </a:p>
        </p:txBody>
      </p:sp>
      <p:sp>
        <p:nvSpPr>
          <p:cNvPr id="484" name="Google Shape;484;p15"/>
          <p:cNvSpPr txBox="1">
            <a:spLocks noGrp="1"/>
          </p:cNvSpPr>
          <p:nvPr>
            <p:ph type="body" idx="1"/>
          </p:nvPr>
        </p:nvSpPr>
        <p:spPr>
          <a:xfrm>
            <a:off x="533400" y="1295400"/>
            <a:ext cx="9304866"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Char char="►"/>
            </a:pPr>
            <a:r>
              <a:rPr lang="en-US" sz="2400"/>
              <a:t>A </a:t>
            </a:r>
            <a:r>
              <a:rPr lang="en-US" sz="2400" b="1"/>
              <a:t>Monotonic Production System </a:t>
            </a:r>
            <a:r>
              <a:rPr lang="en-US" sz="2400"/>
              <a:t>is a production system in which the application of a rule never prevents the later application of another rule that could also have been applied at the time the first rule was selected. </a:t>
            </a:r>
            <a:endParaRPr/>
          </a:p>
          <a:p>
            <a:pPr marL="342900" lvl="0" indent="-342900" algn="l" rtl="0">
              <a:spcBef>
                <a:spcPts val="1000"/>
              </a:spcBef>
              <a:spcAft>
                <a:spcPts val="0"/>
              </a:spcAft>
              <a:buSzPts val="1920"/>
              <a:buChar char="►"/>
            </a:pPr>
            <a:r>
              <a:rPr lang="en-US" sz="2400"/>
              <a:t>A </a:t>
            </a:r>
            <a:r>
              <a:rPr lang="en-US" sz="2400" b="1"/>
              <a:t>Non-Monotonic Production System </a:t>
            </a:r>
            <a:r>
              <a:rPr lang="en-US" sz="2400"/>
              <a:t>is one in which this is not true. </a:t>
            </a:r>
            <a:endParaRPr/>
          </a:p>
          <a:p>
            <a:pPr marL="342900" lvl="0" indent="-342900" algn="l" rtl="0">
              <a:spcBef>
                <a:spcPts val="1000"/>
              </a:spcBef>
              <a:spcAft>
                <a:spcPts val="0"/>
              </a:spcAft>
              <a:buSzPts val="1920"/>
              <a:buChar char="►"/>
            </a:pPr>
            <a:r>
              <a:rPr lang="en-US" sz="2400"/>
              <a:t>A </a:t>
            </a:r>
            <a:r>
              <a:rPr lang="en-US" sz="2400" b="1"/>
              <a:t>Partially Communicative Production System </a:t>
            </a:r>
            <a:r>
              <a:rPr lang="en-US" sz="2400"/>
              <a:t>is a production system with the property that if the application of a particular sequence of rules transforms state P into state Q, then any combination of those rules that is allowable also transforms state P into state Q.</a:t>
            </a:r>
            <a:endParaRPr/>
          </a:p>
          <a:p>
            <a:pPr marL="342900" lvl="0" indent="-342900" algn="l" rtl="0">
              <a:spcBef>
                <a:spcPts val="1000"/>
              </a:spcBef>
              <a:spcAft>
                <a:spcPts val="0"/>
              </a:spcAft>
              <a:buSzPts val="1920"/>
              <a:buChar char="►"/>
            </a:pPr>
            <a:r>
              <a:rPr lang="en-US" sz="2400"/>
              <a:t>A </a:t>
            </a:r>
            <a:r>
              <a:rPr lang="en-US" sz="2400" b="1"/>
              <a:t>Commutative Production System </a:t>
            </a:r>
            <a:r>
              <a:rPr lang="en-US" sz="2400"/>
              <a:t>is a production system that is both monotonic and partially commutative.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16"/>
          <p:cNvSpPr txBox="1">
            <a:spLocks noGrp="1"/>
          </p:cNvSpPr>
          <p:nvPr>
            <p:ph type="title"/>
          </p:nvPr>
        </p:nvSpPr>
        <p:spPr>
          <a:xfrm>
            <a:off x="533400" y="3810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Features of Production System</a:t>
            </a:r>
            <a:endParaRPr/>
          </a:p>
        </p:txBody>
      </p:sp>
      <p:sp>
        <p:nvSpPr>
          <p:cNvPr id="490" name="Google Shape;490;p16"/>
          <p:cNvSpPr txBox="1">
            <a:spLocks noGrp="1"/>
          </p:cNvSpPr>
          <p:nvPr>
            <p:ph type="body" idx="1"/>
          </p:nvPr>
        </p:nvSpPr>
        <p:spPr>
          <a:xfrm>
            <a:off x="304800" y="1295400"/>
            <a:ext cx="9677400" cy="5410199"/>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79999"/>
              <a:buChar char="►"/>
            </a:pPr>
            <a:r>
              <a:rPr lang="en-US" b="1"/>
              <a:t>1. Simplicity </a:t>
            </a:r>
            <a:endParaRPr/>
          </a:p>
          <a:p>
            <a:pPr marL="0" lvl="0" indent="0" algn="l" rtl="0">
              <a:spcBef>
                <a:spcPts val="1000"/>
              </a:spcBef>
              <a:spcAft>
                <a:spcPts val="0"/>
              </a:spcAft>
              <a:buSzPct val="79999"/>
              <a:buNone/>
            </a:pPr>
            <a:r>
              <a:rPr lang="en-US"/>
              <a:t>• The structure of each sentence in a production system is unique and uniform as they use “IF-THEN” structure.</a:t>
            </a:r>
            <a:endParaRPr/>
          </a:p>
          <a:p>
            <a:pPr marL="0" lvl="0" indent="0" algn="l" rtl="0">
              <a:spcBef>
                <a:spcPts val="1000"/>
              </a:spcBef>
              <a:spcAft>
                <a:spcPts val="0"/>
              </a:spcAft>
              <a:buSzPct val="79999"/>
              <a:buNone/>
            </a:pPr>
            <a:r>
              <a:rPr lang="en-US"/>
              <a:t> • This structure provides simplicity in knowledge representation.</a:t>
            </a:r>
            <a:endParaRPr/>
          </a:p>
          <a:p>
            <a:pPr marL="342900" lvl="0" indent="-342900" algn="l" rtl="0">
              <a:spcBef>
                <a:spcPts val="1000"/>
              </a:spcBef>
              <a:spcAft>
                <a:spcPts val="0"/>
              </a:spcAft>
              <a:buSzPct val="79999"/>
              <a:buChar char="►"/>
            </a:pPr>
            <a:r>
              <a:rPr lang="en-US" b="1"/>
              <a:t> 2. Modularity </a:t>
            </a:r>
            <a:endParaRPr/>
          </a:p>
          <a:p>
            <a:pPr marL="0" lvl="0" indent="0" algn="l" rtl="0">
              <a:spcBef>
                <a:spcPts val="1000"/>
              </a:spcBef>
              <a:spcAft>
                <a:spcPts val="0"/>
              </a:spcAft>
              <a:buSzPct val="79999"/>
              <a:buNone/>
            </a:pPr>
            <a:r>
              <a:rPr lang="en-US"/>
              <a:t>• This means production rule code the knowledge available in discrete pieces. Information can be treated as a collection of independent facts which may be added or deleted from the system with essentially no delete side effects.</a:t>
            </a:r>
            <a:endParaRPr/>
          </a:p>
          <a:p>
            <a:pPr marL="342900" lvl="0" indent="-342900" algn="l" rtl="0">
              <a:spcBef>
                <a:spcPts val="1000"/>
              </a:spcBef>
              <a:spcAft>
                <a:spcPts val="0"/>
              </a:spcAft>
              <a:buSzPct val="79999"/>
              <a:buChar char="►"/>
            </a:pPr>
            <a:r>
              <a:rPr lang="en-US" b="1"/>
              <a:t>3. Modifiability </a:t>
            </a:r>
            <a:endParaRPr/>
          </a:p>
          <a:p>
            <a:pPr marL="0" lvl="0" indent="0" algn="l" rtl="0">
              <a:spcBef>
                <a:spcPts val="1000"/>
              </a:spcBef>
              <a:spcAft>
                <a:spcPts val="0"/>
              </a:spcAft>
              <a:buSzPct val="79999"/>
              <a:buNone/>
            </a:pPr>
            <a:r>
              <a:rPr lang="en-US"/>
              <a:t>• This means the facility of modifying rules.</a:t>
            </a:r>
            <a:endParaRPr/>
          </a:p>
          <a:p>
            <a:pPr marL="0" lvl="0" indent="0" algn="l" rtl="0">
              <a:spcBef>
                <a:spcPts val="1000"/>
              </a:spcBef>
              <a:spcAft>
                <a:spcPts val="0"/>
              </a:spcAft>
              <a:buSzPct val="79999"/>
              <a:buNone/>
            </a:pPr>
            <a:r>
              <a:rPr lang="en-US"/>
              <a:t> • It allows the development of production rules in a skeletal form first and then it is accurate to suit a specific application.</a:t>
            </a:r>
            <a:endParaRPr/>
          </a:p>
          <a:p>
            <a:pPr marL="342900" lvl="0" indent="-342900" algn="l" rtl="0">
              <a:spcBef>
                <a:spcPts val="1000"/>
              </a:spcBef>
              <a:spcAft>
                <a:spcPts val="0"/>
              </a:spcAft>
              <a:buSzPct val="79999"/>
              <a:buChar char="►"/>
            </a:pPr>
            <a:r>
              <a:rPr lang="en-US"/>
              <a:t> </a:t>
            </a:r>
            <a:r>
              <a:rPr lang="en-US" b="1"/>
              <a:t>4. Knowledge intensive </a:t>
            </a:r>
            <a:endParaRPr/>
          </a:p>
          <a:p>
            <a:pPr marL="0" lvl="0" indent="0" algn="l" rtl="0">
              <a:spcBef>
                <a:spcPts val="1000"/>
              </a:spcBef>
              <a:spcAft>
                <a:spcPts val="0"/>
              </a:spcAft>
              <a:buSzPct val="79999"/>
              <a:buNone/>
            </a:pPr>
            <a:r>
              <a:rPr lang="en-US"/>
              <a:t>• knowledge base of production system stores pure knowledge.</a:t>
            </a:r>
            <a:endParaRPr/>
          </a:p>
          <a:p>
            <a:pPr marL="0" lvl="0" indent="0" algn="l" rtl="0">
              <a:spcBef>
                <a:spcPts val="1000"/>
              </a:spcBef>
              <a:spcAft>
                <a:spcPts val="0"/>
              </a:spcAft>
              <a:buSzPct val="79999"/>
              <a:buNone/>
            </a:pPr>
            <a:r>
              <a:rPr lang="en-US"/>
              <a:t> • Each production rule is normally written as an English sentence; the problem of semantics is solved by the very structure of the representation.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Advantages of Production System</a:t>
            </a:r>
            <a:endParaRPr/>
          </a:p>
        </p:txBody>
      </p:sp>
      <p:sp>
        <p:nvSpPr>
          <p:cNvPr id="496" name="Google Shape;496;p17"/>
          <p:cNvSpPr txBox="1">
            <a:spLocks noGrp="1"/>
          </p:cNvSpPr>
          <p:nvPr>
            <p:ph type="body" idx="1"/>
          </p:nvPr>
        </p:nvSpPr>
        <p:spPr>
          <a:xfrm>
            <a:off x="677334" y="1600201"/>
            <a:ext cx="9381066" cy="52578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Clr>
                <a:srgbClr val="3F3F3F"/>
              </a:buClr>
              <a:buSzPts val="2400"/>
              <a:buFont typeface="Trebuchet MS"/>
              <a:buNone/>
            </a:pPr>
            <a:endParaRPr sz="2400" b="0" i="0" u="none" strike="noStrike" cap="none">
              <a:solidFill>
                <a:schemeClr val="dk1"/>
              </a:solidFill>
              <a:latin typeface="Arial"/>
              <a:ea typeface="Arial"/>
              <a:cs typeface="Arial"/>
              <a:sym typeface="Arial"/>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Provides </a:t>
            </a:r>
            <a:r>
              <a:rPr lang="en-US" sz="2400" b="1" i="0" u="none" strike="noStrike" cap="none">
                <a:solidFill>
                  <a:srgbClr val="4A4A4A"/>
                </a:solidFill>
                <a:latin typeface="Open Sans"/>
                <a:ea typeface="Open Sans"/>
                <a:cs typeface="Open Sans"/>
                <a:sym typeface="Open Sans"/>
              </a:rPr>
              <a:t>excellent tools</a:t>
            </a:r>
            <a:r>
              <a:rPr lang="en-US" sz="2400" b="0" i="0" u="none" strike="noStrike" cap="none">
                <a:solidFill>
                  <a:srgbClr val="4A4A4A"/>
                </a:solidFill>
                <a:latin typeface="Open Sans"/>
                <a:ea typeface="Open Sans"/>
                <a:cs typeface="Open Sans"/>
                <a:sym typeface="Open Sans"/>
              </a:rPr>
              <a:t> for structuring AI programs .</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The system is highly </a:t>
            </a:r>
            <a:r>
              <a:rPr lang="en-US" sz="2400" b="1" i="0" u="none" strike="noStrike" cap="none">
                <a:solidFill>
                  <a:srgbClr val="4A4A4A"/>
                </a:solidFill>
                <a:latin typeface="Open Sans"/>
                <a:ea typeface="Open Sans"/>
                <a:cs typeface="Open Sans"/>
                <a:sym typeface="Open Sans"/>
              </a:rPr>
              <a:t>modular</a:t>
            </a:r>
            <a:r>
              <a:rPr lang="en-US" sz="2400" b="0" i="0" u="none" strike="noStrike" cap="none">
                <a:solidFill>
                  <a:srgbClr val="4A4A4A"/>
                </a:solidFill>
                <a:latin typeface="Open Sans"/>
                <a:ea typeface="Open Sans"/>
                <a:cs typeface="Open Sans"/>
                <a:sym typeface="Open Sans"/>
              </a:rPr>
              <a:t> because individual rules can be added, removed or modified independently.</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Separation of </a:t>
            </a:r>
            <a:r>
              <a:rPr lang="en-US" sz="2400" b="1" i="0" u="none" strike="noStrike" cap="none">
                <a:solidFill>
                  <a:srgbClr val="4A4A4A"/>
                </a:solidFill>
                <a:latin typeface="Open Sans"/>
                <a:ea typeface="Open Sans"/>
                <a:cs typeface="Open Sans"/>
                <a:sym typeface="Open Sans"/>
              </a:rPr>
              <a:t>knowledge</a:t>
            </a:r>
            <a:r>
              <a:rPr lang="en-US" sz="2400" b="0" i="0" u="none" strike="noStrike" cap="none">
                <a:solidFill>
                  <a:srgbClr val="4A4A4A"/>
                </a:solidFill>
                <a:latin typeface="Open Sans"/>
                <a:ea typeface="Open Sans"/>
                <a:cs typeface="Open Sans"/>
                <a:sym typeface="Open Sans"/>
              </a:rPr>
              <a:t> and </a:t>
            </a:r>
            <a:r>
              <a:rPr lang="en-US" sz="2400" b="1" i="0" u="none" strike="noStrike" cap="none">
                <a:solidFill>
                  <a:srgbClr val="4A4A4A"/>
                </a:solidFill>
                <a:latin typeface="Open Sans"/>
                <a:ea typeface="Open Sans"/>
                <a:cs typeface="Open Sans"/>
                <a:sym typeface="Open Sans"/>
              </a:rPr>
              <a:t>Control-Recognises  Act Cycle</a:t>
            </a:r>
            <a:endParaRPr sz="2400" b="0" i="0" u="none" strike="noStrike" cap="none">
              <a:solidFill>
                <a:srgbClr val="4A4A4A"/>
              </a:solidFill>
              <a:latin typeface="Open Sans"/>
              <a:ea typeface="Open Sans"/>
              <a:cs typeface="Open Sans"/>
              <a:sym typeface="Open Sans"/>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A natural </a:t>
            </a:r>
            <a:r>
              <a:rPr lang="en-US" sz="2400" b="1" i="0" u="none" strike="noStrike" cap="none">
                <a:solidFill>
                  <a:srgbClr val="4A4A4A"/>
                </a:solidFill>
                <a:latin typeface="Open Sans"/>
                <a:ea typeface="Open Sans"/>
                <a:cs typeface="Open Sans"/>
                <a:sym typeface="Open Sans"/>
              </a:rPr>
              <a:t>mapping</a:t>
            </a:r>
            <a:r>
              <a:rPr lang="en-US" sz="2400" b="0" i="0" u="none" strike="noStrike" cap="none">
                <a:solidFill>
                  <a:srgbClr val="4A4A4A"/>
                </a:solidFill>
                <a:latin typeface="Open Sans"/>
                <a:ea typeface="Open Sans"/>
                <a:cs typeface="Open Sans"/>
                <a:sym typeface="Open Sans"/>
              </a:rPr>
              <a:t> onto state-space research data or goal-driven.</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The system uses pattern directed control which is more </a:t>
            </a:r>
            <a:r>
              <a:rPr lang="en-US" sz="2400" b="1" i="0" u="none" strike="noStrike" cap="none">
                <a:solidFill>
                  <a:srgbClr val="4A4A4A"/>
                </a:solidFill>
                <a:latin typeface="Open Sans"/>
                <a:ea typeface="Open Sans"/>
                <a:cs typeface="Open Sans"/>
                <a:sym typeface="Open Sans"/>
              </a:rPr>
              <a:t>flexible</a:t>
            </a:r>
            <a:r>
              <a:rPr lang="en-US" sz="2400" b="0" i="0" u="none" strike="noStrike" cap="none">
                <a:solidFill>
                  <a:srgbClr val="4A4A4A"/>
                </a:solidFill>
                <a:latin typeface="Open Sans"/>
                <a:ea typeface="Open Sans"/>
                <a:cs typeface="Open Sans"/>
                <a:sym typeface="Open Sans"/>
              </a:rPr>
              <a:t> than algorithmic control.</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Provides opportunities for </a:t>
            </a:r>
            <a:r>
              <a:rPr lang="en-US" sz="2400" b="1" i="0" u="none" strike="noStrike" cap="none">
                <a:solidFill>
                  <a:srgbClr val="4A4A4A"/>
                </a:solidFill>
                <a:latin typeface="Open Sans"/>
                <a:ea typeface="Open Sans"/>
                <a:cs typeface="Open Sans"/>
                <a:sym typeface="Open Sans"/>
              </a:rPr>
              <a:t>heuristic control</a:t>
            </a:r>
            <a:r>
              <a:rPr lang="en-US" sz="2400" b="0" i="0" u="none" strike="noStrike" cap="none">
                <a:solidFill>
                  <a:srgbClr val="4A4A4A"/>
                </a:solidFill>
                <a:latin typeface="Open Sans"/>
                <a:ea typeface="Open Sans"/>
                <a:cs typeface="Open Sans"/>
                <a:sym typeface="Open Sans"/>
              </a:rPr>
              <a:t> of the search.</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A good way to model the </a:t>
            </a:r>
            <a:r>
              <a:rPr lang="en-US" sz="2400" b="1" i="0" u="none" strike="noStrike" cap="none">
                <a:solidFill>
                  <a:srgbClr val="4A4A4A"/>
                </a:solidFill>
                <a:latin typeface="Open Sans"/>
                <a:ea typeface="Open Sans"/>
                <a:cs typeface="Open Sans"/>
                <a:sym typeface="Open Sans"/>
              </a:rPr>
              <a:t>state-driven nature</a:t>
            </a:r>
            <a:r>
              <a:rPr lang="en-US" sz="2400" b="0" i="0" u="none" strike="noStrike" cap="none">
                <a:solidFill>
                  <a:srgbClr val="4A4A4A"/>
                </a:solidFill>
                <a:latin typeface="Open Sans"/>
                <a:ea typeface="Open Sans"/>
                <a:cs typeface="Open Sans"/>
                <a:sym typeface="Open Sans"/>
              </a:rPr>
              <a:t> of intelligent machines.</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Quite helpful in</a:t>
            </a:r>
            <a:r>
              <a:rPr lang="en-US" sz="2400" b="1" i="0" u="none" strike="noStrike" cap="none">
                <a:solidFill>
                  <a:srgbClr val="4A4A4A"/>
                </a:solidFill>
                <a:latin typeface="Open Sans"/>
                <a:ea typeface="Open Sans"/>
                <a:cs typeface="Open Sans"/>
                <a:sym typeface="Open Sans"/>
              </a:rPr>
              <a:t> a real-time</a:t>
            </a:r>
            <a:r>
              <a:rPr lang="en-US" sz="2400" b="0" i="0" u="none" strike="noStrike" cap="none">
                <a:solidFill>
                  <a:srgbClr val="4A4A4A"/>
                </a:solidFill>
                <a:latin typeface="Open Sans"/>
                <a:ea typeface="Open Sans"/>
                <a:cs typeface="Open Sans"/>
                <a:sym typeface="Open Sans"/>
              </a:rPr>
              <a:t> environment and applications.</a:t>
            </a:r>
            <a:endParaRPr/>
          </a:p>
          <a:p>
            <a:pPr marL="0" marR="0" lvl="0" indent="0" algn="l" rtl="0">
              <a:lnSpc>
                <a:spcPct val="100000"/>
              </a:lnSpc>
              <a:spcBef>
                <a:spcPts val="0"/>
              </a:spcBef>
              <a:spcAft>
                <a:spcPts val="0"/>
              </a:spcAft>
              <a:buClr>
                <a:schemeClr val="dk1"/>
              </a:buClr>
              <a:buSzPts val="1050"/>
              <a:buFont typeface="Trebuchet MS"/>
              <a:buNone/>
            </a:pPr>
            <a:br>
              <a:rPr lang="en-US" sz="1050" b="0" i="0" u="none" strike="noStrike" cap="none">
                <a:solidFill>
                  <a:schemeClr val="dk1"/>
                </a:solidFill>
              </a:rPr>
            </a:br>
            <a:endParaRPr sz="2800" b="0" i="0" u="none" strike="noStrike" cap="none">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Disadvantages of Production System</a:t>
            </a:r>
            <a:endParaRPr/>
          </a:p>
        </p:txBody>
      </p:sp>
      <p:sp>
        <p:nvSpPr>
          <p:cNvPr id="502" name="Google Shape;502;p18"/>
          <p:cNvSpPr txBox="1">
            <a:spLocks noGrp="1"/>
          </p:cNvSpPr>
          <p:nvPr>
            <p:ph type="body" idx="1"/>
          </p:nvPr>
        </p:nvSpPr>
        <p:spPr>
          <a:xfrm>
            <a:off x="677334" y="1488613"/>
            <a:ext cx="9152466" cy="498838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3F3F3F"/>
              </a:buClr>
              <a:buSzPts val="2400"/>
              <a:buFont typeface="Trebuchet MS"/>
              <a:buNone/>
            </a:pPr>
            <a:endParaRPr sz="2400" b="0" i="0" u="none" strike="noStrike" cap="none">
              <a:solidFill>
                <a:schemeClr val="dk1"/>
              </a:solidFill>
              <a:latin typeface="Arial"/>
              <a:ea typeface="Arial"/>
              <a:cs typeface="Arial"/>
              <a:sym typeface="Arial"/>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 It is very </a:t>
            </a:r>
            <a:r>
              <a:rPr lang="en-US" sz="2400" b="1" i="0" u="none" strike="noStrike" cap="none">
                <a:solidFill>
                  <a:srgbClr val="4A4A4A"/>
                </a:solidFill>
                <a:latin typeface="Open Sans"/>
                <a:ea typeface="Open Sans"/>
                <a:cs typeface="Open Sans"/>
                <a:sym typeface="Open Sans"/>
              </a:rPr>
              <a:t>difficult</a:t>
            </a:r>
            <a:r>
              <a:rPr lang="en-US" sz="2400" b="0" i="0" u="none" strike="noStrike" cap="none">
                <a:solidFill>
                  <a:srgbClr val="4A4A4A"/>
                </a:solidFill>
                <a:latin typeface="Open Sans"/>
                <a:ea typeface="Open Sans"/>
                <a:cs typeface="Open Sans"/>
                <a:sym typeface="Open Sans"/>
              </a:rPr>
              <a:t> to analyze the flow of control within a production system.</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It describes the operations that can be performed in a search for a solution to the problem.</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There is an </a:t>
            </a:r>
            <a:r>
              <a:rPr lang="en-US" sz="2400" b="1" i="0" u="none" strike="noStrike" cap="none">
                <a:solidFill>
                  <a:srgbClr val="4A4A4A"/>
                </a:solidFill>
                <a:latin typeface="Open Sans"/>
                <a:ea typeface="Open Sans"/>
                <a:cs typeface="Open Sans"/>
                <a:sym typeface="Open Sans"/>
              </a:rPr>
              <a:t>absence of learning</a:t>
            </a:r>
            <a:r>
              <a:rPr lang="en-US" sz="2400" b="0" i="0" u="none" strike="noStrike" cap="none">
                <a:solidFill>
                  <a:srgbClr val="4A4A4A"/>
                </a:solidFill>
                <a:latin typeface="Open Sans"/>
                <a:ea typeface="Open Sans"/>
                <a:cs typeface="Open Sans"/>
                <a:sym typeface="Open Sans"/>
              </a:rPr>
              <a:t> due to a rule-based production system that does not store the result of the problem for future use.</a:t>
            </a:r>
            <a:endParaRPr/>
          </a:p>
          <a:p>
            <a:pPr marL="0" marR="0" lvl="0" indent="-152400" algn="l" rtl="0">
              <a:lnSpc>
                <a:spcPct val="100000"/>
              </a:lnSpc>
              <a:spcBef>
                <a:spcPts val="0"/>
              </a:spcBef>
              <a:spcAft>
                <a:spcPts val="0"/>
              </a:spcAft>
              <a:buClr>
                <a:srgbClr val="4A4A4A"/>
              </a:buClr>
              <a:buSzPts val="2400"/>
              <a:buFont typeface="Open Sans"/>
              <a:buChar char="•"/>
            </a:pPr>
            <a:r>
              <a:rPr lang="en-US" sz="2400" b="0" i="0" u="none" strike="noStrike" cap="none">
                <a:solidFill>
                  <a:srgbClr val="4A4A4A"/>
                </a:solidFill>
                <a:latin typeface="Open Sans"/>
                <a:ea typeface="Open Sans"/>
                <a:cs typeface="Open Sans"/>
                <a:sym typeface="Open Sans"/>
              </a:rPr>
              <a:t>The rules in the production system should not have any type of </a:t>
            </a:r>
            <a:r>
              <a:rPr lang="en-US" sz="2400" b="1" i="0" u="none" strike="noStrike" cap="none">
                <a:solidFill>
                  <a:srgbClr val="4A4A4A"/>
                </a:solidFill>
                <a:latin typeface="Open Sans"/>
                <a:ea typeface="Open Sans"/>
                <a:cs typeface="Open Sans"/>
                <a:sym typeface="Open Sans"/>
              </a:rPr>
              <a:t>conflict resolution</a:t>
            </a:r>
            <a:r>
              <a:rPr lang="en-US" sz="2400" b="0" i="0" u="none" strike="noStrike" cap="none">
                <a:solidFill>
                  <a:srgbClr val="4A4A4A"/>
                </a:solidFill>
                <a:latin typeface="Open Sans"/>
                <a:ea typeface="Open Sans"/>
                <a:cs typeface="Open Sans"/>
                <a:sym typeface="Open Sans"/>
              </a:rPr>
              <a:t> as when a new rule is added to the database it should ensure that it does not have any conflict with any existing rule.</a:t>
            </a:r>
            <a:endParaRPr/>
          </a:p>
          <a:p>
            <a:pPr marL="0" marR="0" lvl="0" indent="0" algn="l"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 </a:t>
            </a:r>
            <a:endParaRPr/>
          </a:p>
          <a:p>
            <a:pPr marL="0" marR="0" lvl="0" indent="0" algn="l" rtl="0">
              <a:lnSpc>
                <a:spcPct val="100000"/>
              </a:lnSpc>
              <a:spcBef>
                <a:spcPts val="0"/>
              </a:spcBef>
              <a:spcAft>
                <a:spcPts val="0"/>
              </a:spcAft>
              <a:buClr>
                <a:srgbClr val="3F3F3F"/>
              </a:buClr>
              <a:buSzPts val="2800"/>
              <a:buFont typeface="Trebuchet MS"/>
              <a:buNone/>
            </a:pPr>
            <a:endParaRPr sz="2800" b="0" i="0" u="none" strike="noStrike" cap="none">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Missionaries and Cannibals Problem</a:t>
            </a:r>
            <a:endParaRPr/>
          </a:p>
        </p:txBody>
      </p:sp>
      <p:sp>
        <p:nvSpPr>
          <p:cNvPr id="508" name="Google Shape;508;p19"/>
          <p:cNvSpPr txBox="1"/>
          <p:nvPr/>
        </p:nvSpPr>
        <p:spPr>
          <a:xfrm>
            <a:off x="677334" y="1415604"/>
            <a:ext cx="892386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Three missionaries and three cannibals wish to cross the river. They have a small boat that will carry up to two people. Everyone can navigate the boat. If at any time the Cannibals outnumber the Missionaries on either bank of the river, they will eat the Missionaries. Find the smallest number of crossings that will allow everyone to cross the river safely.</a:t>
            </a:r>
            <a:endParaRPr sz="1800">
              <a:solidFill>
                <a:schemeClr val="dk1"/>
              </a:solidFill>
              <a:latin typeface="Trebuchet MS"/>
              <a:ea typeface="Trebuchet MS"/>
              <a:cs typeface="Trebuchet MS"/>
              <a:sym typeface="Trebuchet MS"/>
            </a:endParaRPr>
          </a:p>
        </p:txBody>
      </p:sp>
      <p:pic>
        <p:nvPicPr>
          <p:cNvPr id="509" name="Google Shape;509;p19"/>
          <p:cNvPicPr preferRelativeResize="0"/>
          <p:nvPr/>
        </p:nvPicPr>
        <p:blipFill rotWithShape="1">
          <a:blip r:embed="rId3">
            <a:alphaModFix/>
          </a:blip>
          <a:srcRect l="42500" t="28148" r="21874" b="32223"/>
          <a:stretch/>
        </p:blipFill>
        <p:spPr>
          <a:xfrm>
            <a:off x="1905000" y="3352800"/>
            <a:ext cx="4953000" cy="3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Topics to be Covered</a:t>
            </a:r>
            <a:endParaRPr/>
          </a:p>
        </p:txBody>
      </p:sp>
      <p:sp>
        <p:nvSpPr>
          <p:cNvPr id="398" name="Google Shape;398;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Defining The Problems As A State Space Search</a:t>
            </a:r>
            <a:endParaRPr/>
          </a:p>
          <a:p>
            <a:pPr marL="342900" lvl="0" indent="-342900" algn="l" rtl="0">
              <a:spcBef>
                <a:spcPts val="1000"/>
              </a:spcBef>
              <a:spcAft>
                <a:spcPts val="0"/>
              </a:spcAft>
              <a:buSzPts val="1440"/>
              <a:buChar char="►"/>
            </a:pPr>
            <a:r>
              <a:rPr lang="en-US"/>
              <a:t>Production Systems, Production Characteristics, Production System Characteristics and Issues in the Design of Search Programs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Missionaries and Cannibals</a:t>
            </a:r>
            <a:endParaRPr/>
          </a:p>
        </p:txBody>
      </p:sp>
      <p:sp>
        <p:nvSpPr>
          <p:cNvPr id="515" name="Google Shape;515;p20"/>
          <p:cNvSpPr txBox="1"/>
          <p:nvPr/>
        </p:nvSpPr>
        <p:spPr>
          <a:xfrm>
            <a:off x="381000" y="1752600"/>
            <a:ext cx="10287000" cy="46782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Goal: </a:t>
            </a:r>
            <a:r>
              <a:rPr lang="en-US" sz="2800">
                <a:solidFill>
                  <a:schemeClr val="dk1"/>
                </a:solidFill>
                <a:latin typeface="Trebuchet MS"/>
                <a:ea typeface="Trebuchet MS"/>
                <a:cs typeface="Trebuchet MS"/>
                <a:sym typeface="Trebuchet MS"/>
              </a:rPr>
              <a:t>Move all the missionaries and cannibals across the river.</a:t>
            </a:r>
            <a:endParaRPr/>
          </a:p>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Constraint: </a:t>
            </a:r>
            <a:r>
              <a:rPr lang="en-US" sz="2800">
                <a:solidFill>
                  <a:schemeClr val="dk1"/>
                </a:solidFill>
                <a:latin typeface="Trebuchet MS"/>
                <a:ea typeface="Trebuchet MS"/>
                <a:cs typeface="Trebuchet MS"/>
                <a:sym typeface="Trebuchet MS"/>
              </a:rPr>
              <a:t>Missionaries can never be outnumbered by cannibals on either side of river, or else the missionaries are killed.</a:t>
            </a:r>
            <a:endParaRPr/>
          </a:p>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State: </a:t>
            </a:r>
            <a:r>
              <a:rPr lang="en-US" sz="2800">
                <a:solidFill>
                  <a:schemeClr val="dk1"/>
                </a:solidFill>
                <a:latin typeface="Trebuchet MS"/>
                <a:ea typeface="Trebuchet MS"/>
                <a:cs typeface="Trebuchet MS"/>
                <a:sym typeface="Trebuchet MS"/>
              </a:rPr>
              <a:t>configuration of missionaries and cannibals and boat on each side of river.</a:t>
            </a:r>
            <a:endParaRPr/>
          </a:p>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Initial State: </a:t>
            </a:r>
            <a:r>
              <a:rPr lang="en-US" sz="2800">
                <a:solidFill>
                  <a:schemeClr val="dk1"/>
                </a:solidFill>
                <a:latin typeface="Trebuchet MS"/>
                <a:ea typeface="Trebuchet MS"/>
                <a:cs typeface="Trebuchet MS"/>
                <a:sym typeface="Trebuchet MS"/>
              </a:rPr>
              <a:t>3 missionaries, 3 cannibals and the boat are on the near bank</a:t>
            </a:r>
            <a:endParaRPr/>
          </a:p>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Operators: </a:t>
            </a:r>
            <a:r>
              <a:rPr lang="en-US" sz="2800">
                <a:solidFill>
                  <a:schemeClr val="dk1"/>
                </a:solidFill>
                <a:latin typeface="Trebuchet MS"/>
                <a:ea typeface="Trebuchet MS"/>
                <a:cs typeface="Trebuchet MS"/>
                <a:sym typeface="Trebuchet MS"/>
              </a:rPr>
              <a:t>Move boat containing some set of occupants across the river (in either direction) to the other side.</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Missionaries and Cannibals</a:t>
            </a:r>
            <a:endParaRPr/>
          </a:p>
        </p:txBody>
      </p:sp>
      <p:pic>
        <p:nvPicPr>
          <p:cNvPr id="521" name="Google Shape;521;p21"/>
          <p:cNvPicPr preferRelativeResize="0"/>
          <p:nvPr/>
        </p:nvPicPr>
        <p:blipFill rotWithShape="1">
          <a:blip r:embed="rId3">
            <a:alphaModFix/>
          </a:blip>
          <a:srcRect l="20000" t="7777" r="42500" b="62221"/>
          <a:stretch/>
        </p:blipFill>
        <p:spPr>
          <a:xfrm>
            <a:off x="936826" y="1541080"/>
            <a:ext cx="8305800" cy="449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Missionaries and Cannibals</a:t>
            </a:r>
            <a:endParaRPr/>
          </a:p>
        </p:txBody>
      </p:sp>
      <p:pic>
        <p:nvPicPr>
          <p:cNvPr id="527" name="Google Shape;527;p22"/>
          <p:cNvPicPr preferRelativeResize="0"/>
          <p:nvPr/>
        </p:nvPicPr>
        <p:blipFill rotWithShape="1">
          <a:blip r:embed="rId3">
            <a:alphaModFix/>
          </a:blip>
          <a:srcRect l="19375" t="36667" r="42500" b="11110"/>
          <a:stretch/>
        </p:blipFill>
        <p:spPr>
          <a:xfrm>
            <a:off x="1219200" y="1413435"/>
            <a:ext cx="7162800" cy="5435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Search Strategies/Control Strategies</a:t>
            </a:r>
            <a:endParaRPr/>
          </a:p>
        </p:txBody>
      </p:sp>
      <p:sp>
        <p:nvSpPr>
          <p:cNvPr id="533" name="Google Shape;533;p23"/>
          <p:cNvSpPr txBox="1">
            <a:spLocks noGrp="1"/>
          </p:cNvSpPr>
          <p:nvPr>
            <p:ph type="body" idx="1"/>
          </p:nvPr>
        </p:nvSpPr>
        <p:spPr>
          <a:xfrm>
            <a:off x="677334" y="1752601"/>
            <a:ext cx="9457266" cy="4876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The word ‘search’ refers to the search for a solution in a problem space.</a:t>
            </a:r>
            <a:endParaRPr/>
          </a:p>
          <a:p>
            <a:pPr marL="342900" lvl="0" indent="-241300" algn="l" rtl="0">
              <a:spcBef>
                <a:spcPts val="1000"/>
              </a:spcBef>
              <a:spcAft>
                <a:spcPts val="0"/>
              </a:spcAft>
              <a:buSzPts val="1600"/>
              <a:buNone/>
            </a:pPr>
            <a:endParaRPr sz="2000"/>
          </a:p>
          <a:p>
            <a:pPr marL="342900" lvl="0" indent="-342900" algn="l" rtl="0">
              <a:spcBef>
                <a:spcPts val="1000"/>
              </a:spcBef>
              <a:spcAft>
                <a:spcPts val="0"/>
              </a:spcAft>
              <a:buSzPts val="1600"/>
              <a:buChar char="►"/>
            </a:pPr>
            <a:r>
              <a:rPr lang="en-US" sz="2000" b="1" i="0">
                <a:solidFill>
                  <a:srgbClr val="232C39"/>
                </a:solidFill>
                <a:latin typeface="Nunito Sans"/>
                <a:ea typeface="Nunito Sans"/>
                <a:cs typeface="Nunito Sans"/>
                <a:sym typeface="Nunito Sans"/>
              </a:rPr>
              <a:t>Properties of Search Algorithms</a:t>
            </a:r>
            <a:endParaRPr/>
          </a:p>
          <a:p>
            <a:pPr marL="342900" lvl="0" indent="-342900" algn="l" rtl="0">
              <a:spcBef>
                <a:spcPts val="1000"/>
              </a:spcBef>
              <a:spcAft>
                <a:spcPts val="0"/>
              </a:spcAft>
              <a:buSzPts val="1600"/>
              <a:buFont typeface="Arial"/>
              <a:buChar char="•"/>
            </a:pPr>
            <a:r>
              <a:rPr lang="en-US" sz="2000" b="1" i="0">
                <a:solidFill>
                  <a:srgbClr val="4D5968"/>
                </a:solidFill>
                <a:latin typeface="Nunito Sans"/>
                <a:ea typeface="Nunito Sans"/>
                <a:cs typeface="Nunito Sans"/>
                <a:sym typeface="Nunito Sans"/>
              </a:rPr>
              <a:t>Completeness: </a:t>
            </a:r>
            <a:r>
              <a:rPr lang="en-US" sz="2000" b="0" i="0">
                <a:solidFill>
                  <a:srgbClr val="4D5968"/>
                </a:solidFill>
                <a:latin typeface="Nunito Sans"/>
                <a:ea typeface="Nunito Sans"/>
                <a:cs typeface="Nunito Sans"/>
                <a:sym typeface="Nunito Sans"/>
              </a:rPr>
              <a:t>A search algorithm is complete when it returns a solution for any input if at least one solution exists for that particular input.</a:t>
            </a:r>
            <a:endParaRPr/>
          </a:p>
          <a:p>
            <a:pPr marL="342900" lvl="0" indent="-342900" algn="l" rtl="0">
              <a:spcBef>
                <a:spcPts val="1000"/>
              </a:spcBef>
              <a:spcAft>
                <a:spcPts val="0"/>
              </a:spcAft>
              <a:buSzPts val="1600"/>
              <a:buFont typeface="Arial"/>
              <a:buChar char="•"/>
            </a:pPr>
            <a:r>
              <a:rPr lang="en-US" sz="2000" b="1" i="0">
                <a:solidFill>
                  <a:srgbClr val="4D5968"/>
                </a:solidFill>
                <a:latin typeface="Nunito Sans"/>
                <a:ea typeface="Nunito Sans"/>
                <a:cs typeface="Nunito Sans"/>
                <a:sym typeface="Nunito Sans"/>
              </a:rPr>
              <a:t>Optimality: </a:t>
            </a:r>
            <a:r>
              <a:rPr lang="en-US" sz="2000" b="0" i="0">
                <a:solidFill>
                  <a:srgbClr val="4D5968"/>
                </a:solidFill>
                <a:latin typeface="Nunito Sans"/>
                <a:ea typeface="Nunito Sans"/>
                <a:cs typeface="Nunito Sans"/>
                <a:sym typeface="Nunito Sans"/>
              </a:rPr>
              <a:t>If the solution deduced by the algorithm is the best solution, i.e. it has the lowest path cost, then that solution is considered as the optimal solution.</a:t>
            </a:r>
            <a:endParaRPr/>
          </a:p>
          <a:p>
            <a:pPr marL="342900" lvl="0" indent="-342900" algn="l" rtl="0">
              <a:spcBef>
                <a:spcPts val="1000"/>
              </a:spcBef>
              <a:spcAft>
                <a:spcPts val="0"/>
              </a:spcAft>
              <a:buSzPts val="1600"/>
              <a:buFont typeface="Arial"/>
              <a:buChar char="•"/>
            </a:pPr>
            <a:r>
              <a:rPr lang="en-US" sz="2000" b="1" i="0">
                <a:solidFill>
                  <a:srgbClr val="4D5968"/>
                </a:solidFill>
                <a:latin typeface="Nunito Sans"/>
                <a:ea typeface="Nunito Sans"/>
                <a:cs typeface="Nunito Sans"/>
                <a:sym typeface="Nunito Sans"/>
              </a:rPr>
              <a:t>Time and Space Complexity: </a:t>
            </a:r>
            <a:r>
              <a:rPr lang="en-US" sz="2000" b="0" i="0">
                <a:solidFill>
                  <a:srgbClr val="4D5968"/>
                </a:solidFill>
                <a:latin typeface="Nunito Sans"/>
                <a:ea typeface="Nunito Sans"/>
                <a:cs typeface="Nunito Sans"/>
                <a:sym typeface="Nunito Sans"/>
              </a:rPr>
              <a:t>Time complexity is the time taken by an algorithm to complete its task, and space complexity is the maximum storage space needed during the search operation.</a:t>
            </a:r>
            <a:endParaRPr/>
          </a:p>
          <a:p>
            <a:pPr marL="342900" lvl="0" indent="-251459" algn="l" rtl="0">
              <a:spcBef>
                <a:spcPts val="1000"/>
              </a:spcBef>
              <a:spcAft>
                <a:spcPts val="0"/>
              </a:spcAft>
              <a:buSzPts val="144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Types of Search strategies</a:t>
            </a:r>
            <a:endParaRPr/>
          </a:p>
        </p:txBody>
      </p:sp>
      <p:sp>
        <p:nvSpPr>
          <p:cNvPr id="539" name="Google Shape;539;p24"/>
          <p:cNvSpPr txBox="1">
            <a:spLocks noGrp="1"/>
          </p:cNvSpPr>
          <p:nvPr>
            <p:ph type="body" idx="1"/>
          </p:nvPr>
        </p:nvSpPr>
        <p:spPr>
          <a:xfrm>
            <a:off x="677334" y="1524000"/>
            <a:ext cx="9000066" cy="5105399"/>
          </a:xfrm>
          <a:prstGeom prst="rect">
            <a:avLst/>
          </a:prstGeom>
          <a:noFill/>
          <a:ln>
            <a:noFill/>
          </a:ln>
        </p:spPr>
        <p:txBody>
          <a:bodyPr spcFirstLastPara="1" wrap="square" lIns="91425" tIns="45700" rIns="91425" bIns="45700" anchor="t" anchorCtr="0">
            <a:normAutofit/>
          </a:bodyPr>
          <a:lstStyle/>
          <a:p>
            <a:pPr marL="533400" lvl="0" indent="-533400" algn="l" rtl="0">
              <a:spcBef>
                <a:spcPts val="0"/>
              </a:spcBef>
              <a:spcAft>
                <a:spcPts val="0"/>
              </a:spcAft>
              <a:buClr>
                <a:schemeClr val="dk1"/>
              </a:buClr>
              <a:buSzPts val="2560"/>
              <a:buFont typeface="Trebuchet MS"/>
              <a:buNone/>
            </a:pPr>
            <a:r>
              <a:rPr lang="en-US" sz="3200">
                <a:solidFill>
                  <a:schemeClr val="dk1"/>
                </a:solidFill>
              </a:rPr>
              <a:t>1.  </a:t>
            </a:r>
            <a:r>
              <a:rPr lang="en-US" sz="3200" b="1">
                <a:solidFill>
                  <a:schemeClr val="dk1"/>
                </a:solidFill>
              </a:rPr>
              <a:t>Uninformed search (blind search)</a:t>
            </a:r>
            <a:endParaRPr/>
          </a:p>
          <a:p>
            <a:pPr marL="533400" lvl="0" indent="-533400" algn="l" rtl="0">
              <a:spcBef>
                <a:spcPts val="0"/>
              </a:spcBef>
              <a:spcAft>
                <a:spcPts val="0"/>
              </a:spcAft>
              <a:buClr>
                <a:schemeClr val="dk1"/>
              </a:buClr>
              <a:buSzPts val="2560"/>
              <a:buFont typeface="Trebuchet MS"/>
              <a:buNone/>
            </a:pPr>
            <a:r>
              <a:rPr lang="en-US" sz="3200">
                <a:solidFill>
                  <a:schemeClr val="dk1"/>
                </a:solidFill>
              </a:rPr>
              <a:t>		Having no information about the number of steps from the 	current state to the goal.</a:t>
            </a:r>
            <a:endParaRPr/>
          </a:p>
          <a:p>
            <a:pPr marL="533400" lvl="0" indent="-533400" algn="l" rtl="0">
              <a:spcBef>
                <a:spcPts val="1600"/>
              </a:spcBef>
              <a:spcAft>
                <a:spcPts val="0"/>
              </a:spcAft>
              <a:buClr>
                <a:schemeClr val="dk1"/>
              </a:buClr>
              <a:buSzPts val="2560"/>
              <a:buFont typeface="Trebuchet MS"/>
              <a:buNone/>
            </a:pPr>
            <a:r>
              <a:rPr lang="en-US" sz="3200" b="1">
                <a:solidFill>
                  <a:schemeClr val="dk1"/>
                </a:solidFill>
              </a:rPr>
              <a:t>2. Informed search (heuristic search)</a:t>
            </a:r>
            <a:endParaRPr/>
          </a:p>
          <a:p>
            <a:pPr marL="533400" lvl="0" indent="-533400" algn="l" rtl="0">
              <a:spcBef>
                <a:spcPts val="0"/>
              </a:spcBef>
              <a:spcAft>
                <a:spcPts val="0"/>
              </a:spcAft>
              <a:buClr>
                <a:schemeClr val="dk1"/>
              </a:buClr>
              <a:buSzPts val="2560"/>
              <a:buFont typeface="Trebuchet MS"/>
              <a:buNone/>
            </a:pPr>
            <a:r>
              <a:rPr lang="en-US" sz="3200">
                <a:solidFill>
                  <a:schemeClr val="dk1"/>
                </a:solidFill>
              </a:rPr>
              <a:t>		More efficient than uninformed search.</a:t>
            </a:r>
            <a:endParaRPr/>
          </a:p>
          <a:p>
            <a:pPr marL="342900" lvl="0" indent="-251459" algn="l" rtl="0">
              <a:spcBef>
                <a:spcPts val="1000"/>
              </a:spcBef>
              <a:spcAft>
                <a:spcPts val="0"/>
              </a:spcAft>
              <a:buSzPts val="144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endParaRPr/>
          </a:p>
        </p:txBody>
      </p:sp>
      <p:pic>
        <p:nvPicPr>
          <p:cNvPr id="545" name="Google Shape;545;p25" descr="Categories of search algorithms in AI"/>
          <p:cNvPicPr preferRelativeResize="0">
            <a:picLocks noGrp="1"/>
          </p:cNvPicPr>
          <p:nvPr>
            <p:ph type="body" idx="1"/>
          </p:nvPr>
        </p:nvPicPr>
        <p:blipFill rotWithShape="1">
          <a:blip r:embed="rId3">
            <a:alphaModFix/>
          </a:blip>
          <a:srcRect/>
          <a:stretch/>
        </p:blipFill>
        <p:spPr>
          <a:xfrm>
            <a:off x="457200" y="1219200"/>
            <a:ext cx="10281664" cy="502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6"/>
          <p:cNvSpPr txBox="1">
            <a:spLocks noGrp="1"/>
          </p:cNvSpPr>
          <p:nvPr>
            <p:ph type="title"/>
          </p:nvPr>
        </p:nvSpPr>
        <p:spPr>
          <a:xfrm>
            <a:off x="533400" y="1524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Difference Between Search Algorithms</a:t>
            </a:r>
            <a:endParaRPr/>
          </a:p>
        </p:txBody>
      </p:sp>
      <p:graphicFrame>
        <p:nvGraphicFramePr>
          <p:cNvPr id="551" name="Google Shape;551;p26"/>
          <p:cNvGraphicFramePr/>
          <p:nvPr/>
        </p:nvGraphicFramePr>
        <p:xfrm>
          <a:off x="152400" y="914400"/>
          <a:ext cx="11811025" cy="5791175"/>
        </p:xfrm>
        <a:graphic>
          <a:graphicData uri="http://schemas.openxmlformats.org/drawingml/2006/table">
            <a:tbl>
              <a:tblPr firstRow="1" bandRow="1">
                <a:noFill/>
                <a:tableStyleId>{33117638-B055-42C5-ACA9-BA2C2A72F7E7}</a:tableStyleId>
              </a:tblPr>
              <a:tblGrid>
                <a:gridCol w="1900625">
                  <a:extLst>
                    <a:ext uri="{9D8B030D-6E8A-4147-A177-3AD203B41FA5}">
                      <a16:colId xmlns:a16="http://schemas.microsoft.com/office/drawing/2014/main" val="20000"/>
                    </a:ext>
                  </a:extLst>
                </a:gridCol>
                <a:gridCol w="4955200">
                  <a:extLst>
                    <a:ext uri="{9D8B030D-6E8A-4147-A177-3AD203B41FA5}">
                      <a16:colId xmlns:a16="http://schemas.microsoft.com/office/drawing/2014/main" val="20001"/>
                    </a:ext>
                  </a:extLst>
                </a:gridCol>
                <a:gridCol w="4955200">
                  <a:extLst>
                    <a:ext uri="{9D8B030D-6E8A-4147-A177-3AD203B41FA5}">
                      <a16:colId xmlns:a16="http://schemas.microsoft.com/office/drawing/2014/main" val="20002"/>
                    </a:ext>
                  </a:extLst>
                </a:gridCol>
              </a:tblGrid>
              <a:tr h="479600">
                <a:tc>
                  <a:txBody>
                    <a:bodyPr/>
                    <a:lstStyle/>
                    <a:p>
                      <a:pPr marL="0" marR="0" lvl="0" indent="0" algn="l" rtl="0">
                        <a:spcBef>
                          <a:spcPts val="0"/>
                        </a:spcBef>
                        <a:spcAft>
                          <a:spcPts val="0"/>
                        </a:spcAft>
                        <a:buNone/>
                      </a:pPr>
                      <a:r>
                        <a:rPr lang="en-US" sz="2400" u="none" strike="noStrike" cap="none"/>
                        <a:t>Criteria</a:t>
                      </a:r>
                      <a:endParaRPr/>
                    </a:p>
                  </a:txBody>
                  <a:tcPr marL="91450" marR="91450" marT="45725" marB="45725"/>
                </a:tc>
                <a:tc>
                  <a:txBody>
                    <a:bodyPr/>
                    <a:lstStyle/>
                    <a:p>
                      <a:pPr marL="0" marR="0" lvl="0" indent="0" algn="l" rtl="0">
                        <a:spcBef>
                          <a:spcPts val="0"/>
                        </a:spcBef>
                        <a:spcAft>
                          <a:spcPts val="0"/>
                        </a:spcAft>
                        <a:buNone/>
                      </a:pPr>
                      <a:r>
                        <a:rPr lang="en-US" sz="2400"/>
                        <a:t>Uninformed Search</a:t>
                      </a:r>
                      <a:endParaRPr/>
                    </a:p>
                  </a:txBody>
                  <a:tcPr marL="91450" marR="91450" marT="45725" marB="45725"/>
                </a:tc>
                <a:tc>
                  <a:txBody>
                    <a:bodyPr/>
                    <a:lstStyle/>
                    <a:p>
                      <a:pPr marL="0" marR="0" lvl="0" indent="0" algn="l" rtl="0">
                        <a:spcBef>
                          <a:spcPts val="0"/>
                        </a:spcBef>
                        <a:spcAft>
                          <a:spcPts val="0"/>
                        </a:spcAft>
                        <a:buNone/>
                      </a:pPr>
                      <a:r>
                        <a:rPr lang="en-US" sz="2400"/>
                        <a:t>Informed Search</a:t>
                      </a:r>
                      <a:endParaRPr/>
                    </a:p>
                  </a:txBody>
                  <a:tcPr marL="91450" marR="91450" marT="45725" marB="45725"/>
                </a:tc>
                <a:extLst>
                  <a:ext uri="{0D108BD9-81ED-4DB2-BD59-A6C34878D82A}">
                    <a16:rowId xmlns:a16="http://schemas.microsoft.com/office/drawing/2014/main" val="10000"/>
                  </a:ext>
                </a:extLst>
              </a:tr>
              <a:tr h="639475">
                <a:tc>
                  <a:txBody>
                    <a:bodyPr/>
                    <a:lstStyle/>
                    <a:p>
                      <a:pPr marL="0" marR="0" lvl="0" indent="0" algn="l" rtl="0">
                        <a:spcBef>
                          <a:spcPts val="0"/>
                        </a:spcBef>
                        <a:spcAft>
                          <a:spcPts val="0"/>
                        </a:spcAft>
                        <a:buNone/>
                      </a:pPr>
                      <a:r>
                        <a:rPr lang="en-US" sz="1600"/>
                        <a:t>Utilizing Knowledge</a:t>
                      </a:r>
                      <a:endParaRPr/>
                    </a:p>
                  </a:txBody>
                  <a:tcPr marL="60950" marR="60950" marT="60950" marB="60950"/>
                </a:tc>
                <a:tc>
                  <a:txBody>
                    <a:bodyPr/>
                    <a:lstStyle/>
                    <a:p>
                      <a:pPr marL="0" marR="0" lvl="0" indent="0" algn="l" rtl="0">
                        <a:spcBef>
                          <a:spcPts val="0"/>
                        </a:spcBef>
                        <a:spcAft>
                          <a:spcPts val="0"/>
                        </a:spcAft>
                        <a:buNone/>
                      </a:pPr>
                      <a:r>
                        <a:rPr lang="en-US" sz="1600"/>
                        <a:t>It does not require using any knowledge during the process of searching.</a:t>
                      </a:r>
                      <a:endParaRPr/>
                    </a:p>
                  </a:txBody>
                  <a:tcPr marL="60950" marR="60950" marT="60950" marB="60950"/>
                </a:tc>
                <a:tc>
                  <a:txBody>
                    <a:bodyPr/>
                    <a:lstStyle/>
                    <a:p>
                      <a:pPr marL="0" marR="0" lvl="0" indent="0" algn="l" rtl="0">
                        <a:spcBef>
                          <a:spcPts val="0"/>
                        </a:spcBef>
                        <a:spcAft>
                          <a:spcPts val="0"/>
                        </a:spcAft>
                        <a:buNone/>
                      </a:pPr>
                      <a:r>
                        <a:rPr lang="en-US" sz="1600"/>
                        <a:t>It uses knowledge during the process of searching.</a:t>
                      </a:r>
                      <a:endParaRPr/>
                    </a:p>
                  </a:txBody>
                  <a:tcPr marL="60950" marR="60950" marT="60950" marB="60950"/>
                </a:tc>
                <a:extLst>
                  <a:ext uri="{0D108BD9-81ED-4DB2-BD59-A6C34878D82A}">
                    <a16:rowId xmlns:a16="http://schemas.microsoft.com/office/drawing/2014/main" val="10001"/>
                  </a:ext>
                </a:extLst>
              </a:tr>
              <a:tr h="395475">
                <a:tc>
                  <a:txBody>
                    <a:bodyPr/>
                    <a:lstStyle/>
                    <a:p>
                      <a:pPr marL="0" marR="0" lvl="0" indent="0" algn="l" rtl="0">
                        <a:spcBef>
                          <a:spcPts val="0"/>
                        </a:spcBef>
                        <a:spcAft>
                          <a:spcPts val="0"/>
                        </a:spcAft>
                        <a:buNone/>
                      </a:pPr>
                      <a:r>
                        <a:rPr lang="en-US" sz="1600"/>
                        <a:t>Speed</a:t>
                      </a:r>
                      <a:endParaRPr/>
                    </a:p>
                  </a:txBody>
                  <a:tcPr marL="60950" marR="60950" marT="60950" marB="60950"/>
                </a:tc>
                <a:tc>
                  <a:txBody>
                    <a:bodyPr/>
                    <a:lstStyle/>
                    <a:p>
                      <a:pPr marL="0" marR="0" lvl="0" indent="0" algn="l" rtl="0">
                        <a:spcBef>
                          <a:spcPts val="0"/>
                        </a:spcBef>
                        <a:spcAft>
                          <a:spcPts val="0"/>
                        </a:spcAft>
                        <a:buNone/>
                      </a:pPr>
                      <a:r>
                        <a:rPr lang="en-US" sz="1600"/>
                        <a:t>Finding the solution is much slower comparatively.</a:t>
                      </a:r>
                      <a:endParaRPr/>
                    </a:p>
                  </a:txBody>
                  <a:tcPr marL="60950" marR="60950" marT="60950" marB="60950"/>
                </a:tc>
                <a:tc>
                  <a:txBody>
                    <a:bodyPr/>
                    <a:lstStyle/>
                    <a:p>
                      <a:pPr marL="0" marR="0" lvl="0" indent="0" algn="l" rtl="0">
                        <a:spcBef>
                          <a:spcPts val="0"/>
                        </a:spcBef>
                        <a:spcAft>
                          <a:spcPts val="0"/>
                        </a:spcAft>
                        <a:buNone/>
                      </a:pPr>
                      <a:r>
                        <a:rPr lang="en-US" sz="1600"/>
                        <a:t>Finding the solution is quicker.</a:t>
                      </a:r>
                      <a:endParaRPr/>
                    </a:p>
                  </a:txBody>
                  <a:tcPr marL="60950" marR="60950" marT="60950" marB="60950"/>
                </a:tc>
                <a:extLst>
                  <a:ext uri="{0D108BD9-81ED-4DB2-BD59-A6C34878D82A}">
                    <a16:rowId xmlns:a16="http://schemas.microsoft.com/office/drawing/2014/main" val="10002"/>
                  </a:ext>
                </a:extLst>
              </a:tr>
              <a:tr h="552325">
                <a:tc>
                  <a:txBody>
                    <a:bodyPr/>
                    <a:lstStyle/>
                    <a:p>
                      <a:pPr marL="0" marR="0" lvl="0" indent="0" algn="l" rtl="0">
                        <a:spcBef>
                          <a:spcPts val="0"/>
                        </a:spcBef>
                        <a:spcAft>
                          <a:spcPts val="0"/>
                        </a:spcAft>
                        <a:buNone/>
                      </a:pPr>
                      <a:r>
                        <a:rPr lang="en-US" sz="1600"/>
                        <a:t>Completion</a:t>
                      </a:r>
                      <a:endParaRPr/>
                    </a:p>
                  </a:txBody>
                  <a:tcPr marL="60950" marR="60950" marT="60950" marB="60950"/>
                </a:tc>
                <a:tc>
                  <a:txBody>
                    <a:bodyPr/>
                    <a:lstStyle/>
                    <a:p>
                      <a:pPr marL="0" marR="0" lvl="0" indent="0" algn="l" rtl="0">
                        <a:spcBef>
                          <a:spcPts val="0"/>
                        </a:spcBef>
                        <a:spcAft>
                          <a:spcPts val="0"/>
                        </a:spcAft>
                        <a:buNone/>
                      </a:pPr>
                      <a:r>
                        <a:rPr lang="en-US" sz="1600"/>
                        <a:t>It is always bound to give optimal solution.</a:t>
                      </a:r>
                      <a:endParaRPr/>
                    </a:p>
                  </a:txBody>
                  <a:tcPr marL="60950" marR="60950" marT="60950" marB="60950"/>
                </a:tc>
                <a:tc>
                  <a:txBody>
                    <a:bodyPr/>
                    <a:lstStyle/>
                    <a:p>
                      <a:pPr marL="0" marR="0" lvl="0" indent="0" algn="l" rtl="0">
                        <a:spcBef>
                          <a:spcPts val="0"/>
                        </a:spcBef>
                        <a:spcAft>
                          <a:spcPts val="0"/>
                        </a:spcAft>
                        <a:buNone/>
                      </a:pPr>
                      <a:r>
                        <a:rPr lang="en-US" sz="1600"/>
                        <a:t>It may or may not give optimal solution.</a:t>
                      </a:r>
                      <a:endParaRPr/>
                    </a:p>
                  </a:txBody>
                  <a:tcPr marL="60950" marR="60950" marT="60950" marB="60950"/>
                </a:tc>
                <a:extLst>
                  <a:ext uri="{0D108BD9-81ED-4DB2-BD59-A6C34878D82A}">
                    <a16:rowId xmlns:a16="http://schemas.microsoft.com/office/drawing/2014/main" val="10003"/>
                  </a:ext>
                </a:extLst>
              </a:tr>
              <a:tr h="639475">
                <a:tc>
                  <a:txBody>
                    <a:bodyPr/>
                    <a:lstStyle/>
                    <a:p>
                      <a:pPr marL="0" marR="0" lvl="0" indent="0" algn="l" rtl="0">
                        <a:spcBef>
                          <a:spcPts val="0"/>
                        </a:spcBef>
                        <a:spcAft>
                          <a:spcPts val="0"/>
                        </a:spcAft>
                        <a:buNone/>
                      </a:pPr>
                      <a:r>
                        <a:rPr lang="en-US" sz="1600"/>
                        <a:t>Consumption of Time</a:t>
                      </a:r>
                      <a:endParaRPr/>
                    </a:p>
                  </a:txBody>
                  <a:tcPr marL="60950" marR="60950" marT="60950" marB="60950"/>
                </a:tc>
                <a:tc>
                  <a:txBody>
                    <a:bodyPr/>
                    <a:lstStyle/>
                    <a:p>
                      <a:pPr marL="0" marR="0" lvl="0" indent="0" algn="l" rtl="0">
                        <a:spcBef>
                          <a:spcPts val="0"/>
                        </a:spcBef>
                        <a:spcAft>
                          <a:spcPts val="0"/>
                        </a:spcAft>
                        <a:buNone/>
                      </a:pPr>
                      <a:r>
                        <a:rPr lang="en-US" sz="1600"/>
                        <a:t>Due to slow searches, it consumes comparatively more time.</a:t>
                      </a:r>
                      <a:endParaRPr/>
                    </a:p>
                  </a:txBody>
                  <a:tcPr marL="60950" marR="60950" marT="60950" marB="60950"/>
                </a:tc>
                <a:tc>
                  <a:txBody>
                    <a:bodyPr/>
                    <a:lstStyle/>
                    <a:p>
                      <a:pPr marL="0" marR="0" lvl="0" indent="0" algn="l" rtl="0">
                        <a:spcBef>
                          <a:spcPts val="0"/>
                        </a:spcBef>
                        <a:spcAft>
                          <a:spcPts val="0"/>
                        </a:spcAft>
                        <a:buNone/>
                      </a:pPr>
                      <a:r>
                        <a:rPr lang="en-US" sz="1600"/>
                        <a:t>Due to a quicker search, it consumes much less time.</a:t>
                      </a:r>
                      <a:endParaRPr/>
                    </a:p>
                  </a:txBody>
                  <a:tcPr marL="60950" marR="60950" marT="60950" marB="60950"/>
                </a:tc>
                <a:extLst>
                  <a:ext uri="{0D108BD9-81ED-4DB2-BD59-A6C34878D82A}">
                    <a16:rowId xmlns:a16="http://schemas.microsoft.com/office/drawing/2014/main" val="10004"/>
                  </a:ext>
                </a:extLst>
              </a:tr>
              <a:tr h="383675">
                <a:tc>
                  <a:txBody>
                    <a:bodyPr/>
                    <a:lstStyle/>
                    <a:p>
                      <a:pPr marL="0" marR="0" lvl="0" indent="0" algn="l" rtl="0">
                        <a:spcBef>
                          <a:spcPts val="0"/>
                        </a:spcBef>
                        <a:spcAft>
                          <a:spcPts val="0"/>
                        </a:spcAft>
                        <a:buNone/>
                      </a:pPr>
                      <a:r>
                        <a:rPr lang="en-US" sz="1600"/>
                        <a:t>Cost Incurred</a:t>
                      </a:r>
                      <a:endParaRPr/>
                    </a:p>
                  </a:txBody>
                  <a:tcPr marL="60950" marR="60950" marT="60950" marB="60950"/>
                </a:tc>
                <a:tc>
                  <a:txBody>
                    <a:bodyPr/>
                    <a:lstStyle/>
                    <a:p>
                      <a:pPr marL="0" marR="0" lvl="0" indent="0" algn="l" rtl="0">
                        <a:spcBef>
                          <a:spcPts val="0"/>
                        </a:spcBef>
                        <a:spcAft>
                          <a:spcPts val="0"/>
                        </a:spcAft>
                        <a:buNone/>
                      </a:pPr>
                      <a:r>
                        <a:rPr lang="en-US" sz="1600"/>
                        <a:t>The expenses are comparatively higher.</a:t>
                      </a:r>
                      <a:endParaRPr/>
                    </a:p>
                  </a:txBody>
                  <a:tcPr marL="60950" marR="60950" marT="60950" marB="60950"/>
                </a:tc>
                <a:tc>
                  <a:txBody>
                    <a:bodyPr/>
                    <a:lstStyle/>
                    <a:p>
                      <a:pPr marL="0" marR="0" lvl="0" indent="0" algn="l" rtl="0">
                        <a:spcBef>
                          <a:spcPts val="0"/>
                        </a:spcBef>
                        <a:spcAft>
                          <a:spcPts val="0"/>
                        </a:spcAft>
                        <a:buNone/>
                      </a:pPr>
                      <a:r>
                        <a:rPr lang="en-US" sz="1600"/>
                        <a:t>The expenses are much lower.</a:t>
                      </a:r>
                      <a:endParaRPr/>
                    </a:p>
                  </a:txBody>
                  <a:tcPr marL="60950" marR="60950" marT="60950" marB="60950"/>
                </a:tc>
                <a:extLst>
                  <a:ext uri="{0D108BD9-81ED-4DB2-BD59-A6C34878D82A}">
                    <a16:rowId xmlns:a16="http://schemas.microsoft.com/office/drawing/2014/main" val="10005"/>
                  </a:ext>
                </a:extLst>
              </a:tr>
              <a:tr h="1151050">
                <a:tc>
                  <a:txBody>
                    <a:bodyPr/>
                    <a:lstStyle/>
                    <a:p>
                      <a:pPr marL="0" marR="0" lvl="0" indent="0" algn="l" rtl="0">
                        <a:spcBef>
                          <a:spcPts val="0"/>
                        </a:spcBef>
                        <a:spcAft>
                          <a:spcPts val="0"/>
                        </a:spcAft>
                        <a:buNone/>
                      </a:pPr>
                      <a:r>
                        <a:rPr lang="en-US" sz="1600"/>
                        <a:t>Suggestion/ Direction</a:t>
                      </a:r>
                      <a:endParaRPr/>
                    </a:p>
                  </a:txBody>
                  <a:tcPr marL="60950" marR="60950" marT="60950" marB="60950"/>
                </a:tc>
                <a:tc>
                  <a:txBody>
                    <a:bodyPr/>
                    <a:lstStyle/>
                    <a:p>
                      <a:pPr marL="0" marR="0" lvl="0" indent="0" algn="l" rtl="0">
                        <a:spcBef>
                          <a:spcPts val="0"/>
                        </a:spcBef>
                        <a:spcAft>
                          <a:spcPts val="0"/>
                        </a:spcAft>
                        <a:buNone/>
                      </a:pPr>
                      <a:r>
                        <a:rPr lang="en-US" sz="1600"/>
                        <a:t>The AI does not get any suggestions regarding what solution to find and where to find it. Whatever knowledge it gets is out of the information provided.</a:t>
                      </a:r>
                      <a:endParaRPr/>
                    </a:p>
                  </a:txBody>
                  <a:tcPr marL="60950" marR="60950" marT="60950" marB="60950"/>
                </a:tc>
                <a:tc>
                  <a:txBody>
                    <a:bodyPr/>
                    <a:lstStyle/>
                    <a:p>
                      <a:pPr marL="0" marR="0" lvl="0" indent="0" algn="l" rtl="0">
                        <a:spcBef>
                          <a:spcPts val="0"/>
                        </a:spcBef>
                        <a:spcAft>
                          <a:spcPts val="0"/>
                        </a:spcAft>
                        <a:buNone/>
                      </a:pPr>
                      <a:r>
                        <a:rPr lang="en-US" sz="1600"/>
                        <a:t>The AI gets suggestions regarding how and where to find a solution to any problem.</a:t>
                      </a:r>
                      <a:endParaRPr/>
                    </a:p>
                  </a:txBody>
                  <a:tcPr marL="60950" marR="60950" marT="60950" marB="60950"/>
                </a:tc>
                <a:extLst>
                  <a:ext uri="{0D108BD9-81ED-4DB2-BD59-A6C34878D82A}">
                    <a16:rowId xmlns:a16="http://schemas.microsoft.com/office/drawing/2014/main" val="10006"/>
                  </a:ext>
                </a:extLst>
              </a:tr>
              <a:tr h="778250">
                <a:tc>
                  <a:txBody>
                    <a:bodyPr/>
                    <a:lstStyle/>
                    <a:p>
                      <a:pPr marL="0" marR="0" lvl="0" indent="0" algn="l" rtl="0">
                        <a:spcBef>
                          <a:spcPts val="0"/>
                        </a:spcBef>
                        <a:spcAft>
                          <a:spcPts val="0"/>
                        </a:spcAft>
                        <a:buNone/>
                      </a:pPr>
                      <a:r>
                        <a:rPr lang="en-US" sz="1600"/>
                        <a:t>Efficiency</a:t>
                      </a:r>
                      <a:endParaRPr/>
                    </a:p>
                  </a:txBody>
                  <a:tcPr marL="60950" marR="60950" marT="60950" marB="60950"/>
                </a:tc>
                <a:tc>
                  <a:txBody>
                    <a:bodyPr/>
                    <a:lstStyle/>
                    <a:p>
                      <a:pPr marL="0" marR="0" lvl="0" indent="0" algn="l" rtl="0">
                        <a:spcBef>
                          <a:spcPts val="0"/>
                        </a:spcBef>
                        <a:spcAft>
                          <a:spcPts val="0"/>
                        </a:spcAft>
                        <a:buNone/>
                      </a:pPr>
                      <a:r>
                        <a:rPr lang="en-US" sz="1600"/>
                        <a:t>It costs more and generates slower results. Thus, it is comparatively less efficient.</a:t>
                      </a:r>
                      <a:endParaRPr/>
                    </a:p>
                  </a:txBody>
                  <a:tcPr marL="60950" marR="60950" marT="60950" marB="60950"/>
                </a:tc>
                <a:tc>
                  <a:txBody>
                    <a:bodyPr/>
                    <a:lstStyle/>
                    <a:p>
                      <a:pPr marL="0" marR="0" lvl="0" indent="0" algn="l" rtl="0">
                        <a:spcBef>
                          <a:spcPts val="0"/>
                        </a:spcBef>
                        <a:spcAft>
                          <a:spcPts val="0"/>
                        </a:spcAft>
                        <a:buNone/>
                      </a:pPr>
                      <a:r>
                        <a:rPr lang="en-US" sz="1600"/>
                        <a:t>It costs less and generates quicker results. Thus, it is comparatively more efficient.</a:t>
                      </a:r>
                      <a:endParaRPr/>
                    </a:p>
                  </a:txBody>
                  <a:tcPr marL="60950" marR="60950" marT="60950" marB="60950"/>
                </a:tc>
                <a:extLst>
                  <a:ext uri="{0D108BD9-81ED-4DB2-BD59-A6C34878D82A}">
                    <a16:rowId xmlns:a16="http://schemas.microsoft.com/office/drawing/2014/main" val="10007"/>
                  </a:ext>
                </a:extLst>
              </a:tr>
              <a:tr h="771850">
                <a:tc>
                  <a:txBody>
                    <a:bodyPr/>
                    <a:lstStyle/>
                    <a:p>
                      <a:pPr marL="0" marR="0" lvl="0" indent="0" algn="l" rtl="0">
                        <a:spcBef>
                          <a:spcPts val="0"/>
                        </a:spcBef>
                        <a:spcAft>
                          <a:spcPts val="0"/>
                        </a:spcAft>
                        <a:buNone/>
                      </a:pPr>
                      <a:r>
                        <a:rPr lang="en-US" sz="1600"/>
                        <a:t>Examples</a:t>
                      </a:r>
                      <a:endParaRPr/>
                    </a:p>
                  </a:txBody>
                  <a:tcPr marL="60950" marR="60950" marT="60950" marB="60950"/>
                </a:tc>
                <a:tc>
                  <a:txBody>
                    <a:bodyPr/>
                    <a:lstStyle/>
                    <a:p>
                      <a:pPr marL="0" marR="0" lvl="0" indent="0" algn="l" rtl="0">
                        <a:spcBef>
                          <a:spcPts val="0"/>
                        </a:spcBef>
                        <a:spcAft>
                          <a:spcPts val="0"/>
                        </a:spcAft>
                        <a:buNone/>
                      </a:pPr>
                      <a:r>
                        <a:rPr lang="en-US" sz="1600"/>
                        <a:t>Breadth-First Search or BFS and Depth-First Search or DFS.</a:t>
                      </a:r>
                      <a:endParaRPr/>
                    </a:p>
                  </a:txBody>
                  <a:tcPr marL="60950" marR="60950" marT="60950" marB="60950"/>
                </a:tc>
                <a:tc>
                  <a:txBody>
                    <a:bodyPr/>
                    <a:lstStyle/>
                    <a:p>
                      <a:pPr marL="0" marR="0" lvl="0" indent="0" algn="l" rtl="0">
                        <a:spcBef>
                          <a:spcPts val="0"/>
                        </a:spcBef>
                        <a:spcAft>
                          <a:spcPts val="0"/>
                        </a:spcAft>
                        <a:buNone/>
                      </a:pPr>
                      <a:r>
                        <a:rPr lang="en-US" sz="1600"/>
                        <a:t>Graph Search ,Greedy Search , A*,AO*</a:t>
                      </a:r>
                      <a:endParaRPr/>
                    </a:p>
                  </a:txBody>
                  <a:tcPr marL="60950" marR="60950" marT="60950" marB="60950"/>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Uninformed Search</a:t>
            </a:r>
            <a:endParaRPr/>
          </a:p>
        </p:txBody>
      </p:sp>
      <p:sp>
        <p:nvSpPr>
          <p:cNvPr id="557" name="Google Shape;557;p27"/>
          <p:cNvSpPr txBox="1">
            <a:spLocks noGrp="1"/>
          </p:cNvSpPr>
          <p:nvPr>
            <p:ph type="body" idx="1"/>
          </p:nvPr>
        </p:nvSpPr>
        <p:spPr>
          <a:xfrm>
            <a:off x="677334" y="1587603"/>
            <a:ext cx="9152466" cy="466976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The search algorithms in this section have no additional information on the goal node other than the one provided in the problem definition.</a:t>
            </a:r>
            <a:endParaRPr/>
          </a:p>
          <a:p>
            <a:pPr marL="342900" lvl="0" indent="-342900" algn="l" rtl="0">
              <a:spcBef>
                <a:spcPts val="1000"/>
              </a:spcBef>
              <a:spcAft>
                <a:spcPts val="0"/>
              </a:spcAft>
              <a:buSzPts val="1920"/>
              <a:buChar char="►"/>
            </a:pPr>
            <a:r>
              <a:rPr lang="en-US" sz="2400"/>
              <a:t>The plans to reach the goal state from the start state differ only by the order and/or length of actions. Uninformed search is also called Blind search.</a:t>
            </a:r>
            <a:endParaRPr/>
          </a:p>
          <a:p>
            <a:pPr marL="0" lvl="0" indent="0" algn="l" rtl="0">
              <a:spcBef>
                <a:spcPts val="1000"/>
              </a:spcBef>
              <a:spcAft>
                <a:spcPts val="0"/>
              </a:spcAft>
              <a:buSzPts val="1920"/>
              <a:buNone/>
            </a:pPr>
            <a:r>
              <a:rPr lang="en-US" sz="2400"/>
              <a:t>1. Depth First Search</a:t>
            </a:r>
            <a:endParaRPr/>
          </a:p>
          <a:p>
            <a:pPr marL="0" lvl="0" indent="0" algn="l" rtl="0">
              <a:spcBef>
                <a:spcPts val="1000"/>
              </a:spcBef>
              <a:spcAft>
                <a:spcPts val="0"/>
              </a:spcAft>
              <a:buSzPts val="1920"/>
              <a:buNone/>
            </a:pPr>
            <a:r>
              <a:rPr lang="en-US" sz="2400"/>
              <a:t>2. Breath First Search</a:t>
            </a:r>
            <a:endParaRPr/>
          </a:p>
          <a:p>
            <a:pPr marL="0" lvl="0" indent="0" algn="l" rtl="0">
              <a:spcBef>
                <a:spcPts val="1000"/>
              </a:spcBef>
              <a:spcAft>
                <a:spcPts val="0"/>
              </a:spcAft>
              <a:buSzPts val="1920"/>
              <a:buNone/>
            </a:pPr>
            <a:r>
              <a:rPr lang="en-US" sz="2400"/>
              <a:t>3. Uniform Cost Search</a:t>
            </a:r>
            <a:endParaRPr/>
          </a:p>
          <a:p>
            <a:pPr marL="342900" lvl="0" indent="-251459" algn="l" rtl="0">
              <a:spcBef>
                <a:spcPts val="1000"/>
              </a:spcBef>
              <a:spcAft>
                <a:spcPts val="0"/>
              </a:spcAft>
              <a:buSzPts val="144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Uninformed Search</a:t>
            </a:r>
            <a:endParaRPr/>
          </a:p>
        </p:txBody>
      </p:sp>
      <p:sp>
        <p:nvSpPr>
          <p:cNvPr id="563" name="Google Shape;563;p28"/>
          <p:cNvSpPr txBox="1">
            <a:spLocks noGrp="1"/>
          </p:cNvSpPr>
          <p:nvPr>
            <p:ph type="body" idx="1"/>
          </p:nvPr>
        </p:nvSpPr>
        <p:spPr>
          <a:xfrm>
            <a:off x="533400" y="1752600"/>
            <a:ext cx="9152466" cy="50417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20"/>
              <a:buNone/>
            </a:pPr>
            <a:r>
              <a:rPr lang="en-US" sz="2400"/>
              <a:t>Each of these algorithms will have:</a:t>
            </a:r>
            <a:endParaRPr/>
          </a:p>
          <a:p>
            <a:pPr marL="0" lvl="0" indent="0" algn="l" rtl="0">
              <a:spcBef>
                <a:spcPts val="1000"/>
              </a:spcBef>
              <a:spcAft>
                <a:spcPts val="0"/>
              </a:spcAft>
              <a:buSzPts val="1920"/>
              <a:buNone/>
            </a:pPr>
            <a:r>
              <a:rPr lang="en-US" sz="2400"/>
              <a:t>1. A problem graph, containing the start node S and the goal node G.</a:t>
            </a:r>
            <a:endParaRPr/>
          </a:p>
          <a:p>
            <a:pPr marL="0" lvl="0" indent="0" algn="l" rtl="0">
              <a:spcBef>
                <a:spcPts val="1000"/>
              </a:spcBef>
              <a:spcAft>
                <a:spcPts val="0"/>
              </a:spcAft>
              <a:buSzPts val="1920"/>
              <a:buNone/>
            </a:pPr>
            <a:r>
              <a:rPr lang="en-US" sz="2400"/>
              <a:t>2. A strategy, describing the manner in which the graph will be</a:t>
            </a:r>
            <a:endParaRPr/>
          </a:p>
          <a:p>
            <a:pPr marL="0" lvl="0" indent="0" algn="l" rtl="0">
              <a:spcBef>
                <a:spcPts val="1000"/>
              </a:spcBef>
              <a:spcAft>
                <a:spcPts val="0"/>
              </a:spcAft>
              <a:buSzPts val="1920"/>
              <a:buNone/>
            </a:pPr>
            <a:r>
              <a:rPr lang="en-US" sz="2400"/>
              <a:t>traversed to get to G .</a:t>
            </a:r>
            <a:endParaRPr/>
          </a:p>
          <a:p>
            <a:pPr marL="0" lvl="0" indent="0" algn="l" rtl="0">
              <a:spcBef>
                <a:spcPts val="1000"/>
              </a:spcBef>
              <a:spcAft>
                <a:spcPts val="0"/>
              </a:spcAft>
              <a:buSzPts val="1920"/>
              <a:buNone/>
            </a:pPr>
            <a:r>
              <a:rPr lang="en-US" sz="2400"/>
              <a:t>3. A fringe, which is a data structure used to store all the possible states (nodes) that you can go from the current states.</a:t>
            </a:r>
            <a:endParaRPr/>
          </a:p>
          <a:p>
            <a:pPr marL="0" lvl="0" indent="0" algn="l" rtl="0">
              <a:spcBef>
                <a:spcPts val="1000"/>
              </a:spcBef>
              <a:spcAft>
                <a:spcPts val="0"/>
              </a:spcAft>
              <a:buSzPts val="1920"/>
              <a:buNone/>
            </a:pPr>
            <a:r>
              <a:rPr lang="en-US" sz="2400"/>
              <a:t>4. A tree, that results while traversing to the goal node.</a:t>
            </a:r>
            <a:endParaRPr/>
          </a:p>
          <a:p>
            <a:pPr marL="0" lvl="0" indent="0" algn="l" rtl="0">
              <a:spcBef>
                <a:spcPts val="1000"/>
              </a:spcBef>
              <a:spcAft>
                <a:spcPts val="0"/>
              </a:spcAft>
              <a:buSzPts val="1920"/>
              <a:buNone/>
            </a:pPr>
            <a:r>
              <a:rPr lang="en-US" sz="2400"/>
              <a:t>5. A solution plan, which the sequence of nodes from S to G.</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Queue for Frontier</a:t>
            </a:r>
            <a:endParaRPr/>
          </a:p>
        </p:txBody>
      </p:sp>
      <p:sp>
        <p:nvSpPr>
          <p:cNvPr id="569" name="Google Shape;569;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80000"/>
              <a:buChar char="►"/>
            </a:pPr>
            <a:r>
              <a:rPr lang="en-US" sz="2800"/>
              <a:t>FIFO (First In, First Out)</a:t>
            </a:r>
            <a:endParaRPr/>
          </a:p>
          <a:p>
            <a:pPr marL="742950" lvl="1" indent="-285750" algn="l" rtl="0">
              <a:spcBef>
                <a:spcPts val="1000"/>
              </a:spcBef>
              <a:spcAft>
                <a:spcPts val="0"/>
              </a:spcAft>
              <a:buSzPct val="80000"/>
              <a:buChar char="►"/>
            </a:pPr>
            <a:r>
              <a:rPr lang="en-US" sz="2400"/>
              <a:t>Results in Breadth-First Search</a:t>
            </a:r>
            <a:endParaRPr/>
          </a:p>
          <a:p>
            <a:pPr marL="342900" lvl="0" indent="-342900" algn="l" rtl="0">
              <a:spcBef>
                <a:spcPts val="1000"/>
              </a:spcBef>
              <a:spcAft>
                <a:spcPts val="0"/>
              </a:spcAft>
              <a:buSzPct val="80000"/>
              <a:buChar char="►"/>
            </a:pPr>
            <a:r>
              <a:rPr lang="en-US" sz="2800"/>
              <a:t>LIFO (Last In, First Out)</a:t>
            </a:r>
            <a:endParaRPr/>
          </a:p>
          <a:p>
            <a:pPr marL="742950" lvl="1" indent="-285750" algn="l" rtl="0">
              <a:spcBef>
                <a:spcPts val="1000"/>
              </a:spcBef>
              <a:spcAft>
                <a:spcPts val="0"/>
              </a:spcAft>
              <a:buSzPct val="80000"/>
              <a:buChar char="►"/>
            </a:pPr>
            <a:r>
              <a:rPr lang="en-US" sz="2400"/>
              <a:t>Results in Depth-First Search</a:t>
            </a:r>
            <a:endParaRPr/>
          </a:p>
          <a:p>
            <a:pPr marL="342900" lvl="0" indent="-342900" algn="l" rtl="0">
              <a:spcBef>
                <a:spcPts val="1000"/>
              </a:spcBef>
              <a:spcAft>
                <a:spcPts val="0"/>
              </a:spcAft>
              <a:buSzPct val="80000"/>
              <a:buChar char="►"/>
            </a:pPr>
            <a:r>
              <a:rPr lang="en-US" sz="2800"/>
              <a:t>Priority Queue sorted by path cost so far</a:t>
            </a:r>
            <a:endParaRPr/>
          </a:p>
          <a:p>
            <a:pPr marL="742950" lvl="1" indent="-285750" algn="l" rtl="0">
              <a:spcBef>
                <a:spcPts val="1000"/>
              </a:spcBef>
              <a:spcAft>
                <a:spcPts val="0"/>
              </a:spcAft>
              <a:buSzPct val="80000"/>
              <a:buChar char="►"/>
            </a:pPr>
            <a:r>
              <a:rPr lang="en-US" sz="2400"/>
              <a:t>Results in Uniform Cost Search</a:t>
            </a:r>
            <a:endParaRPr/>
          </a:p>
          <a:p>
            <a:pPr marL="342900" lvl="0" indent="-342900" algn="l" rtl="0">
              <a:spcBef>
                <a:spcPts val="1000"/>
              </a:spcBef>
              <a:spcAft>
                <a:spcPts val="0"/>
              </a:spcAft>
              <a:buSzPct val="80000"/>
              <a:buChar char="►"/>
            </a:pPr>
            <a:r>
              <a:rPr lang="en-US" sz="2800"/>
              <a:t>Iterative Deepening Search uses Depth-First</a:t>
            </a:r>
            <a:endParaRPr/>
          </a:p>
          <a:p>
            <a:pPr marL="342900" lvl="0" indent="-342900" algn="l" rtl="0">
              <a:spcBef>
                <a:spcPts val="1000"/>
              </a:spcBef>
              <a:spcAft>
                <a:spcPts val="0"/>
              </a:spcAft>
              <a:buSzPct val="80000"/>
              <a:buChar char="►"/>
            </a:pPr>
            <a:r>
              <a:rPr lang="en-US" sz="2800"/>
              <a:t>Bidirectional Search can use either Breadth-First or Uniform Cost Search</a:t>
            </a:r>
            <a:endParaRPr/>
          </a:p>
        </p:txBody>
      </p:sp>
      <p:sp>
        <p:nvSpPr>
          <p:cNvPr id="570" name="Google Shape;570;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29</a:t>
            </a:fld>
            <a:endParaRPr sz="900">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Problem solving</a:t>
            </a:r>
            <a:endParaRPr/>
          </a:p>
        </p:txBody>
      </p:sp>
      <p:sp>
        <p:nvSpPr>
          <p:cNvPr id="404" name="Google Shape;404;p3"/>
          <p:cNvSpPr txBox="1">
            <a:spLocks noGrp="1"/>
          </p:cNvSpPr>
          <p:nvPr>
            <p:ph type="body" idx="1"/>
          </p:nvPr>
        </p:nvSpPr>
        <p:spPr>
          <a:xfrm>
            <a:off x="677334" y="1447801"/>
            <a:ext cx="9457266" cy="52578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79999"/>
              <a:buNone/>
            </a:pPr>
            <a:r>
              <a:rPr lang="en-US" b="1"/>
              <a:t>1.Problem solving </a:t>
            </a:r>
            <a:r>
              <a:rPr lang="en-US"/>
              <a:t>is a process of generating solutions from observed data.</a:t>
            </a:r>
            <a:endParaRPr/>
          </a:p>
          <a:p>
            <a:pPr marL="742950" lvl="1" indent="-285750" algn="l" rtl="0">
              <a:spcBef>
                <a:spcPts val="1000"/>
              </a:spcBef>
              <a:spcAft>
                <a:spcPts val="0"/>
              </a:spcAft>
              <a:buSzPct val="79999"/>
              <a:buFont typeface="Noto Sans Symbols"/>
              <a:buChar char="▪"/>
            </a:pPr>
            <a:r>
              <a:rPr lang="en-US" sz="1800"/>
              <a:t>a ‘problem’ is characterized by a set of goals, </a:t>
            </a:r>
            <a:endParaRPr/>
          </a:p>
          <a:p>
            <a:pPr marL="742950" lvl="1" indent="-285750" algn="l" rtl="0">
              <a:spcBef>
                <a:spcPts val="1000"/>
              </a:spcBef>
              <a:spcAft>
                <a:spcPts val="0"/>
              </a:spcAft>
              <a:buSzPct val="79999"/>
              <a:buFont typeface="Noto Sans Symbols"/>
              <a:buChar char="▪"/>
            </a:pPr>
            <a:r>
              <a:rPr lang="en-US" sz="1800"/>
              <a:t>a set of objects, and </a:t>
            </a:r>
            <a:endParaRPr/>
          </a:p>
          <a:p>
            <a:pPr marL="742950" lvl="1" indent="-285750" algn="l" rtl="0">
              <a:spcBef>
                <a:spcPts val="1000"/>
              </a:spcBef>
              <a:spcAft>
                <a:spcPts val="0"/>
              </a:spcAft>
              <a:buSzPct val="79999"/>
              <a:buFont typeface="Noto Sans Symbols"/>
              <a:buChar char="▪"/>
            </a:pPr>
            <a:r>
              <a:rPr lang="en-US" sz="1800"/>
              <a:t>a set of operations. </a:t>
            </a:r>
            <a:endParaRPr/>
          </a:p>
          <a:p>
            <a:pPr marL="0" lvl="0" indent="0" algn="l" rtl="0">
              <a:spcBef>
                <a:spcPts val="1000"/>
              </a:spcBef>
              <a:spcAft>
                <a:spcPts val="0"/>
              </a:spcAft>
              <a:buSzPct val="79999"/>
              <a:buNone/>
            </a:pPr>
            <a:r>
              <a:rPr lang="en-US"/>
              <a:t>These could be ill-defined and may evolve during problem solving. </a:t>
            </a:r>
            <a:endParaRPr/>
          </a:p>
          <a:p>
            <a:pPr marL="0" lvl="0" indent="0" algn="l" rtl="0">
              <a:spcBef>
                <a:spcPts val="1000"/>
              </a:spcBef>
              <a:spcAft>
                <a:spcPts val="0"/>
              </a:spcAft>
              <a:buSzPct val="79999"/>
              <a:buNone/>
            </a:pPr>
            <a:endParaRPr/>
          </a:p>
          <a:p>
            <a:pPr marL="0" lvl="0" indent="0" algn="l" rtl="0">
              <a:spcBef>
                <a:spcPts val="1000"/>
              </a:spcBef>
              <a:spcAft>
                <a:spcPts val="0"/>
              </a:spcAft>
              <a:buSzPct val="79999"/>
              <a:buNone/>
            </a:pPr>
            <a:r>
              <a:rPr lang="en-US"/>
              <a:t>2.A </a:t>
            </a:r>
            <a:r>
              <a:rPr lang="en-US" b="1"/>
              <a:t>‘problem space’ </a:t>
            </a:r>
            <a:r>
              <a:rPr lang="en-US"/>
              <a:t>is an abstract space.</a:t>
            </a:r>
            <a:endParaRPr/>
          </a:p>
          <a:p>
            <a:pPr marL="742950" lvl="1" indent="-285750" algn="l" rtl="0">
              <a:spcBef>
                <a:spcPts val="1000"/>
              </a:spcBef>
              <a:spcAft>
                <a:spcPts val="0"/>
              </a:spcAft>
              <a:buSzPct val="80000"/>
              <a:buFont typeface="Noto Sans Symbols"/>
              <a:buChar char="✔"/>
            </a:pPr>
            <a:r>
              <a:rPr lang="en-US"/>
              <a:t> </a:t>
            </a:r>
            <a:r>
              <a:rPr lang="en-US" sz="1800"/>
              <a:t>A problem space encompasses all valid states that can be generated by the application of any combination of operators on any combination of objects. </a:t>
            </a:r>
            <a:endParaRPr/>
          </a:p>
          <a:p>
            <a:pPr marL="742950" lvl="1" indent="-285750" algn="l" rtl="0">
              <a:spcBef>
                <a:spcPts val="1000"/>
              </a:spcBef>
              <a:spcAft>
                <a:spcPts val="0"/>
              </a:spcAft>
              <a:buSzPct val="79999"/>
              <a:buFont typeface="Noto Sans Symbols"/>
              <a:buChar char="✔"/>
            </a:pPr>
            <a:r>
              <a:rPr lang="en-US" sz="1800"/>
              <a:t>The problem space may contain one or more solutions. A solution is a combination of operations and objects that achieve the goals. </a:t>
            </a:r>
            <a:endParaRPr/>
          </a:p>
          <a:p>
            <a:pPr marL="457200" lvl="1" indent="0" algn="l" rtl="0">
              <a:spcBef>
                <a:spcPts val="1000"/>
              </a:spcBef>
              <a:spcAft>
                <a:spcPts val="0"/>
              </a:spcAft>
              <a:buSzPct val="80000"/>
              <a:buNone/>
            </a:pPr>
            <a:endParaRPr/>
          </a:p>
          <a:p>
            <a:pPr marL="0" lvl="0" indent="0" algn="l" rtl="0">
              <a:spcBef>
                <a:spcPts val="1000"/>
              </a:spcBef>
              <a:spcAft>
                <a:spcPts val="0"/>
              </a:spcAft>
              <a:buSzPct val="79999"/>
              <a:buNone/>
            </a:pPr>
            <a:r>
              <a:rPr lang="en-US"/>
              <a:t>3.A </a:t>
            </a:r>
            <a:r>
              <a:rPr lang="en-US" b="1"/>
              <a:t>‘search’ </a:t>
            </a:r>
            <a:r>
              <a:rPr lang="en-US"/>
              <a:t>refers to the search for a solution in a problem space.</a:t>
            </a:r>
            <a:endParaRPr/>
          </a:p>
          <a:p>
            <a:pPr marL="742950" lvl="1" indent="-285750" algn="l" rtl="0">
              <a:spcBef>
                <a:spcPts val="1000"/>
              </a:spcBef>
              <a:spcAft>
                <a:spcPts val="0"/>
              </a:spcAft>
              <a:buSzPct val="79999"/>
              <a:buFont typeface="Noto Sans Symbols"/>
              <a:buChar char="✔"/>
            </a:pPr>
            <a:r>
              <a:rPr lang="en-US" sz="1800"/>
              <a:t>Search proceeds with different types of ‘search control strategies’. </a:t>
            </a:r>
            <a:endParaRPr/>
          </a:p>
          <a:p>
            <a:pPr marL="742950" lvl="1" indent="-285750" algn="l" rtl="0">
              <a:spcBef>
                <a:spcPts val="1000"/>
              </a:spcBef>
              <a:spcAft>
                <a:spcPts val="0"/>
              </a:spcAft>
              <a:buSzPct val="79999"/>
              <a:buFont typeface="Noto Sans Symbols"/>
              <a:buChar char="✔"/>
            </a:pPr>
            <a:r>
              <a:rPr lang="en-US" sz="1800"/>
              <a:t>The depth-first search and breadth-first search are the two common search strategies.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BFS-Breadth First Search</a:t>
            </a:r>
            <a:endParaRPr/>
          </a:p>
        </p:txBody>
      </p:sp>
      <p:sp>
        <p:nvSpPr>
          <p:cNvPr id="576" name="Google Shape;576;p30"/>
          <p:cNvSpPr txBox="1">
            <a:spLocks noGrp="1"/>
          </p:cNvSpPr>
          <p:nvPr>
            <p:ph type="body" idx="1"/>
          </p:nvPr>
        </p:nvSpPr>
        <p:spPr>
          <a:xfrm>
            <a:off x="677334" y="1600200"/>
            <a:ext cx="9228666" cy="51053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Breadth-first search (BFS) is an algorithm for traversing or searching tree or graph data structures.</a:t>
            </a:r>
            <a:endParaRPr/>
          </a:p>
          <a:p>
            <a:pPr marL="342900" lvl="0" indent="-342900" algn="l" rtl="0">
              <a:spcBef>
                <a:spcPts val="1000"/>
              </a:spcBef>
              <a:spcAft>
                <a:spcPts val="0"/>
              </a:spcAft>
              <a:buSzPts val="1440"/>
              <a:buChar char="►"/>
            </a:pPr>
            <a:r>
              <a:rPr lang="en-US"/>
              <a:t>It starts at the tree root, and explores all of the neighbor nodes at the present depth prior to moving on to the nodes at the next depth level.</a:t>
            </a:r>
            <a:endParaRPr/>
          </a:p>
          <a:p>
            <a:pPr marL="0" lvl="0" indent="0" algn="l" rtl="0">
              <a:spcBef>
                <a:spcPts val="1000"/>
              </a:spcBef>
              <a:spcAft>
                <a:spcPts val="0"/>
              </a:spcAft>
              <a:buSzPts val="144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2" name="Google Shape;582;p31" descr="bfs-progress1c"/>
          <p:cNvPicPr preferRelativeResize="0"/>
          <p:nvPr/>
        </p:nvPicPr>
        <p:blipFill rotWithShape="1">
          <a:blip r:embed="rId3">
            <a:alphaModFix/>
          </a:blip>
          <a:srcRect/>
          <a:stretch/>
        </p:blipFill>
        <p:spPr>
          <a:xfrm>
            <a:off x="4800600" y="4040188"/>
            <a:ext cx="4267200" cy="2817812"/>
          </a:xfrm>
          <a:prstGeom prst="rect">
            <a:avLst/>
          </a:prstGeom>
          <a:noFill/>
          <a:ln>
            <a:noFill/>
          </a:ln>
        </p:spPr>
      </p:pic>
      <p:sp>
        <p:nvSpPr>
          <p:cNvPr id="583" name="Google Shape;583;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31</a:t>
            </a:fld>
            <a:endParaRPr sz="900">
              <a:solidFill>
                <a:schemeClr val="dk1"/>
              </a:solidFill>
              <a:latin typeface="Tahoma"/>
              <a:ea typeface="Tahoma"/>
              <a:cs typeface="Tahoma"/>
              <a:sym typeface="Tahoma"/>
            </a:endParaRPr>
          </a:p>
        </p:txBody>
      </p:sp>
      <p:sp>
        <p:nvSpPr>
          <p:cNvPr id="584" name="Google Shape;584;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Breadth-first search</a:t>
            </a:r>
            <a:endParaRPr/>
          </a:p>
        </p:txBody>
      </p:sp>
      <p:sp>
        <p:nvSpPr>
          <p:cNvPr id="585" name="Google Shape;585;p31"/>
          <p:cNvSpPr txBox="1">
            <a:spLocks noGrp="1"/>
          </p:cNvSpPr>
          <p:nvPr>
            <p:ph type="body" idx="1"/>
          </p:nvPr>
        </p:nvSpPr>
        <p:spPr>
          <a:xfrm>
            <a:off x="421995" y="1270000"/>
            <a:ext cx="8650287" cy="460851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shallowest unexpanded node</a:t>
            </a:r>
            <a:endParaRPr/>
          </a:p>
          <a:p>
            <a:pPr marL="342900" lvl="0" indent="-342900" algn="l" rtl="0">
              <a:spcBef>
                <a:spcPts val="1000"/>
              </a:spcBef>
              <a:spcAft>
                <a:spcPts val="0"/>
              </a:spcAft>
              <a:buSzPts val="2240"/>
              <a:buChar char="►"/>
            </a:pPr>
            <a:r>
              <a:rPr lang="en-US" sz="2800" i="1"/>
              <a:t>Frontier</a:t>
            </a:r>
            <a:r>
              <a:rPr lang="en-US" sz="2800"/>
              <a:t> (or fringe): nodes in queue to be explored</a:t>
            </a:r>
            <a:endParaRPr/>
          </a:p>
          <a:p>
            <a:pPr marL="342900" lvl="0" indent="-342900" algn="l" rtl="0">
              <a:spcBef>
                <a:spcPts val="1000"/>
              </a:spcBef>
              <a:spcAft>
                <a:spcPts val="0"/>
              </a:spcAft>
              <a:buSzPts val="2240"/>
              <a:buChar char="►"/>
            </a:pPr>
            <a:r>
              <a:rPr lang="en-US" sz="2800" i="1"/>
              <a:t>Frontier</a:t>
            </a:r>
            <a:r>
              <a:rPr lang="en-US" sz="2800"/>
              <a:t> is a first-in-first-out (FIFO) queue, i.e., new successors go at end of the queue.</a:t>
            </a:r>
            <a:endParaRPr/>
          </a:p>
          <a:p>
            <a:pPr marL="342900" lvl="0" indent="-342900" algn="l" rtl="0">
              <a:spcBef>
                <a:spcPts val="1000"/>
              </a:spcBef>
              <a:spcAft>
                <a:spcPts val="0"/>
              </a:spcAft>
              <a:buSzPts val="2240"/>
              <a:buChar char="►"/>
            </a:pPr>
            <a:r>
              <a:rPr lang="en-US" sz="2800" i="1"/>
              <a:t>Goal-Test</a:t>
            </a:r>
            <a:r>
              <a:rPr lang="en-US" sz="2800"/>
              <a:t> when </a:t>
            </a:r>
            <a:r>
              <a:rPr lang="en-US" sz="2800">
                <a:solidFill>
                  <a:srgbClr val="FF0000"/>
                </a:solidFill>
              </a:rPr>
              <a:t>inserted</a:t>
            </a:r>
            <a:r>
              <a:rPr lang="en-US" sz="2800"/>
              <a:t>.</a:t>
            </a:r>
            <a:endParaRPr/>
          </a:p>
        </p:txBody>
      </p:sp>
      <p:sp>
        <p:nvSpPr>
          <p:cNvPr id="586" name="Google Shape;586;p31"/>
          <p:cNvSpPr txBox="1"/>
          <p:nvPr/>
        </p:nvSpPr>
        <p:spPr>
          <a:xfrm>
            <a:off x="2314575" y="4572001"/>
            <a:ext cx="2490788" cy="147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Initial state = A</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A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A at end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[A]</a:t>
            </a:r>
            <a:endParaRPr/>
          </a:p>
        </p:txBody>
      </p:sp>
      <p:sp>
        <p:nvSpPr>
          <p:cNvPr id="587" name="Google Shape;587;p31"/>
          <p:cNvSpPr txBox="1"/>
          <p:nvPr/>
        </p:nvSpPr>
        <p:spPr>
          <a:xfrm>
            <a:off x="7620000" y="3733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2"/>
          <p:cNvSpPr txBox="1">
            <a:spLocks noGrp="1"/>
          </p:cNvSpPr>
          <p:nvPr>
            <p:ph type="body" idx="1"/>
          </p:nvPr>
        </p:nvSpPr>
        <p:spPr>
          <a:xfrm>
            <a:off x="1828801" y="1600201"/>
            <a:ext cx="8328025" cy="460851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Expand shallowest unexpanded node</a:t>
            </a:r>
            <a:endParaRPr/>
          </a:p>
          <a:p>
            <a:pPr marL="342900" lvl="0" indent="-342900" algn="l" rtl="0">
              <a:spcBef>
                <a:spcPts val="1000"/>
              </a:spcBef>
              <a:spcAft>
                <a:spcPts val="0"/>
              </a:spcAft>
              <a:buSzPts val="1440"/>
              <a:buChar char="►"/>
            </a:pPr>
            <a:r>
              <a:rPr lang="en-US" i="1"/>
              <a:t>Frontier</a:t>
            </a:r>
            <a:r>
              <a:rPr lang="en-US"/>
              <a:t> is a FIFO queue, i.e., new successors go at end</a:t>
            </a:r>
            <a:endParaRPr/>
          </a:p>
        </p:txBody>
      </p:sp>
      <p:sp>
        <p:nvSpPr>
          <p:cNvPr id="594" name="Google Shape;594;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32</a:t>
            </a:fld>
            <a:endParaRPr sz="900">
              <a:solidFill>
                <a:schemeClr val="dk1"/>
              </a:solidFill>
              <a:latin typeface="Tahoma"/>
              <a:ea typeface="Tahoma"/>
              <a:cs typeface="Tahoma"/>
              <a:sym typeface="Tahoma"/>
            </a:endParaRPr>
          </a:p>
        </p:txBody>
      </p:sp>
      <p:pic>
        <p:nvPicPr>
          <p:cNvPr id="595" name="Google Shape;595;p32" descr="bfs-progress2c"/>
          <p:cNvPicPr preferRelativeResize="0">
            <a:picLocks noGrp="1"/>
          </p:cNvPicPr>
          <p:nvPr>
            <p:ph type="body" idx="2"/>
          </p:nvPr>
        </p:nvPicPr>
        <p:blipFill rotWithShape="1">
          <a:blip r:embed="rId3">
            <a:alphaModFix/>
          </a:blip>
          <a:srcRect/>
          <a:stretch/>
        </p:blipFill>
        <p:spPr>
          <a:xfrm>
            <a:off x="4876800" y="3709988"/>
            <a:ext cx="4343400" cy="2800350"/>
          </a:xfrm>
          <a:prstGeom prst="rect">
            <a:avLst/>
          </a:prstGeom>
          <a:noFill/>
          <a:ln>
            <a:noFill/>
          </a:ln>
        </p:spPr>
      </p:pic>
      <p:sp>
        <p:nvSpPr>
          <p:cNvPr id="596" name="Google Shape;596;p32"/>
          <p:cNvSpPr txBox="1">
            <a:spLocks noGrp="1"/>
          </p:cNvSpPr>
          <p:nvPr>
            <p:ph type="title"/>
          </p:nvPr>
        </p:nvSpPr>
        <p:spPr>
          <a:xfrm>
            <a:off x="1534585" y="214314"/>
            <a:ext cx="10390716" cy="8524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Breadth-first search</a:t>
            </a:r>
            <a:endParaRPr/>
          </a:p>
        </p:txBody>
      </p:sp>
      <p:sp>
        <p:nvSpPr>
          <p:cNvPr id="597" name="Google Shape;597;p32"/>
          <p:cNvSpPr txBox="1"/>
          <p:nvPr/>
        </p:nvSpPr>
        <p:spPr>
          <a:xfrm>
            <a:off x="1828801" y="3733801"/>
            <a:ext cx="2767013" cy="147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A to B, C. </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B or C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B, C at end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[B,C]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33</a:t>
            </a:fld>
            <a:endParaRPr sz="900">
              <a:solidFill>
                <a:schemeClr val="dk1"/>
              </a:solidFill>
              <a:latin typeface="Tahoma"/>
              <a:ea typeface="Tahoma"/>
              <a:cs typeface="Tahoma"/>
              <a:sym typeface="Tahoma"/>
            </a:endParaRPr>
          </a:p>
        </p:txBody>
      </p:sp>
      <p:pic>
        <p:nvPicPr>
          <p:cNvPr id="604" name="Google Shape;604;p33" descr="bfs-progress3c"/>
          <p:cNvPicPr preferRelativeResize="0"/>
          <p:nvPr/>
        </p:nvPicPr>
        <p:blipFill rotWithShape="1">
          <a:blip r:embed="rId3">
            <a:alphaModFix/>
          </a:blip>
          <a:srcRect/>
          <a:stretch/>
        </p:blipFill>
        <p:spPr>
          <a:xfrm>
            <a:off x="4419600" y="3625851"/>
            <a:ext cx="4343400" cy="2855913"/>
          </a:xfrm>
          <a:prstGeom prst="rect">
            <a:avLst/>
          </a:prstGeom>
          <a:noFill/>
          <a:ln>
            <a:noFill/>
          </a:ln>
        </p:spPr>
      </p:pic>
      <p:sp>
        <p:nvSpPr>
          <p:cNvPr id="605" name="Google Shape;605;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Breadth-first search</a:t>
            </a:r>
            <a:endParaRPr/>
          </a:p>
        </p:txBody>
      </p:sp>
      <p:sp>
        <p:nvSpPr>
          <p:cNvPr id="606" name="Google Shape;606;p3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Expand shallowest unexpanded node</a:t>
            </a:r>
            <a:endParaRPr/>
          </a:p>
          <a:p>
            <a:pPr marL="342900" lvl="0" indent="-342900" algn="l" rtl="0">
              <a:spcBef>
                <a:spcPts val="1000"/>
              </a:spcBef>
              <a:spcAft>
                <a:spcPts val="0"/>
              </a:spcAft>
              <a:buSzPts val="1440"/>
              <a:buChar char="►"/>
            </a:pPr>
            <a:r>
              <a:rPr lang="en-US" i="1"/>
              <a:t>Frontier </a:t>
            </a:r>
            <a:r>
              <a:rPr lang="en-US"/>
              <a:t>is a FIFO queue, i.e., new successors go at end</a:t>
            </a:r>
            <a:endParaRPr/>
          </a:p>
        </p:txBody>
      </p:sp>
      <p:sp>
        <p:nvSpPr>
          <p:cNvPr id="607" name="Google Shape;607;p33"/>
          <p:cNvSpPr txBox="1"/>
          <p:nvPr/>
        </p:nvSpPr>
        <p:spPr>
          <a:xfrm>
            <a:off x="1736725" y="414655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608" name="Google Shape;608;p33"/>
          <p:cNvSpPr txBox="1"/>
          <p:nvPr/>
        </p:nvSpPr>
        <p:spPr>
          <a:xfrm>
            <a:off x="1828800" y="3657601"/>
            <a:ext cx="2705100" cy="147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B to D, 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D or E a goal state? </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D, E at end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frontier=[C,D,E]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34</a:t>
            </a:fld>
            <a:endParaRPr sz="900">
              <a:solidFill>
                <a:schemeClr val="dk1"/>
              </a:solidFill>
              <a:latin typeface="Tahoma"/>
              <a:ea typeface="Tahoma"/>
              <a:cs typeface="Tahoma"/>
              <a:sym typeface="Tahoma"/>
            </a:endParaRPr>
          </a:p>
        </p:txBody>
      </p:sp>
      <p:pic>
        <p:nvPicPr>
          <p:cNvPr id="615" name="Google Shape;615;p34" descr="bfs-progress4c"/>
          <p:cNvPicPr preferRelativeResize="0"/>
          <p:nvPr/>
        </p:nvPicPr>
        <p:blipFill rotWithShape="1">
          <a:blip r:embed="rId3">
            <a:alphaModFix/>
          </a:blip>
          <a:srcRect/>
          <a:stretch/>
        </p:blipFill>
        <p:spPr>
          <a:xfrm>
            <a:off x="3962400" y="3663950"/>
            <a:ext cx="4648200" cy="2789238"/>
          </a:xfrm>
          <a:prstGeom prst="rect">
            <a:avLst/>
          </a:prstGeom>
          <a:noFill/>
          <a:ln>
            <a:noFill/>
          </a:ln>
        </p:spPr>
      </p:pic>
      <p:sp>
        <p:nvSpPr>
          <p:cNvPr id="616" name="Google Shape;616;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Breadth-first search</a:t>
            </a:r>
            <a:endParaRPr/>
          </a:p>
        </p:txBody>
      </p:sp>
      <p:sp>
        <p:nvSpPr>
          <p:cNvPr id="617" name="Google Shape;617;p3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Expand shallowest unexpanded node</a:t>
            </a:r>
            <a:endParaRPr/>
          </a:p>
          <a:p>
            <a:pPr marL="342900" lvl="0" indent="-342900" algn="l" rtl="0">
              <a:spcBef>
                <a:spcPts val="1000"/>
              </a:spcBef>
              <a:spcAft>
                <a:spcPts val="0"/>
              </a:spcAft>
              <a:buSzPts val="1440"/>
              <a:buChar char="►"/>
            </a:pPr>
            <a:r>
              <a:rPr lang="en-US" i="1"/>
              <a:t>Frontier</a:t>
            </a:r>
            <a:r>
              <a:rPr lang="en-US"/>
              <a:t> is a FIFO queue, i.e., new successors go at end</a:t>
            </a:r>
            <a:endParaRPr/>
          </a:p>
        </p:txBody>
      </p:sp>
      <p:sp>
        <p:nvSpPr>
          <p:cNvPr id="618" name="Google Shape;618;p34"/>
          <p:cNvSpPr txBox="1"/>
          <p:nvPr/>
        </p:nvSpPr>
        <p:spPr>
          <a:xfrm>
            <a:off x="1736725" y="3733801"/>
            <a:ext cx="2736850" cy="147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C to F, G.</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F or G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F, G at end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[D,E,F,G]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35</a:t>
            </a:fld>
            <a:endParaRPr sz="900">
              <a:solidFill>
                <a:schemeClr val="dk1"/>
              </a:solidFill>
              <a:latin typeface="Tahoma"/>
              <a:ea typeface="Tahoma"/>
              <a:cs typeface="Tahoma"/>
              <a:sym typeface="Tahoma"/>
            </a:endParaRPr>
          </a:p>
        </p:txBody>
      </p:sp>
      <p:pic>
        <p:nvPicPr>
          <p:cNvPr id="625" name="Google Shape;625;p35" descr="bfs-progress4c"/>
          <p:cNvPicPr preferRelativeResize="0"/>
          <p:nvPr/>
        </p:nvPicPr>
        <p:blipFill rotWithShape="1">
          <a:blip r:embed="rId3">
            <a:alphaModFix/>
          </a:blip>
          <a:srcRect/>
          <a:stretch/>
        </p:blipFill>
        <p:spPr>
          <a:xfrm>
            <a:off x="3962400" y="3663950"/>
            <a:ext cx="4648200" cy="2789238"/>
          </a:xfrm>
          <a:prstGeom prst="rect">
            <a:avLst/>
          </a:prstGeom>
          <a:noFill/>
          <a:ln>
            <a:noFill/>
          </a:ln>
        </p:spPr>
      </p:pic>
      <p:sp>
        <p:nvSpPr>
          <p:cNvPr id="626" name="Google Shape;626;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Breadth-first search</a:t>
            </a:r>
            <a:endParaRPr/>
          </a:p>
        </p:txBody>
      </p:sp>
      <p:sp>
        <p:nvSpPr>
          <p:cNvPr id="627" name="Google Shape;627;p3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Expand shallowest unexpanded node</a:t>
            </a:r>
            <a:endParaRPr/>
          </a:p>
          <a:p>
            <a:pPr marL="342900" lvl="0" indent="-342900" algn="l" rtl="0">
              <a:spcBef>
                <a:spcPts val="1000"/>
              </a:spcBef>
              <a:spcAft>
                <a:spcPts val="0"/>
              </a:spcAft>
              <a:buSzPts val="1440"/>
              <a:buChar char="►"/>
            </a:pPr>
            <a:r>
              <a:rPr lang="en-US" i="1"/>
              <a:t>Frontier</a:t>
            </a:r>
            <a:r>
              <a:rPr lang="en-US"/>
              <a:t> is a FIFO queue, i.e., new successors go at end</a:t>
            </a:r>
            <a:endParaRPr/>
          </a:p>
        </p:txBody>
      </p:sp>
      <p:sp>
        <p:nvSpPr>
          <p:cNvPr id="628" name="Google Shape;628;p35"/>
          <p:cNvSpPr txBox="1"/>
          <p:nvPr/>
        </p:nvSpPr>
        <p:spPr>
          <a:xfrm>
            <a:off x="1736725" y="3733800"/>
            <a:ext cx="2706688" cy="1200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D to no children.</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Forget D.</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[E,F,G]</a:t>
            </a:r>
            <a:endParaRPr/>
          </a:p>
        </p:txBody>
      </p:sp>
      <p:sp>
        <p:nvSpPr>
          <p:cNvPr id="629" name="Google Shape;629;p35"/>
          <p:cNvSpPr/>
          <p:nvPr/>
        </p:nvSpPr>
        <p:spPr>
          <a:xfrm>
            <a:off x="4418013" y="5900738"/>
            <a:ext cx="457200" cy="457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36</a:t>
            </a:fld>
            <a:endParaRPr sz="900">
              <a:solidFill>
                <a:schemeClr val="dk1"/>
              </a:solidFill>
              <a:latin typeface="Tahoma"/>
              <a:ea typeface="Tahoma"/>
              <a:cs typeface="Tahoma"/>
              <a:sym typeface="Tahoma"/>
            </a:endParaRPr>
          </a:p>
        </p:txBody>
      </p:sp>
      <p:pic>
        <p:nvPicPr>
          <p:cNvPr id="636" name="Google Shape;636;p36" descr="bfs-progress4c"/>
          <p:cNvPicPr preferRelativeResize="0"/>
          <p:nvPr/>
        </p:nvPicPr>
        <p:blipFill rotWithShape="1">
          <a:blip r:embed="rId3">
            <a:alphaModFix/>
          </a:blip>
          <a:srcRect/>
          <a:stretch/>
        </p:blipFill>
        <p:spPr>
          <a:xfrm>
            <a:off x="3962400" y="3663950"/>
            <a:ext cx="4648200" cy="2789238"/>
          </a:xfrm>
          <a:prstGeom prst="rect">
            <a:avLst/>
          </a:prstGeom>
          <a:noFill/>
          <a:ln>
            <a:noFill/>
          </a:ln>
        </p:spPr>
      </p:pic>
      <p:sp>
        <p:nvSpPr>
          <p:cNvPr id="637" name="Google Shape;637;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Breadth-first search</a:t>
            </a:r>
            <a:endParaRPr/>
          </a:p>
        </p:txBody>
      </p:sp>
      <p:sp>
        <p:nvSpPr>
          <p:cNvPr id="638" name="Google Shape;638;p3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Expand shallowest unexpanded node</a:t>
            </a:r>
            <a:endParaRPr/>
          </a:p>
          <a:p>
            <a:pPr marL="342900" lvl="0" indent="-342900" algn="l" rtl="0">
              <a:spcBef>
                <a:spcPts val="1000"/>
              </a:spcBef>
              <a:spcAft>
                <a:spcPts val="0"/>
              </a:spcAft>
              <a:buSzPts val="1440"/>
              <a:buChar char="►"/>
            </a:pPr>
            <a:r>
              <a:rPr lang="en-US" i="1"/>
              <a:t>Frontier</a:t>
            </a:r>
            <a:r>
              <a:rPr lang="en-US"/>
              <a:t> is a FIFO queue, i.e., new successors go at end</a:t>
            </a:r>
            <a:endParaRPr/>
          </a:p>
        </p:txBody>
      </p:sp>
      <p:sp>
        <p:nvSpPr>
          <p:cNvPr id="639" name="Google Shape;639;p36"/>
          <p:cNvSpPr txBox="1"/>
          <p:nvPr/>
        </p:nvSpPr>
        <p:spPr>
          <a:xfrm>
            <a:off x="1736725" y="3733800"/>
            <a:ext cx="2706688" cy="1200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E to no children.</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Forget B,E.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[F,G]</a:t>
            </a:r>
            <a:endParaRPr/>
          </a:p>
        </p:txBody>
      </p:sp>
      <p:sp>
        <p:nvSpPr>
          <p:cNvPr id="640" name="Google Shape;640;p36"/>
          <p:cNvSpPr/>
          <p:nvPr/>
        </p:nvSpPr>
        <p:spPr>
          <a:xfrm>
            <a:off x="4418013" y="5900738"/>
            <a:ext cx="457200" cy="457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641" name="Google Shape;641;p36"/>
          <p:cNvSpPr/>
          <p:nvPr/>
        </p:nvSpPr>
        <p:spPr>
          <a:xfrm>
            <a:off x="5032375" y="4821238"/>
            <a:ext cx="457200" cy="457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642" name="Google Shape;642;p36"/>
          <p:cNvSpPr/>
          <p:nvPr/>
        </p:nvSpPr>
        <p:spPr>
          <a:xfrm>
            <a:off x="5638800" y="5900738"/>
            <a:ext cx="457200" cy="457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37</a:t>
            </a:fld>
            <a:endParaRPr sz="900">
              <a:solidFill>
                <a:schemeClr val="dk1"/>
              </a:solidFill>
              <a:latin typeface="Tahoma"/>
              <a:ea typeface="Tahoma"/>
              <a:cs typeface="Tahoma"/>
              <a:sym typeface="Tahoma"/>
            </a:endParaRPr>
          </a:p>
        </p:txBody>
      </p:sp>
      <p:graphicFrame>
        <p:nvGraphicFramePr>
          <p:cNvPr id="649" name="Google Shape;649;p37"/>
          <p:cNvGraphicFramePr/>
          <p:nvPr/>
        </p:nvGraphicFramePr>
        <p:xfrm>
          <a:off x="3429000" y="0"/>
          <a:ext cx="8460742" cy="6858000"/>
        </p:xfrm>
        <a:graphic>
          <a:graphicData uri="http://schemas.openxmlformats.org/presentationml/2006/ole">
            <mc:AlternateContent xmlns:mc="http://schemas.openxmlformats.org/markup-compatibility/2006">
              <mc:Choice xmlns:v="urn:schemas-microsoft-com:vml" Requires="v">
                <p:oleObj r:id="rId3" imgW="8460742" imgH="6858000" progId="Paint.Picture">
                  <p:embed/>
                </p:oleObj>
              </mc:Choice>
              <mc:Fallback>
                <p:oleObj r:id="rId3" imgW="8460742" imgH="6858000" progId="Paint.Picture">
                  <p:embed/>
                  <p:pic>
                    <p:nvPicPr>
                      <p:cNvPr id="649" name="Google Shape;649;p37"/>
                      <p:cNvPicPr preferRelativeResize="0"/>
                      <p:nvPr/>
                    </p:nvPicPr>
                    <p:blipFill rotWithShape="1">
                      <a:blip r:embed="rId4">
                        <a:alphaModFix/>
                      </a:blip>
                      <a:srcRect b="3226"/>
                      <a:stretch/>
                    </p:blipFill>
                    <p:spPr>
                      <a:xfrm>
                        <a:off x="3429000" y="0"/>
                        <a:ext cx="8460742" cy="6858000"/>
                      </a:xfrm>
                      <a:prstGeom prst="rect">
                        <a:avLst/>
                      </a:prstGeom>
                      <a:noFill/>
                      <a:ln>
                        <a:noFill/>
                      </a:ln>
                    </p:spPr>
                  </p:pic>
                </p:oleObj>
              </mc:Fallback>
            </mc:AlternateContent>
          </a:graphicData>
        </a:graphic>
      </p:graphicFrame>
      <p:sp>
        <p:nvSpPr>
          <p:cNvPr id="650" name="Google Shape;650;p37"/>
          <p:cNvSpPr txBox="1"/>
          <p:nvPr/>
        </p:nvSpPr>
        <p:spPr>
          <a:xfrm>
            <a:off x="302258" y="2057400"/>
            <a:ext cx="381508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2"/>
                </a:solidFill>
                <a:latin typeface="Tahoma"/>
                <a:ea typeface="Tahoma"/>
                <a:cs typeface="Tahoma"/>
                <a:sym typeface="Tahoma"/>
              </a:rPr>
              <a:t>Example</a:t>
            </a:r>
            <a:endParaRPr/>
          </a:p>
          <a:p>
            <a:pPr marL="0" marR="0" lvl="0" indent="0" algn="l" rtl="0">
              <a:spcBef>
                <a:spcPts val="0"/>
              </a:spcBef>
              <a:spcAft>
                <a:spcPts val="0"/>
              </a:spcAft>
              <a:buNone/>
            </a:pPr>
            <a:r>
              <a:rPr lang="en-US" sz="3200">
                <a:solidFill>
                  <a:schemeClr val="dk2"/>
                </a:solidFill>
                <a:latin typeface="Tahoma"/>
                <a:ea typeface="Tahoma"/>
                <a:cs typeface="Tahoma"/>
                <a:sym typeface="Tahoma"/>
              </a:rPr>
              <a:t>BFS </a:t>
            </a:r>
            <a:endParaRPr/>
          </a:p>
          <a:p>
            <a:pPr marL="0" marR="0" lvl="0" indent="0" algn="l" rtl="0">
              <a:spcBef>
                <a:spcPts val="0"/>
              </a:spcBef>
              <a:spcAft>
                <a:spcPts val="0"/>
              </a:spcAft>
              <a:buNone/>
            </a:pPr>
            <a:r>
              <a:rPr lang="en-US" sz="3200">
                <a:solidFill>
                  <a:schemeClr val="dk2"/>
                </a:solidFill>
                <a:latin typeface="Tahoma"/>
                <a:ea typeface="Tahoma"/>
                <a:cs typeface="Tahoma"/>
                <a:sym typeface="Tahoma"/>
              </a:rPr>
              <a:t>8 PUZZLE PROBLEM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38</a:t>
            </a:fld>
            <a:endParaRPr sz="900">
              <a:solidFill>
                <a:schemeClr val="dk1"/>
              </a:solidFill>
              <a:latin typeface="Tahoma"/>
              <a:ea typeface="Tahoma"/>
              <a:cs typeface="Tahoma"/>
              <a:sym typeface="Tahoma"/>
            </a:endParaRPr>
          </a:p>
        </p:txBody>
      </p:sp>
      <p:sp>
        <p:nvSpPr>
          <p:cNvPr id="657" name="Google Shape;657;p3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4000"/>
              <a:buFont typeface="Trebuchet MS"/>
              <a:buNone/>
            </a:pPr>
            <a:r>
              <a:rPr lang="en-US" sz="4000"/>
              <a:t>Properties of breadth-first search</a:t>
            </a:r>
            <a:endParaRPr/>
          </a:p>
        </p:txBody>
      </p:sp>
      <p:sp>
        <p:nvSpPr>
          <p:cNvPr id="658" name="Google Shape;658;p3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lnSpc>
                <a:spcPct val="90000"/>
              </a:lnSpc>
              <a:spcBef>
                <a:spcPts val="0"/>
              </a:spcBef>
              <a:spcAft>
                <a:spcPts val="0"/>
              </a:spcAft>
              <a:buSzPct val="80000"/>
              <a:buChar char="►"/>
            </a:pPr>
            <a:r>
              <a:rPr lang="en-US" sz="2400" u="sng">
                <a:solidFill>
                  <a:srgbClr val="CC0099"/>
                </a:solidFill>
              </a:rPr>
              <a:t>Complete?</a:t>
            </a:r>
            <a:r>
              <a:rPr lang="en-US" sz="2400">
                <a:solidFill>
                  <a:srgbClr val="CC0099"/>
                </a:solidFill>
              </a:rPr>
              <a:t> </a:t>
            </a:r>
            <a:r>
              <a:rPr lang="en-US" sz="2400"/>
              <a:t>Yes, it always reaches a goal (if </a:t>
            </a:r>
            <a:r>
              <a:rPr lang="en-US" sz="2400" i="1"/>
              <a:t>b</a:t>
            </a:r>
            <a:r>
              <a:rPr lang="en-US" sz="2400"/>
              <a:t> is finite)</a:t>
            </a:r>
            <a:endParaRPr/>
          </a:p>
          <a:p>
            <a:pPr marL="342900" lvl="0" indent="-342900" algn="l" rtl="0">
              <a:lnSpc>
                <a:spcPct val="90000"/>
              </a:lnSpc>
              <a:spcBef>
                <a:spcPts val="1000"/>
              </a:spcBef>
              <a:spcAft>
                <a:spcPts val="0"/>
              </a:spcAft>
              <a:buSzPct val="80000"/>
              <a:buChar char="►"/>
            </a:pPr>
            <a:r>
              <a:rPr lang="en-US" sz="2400" u="sng">
                <a:solidFill>
                  <a:srgbClr val="CC0099"/>
                </a:solidFill>
              </a:rPr>
              <a:t>Time?</a:t>
            </a:r>
            <a:r>
              <a:rPr lang="en-US" sz="2400"/>
              <a:t> </a:t>
            </a:r>
            <a:r>
              <a:rPr lang="en-US" sz="2400" i="1"/>
              <a:t>1+b+b</a:t>
            </a:r>
            <a:r>
              <a:rPr lang="en-US" sz="2400" i="1" baseline="30000"/>
              <a:t>2</a:t>
            </a:r>
            <a:r>
              <a:rPr lang="en-US" sz="2400" i="1"/>
              <a:t>+b</a:t>
            </a:r>
            <a:r>
              <a:rPr lang="en-US" sz="2400" i="1" baseline="30000"/>
              <a:t>3</a:t>
            </a:r>
            <a:r>
              <a:rPr lang="en-US" sz="2400"/>
              <a:t>+… + </a:t>
            </a:r>
            <a:r>
              <a:rPr lang="en-US" sz="2400" i="1"/>
              <a:t>b</a:t>
            </a:r>
            <a:r>
              <a:rPr lang="en-US" sz="2400" i="1" baseline="30000"/>
              <a:t>d</a:t>
            </a:r>
            <a:r>
              <a:rPr lang="en-US" sz="2400"/>
              <a:t> = O(b</a:t>
            </a:r>
            <a:r>
              <a:rPr lang="en-US" sz="2400" baseline="30000"/>
              <a:t>d</a:t>
            </a:r>
            <a:r>
              <a:rPr lang="en-US" sz="2400"/>
              <a:t>)</a:t>
            </a:r>
            <a:endParaRPr/>
          </a:p>
          <a:p>
            <a:pPr marL="342900" lvl="0" indent="-342900" algn="l" rtl="0">
              <a:lnSpc>
                <a:spcPct val="90000"/>
              </a:lnSpc>
              <a:spcBef>
                <a:spcPts val="1000"/>
              </a:spcBef>
              <a:spcAft>
                <a:spcPts val="0"/>
              </a:spcAft>
              <a:buSzPct val="80000"/>
              <a:buFont typeface="Noto Sans Symbols"/>
              <a:buNone/>
            </a:pPr>
            <a:r>
              <a:rPr lang="en-US" sz="2400"/>
              <a:t>             (this is the number of nodes we generate)</a:t>
            </a:r>
            <a:endParaRPr/>
          </a:p>
          <a:p>
            <a:pPr marL="342900" lvl="0" indent="-342900" algn="l" rtl="0">
              <a:lnSpc>
                <a:spcPct val="90000"/>
              </a:lnSpc>
              <a:spcBef>
                <a:spcPts val="1000"/>
              </a:spcBef>
              <a:spcAft>
                <a:spcPts val="0"/>
              </a:spcAft>
              <a:buSzPct val="80000"/>
              <a:buChar char="►"/>
            </a:pPr>
            <a:r>
              <a:rPr lang="en-US" sz="2400" u="sng">
                <a:solidFill>
                  <a:srgbClr val="CC0099"/>
                </a:solidFill>
              </a:rPr>
              <a:t>Space?</a:t>
            </a:r>
            <a:r>
              <a:rPr lang="en-US" sz="2400"/>
              <a:t> </a:t>
            </a:r>
            <a:r>
              <a:rPr lang="en-US" sz="2400" i="1"/>
              <a:t>O(b</a:t>
            </a:r>
            <a:r>
              <a:rPr lang="en-US" sz="2400" i="1" baseline="30000"/>
              <a:t>d</a:t>
            </a:r>
            <a:r>
              <a:rPr lang="en-US" sz="2400" i="1"/>
              <a:t>)</a:t>
            </a:r>
            <a:r>
              <a:rPr lang="en-US" sz="2400"/>
              <a:t> (keeps every node in memory,</a:t>
            </a:r>
            <a:endParaRPr/>
          </a:p>
          <a:p>
            <a:pPr marL="342900" lvl="0" indent="-342900" algn="l" rtl="0">
              <a:lnSpc>
                <a:spcPct val="90000"/>
              </a:lnSpc>
              <a:spcBef>
                <a:spcPts val="1000"/>
              </a:spcBef>
              <a:spcAft>
                <a:spcPts val="0"/>
              </a:spcAft>
              <a:buSzPct val="80000"/>
              <a:buFont typeface="Noto Sans Symbols"/>
              <a:buNone/>
            </a:pPr>
            <a:r>
              <a:rPr lang="en-US" sz="2400"/>
              <a:t>               either in fringe or on a path to fringe).</a:t>
            </a:r>
            <a:endParaRPr/>
          </a:p>
          <a:p>
            <a:pPr marL="342900" lvl="0" indent="-342900" algn="l" rtl="0">
              <a:lnSpc>
                <a:spcPct val="90000"/>
              </a:lnSpc>
              <a:spcBef>
                <a:spcPts val="1000"/>
              </a:spcBef>
              <a:spcAft>
                <a:spcPts val="0"/>
              </a:spcAft>
              <a:buSzPct val="80000"/>
              <a:buChar char="►"/>
            </a:pPr>
            <a:r>
              <a:rPr lang="en-US" sz="2400" u="sng">
                <a:solidFill>
                  <a:srgbClr val="CC0099"/>
                </a:solidFill>
              </a:rPr>
              <a:t>Optimal?</a:t>
            </a:r>
            <a:r>
              <a:rPr lang="en-US" sz="2400"/>
              <a:t> No, for general cost functions.</a:t>
            </a:r>
            <a:endParaRPr/>
          </a:p>
          <a:p>
            <a:pPr marL="342900" lvl="0" indent="-342900" algn="l" rtl="0">
              <a:lnSpc>
                <a:spcPct val="90000"/>
              </a:lnSpc>
              <a:spcBef>
                <a:spcPts val="1000"/>
              </a:spcBef>
              <a:spcAft>
                <a:spcPts val="0"/>
              </a:spcAft>
              <a:buSzPct val="80000"/>
              <a:buFont typeface="Noto Sans Symbols"/>
              <a:buNone/>
            </a:pPr>
            <a:r>
              <a:rPr lang="en-US" sz="2400"/>
              <a:t>	Yes, if cost is a non-decreasing function only of depth.</a:t>
            </a:r>
            <a:endParaRPr/>
          </a:p>
          <a:p>
            <a:pPr marL="742950" lvl="1" indent="-285750" algn="l" rtl="0">
              <a:lnSpc>
                <a:spcPct val="90000"/>
              </a:lnSpc>
              <a:spcBef>
                <a:spcPts val="1000"/>
              </a:spcBef>
              <a:spcAft>
                <a:spcPts val="0"/>
              </a:spcAft>
              <a:buSzPct val="80000"/>
              <a:buChar char="►"/>
            </a:pPr>
            <a:r>
              <a:rPr lang="en-US" sz="2000"/>
              <a:t>With </a:t>
            </a:r>
            <a:r>
              <a:rPr lang="en-US" sz="2000">
                <a:solidFill>
                  <a:schemeClr val="dk2"/>
                </a:solidFill>
              </a:rPr>
              <a:t>f(d) ≥ f(d-1), </a:t>
            </a:r>
            <a:r>
              <a:rPr lang="en-US" sz="2000"/>
              <a:t>e.g., step-cost = constant:</a:t>
            </a:r>
            <a:endParaRPr/>
          </a:p>
          <a:p>
            <a:pPr marL="1143000" lvl="2" indent="-228600" algn="l" rtl="0">
              <a:lnSpc>
                <a:spcPct val="90000"/>
              </a:lnSpc>
              <a:spcBef>
                <a:spcPts val="1000"/>
              </a:spcBef>
              <a:spcAft>
                <a:spcPts val="0"/>
              </a:spcAft>
              <a:buSzPct val="80000"/>
              <a:buChar char="►"/>
            </a:pPr>
            <a:r>
              <a:rPr lang="en-US" sz="2000"/>
              <a:t>All optimal goal nodes occur on the same level</a:t>
            </a:r>
            <a:endParaRPr/>
          </a:p>
          <a:p>
            <a:pPr marL="1143000" lvl="2" indent="-228600" algn="l" rtl="0">
              <a:lnSpc>
                <a:spcPct val="90000"/>
              </a:lnSpc>
              <a:spcBef>
                <a:spcPts val="1000"/>
              </a:spcBef>
              <a:spcAft>
                <a:spcPts val="0"/>
              </a:spcAft>
              <a:buSzPct val="80000"/>
              <a:buChar char="►"/>
            </a:pPr>
            <a:r>
              <a:rPr lang="en-US" sz="2000"/>
              <a:t>Optimal goal nodes are always shallower than non-optimal goals</a:t>
            </a:r>
            <a:endParaRPr/>
          </a:p>
          <a:p>
            <a:pPr marL="1143000" lvl="2" indent="-228600" algn="l" rtl="0">
              <a:lnSpc>
                <a:spcPct val="90000"/>
              </a:lnSpc>
              <a:spcBef>
                <a:spcPts val="1000"/>
              </a:spcBef>
              <a:spcAft>
                <a:spcPts val="0"/>
              </a:spcAft>
              <a:buSzPct val="80000"/>
              <a:buChar char="►"/>
            </a:pPr>
            <a:r>
              <a:rPr lang="en-US" sz="2000"/>
              <a:t>An optimal goal will be found before any non-optimal goal</a:t>
            </a:r>
            <a:endParaRPr sz="2800">
              <a:solidFill>
                <a:srgbClr val="FF0000"/>
              </a:solidFill>
            </a:endParaRPr>
          </a:p>
          <a:p>
            <a:pPr marL="342900" lvl="0" indent="-342900" algn="l" rtl="0">
              <a:lnSpc>
                <a:spcPct val="90000"/>
              </a:lnSpc>
              <a:spcBef>
                <a:spcPts val="1000"/>
              </a:spcBef>
              <a:spcAft>
                <a:spcPts val="0"/>
              </a:spcAft>
              <a:buSzPct val="80000"/>
              <a:buChar char="►"/>
            </a:pPr>
            <a:r>
              <a:rPr lang="en-US" sz="2800">
                <a:solidFill>
                  <a:srgbClr val="FF0000"/>
                </a:solidFill>
              </a:rPr>
              <a:t>Space</a:t>
            </a:r>
            <a:r>
              <a:rPr lang="en-US" sz="2800"/>
              <a:t> is the bigger problem (more than time)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DFS-Depth First Search</a:t>
            </a:r>
            <a:endParaRPr/>
          </a:p>
        </p:txBody>
      </p:sp>
      <p:sp>
        <p:nvSpPr>
          <p:cNvPr id="664" name="Google Shape;664;p39"/>
          <p:cNvSpPr txBox="1">
            <a:spLocks noGrp="1"/>
          </p:cNvSpPr>
          <p:nvPr>
            <p:ph type="body" idx="1"/>
          </p:nvPr>
        </p:nvSpPr>
        <p:spPr>
          <a:xfrm>
            <a:off x="677334" y="1600200"/>
            <a:ext cx="9228666" cy="51053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Depth-first search (DFS) is an algorithm for traversing or searching tree or graph data structures.</a:t>
            </a:r>
            <a:endParaRPr/>
          </a:p>
          <a:p>
            <a:pPr marL="342900" lvl="0" indent="-342900" algn="l" rtl="0">
              <a:spcBef>
                <a:spcPts val="1000"/>
              </a:spcBef>
              <a:spcAft>
                <a:spcPts val="0"/>
              </a:spcAft>
              <a:buSzPts val="1440"/>
              <a:buChar char="►"/>
            </a:pPr>
            <a:r>
              <a:rPr lang="en-US"/>
              <a:t>The algorithm starts at the root node and explores as far as possible along each branch before backtracking.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C87D0E"/>
              </a:buClr>
              <a:buSzPct val="100000"/>
              <a:buFont typeface="Trebuchet MS"/>
              <a:buNone/>
            </a:pPr>
            <a:r>
              <a:rPr lang="en-US"/>
              <a:t>Defining The Problems As A State Space Search</a:t>
            </a:r>
            <a:br>
              <a:rPr lang="en-US"/>
            </a:br>
            <a:endParaRPr/>
          </a:p>
        </p:txBody>
      </p:sp>
      <p:sp>
        <p:nvSpPr>
          <p:cNvPr id="410" name="Google Shape;410;p4"/>
          <p:cNvSpPr txBox="1">
            <a:spLocks noGrp="1"/>
          </p:cNvSpPr>
          <p:nvPr>
            <p:ph type="body" idx="1"/>
          </p:nvPr>
        </p:nvSpPr>
        <p:spPr>
          <a:xfrm>
            <a:off x="677334" y="1752600"/>
            <a:ext cx="9228666" cy="495299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sz="2000"/>
              <a:t>A </a:t>
            </a:r>
            <a:r>
              <a:rPr lang="en-US" sz="2000" b="1"/>
              <a:t>State Space </a:t>
            </a:r>
            <a:r>
              <a:rPr lang="en-US" sz="2000"/>
              <a:t>represents a problem in terms of states and operators that change states. A state space consists of: </a:t>
            </a:r>
            <a:endParaRPr/>
          </a:p>
          <a:p>
            <a:pPr marL="342900" lvl="0" indent="-342900" algn="l" rtl="0">
              <a:spcBef>
                <a:spcPts val="1000"/>
              </a:spcBef>
              <a:spcAft>
                <a:spcPts val="0"/>
              </a:spcAft>
              <a:buClr>
                <a:srgbClr val="855309"/>
              </a:buClr>
              <a:buSzPts val="1700"/>
              <a:buFont typeface="Noto Sans Symbols"/>
              <a:buChar char="⮚"/>
            </a:pPr>
            <a:r>
              <a:rPr lang="en-US" sz="2000"/>
              <a:t>A representation of the states the system can be in. For example, in a board game, the board represents the current state of the game. </a:t>
            </a:r>
            <a:endParaRPr/>
          </a:p>
          <a:p>
            <a:pPr marL="342900" lvl="0" indent="-342900" algn="l" rtl="0">
              <a:spcBef>
                <a:spcPts val="1000"/>
              </a:spcBef>
              <a:spcAft>
                <a:spcPts val="0"/>
              </a:spcAft>
              <a:buClr>
                <a:srgbClr val="855309"/>
              </a:buClr>
              <a:buSzPts val="1700"/>
              <a:buFont typeface="Noto Sans Symbols"/>
              <a:buChar char="⮚"/>
            </a:pPr>
            <a:r>
              <a:rPr lang="en-US" sz="2000"/>
              <a:t>A set of operators that can change one state into another state. In a board game, the operators are the legal moves from any given state. Often the operators are represented as programs that change a state representation to represent the new state.</a:t>
            </a:r>
            <a:endParaRPr/>
          </a:p>
          <a:p>
            <a:pPr marL="342900" lvl="0" indent="-342900" algn="l" rtl="0">
              <a:spcBef>
                <a:spcPts val="1000"/>
              </a:spcBef>
              <a:spcAft>
                <a:spcPts val="0"/>
              </a:spcAft>
              <a:buClr>
                <a:srgbClr val="855309"/>
              </a:buClr>
              <a:buSzPts val="1700"/>
              <a:buFont typeface="Noto Sans Symbols"/>
              <a:buChar char="⮚"/>
            </a:pPr>
            <a:r>
              <a:rPr lang="en-US" sz="2000"/>
              <a:t>An initial state.</a:t>
            </a:r>
            <a:endParaRPr/>
          </a:p>
          <a:p>
            <a:pPr marL="342900" lvl="0" indent="-342900" algn="l" rtl="0">
              <a:spcBef>
                <a:spcPts val="1000"/>
              </a:spcBef>
              <a:spcAft>
                <a:spcPts val="0"/>
              </a:spcAft>
              <a:buClr>
                <a:srgbClr val="855309"/>
              </a:buClr>
              <a:buSzPts val="1700"/>
              <a:buFont typeface="Noto Sans Symbols"/>
              <a:buChar char="⮚"/>
            </a:pPr>
            <a:r>
              <a:rPr lang="en-US" sz="2000"/>
              <a:t>A set of final states; some of these may be desirable, others undesirable. This set is often represented implicitly by a program that detects terminal states.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40</a:t>
            </a:fld>
            <a:endParaRPr sz="900">
              <a:solidFill>
                <a:schemeClr val="dk1"/>
              </a:solidFill>
              <a:latin typeface="Tahoma"/>
              <a:ea typeface="Tahoma"/>
              <a:cs typeface="Tahoma"/>
              <a:sym typeface="Tahoma"/>
            </a:endParaRPr>
          </a:p>
        </p:txBody>
      </p:sp>
      <p:pic>
        <p:nvPicPr>
          <p:cNvPr id="671" name="Google Shape;671;p40" descr="dfs-progress01c"/>
          <p:cNvPicPr preferRelativeResize="0"/>
          <p:nvPr/>
        </p:nvPicPr>
        <p:blipFill rotWithShape="1">
          <a:blip r:embed="rId3">
            <a:alphaModFix/>
          </a:blip>
          <a:srcRect/>
          <a:stretch/>
        </p:blipFill>
        <p:spPr>
          <a:xfrm>
            <a:off x="3505200" y="3429000"/>
            <a:ext cx="5181600" cy="3011488"/>
          </a:xfrm>
          <a:prstGeom prst="rect">
            <a:avLst/>
          </a:prstGeom>
          <a:noFill/>
          <a:ln>
            <a:noFill/>
          </a:ln>
        </p:spPr>
      </p:pic>
      <p:sp>
        <p:nvSpPr>
          <p:cNvPr id="672" name="Google Shape;672;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673" name="Google Shape;673;p40"/>
          <p:cNvSpPr txBox="1">
            <a:spLocks noGrp="1"/>
          </p:cNvSpPr>
          <p:nvPr>
            <p:ph type="body" idx="1"/>
          </p:nvPr>
        </p:nvSpPr>
        <p:spPr>
          <a:xfrm>
            <a:off x="578467" y="1600200"/>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a:t>
            </a:r>
            <a:r>
              <a:rPr lang="en-US" sz="2800" i="1"/>
              <a:t>deepest</a:t>
            </a:r>
            <a:r>
              <a:rPr lang="en-US" sz="2800"/>
              <a:t> unexpanded node</a:t>
            </a:r>
            <a:endParaRPr/>
          </a:p>
          <a:p>
            <a:pPr marL="342900" lvl="0" indent="-342900" algn="l" rtl="0">
              <a:spcBef>
                <a:spcPts val="1000"/>
              </a:spcBef>
              <a:spcAft>
                <a:spcPts val="0"/>
              </a:spcAft>
              <a:buSzPts val="1920"/>
              <a:buChar char="►"/>
            </a:pPr>
            <a:r>
              <a:rPr lang="en-US" sz="2400" i="1"/>
              <a:t>Frontier </a:t>
            </a:r>
            <a:r>
              <a:rPr lang="en-US" sz="2400"/>
              <a:t>= Last In First Out (LIFO) queue, i.e., new successors go at the front of the queue.</a:t>
            </a:r>
            <a:endParaRPr/>
          </a:p>
          <a:p>
            <a:pPr marL="342900" lvl="0" indent="-342900" algn="l" rtl="0">
              <a:spcBef>
                <a:spcPts val="1000"/>
              </a:spcBef>
              <a:spcAft>
                <a:spcPts val="0"/>
              </a:spcAft>
              <a:buSzPts val="1920"/>
              <a:buChar char="►"/>
            </a:pPr>
            <a:r>
              <a:rPr lang="en-US" sz="2400" i="1"/>
              <a:t>Goal-Test</a:t>
            </a:r>
            <a:r>
              <a:rPr lang="en-US" sz="2400"/>
              <a:t> when </a:t>
            </a:r>
            <a:r>
              <a:rPr lang="en-US" sz="2400">
                <a:solidFill>
                  <a:srgbClr val="FF0000"/>
                </a:solidFill>
              </a:rPr>
              <a:t>inserted</a:t>
            </a:r>
            <a:r>
              <a:rPr lang="en-US" sz="2400"/>
              <a:t>.</a:t>
            </a:r>
            <a:endParaRPr/>
          </a:p>
          <a:p>
            <a:pPr marL="342900" lvl="0" indent="-342900" algn="l" rtl="0">
              <a:spcBef>
                <a:spcPts val="1000"/>
              </a:spcBef>
              <a:spcAft>
                <a:spcPts val="0"/>
              </a:spcAft>
              <a:buSzPts val="1920"/>
              <a:buFont typeface="Noto Sans Symbols"/>
              <a:buNone/>
            </a:pPr>
            <a:endParaRPr sz="2400"/>
          </a:p>
          <a:p>
            <a:pPr marL="342900" lvl="0" indent="-220980" algn="l" rtl="0">
              <a:spcBef>
                <a:spcPts val="1000"/>
              </a:spcBef>
              <a:spcAft>
                <a:spcPts val="0"/>
              </a:spcAft>
              <a:buSzPts val="1920"/>
              <a:buNone/>
            </a:pPr>
            <a:endParaRPr sz="2400"/>
          </a:p>
          <a:p>
            <a:pPr marL="342900" lvl="0" indent="-220980" algn="l" rtl="0">
              <a:spcBef>
                <a:spcPts val="1000"/>
              </a:spcBef>
              <a:spcAft>
                <a:spcPts val="0"/>
              </a:spcAft>
              <a:buSzPts val="1920"/>
              <a:buNone/>
            </a:pPr>
            <a:endParaRPr sz="2400"/>
          </a:p>
        </p:txBody>
      </p:sp>
      <p:sp>
        <p:nvSpPr>
          <p:cNvPr id="674" name="Google Shape;674;p40"/>
          <p:cNvSpPr txBox="1"/>
          <p:nvPr/>
        </p:nvSpPr>
        <p:spPr>
          <a:xfrm>
            <a:off x="908050" y="4374730"/>
            <a:ext cx="2597150" cy="147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Initial state = A</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A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A at front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[A]</a:t>
            </a:r>
            <a:endParaRPr/>
          </a:p>
        </p:txBody>
      </p:sp>
      <p:sp>
        <p:nvSpPr>
          <p:cNvPr id="675" name="Google Shape;675;p40"/>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41</a:t>
            </a:fld>
            <a:endParaRPr sz="900">
              <a:solidFill>
                <a:schemeClr val="dk1"/>
              </a:solidFill>
              <a:latin typeface="Tahoma"/>
              <a:ea typeface="Tahoma"/>
              <a:cs typeface="Tahoma"/>
              <a:sym typeface="Tahoma"/>
            </a:endParaRPr>
          </a:p>
        </p:txBody>
      </p:sp>
      <p:sp>
        <p:nvSpPr>
          <p:cNvPr id="682" name="Google Shape;682;p4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683" name="Google Shape;683;p41"/>
          <p:cNvSpPr txBox="1">
            <a:spLocks noGrp="1"/>
          </p:cNvSpPr>
          <p:nvPr>
            <p:ph type="body" idx="1"/>
          </p:nvPr>
        </p:nvSpPr>
        <p:spPr>
          <a:xfrm>
            <a:off x="677334" y="1371600"/>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pic>
        <p:nvPicPr>
          <p:cNvPr id="684" name="Google Shape;684;p41" descr="dfs-progress02c"/>
          <p:cNvPicPr preferRelativeResize="0"/>
          <p:nvPr/>
        </p:nvPicPr>
        <p:blipFill rotWithShape="1">
          <a:blip r:embed="rId3">
            <a:alphaModFix/>
          </a:blip>
          <a:srcRect/>
          <a:stretch/>
        </p:blipFill>
        <p:spPr>
          <a:xfrm>
            <a:off x="3505200" y="3048000"/>
            <a:ext cx="5181600" cy="3009900"/>
          </a:xfrm>
          <a:prstGeom prst="rect">
            <a:avLst/>
          </a:prstGeom>
          <a:noFill/>
          <a:ln>
            <a:noFill/>
          </a:ln>
        </p:spPr>
      </p:pic>
      <p:sp>
        <p:nvSpPr>
          <p:cNvPr id="685" name="Google Shape;685;p41"/>
          <p:cNvSpPr txBox="1"/>
          <p:nvPr/>
        </p:nvSpPr>
        <p:spPr>
          <a:xfrm>
            <a:off x="1700214" y="2709863"/>
            <a:ext cx="2873375" cy="1477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A to B, C. </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B or C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B, C at front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[B,C]</a:t>
            </a:r>
            <a:endParaRPr/>
          </a:p>
        </p:txBody>
      </p:sp>
      <p:sp>
        <p:nvSpPr>
          <p:cNvPr id="686" name="Google Shape;686;p41"/>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42</a:t>
            </a:fld>
            <a:endParaRPr sz="900">
              <a:solidFill>
                <a:schemeClr val="dk1"/>
              </a:solidFill>
              <a:latin typeface="Tahoma"/>
              <a:ea typeface="Tahoma"/>
              <a:cs typeface="Tahoma"/>
              <a:sym typeface="Tahoma"/>
            </a:endParaRPr>
          </a:p>
        </p:txBody>
      </p:sp>
      <p:pic>
        <p:nvPicPr>
          <p:cNvPr id="693" name="Google Shape;693;p42" descr="dfs-progress03c"/>
          <p:cNvPicPr preferRelativeResize="0"/>
          <p:nvPr/>
        </p:nvPicPr>
        <p:blipFill rotWithShape="1">
          <a:blip r:embed="rId3">
            <a:alphaModFix/>
          </a:blip>
          <a:srcRect/>
          <a:stretch/>
        </p:blipFill>
        <p:spPr>
          <a:xfrm>
            <a:off x="3505200" y="3048000"/>
            <a:ext cx="5181600" cy="2971800"/>
          </a:xfrm>
          <a:prstGeom prst="rect">
            <a:avLst/>
          </a:prstGeom>
          <a:noFill/>
          <a:ln>
            <a:noFill/>
          </a:ln>
        </p:spPr>
      </p:pic>
      <p:sp>
        <p:nvSpPr>
          <p:cNvPr id="694" name="Google Shape;694;p4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695" name="Google Shape;695;p42"/>
          <p:cNvSpPr txBox="1">
            <a:spLocks noGrp="1"/>
          </p:cNvSpPr>
          <p:nvPr>
            <p:ph type="body" idx="1"/>
          </p:nvPr>
        </p:nvSpPr>
        <p:spPr>
          <a:xfrm>
            <a:off x="578467" y="1488613"/>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sp>
        <p:nvSpPr>
          <p:cNvPr id="696" name="Google Shape;696;p42"/>
          <p:cNvSpPr txBox="1"/>
          <p:nvPr/>
        </p:nvSpPr>
        <p:spPr>
          <a:xfrm>
            <a:off x="1660525" y="2709863"/>
            <a:ext cx="2882900" cy="1477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B to D, E. </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D or E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D, E at front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[D,E,C]</a:t>
            </a:r>
            <a:endParaRPr/>
          </a:p>
        </p:txBody>
      </p:sp>
      <p:sp>
        <p:nvSpPr>
          <p:cNvPr id="697" name="Google Shape;697;p42"/>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43</a:t>
            </a:fld>
            <a:endParaRPr sz="900">
              <a:solidFill>
                <a:schemeClr val="dk1"/>
              </a:solidFill>
              <a:latin typeface="Tahoma"/>
              <a:ea typeface="Tahoma"/>
              <a:cs typeface="Tahoma"/>
              <a:sym typeface="Tahoma"/>
            </a:endParaRPr>
          </a:p>
        </p:txBody>
      </p:sp>
      <p:pic>
        <p:nvPicPr>
          <p:cNvPr id="704" name="Google Shape;704;p43" descr="dfs-progress04c"/>
          <p:cNvPicPr preferRelativeResize="0"/>
          <p:nvPr/>
        </p:nvPicPr>
        <p:blipFill rotWithShape="1">
          <a:blip r:embed="rId3">
            <a:alphaModFix/>
          </a:blip>
          <a:srcRect/>
          <a:stretch/>
        </p:blipFill>
        <p:spPr>
          <a:xfrm>
            <a:off x="3505200" y="3048001"/>
            <a:ext cx="5181600" cy="2913063"/>
          </a:xfrm>
          <a:prstGeom prst="rect">
            <a:avLst/>
          </a:prstGeom>
          <a:noFill/>
          <a:ln>
            <a:noFill/>
          </a:ln>
        </p:spPr>
      </p:pic>
      <p:sp>
        <p:nvSpPr>
          <p:cNvPr id="705" name="Google Shape;705;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706" name="Google Shape;706;p43"/>
          <p:cNvSpPr txBox="1">
            <a:spLocks noGrp="1"/>
          </p:cNvSpPr>
          <p:nvPr>
            <p:ph type="body" idx="1"/>
          </p:nvPr>
        </p:nvSpPr>
        <p:spPr>
          <a:xfrm>
            <a:off x="578467" y="1600200"/>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sp>
        <p:nvSpPr>
          <p:cNvPr id="707" name="Google Shape;707;p43"/>
          <p:cNvSpPr txBox="1"/>
          <p:nvPr/>
        </p:nvSpPr>
        <p:spPr>
          <a:xfrm>
            <a:off x="1649413" y="2709863"/>
            <a:ext cx="2843212" cy="1477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D to H, I. </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H or I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H, I at front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[H,I,E,C]</a:t>
            </a:r>
            <a:endParaRPr/>
          </a:p>
        </p:txBody>
      </p:sp>
      <p:sp>
        <p:nvSpPr>
          <p:cNvPr id="708" name="Google Shape;708;p43"/>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44</a:t>
            </a:fld>
            <a:endParaRPr sz="900">
              <a:solidFill>
                <a:schemeClr val="dk1"/>
              </a:solidFill>
              <a:latin typeface="Tahoma"/>
              <a:ea typeface="Tahoma"/>
              <a:cs typeface="Tahoma"/>
              <a:sym typeface="Tahoma"/>
            </a:endParaRPr>
          </a:p>
        </p:txBody>
      </p:sp>
      <p:pic>
        <p:nvPicPr>
          <p:cNvPr id="715" name="Google Shape;715;p44" descr="dfs-progress05c"/>
          <p:cNvPicPr preferRelativeResize="0"/>
          <p:nvPr/>
        </p:nvPicPr>
        <p:blipFill rotWithShape="1">
          <a:blip r:embed="rId3">
            <a:alphaModFix/>
          </a:blip>
          <a:srcRect/>
          <a:stretch/>
        </p:blipFill>
        <p:spPr>
          <a:xfrm>
            <a:off x="3505200" y="3048000"/>
            <a:ext cx="5181600" cy="3011488"/>
          </a:xfrm>
          <a:prstGeom prst="rect">
            <a:avLst/>
          </a:prstGeom>
          <a:noFill/>
          <a:ln>
            <a:noFill/>
          </a:ln>
        </p:spPr>
      </p:pic>
      <p:sp>
        <p:nvSpPr>
          <p:cNvPr id="716" name="Google Shape;716;p4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717" name="Google Shape;717;p44"/>
          <p:cNvSpPr txBox="1">
            <a:spLocks noGrp="1"/>
          </p:cNvSpPr>
          <p:nvPr>
            <p:ph type="body" idx="1"/>
          </p:nvPr>
        </p:nvSpPr>
        <p:spPr>
          <a:xfrm>
            <a:off x="578467" y="1447800"/>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sp>
        <p:nvSpPr>
          <p:cNvPr id="718" name="Google Shape;718;p44"/>
          <p:cNvSpPr txBox="1"/>
          <p:nvPr/>
        </p:nvSpPr>
        <p:spPr>
          <a:xfrm>
            <a:off x="1676400" y="2700338"/>
            <a:ext cx="2705100" cy="1200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H to no children.</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Forget H.</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[I,E,C]</a:t>
            </a:r>
            <a:endParaRPr/>
          </a:p>
        </p:txBody>
      </p:sp>
      <p:sp>
        <p:nvSpPr>
          <p:cNvPr id="719" name="Google Shape;719;p44"/>
          <p:cNvSpPr txBox="1"/>
          <p:nvPr/>
        </p:nvSpPr>
        <p:spPr>
          <a:xfrm>
            <a:off x="7315200" y="26670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45</a:t>
            </a:fld>
            <a:endParaRPr sz="900">
              <a:solidFill>
                <a:schemeClr val="dk1"/>
              </a:solidFill>
              <a:latin typeface="Tahoma"/>
              <a:ea typeface="Tahoma"/>
              <a:cs typeface="Tahoma"/>
              <a:sym typeface="Tahoma"/>
            </a:endParaRPr>
          </a:p>
        </p:txBody>
      </p:sp>
      <p:sp>
        <p:nvSpPr>
          <p:cNvPr id="726" name="Google Shape;726;p4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727" name="Google Shape;727;p45"/>
          <p:cNvSpPr txBox="1">
            <a:spLocks noGrp="1"/>
          </p:cNvSpPr>
          <p:nvPr>
            <p:ph type="body" idx="1"/>
          </p:nvPr>
        </p:nvSpPr>
        <p:spPr>
          <a:xfrm>
            <a:off x="578467" y="1382251"/>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pic>
        <p:nvPicPr>
          <p:cNvPr id="728" name="Google Shape;728;p45" descr="dfs-progress06c"/>
          <p:cNvPicPr preferRelativeResize="0"/>
          <p:nvPr/>
        </p:nvPicPr>
        <p:blipFill rotWithShape="1">
          <a:blip r:embed="rId3">
            <a:alphaModFix/>
          </a:blip>
          <a:srcRect/>
          <a:stretch/>
        </p:blipFill>
        <p:spPr>
          <a:xfrm>
            <a:off x="3505200" y="3048001"/>
            <a:ext cx="5181600" cy="3027363"/>
          </a:xfrm>
          <a:prstGeom prst="rect">
            <a:avLst/>
          </a:prstGeom>
          <a:noFill/>
          <a:ln>
            <a:noFill/>
          </a:ln>
        </p:spPr>
      </p:pic>
      <p:sp>
        <p:nvSpPr>
          <p:cNvPr id="729" name="Google Shape;729;p45"/>
          <p:cNvSpPr txBox="1"/>
          <p:nvPr/>
        </p:nvSpPr>
        <p:spPr>
          <a:xfrm>
            <a:off x="1752600" y="2722563"/>
            <a:ext cx="2705100" cy="1200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I to no children.</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Forget D, I.</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[E,C]</a:t>
            </a:r>
            <a:endParaRPr/>
          </a:p>
        </p:txBody>
      </p:sp>
      <p:sp>
        <p:nvSpPr>
          <p:cNvPr id="730" name="Google Shape;730;p45"/>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46</a:t>
            </a:fld>
            <a:endParaRPr sz="900">
              <a:solidFill>
                <a:schemeClr val="dk1"/>
              </a:solidFill>
              <a:latin typeface="Tahoma"/>
              <a:ea typeface="Tahoma"/>
              <a:cs typeface="Tahoma"/>
              <a:sym typeface="Tahoma"/>
            </a:endParaRPr>
          </a:p>
        </p:txBody>
      </p:sp>
      <p:sp>
        <p:nvSpPr>
          <p:cNvPr id="737" name="Google Shape;737;p4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738" name="Google Shape;738;p46"/>
          <p:cNvSpPr txBox="1">
            <a:spLocks noGrp="1"/>
          </p:cNvSpPr>
          <p:nvPr>
            <p:ph type="body" idx="1"/>
          </p:nvPr>
        </p:nvSpPr>
        <p:spPr>
          <a:xfrm>
            <a:off x="578467" y="1508457"/>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pic>
        <p:nvPicPr>
          <p:cNvPr id="739" name="Google Shape;739;p46" descr="dfs-progress01c"/>
          <p:cNvPicPr preferRelativeResize="0"/>
          <p:nvPr/>
        </p:nvPicPr>
        <p:blipFill rotWithShape="1">
          <a:blip r:embed="rId3">
            <a:alphaModFix/>
          </a:blip>
          <a:srcRect/>
          <a:stretch/>
        </p:blipFill>
        <p:spPr>
          <a:xfrm>
            <a:off x="3886200" y="3124201"/>
            <a:ext cx="4419600" cy="2568575"/>
          </a:xfrm>
          <a:prstGeom prst="rect">
            <a:avLst/>
          </a:prstGeom>
          <a:noFill/>
          <a:ln>
            <a:noFill/>
          </a:ln>
        </p:spPr>
      </p:pic>
      <p:pic>
        <p:nvPicPr>
          <p:cNvPr id="740" name="Google Shape;740;p46" descr="dfs-progress07c"/>
          <p:cNvPicPr preferRelativeResize="0"/>
          <p:nvPr/>
        </p:nvPicPr>
        <p:blipFill rotWithShape="1">
          <a:blip r:embed="rId4">
            <a:alphaModFix/>
          </a:blip>
          <a:srcRect/>
          <a:stretch/>
        </p:blipFill>
        <p:spPr>
          <a:xfrm>
            <a:off x="3505200" y="3048000"/>
            <a:ext cx="5181600" cy="3009900"/>
          </a:xfrm>
          <a:prstGeom prst="rect">
            <a:avLst/>
          </a:prstGeom>
          <a:noFill/>
          <a:ln>
            <a:noFill/>
          </a:ln>
        </p:spPr>
      </p:pic>
      <p:sp>
        <p:nvSpPr>
          <p:cNvPr id="741" name="Google Shape;741;p46"/>
          <p:cNvSpPr txBox="1"/>
          <p:nvPr/>
        </p:nvSpPr>
        <p:spPr>
          <a:xfrm>
            <a:off x="1660525" y="2709863"/>
            <a:ext cx="2832100" cy="1477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E to J, K. </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J or K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J, K at front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[J,K,C]</a:t>
            </a:r>
            <a:endParaRPr/>
          </a:p>
        </p:txBody>
      </p:sp>
      <p:sp>
        <p:nvSpPr>
          <p:cNvPr id="742" name="Google Shape;742;p46"/>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47</a:t>
            </a:fld>
            <a:endParaRPr sz="900">
              <a:solidFill>
                <a:schemeClr val="dk1"/>
              </a:solidFill>
              <a:latin typeface="Tahoma"/>
              <a:ea typeface="Tahoma"/>
              <a:cs typeface="Tahoma"/>
              <a:sym typeface="Tahoma"/>
            </a:endParaRPr>
          </a:p>
        </p:txBody>
      </p:sp>
      <p:sp>
        <p:nvSpPr>
          <p:cNvPr id="749" name="Google Shape;749;p4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750" name="Google Shape;750;p47"/>
          <p:cNvSpPr txBox="1">
            <a:spLocks noGrp="1"/>
          </p:cNvSpPr>
          <p:nvPr>
            <p:ph type="body" idx="1"/>
          </p:nvPr>
        </p:nvSpPr>
        <p:spPr>
          <a:xfrm>
            <a:off x="663887" y="1508457"/>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pic>
        <p:nvPicPr>
          <p:cNvPr id="751" name="Google Shape;751;p47" descr="dfs-progress01c"/>
          <p:cNvPicPr preferRelativeResize="0"/>
          <p:nvPr/>
        </p:nvPicPr>
        <p:blipFill rotWithShape="1">
          <a:blip r:embed="rId3">
            <a:alphaModFix/>
          </a:blip>
          <a:srcRect/>
          <a:stretch/>
        </p:blipFill>
        <p:spPr>
          <a:xfrm>
            <a:off x="3886200" y="3124201"/>
            <a:ext cx="4419600" cy="2568575"/>
          </a:xfrm>
          <a:prstGeom prst="rect">
            <a:avLst/>
          </a:prstGeom>
          <a:noFill/>
          <a:ln>
            <a:noFill/>
          </a:ln>
        </p:spPr>
      </p:pic>
      <p:pic>
        <p:nvPicPr>
          <p:cNvPr id="752" name="Google Shape;752;p47" descr="dfs-progress08c"/>
          <p:cNvPicPr preferRelativeResize="0"/>
          <p:nvPr/>
        </p:nvPicPr>
        <p:blipFill rotWithShape="1">
          <a:blip r:embed="rId4">
            <a:alphaModFix/>
          </a:blip>
          <a:srcRect/>
          <a:stretch/>
        </p:blipFill>
        <p:spPr>
          <a:xfrm>
            <a:off x="3505200" y="3048000"/>
            <a:ext cx="5181600" cy="3009900"/>
          </a:xfrm>
          <a:prstGeom prst="rect">
            <a:avLst/>
          </a:prstGeom>
          <a:noFill/>
          <a:ln>
            <a:noFill/>
          </a:ln>
        </p:spPr>
      </p:pic>
      <p:sp>
        <p:nvSpPr>
          <p:cNvPr id="753" name="Google Shape;753;p47"/>
          <p:cNvSpPr txBox="1"/>
          <p:nvPr/>
        </p:nvSpPr>
        <p:spPr>
          <a:xfrm>
            <a:off x="1630364" y="2700338"/>
            <a:ext cx="2636837" cy="1200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I to no children.</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Forget D, I.</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[E,C]</a:t>
            </a:r>
            <a:endParaRPr/>
          </a:p>
        </p:txBody>
      </p:sp>
      <p:sp>
        <p:nvSpPr>
          <p:cNvPr id="754" name="Google Shape;754;p47"/>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48</a:t>
            </a:fld>
            <a:endParaRPr sz="900">
              <a:solidFill>
                <a:schemeClr val="dk1"/>
              </a:solidFill>
              <a:latin typeface="Tahoma"/>
              <a:ea typeface="Tahoma"/>
              <a:cs typeface="Tahoma"/>
              <a:sym typeface="Tahoma"/>
            </a:endParaRPr>
          </a:p>
        </p:txBody>
      </p:sp>
      <p:sp>
        <p:nvSpPr>
          <p:cNvPr id="761" name="Google Shape;761;p4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762" name="Google Shape;762;p48"/>
          <p:cNvSpPr txBox="1">
            <a:spLocks noGrp="1"/>
          </p:cNvSpPr>
          <p:nvPr>
            <p:ph type="body" idx="1"/>
          </p:nvPr>
        </p:nvSpPr>
        <p:spPr>
          <a:xfrm>
            <a:off x="578467" y="1601788"/>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pic>
        <p:nvPicPr>
          <p:cNvPr id="763" name="Google Shape;763;p48" descr="dfs-progress01c"/>
          <p:cNvPicPr preferRelativeResize="0"/>
          <p:nvPr/>
        </p:nvPicPr>
        <p:blipFill rotWithShape="1">
          <a:blip r:embed="rId3">
            <a:alphaModFix/>
          </a:blip>
          <a:srcRect/>
          <a:stretch/>
        </p:blipFill>
        <p:spPr>
          <a:xfrm>
            <a:off x="3886200" y="3124201"/>
            <a:ext cx="4419600" cy="2568575"/>
          </a:xfrm>
          <a:prstGeom prst="rect">
            <a:avLst/>
          </a:prstGeom>
          <a:noFill/>
          <a:ln>
            <a:noFill/>
          </a:ln>
        </p:spPr>
      </p:pic>
      <p:pic>
        <p:nvPicPr>
          <p:cNvPr id="764" name="Google Shape;764;p48" descr="dfs-progress09c"/>
          <p:cNvPicPr preferRelativeResize="0"/>
          <p:nvPr/>
        </p:nvPicPr>
        <p:blipFill rotWithShape="1">
          <a:blip r:embed="rId4">
            <a:alphaModFix/>
          </a:blip>
          <a:srcRect/>
          <a:stretch/>
        </p:blipFill>
        <p:spPr>
          <a:xfrm>
            <a:off x="3505200" y="3048001"/>
            <a:ext cx="5181600" cy="3027363"/>
          </a:xfrm>
          <a:prstGeom prst="rect">
            <a:avLst/>
          </a:prstGeom>
          <a:noFill/>
          <a:ln>
            <a:noFill/>
          </a:ln>
        </p:spPr>
      </p:pic>
      <p:sp>
        <p:nvSpPr>
          <p:cNvPr id="765" name="Google Shape;765;p48"/>
          <p:cNvSpPr txBox="1"/>
          <p:nvPr/>
        </p:nvSpPr>
        <p:spPr>
          <a:xfrm>
            <a:off x="1611313" y="2722563"/>
            <a:ext cx="2686050" cy="1200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K to no children.</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Forget B, E, K.</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[C]</a:t>
            </a:r>
            <a:endParaRPr/>
          </a:p>
        </p:txBody>
      </p:sp>
      <p:sp>
        <p:nvSpPr>
          <p:cNvPr id="766" name="Google Shape;766;p48"/>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49</a:t>
            </a:fld>
            <a:endParaRPr sz="900">
              <a:solidFill>
                <a:schemeClr val="dk1"/>
              </a:solidFill>
              <a:latin typeface="Tahoma"/>
              <a:ea typeface="Tahoma"/>
              <a:cs typeface="Tahoma"/>
              <a:sym typeface="Tahoma"/>
            </a:endParaRPr>
          </a:p>
        </p:txBody>
      </p:sp>
      <p:sp>
        <p:nvSpPr>
          <p:cNvPr id="773" name="Google Shape;773;p4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Depth-first search</a:t>
            </a:r>
            <a:endParaRPr/>
          </a:p>
        </p:txBody>
      </p:sp>
      <p:sp>
        <p:nvSpPr>
          <p:cNvPr id="774" name="Google Shape;774;p49"/>
          <p:cNvSpPr txBox="1">
            <a:spLocks noGrp="1"/>
          </p:cNvSpPr>
          <p:nvPr>
            <p:ph type="body" idx="1"/>
          </p:nvPr>
        </p:nvSpPr>
        <p:spPr>
          <a:xfrm>
            <a:off x="533400" y="1508457"/>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t>Expand deepest unexpanded node</a:t>
            </a:r>
            <a:endParaRPr/>
          </a:p>
          <a:p>
            <a:pPr marL="742950" lvl="1" indent="-285750" algn="l" rtl="0">
              <a:spcBef>
                <a:spcPts val="1000"/>
              </a:spcBef>
              <a:spcAft>
                <a:spcPts val="0"/>
              </a:spcAft>
              <a:buSzPts val="1920"/>
              <a:buChar char="►"/>
            </a:pPr>
            <a:r>
              <a:rPr lang="en-US" sz="2400" i="1"/>
              <a:t>Frontier </a:t>
            </a:r>
            <a:r>
              <a:rPr lang="en-US" sz="2400"/>
              <a:t>= LIFO queue, i.e., put successors at front</a:t>
            </a:r>
            <a:endParaRPr/>
          </a:p>
        </p:txBody>
      </p:sp>
      <p:pic>
        <p:nvPicPr>
          <p:cNvPr id="775" name="Google Shape;775;p49" descr="dfs-progress01c"/>
          <p:cNvPicPr preferRelativeResize="0"/>
          <p:nvPr/>
        </p:nvPicPr>
        <p:blipFill rotWithShape="1">
          <a:blip r:embed="rId3">
            <a:alphaModFix/>
          </a:blip>
          <a:srcRect/>
          <a:stretch/>
        </p:blipFill>
        <p:spPr>
          <a:xfrm>
            <a:off x="3886200" y="3124201"/>
            <a:ext cx="4419600" cy="2568575"/>
          </a:xfrm>
          <a:prstGeom prst="rect">
            <a:avLst/>
          </a:prstGeom>
          <a:noFill/>
          <a:ln>
            <a:noFill/>
          </a:ln>
        </p:spPr>
      </p:pic>
      <p:pic>
        <p:nvPicPr>
          <p:cNvPr id="776" name="Google Shape;776;p49" descr="dfs-progress10c"/>
          <p:cNvPicPr preferRelativeResize="0"/>
          <p:nvPr/>
        </p:nvPicPr>
        <p:blipFill rotWithShape="1">
          <a:blip r:embed="rId4">
            <a:alphaModFix/>
          </a:blip>
          <a:srcRect/>
          <a:stretch/>
        </p:blipFill>
        <p:spPr>
          <a:xfrm>
            <a:off x="3505200" y="3048000"/>
            <a:ext cx="5181600" cy="3009900"/>
          </a:xfrm>
          <a:prstGeom prst="rect">
            <a:avLst/>
          </a:prstGeom>
          <a:noFill/>
          <a:ln>
            <a:noFill/>
          </a:ln>
        </p:spPr>
      </p:pic>
      <p:sp>
        <p:nvSpPr>
          <p:cNvPr id="777" name="Google Shape;777;p49"/>
          <p:cNvSpPr txBox="1"/>
          <p:nvPr/>
        </p:nvSpPr>
        <p:spPr>
          <a:xfrm>
            <a:off x="1660526" y="3384551"/>
            <a:ext cx="2843213" cy="147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Expand C to F, G. </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Is F or G a goal state?</a:t>
            </a:r>
            <a:endParaRPr/>
          </a:p>
          <a:p>
            <a:pPr marL="0" marR="0" lvl="0" indent="0" algn="l" rtl="0">
              <a:spcBef>
                <a:spcPts val="0"/>
              </a:spcBef>
              <a:spcAft>
                <a:spcPts val="0"/>
              </a:spcAft>
              <a:buNone/>
            </a:pPr>
            <a:endParaRPr sz="1800">
              <a:solidFill>
                <a:srgbClr val="FF0000"/>
              </a:solidFill>
              <a:latin typeface="Tahoma"/>
              <a:ea typeface="Tahoma"/>
              <a:cs typeface="Tahoma"/>
              <a:sym typeface="Tahoma"/>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Put F, G at front of queue.</a:t>
            </a:r>
            <a:endParaRPr/>
          </a:p>
          <a:p>
            <a:pPr marL="0" marR="0" lvl="0" indent="0" algn="l" rtl="0">
              <a:spcBef>
                <a:spcPts val="0"/>
              </a:spcBef>
              <a:spcAft>
                <a:spcPts val="0"/>
              </a:spcAft>
              <a:buNone/>
            </a:pPr>
            <a:r>
              <a:rPr lang="en-US" sz="1800">
                <a:solidFill>
                  <a:srgbClr val="FF0000"/>
                </a:solidFill>
                <a:latin typeface="Tahoma"/>
                <a:ea typeface="Tahoma"/>
                <a:cs typeface="Tahoma"/>
                <a:sym typeface="Tahoma"/>
              </a:rPr>
              <a:t>frontier = [F,G]</a:t>
            </a:r>
            <a:endParaRPr/>
          </a:p>
        </p:txBody>
      </p:sp>
      <p:sp>
        <p:nvSpPr>
          <p:cNvPr id="778" name="Google Shape;778;p49"/>
          <p:cNvSpPr txBox="1"/>
          <p:nvPr/>
        </p:nvSpPr>
        <p:spPr>
          <a:xfrm>
            <a:off x="7315200" y="2971800"/>
            <a:ext cx="2895600"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Future= green dotted circles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Frontier=white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Expanded/active=gray nodes</a:t>
            </a:r>
            <a:endParaRPr/>
          </a:p>
          <a:p>
            <a:pPr marL="0" marR="0" lvl="0" indent="0" algn="l" rtl="0">
              <a:spcBef>
                <a:spcPts val="0"/>
              </a:spcBef>
              <a:spcAft>
                <a:spcPts val="0"/>
              </a:spcAft>
              <a:buNone/>
            </a:pPr>
            <a:r>
              <a:rPr lang="en-US" sz="1400">
                <a:solidFill>
                  <a:schemeClr val="dk1"/>
                </a:solidFill>
                <a:latin typeface="Tahoma"/>
                <a:ea typeface="Tahoma"/>
                <a:cs typeface="Tahoma"/>
                <a:sym typeface="Tahoma"/>
              </a:rPr>
              <a:t>Forgotten/reclaimed= black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416" name="Google Shape;416;p5"/>
          <p:cNvSpPr txBox="1">
            <a:spLocks noGrp="1"/>
          </p:cNvSpPr>
          <p:nvPr>
            <p:ph type="title"/>
          </p:nvPr>
        </p:nvSpPr>
        <p:spPr>
          <a:xfrm>
            <a:off x="393450" y="533400"/>
            <a:ext cx="8534400" cy="114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State Space Search: Water Jug Problem</a:t>
            </a:r>
            <a:endParaRPr/>
          </a:p>
        </p:txBody>
      </p:sp>
      <p:sp>
        <p:nvSpPr>
          <p:cNvPr id="417" name="Google Shape;417;p5"/>
          <p:cNvSpPr txBox="1">
            <a:spLocks noGrp="1"/>
          </p:cNvSpPr>
          <p:nvPr>
            <p:ph type="body" idx="1"/>
          </p:nvPr>
        </p:nvSpPr>
        <p:spPr>
          <a:xfrm>
            <a:off x="677334" y="2160589"/>
            <a:ext cx="9762066"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chemeClr val="dk1"/>
              </a:buClr>
              <a:buSzPts val="3360"/>
              <a:buFont typeface="Trebuchet MS"/>
              <a:buNone/>
            </a:pPr>
            <a:r>
              <a:rPr lang="en-US" sz="2800"/>
              <a:t>“You are given two jugs, a 4-litre one and a 3-litre one. </a:t>
            </a:r>
            <a:endParaRPr/>
          </a:p>
          <a:p>
            <a:pPr marL="342900" lvl="0" indent="-342900" algn="l" rtl="0">
              <a:lnSpc>
                <a:spcPct val="120000"/>
              </a:lnSpc>
              <a:spcBef>
                <a:spcPts val="0"/>
              </a:spcBef>
              <a:spcAft>
                <a:spcPts val="0"/>
              </a:spcAft>
              <a:buClr>
                <a:schemeClr val="dk1"/>
              </a:buClr>
              <a:buSzPts val="3360"/>
              <a:buFont typeface="Trebuchet MS"/>
              <a:buNone/>
            </a:pPr>
            <a:r>
              <a:rPr lang="en-US" sz="2800"/>
              <a:t>Neither has any measuring markers on it. There is a </a:t>
            </a:r>
            <a:endParaRPr/>
          </a:p>
          <a:p>
            <a:pPr marL="342900" lvl="0" indent="-342900" algn="l" rtl="0">
              <a:lnSpc>
                <a:spcPct val="120000"/>
              </a:lnSpc>
              <a:spcBef>
                <a:spcPts val="0"/>
              </a:spcBef>
              <a:spcAft>
                <a:spcPts val="0"/>
              </a:spcAft>
              <a:buClr>
                <a:schemeClr val="dk1"/>
              </a:buClr>
              <a:buSzPts val="3360"/>
              <a:buFont typeface="Trebuchet MS"/>
              <a:buNone/>
            </a:pPr>
            <a:r>
              <a:rPr lang="en-US" sz="2800"/>
              <a:t>pump that can be used to fill the jugs with water. How </a:t>
            </a:r>
            <a:endParaRPr/>
          </a:p>
          <a:p>
            <a:pPr marL="342900" lvl="0" indent="-342900" algn="l" rtl="0">
              <a:lnSpc>
                <a:spcPct val="120000"/>
              </a:lnSpc>
              <a:spcBef>
                <a:spcPts val="0"/>
              </a:spcBef>
              <a:spcAft>
                <a:spcPts val="0"/>
              </a:spcAft>
              <a:buClr>
                <a:schemeClr val="dk1"/>
              </a:buClr>
              <a:buSzPts val="3360"/>
              <a:buFont typeface="Trebuchet MS"/>
              <a:buNone/>
            </a:pPr>
            <a:r>
              <a:rPr lang="en-US" sz="2800"/>
              <a:t>can you get exactly 2 litres of water into 4-litre jug.”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50</a:t>
            </a:fld>
            <a:endParaRPr sz="900">
              <a:solidFill>
                <a:schemeClr val="dk1"/>
              </a:solidFill>
              <a:latin typeface="Tahoma"/>
              <a:ea typeface="Tahoma"/>
              <a:cs typeface="Tahoma"/>
              <a:sym typeface="Tahoma"/>
            </a:endParaRPr>
          </a:p>
        </p:txBody>
      </p:sp>
      <p:sp>
        <p:nvSpPr>
          <p:cNvPr id="785" name="Google Shape;785;p5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4000"/>
              <a:buFont typeface="Trebuchet MS"/>
              <a:buNone/>
            </a:pPr>
            <a:r>
              <a:rPr lang="en-US" sz="4000"/>
              <a:t>Properties of depth-first search</a:t>
            </a:r>
            <a:endParaRPr/>
          </a:p>
        </p:txBody>
      </p:sp>
      <p:sp>
        <p:nvSpPr>
          <p:cNvPr id="786" name="Google Shape;786;p50"/>
          <p:cNvSpPr txBox="1">
            <a:spLocks noGrp="1"/>
          </p:cNvSpPr>
          <p:nvPr>
            <p:ph type="body" idx="1"/>
          </p:nvPr>
        </p:nvSpPr>
        <p:spPr>
          <a:xfrm>
            <a:off x="1800225" y="1447801"/>
            <a:ext cx="8650288" cy="460851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SzPct val="80000"/>
              <a:buChar char="►"/>
            </a:pPr>
            <a:r>
              <a:rPr lang="en-US" sz="2800" u="sng">
                <a:solidFill>
                  <a:srgbClr val="CC0099"/>
                </a:solidFill>
              </a:rPr>
              <a:t>Complete?</a:t>
            </a:r>
            <a:r>
              <a:rPr lang="en-US" sz="2800"/>
              <a:t> No: fails in loops/infinite-depth spaces</a:t>
            </a:r>
            <a:endParaRPr/>
          </a:p>
          <a:p>
            <a:pPr marL="742950" lvl="1" indent="-285750" algn="l" rtl="0">
              <a:spcBef>
                <a:spcPts val="1000"/>
              </a:spcBef>
              <a:spcAft>
                <a:spcPts val="0"/>
              </a:spcAft>
              <a:buSzPct val="80000"/>
              <a:buChar char="►"/>
            </a:pPr>
            <a:r>
              <a:rPr lang="en-US" sz="2400"/>
              <a:t>Can modify to avoid loops/repeated states along path</a:t>
            </a:r>
            <a:endParaRPr/>
          </a:p>
          <a:p>
            <a:pPr marL="1143000" lvl="2" indent="-228600" algn="l" rtl="0">
              <a:spcBef>
                <a:spcPts val="1000"/>
              </a:spcBef>
              <a:spcAft>
                <a:spcPts val="0"/>
              </a:spcAft>
              <a:buSzPct val="80000"/>
              <a:buChar char="►"/>
            </a:pPr>
            <a:r>
              <a:rPr lang="en-US" sz="2000"/>
              <a:t>check if current nodes occurred before on path to root </a:t>
            </a:r>
            <a:endParaRPr/>
          </a:p>
          <a:p>
            <a:pPr marL="742950" lvl="1" indent="-285750" algn="l" rtl="0">
              <a:spcBef>
                <a:spcPts val="1000"/>
              </a:spcBef>
              <a:spcAft>
                <a:spcPts val="0"/>
              </a:spcAft>
              <a:buSzPct val="80000"/>
              <a:buChar char="►"/>
            </a:pPr>
            <a:r>
              <a:rPr lang="en-US" sz="2400"/>
              <a:t>Can use graph search (remember all nodes ever seen)</a:t>
            </a:r>
            <a:endParaRPr/>
          </a:p>
          <a:p>
            <a:pPr marL="1143000" lvl="2" indent="-228600" algn="l" rtl="0">
              <a:spcBef>
                <a:spcPts val="1000"/>
              </a:spcBef>
              <a:spcAft>
                <a:spcPts val="0"/>
              </a:spcAft>
              <a:buSzPct val="80000"/>
              <a:buChar char="►"/>
            </a:pPr>
            <a:r>
              <a:rPr lang="en-US" sz="2000"/>
              <a:t>problem with graph search: space is exponential, not linear</a:t>
            </a:r>
            <a:endParaRPr/>
          </a:p>
          <a:p>
            <a:pPr marL="742950" lvl="1" indent="-285750" algn="l" rtl="0">
              <a:spcBef>
                <a:spcPts val="1000"/>
              </a:spcBef>
              <a:spcAft>
                <a:spcPts val="0"/>
              </a:spcAft>
              <a:buSzPct val="80000"/>
              <a:buChar char="►"/>
            </a:pPr>
            <a:r>
              <a:rPr lang="en-US" sz="2400"/>
              <a:t>Still fails in infinite-depth spaces (may miss goal entirely)</a:t>
            </a:r>
            <a:endParaRPr/>
          </a:p>
          <a:p>
            <a:pPr marL="342900" lvl="0" indent="-342900" algn="l" rtl="0">
              <a:spcBef>
                <a:spcPts val="1000"/>
              </a:spcBef>
              <a:spcAft>
                <a:spcPts val="0"/>
              </a:spcAft>
              <a:buSzPct val="80000"/>
              <a:buChar char="►"/>
            </a:pPr>
            <a:r>
              <a:rPr lang="en-US" sz="2800" u="sng">
                <a:solidFill>
                  <a:srgbClr val="CC0099"/>
                </a:solidFill>
              </a:rPr>
              <a:t>Time?</a:t>
            </a:r>
            <a:r>
              <a:rPr lang="en-US" sz="2800"/>
              <a:t> </a:t>
            </a:r>
            <a:r>
              <a:rPr lang="en-US" sz="2800" i="1"/>
              <a:t>O(b</a:t>
            </a:r>
            <a:r>
              <a:rPr lang="en-US" sz="2800" i="1" baseline="30000"/>
              <a:t>m</a:t>
            </a:r>
            <a:r>
              <a:rPr lang="en-US" sz="2800" i="1"/>
              <a:t>)</a:t>
            </a:r>
            <a:r>
              <a:rPr lang="en-US" sz="2800"/>
              <a:t> with </a:t>
            </a:r>
            <a:r>
              <a:rPr lang="en-US" sz="2800" i="1"/>
              <a:t>m </a:t>
            </a:r>
            <a:r>
              <a:rPr lang="en-US" sz="2800"/>
              <a:t>=maximum depth of space</a:t>
            </a:r>
            <a:endParaRPr/>
          </a:p>
          <a:p>
            <a:pPr marL="742950" lvl="1" indent="-285750" algn="l" rtl="0">
              <a:spcBef>
                <a:spcPts val="1000"/>
              </a:spcBef>
              <a:spcAft>
                <a:spcPts val="0"/>
              </a:spcAft>
              <a:buSzPct val="80000"/>
              <a:buChar char="►"/>
            </a:pPr>
            <a:r>
              <a:rPr lang="en-US" sz="2400"/>
              <a:t>Terrible if </a:t>
            </a:r>
            <a:r>
              <a:rPr lang="en-US" sz="2400" i="1"/>
              <a:t>m</a:t>
            </a:r>
            <a:r>
              <a:rPr lang="en-US" sz="2400"/>
              <a:t> is much larger than </a:t>
            </a:r>
            <a:r>
              <a:rPr lang="en-US" sz="2400" i="1"/>
              <a:t>d</a:t>
            </a:r>
            <a:endParaRPr/>
          </a:p>
          <a:p>
            <a:pPr marL="742950" lvl="1" indent="-285750" algn="l" rtl="0">
              <a:spcBef>
                <a:spcPts val="1000"/>
              </a:spcBef>
              <a:spcAft>
                <a:spcPts val="0"/>
              </a:spcAft>
              <a:buSzPct val="80000"/>
              <a:buChar char="►"/>
            </a:pPr>
            <a:r>
              <a:rPr lang="en-US" sz="2400"/>
              <a:t> If solutions are dense, may be much faster than BFS</a:t>
            </a:r>
            <a:endParaRPr/>
          </a:p>
          <a:p>
            <a:pPr marL="342900" lvl="0" indent="-342900" algn="l" rtl="0">
              <a:spcBef>
                <a:spcPts val="1000"/>
              </a:spcBef>
              <a:spcAft>
                <a:spcPts val="0"/>
              </a:spcAft>
              <a:buSzPct val="80000"/>
              <a:buChar char="►"/>
            </a:pPr>
            <a:r>
              <a:rPr lang="en-US" sz="2800" u="sng">
                <a:solidFill>
                  <a:srgbClr val="CC0099"/>
                </a:solidFill>
              </a:rPr>
              <a:t>Space?</a:t>
            </a:r>
            <a:r>
              <a:rPr lang="en-US" sz="2800"/>
              <a:t> </a:t>
            </a:r>
            <a:r>
              <a:rPr lang="en-US" sz="2800" i="1"/>
              <a:t>O(bm), </a:t>
            </a:r>
            <a:r>
              <a:rPr lang="en-US" sz="2800"/>
              <a:t>i.e., linear space!</a:t>
            </a:r>
            <a:endParaRPr/>
          </a:p>
          <a:p>
            <a:pPr marL="742950" lvl="1" indent="-285750" algn="l" rtl="0">
              <a:spcBef>
                <a:spcPts val="1000"/>
              </a:spcBef>
              <a:spcAft>
                <a:spcPts val="0"/>
              </a:spcAft>
              <a:buSzPct val="80000"/>
              <a:buChar char="►"/>
            </a:pPr>
            <a:r>
              <a:rPr lang="en-US" sz="2400"/>
              <a:t>Remember a single path + expanded unexplored nodes</a:t>
            </a:r>
            <a:endParaRPr/>
          </a:p>
          <a:p>
            <a:pPr marL="342900" lvl="0" indent="-342900" algn="l" rtl="0">
              <a:spcBef>
                <a:spcPts val="1000"/>
              </a:spcBef>
              <a:spcAft>
                <a:spcPts val="0"/>
              </a:spcAft>
              <a:buSzPct val="80000"/>
              <a:buChar char="►"/>
            </a:pPr>
            <a:r>
              <a:rPr lang="en-US" sz="2800" u="sng">
                <a:solidFill>
                  <a:srgbClr val="CC0099"/>
                </a:solidFill>
              </a:rPr>
              <a:t>Optimal?</a:t>
            </a:r>
            <a:r>
              <a:rPr lang="en-US" sz="2800"/>
              <a:t> No: It may find a non-optimal goal first</a:t>
            </a:r>
            <a:endParaRPr/>
          </a:p>
        </p:txBody>
      </p:sp>
      <p:grpSp>
        <p:nvGrpSpPr>
          <p:cNvPr id="787" name="Google Shape;787;p50"/>
          <p:cNvGrpSpPr/>
          <p:nvPr/>
        </p:nvGrpSpPr>
        <p:grpSpPr>
          <a:xfrm>
            <a:off x="9274002" y="1641563"/>
            <a:ext cx="990600" cy="838200"/>
            <a:chOff x="7924800" y="990600"/>
            <a:chExt cx="990600" cy="838200"/>
          </a:xfrm>
        </p:grpSpPr>
        <p:sp>
          <p:nvSpPr>
            <p:cNvPr id="788" name="Google Shape;788;p50"/>
            <p:cNvSpPr/>
            <p:nvPr/>
          </p:nvSpPr>
          <p:spPr>
            <a:xfrm>
              <a:off x="8305800" y="990600"/>
              <a:ext cx="228600" cy="22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ahoma"/>
                  <a:ea typeface="Tahoma"/>
                  <a:cs typeface="Tahoma"/>
                  <a:sym typeface="Tahoma"/>
                </a:rPr>
                <a:t>A</a:t>
              </a:r>
              <a:endParaRPr/>
            </a:p>
          </p:txBody>
        </p:sp>
        <p:sp>
          <p:nvSpPr>
            <p:cNvPr id="789" name="Google Shape;789;p50"/>
            <p:cNvSpPr/>
            <p:nvPr/>
          </p:nvSpPr>
          <p:spPr>
            <a:xfrm>
              <a:off x="7924800" y="1600200"/>
              <a:ext cx="228600" cy="22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ahoma"/>
                  <a:ea typeface="Tahoma"/>
                  <a:cs typeface="Tahoma"/>
                  <a:sym typeface="Tahoma"/>
                </a:rPr>
                <a:t>B</a:t>
              </a:r>
              <a:endParaRPr/>
            </a:p>
          </p:txBody>
        </p:sp>
        <p:sp>
          <p:nvSpPr>
            <p:cNvPr id="790" name="Google Shape;790;p50"/>
            <p:cNvSpPr/>
            <p:nvPr/>
          </p:nvSpPr>
          <p:spPr>
            <a:xfrm>
              <a:off x="8686800" y="1600200"/>
              <a:ext cx="228600" cy="22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ahoma"/>
                  <a:ea typeface="Tahoma"/>
                  <a:cs typeface="Tahoma"/>
                  <a:sym typeface="Tahoma"/>
                </a:rPr>
                <a:t>C</a:t>
              </a:r>
              <a:endParaRPr/>
            </a:p>
          </p:txBody>
        </p:sp>
        <p:cxnSp>
          <p:nvCxnSpPr>
            <p:cNvPr id="791" name="Google Shape;791;p50"/>
            <p:cNvCxnSpPr/>
            <p:nvPr/>
          </p:nvCxnSpPr>
          <p:spPr>
            <a:xfrm flipH="1">
              <a:off x="8077200" y="1219200"/>
              <a:ext cx="228600" cy="381000"/>
            </a:xfrm>
            <a:prstGeom prst="straightConnector1">
              <a:avLst/>
            </a:prstGeom>
            <a:noFill/>
            <a:ln w="9525" cap="flat" cmpd="sng">
              <a:solidFill>
                <a:schemeClr val="dk1"/>
              </a:solidFill>
              <a:prstDash val="solid"/>
              <a:round/>
              <a:headEnd type="none" w="med" len="med"/>
              <a:tailEnd type="none" w="med" len="med"/>
            </a:ln>
          </p:spPr>
        </p:cxnSp>
        <p:cxnSp>
          <p:nvCxnSpPr>
            <p:cNvPr id="792" name="Google Shape;792;p50"/>
            <p:cNvCxnSpPr/>
            <p:nvPr/>
          </p:nvCxnSpPr>
          <p:spPr>
            <a:xfrm>
              <a:off x="8458200" y="1219200"/>
              <a:ext cx="304800" cy="381000"/>
            </a:xfrm>
            <a:prstGeom prst="straightConnector1">
              <a:avLst/>
            </a:prstGeom>
            <a:noFill/>
            <a:ln w="9525" cap="flat" cmpd="sng">
              <a:solidFill>
                <a:schemeClr val="dk1"/>
              </a:solidFill>
              <a:prstDash val="solid"/>
              <a:round/>
              <a:headEnd type="none" w="med" len="med"/>
              <a:tailEnd type="none" w="med" len="med"/>
            </a:ln>
          </p:spPr>
        </p:cxnSp>
        <p:cxnSp>
          <p:nvCxnSpPr>
            <p:cNvPr id="793" name="Google Shape;793;p50"/>
            <p:cNvCxnSpPr/>
            <p:nvPr/>
          </p:nvCxnSpPr>
          <p:spPr>
            <a:xfrm rot="10800000">
              <a:off x="8153400" y="1676400"/>
              <a:ext cx="5334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5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51</a:t>
            </a:fld>
            <a:endParaRPr sz="900">
              <a:solidFill>
                <a:schemeClr val="dk1"/>
              </a:solidFill>
              <a:latin typeface="Tahoma"/>
              <a:ea typeface="Tahoma"/>
              <a:cs typeface="Tahoma"/>
              <a:sym typeface="Tahoma"/>
            </a:endParaRPr>
          </a:p>
        </p:txBody>
      </p:sp>
      <p:sp>
        <p:nvSpPr>
          <p:cNvPr id="800" name="Google Shape;800;p51"/>
          <p:cNvSpPr txBox="1">
            <a:spLocks noGrp="1"/>
          </p:cNvSpPr>
          <p:nvPr>
            <p:ph type="title"/>
          </p:nvPr>
        </p:nvSpPr>
        <p:spPr>
          <a:xfrm>
            <a:off x="2667000" y="0"/>
            <a:ext cx="7793038" cy="852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Uniform-cost search</a:t>
            </a:r>
            <a:endParaRPr/>
          </a:p>
        </p:txBody>
      </p:sp>
      <p:sp>
        <p:nvSpPr>
          <p:cNvPr id="801" name="Google Shape;801;p51"/>
          <p:cNvSpPr txBox="1">
            <a:spLocks noGrp="1"/>
          </p:cNvSpPr>
          <p:nvPr>
            <p:ph type="body" idx="1"/>
          </p:nvPr>
        </p:nvSpPr>
        <p:spPr>
          <a:xfrm>
            <a:off x="1828800" y="1639888"/>
            <a:ext cx="8839200" cy="5218112"/>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1920"/>
              <a:buFont typeface="Noto Sans Symbols"/>
              <a:buNone/>
            </a:pPr>
            <a:r>
              <a:rPr lang="en-US" sz="2400">
                <a:solidFill>
                  <a:schemeClr val="dk2"/>
                </a:solidFill>
              </a:rPr>
              <a:t>Breadth-first is only optimal if path cost is a non-decreasing function of depth, i.e., f(d) ≥ f(d-1); e.g., constant step cost, as in the 8-puzzle.</a:t>
            </a:r>
            <a:endParaRPr/>
          </a:p>
          <a:p>
            <a:pPr marL="342900" lvl="0" indent="-342900" algn="l" rtl="0">
              <a:lnSpc>
                <a:spcPct val="90000"/>
              </a:lnSpc>
              <a:spcBef>
                <a:spcPts val="1000"/>
              </a:spcBef>
              <a:spcAft>
                <a:spcPts val="0"/>
              </a:spcAft>
              <a:buSzPts val="1920"/>
              <a:buFont typeface="Noto Sans Symbols"/>
              <a:buNone/>
            </a:pPr>
            <a:r>
              <a:rPr lang="en-US" sz="2400">
                <a:solidFill>
                  <a:schemeClr val="dk2"/>
                </a:solidFill>
              </a:rPr>
              <a:t>Can we guarantee optimality for variable positive step costs ≥ε?</a:t>
            </a:r>
            <a:endParaRPr/>
          </a:p>
          <a:p>
            <a:pPr marL="342900" lvl="0" indent="-342900" algn="l" rtl="0">
              <a:lnSpc>
                <a:spcPct val="90000"/>
              </a:lnSpc>
              <a:spcBef>
                <a:spcPts val="1000"/>
              </a:spcBef>
              <a:spcAft>
                <a:spcPts val="0"/>
              </a:spcAft>
              <a:buSzPts val="1920"/>
              <a:buFont typeface="Noto Sans Symbols"/>
              <a:buNone/>
            </a:pPr>
            <a:r>
              <a:rPr lang="en-US" sz="2400">
                <a:solidFill>
                  <a:schemeClr val="dk2"/>
                </a:solidFill>
              </a:rPr>
              <a:t>	(Why ≥ε? To avoid infinite paths w/ step costs 1, ½, ¼, …)</a:t>
            </a:r>
            <a:endParaRPr sz="2400">
              <a:solidFill>
                <a:schemeClr val="dk2"/>
              </a:solidFill>
            </a:endParaRPr>
          </a:p>
          <a:p>
            <a:pPr marL="342900" lvl="0" indent="-342900" algn="l" rtl="0">
              <a:lnSpc>
                <a:spcPct val="90000"/>
              </a:lnSpc>
              <a:spcBef>
                <a:spcPts val="1000"/>
              </a:spcBef>
              <a:spcAft>
                <a:spcPts val="0"/>
              </a:spcAft>
              <a:buSzPts val="1440"/>
              <a:buFont typeface="Noto Sans Symbols"/>
              <a:buNone/>
            </a:pPr>
            <a:r>
              <a:rPr lang="en-US">
                <a:solidFill>
                  <a:srgbClr val="FF0000"/>
                </a:solidFill>
              </a:rPr>
              <a:t>Uniform-cost Search:</a:t>
            </a:r>
            <a:endParaRPr/>
          </a:p>
          <a:p>
            <a:pPr marL="342900" lvl="0" indent="-342900" algn="l" rtl="0">
              <a:lnSpc>
                <a:spcPct val="90000"/>
              </a:lnSpc>
              <a:spcBef>
                <a:spcPts val="1000"/>
              </a:spcBef>
              <a:spcAft>
                <a:spcPts val="0"/>
              </a:spcAft>
              <a:buSzPts val="2240"/>
              <a:buFont typeface="Noto Sans Symbols"/>
              <a:buNone/>
            </a:pPr>
            <a:r>
              <a:rPr lang="en-US" sz="2800">
                <a:solidFill>
                  <a:srgbClr val="FF0000"/>
                </a:solidFill>
              </a:rPr>
              <a:t>	</a:t>
            </a:r>
            <a:r>
              <a:rPr lang="en-US" sz="2400"/>
              <a:t>Expand node with smallest path cost g(n).</a:t>
            </a:r>
            <a:endParaRPr/>
          </a:p>
          <a:p>
            <a:pPr marL="342900" lvl="0" indent="-342900" algn="l" rtl="0">
              <a:spcBef>
                <a:spcPts val="1000"/>
              </a:spcBef>
              <a:spcAft>
                <a:spcPts val="0"/>
              </a:spcAft>
              <a:buSzPts val="1920"/>
              <a:buChar char="►"/>
            </a:pPr>
            <a:r>
              <a:rPr lang="en-US" sz="2400" i="1"/>
              <a:t>Frontier</a:t>
            </a:r>
            <a:r>
              <a:rPr lang="en-US" sz="2400"/>
              <a:t> is a priority queue, i.e., new successors are merged into the queue sorted by g(n).</a:t>
            </a:r>
            <a:endParaRPr/>
          </a:p>
          <a:p>
            <a:pPr marL="742950" lvl="1" indent="-285750" algn="l" rtl="0">
              <a:spcBef>
                <a:spcPts val="1000"/>
              </a:spcBef>
              <a:spcAft>
                <a:spcPts val="0"/>
              </a:spcAft>
              <a:buSzPts val="1600"/>
              <a:buChar char="►"/>
            </a:pPr>
            <a:r>
              <a:rPr lang="en-US" sz="2000"/>
              <a:t>Can remove successors already on queue w/higher g(n).</a:t>
            </a:r>
            <a:endParaRPr/>
          </a:p>
          <a:p>
            <a:pPr marL="1143000" lvl="2" indent="-228600" algn="l" rtl="0">
              <a:spcBef>
                <a:spcPts val="1000"/>
              </a:spcBef>
              <a:spcAft>
                <a:spcPts val="0"/>
              </a:spcAft>
              <a:buSzPts val="1600"/>
              <a:buChar char="►"/>
            </a:pPr>
            <a:r>
              <a:rPr lang="en-US" sz="2000"/>
              <a:t>Saves memory, costs time; another space-time trade-off.</a:t>
            </a:r>
            <a:endParaRPr/>
          </a:p>
          <a:p>
            <a:pPr marL="342900" lvl="0" indent="-342900" algn="l" rtl="0">
              <a:spcBef>
                <a:spcPts val="1000"/>
              </a:spcBef>
              <a:spcAft>
                <a:spcPts val="0"/>
              </a:spcAft>
              <a:buSzPts val="2240"/>
              <a:buChar char="►"/>
            </a:pPr>
            <a:r>
              <a:rPr lang="en-US" sz="2800" i="1"/>
              <a:t>Goal-Test</a:t>
            </a:r>
            <a:r>
              <a:rPr lang="en-US" sz="2800"/>
              <a:t> when node is </a:t>
            </a:r>
            <a:r>
              <a:rPr lang="en-US" sz="2800">
                <a:solidFill>
                  <a:srgbClr val="FF0000"/>
                </a:solidFill>
              </a:rPr>
              <a:t>popped off</a:t>
            </a:r>
            <a:r>
              <a:rPr lang="en-US" sz="2800"/>
              <a:t> queue.</a:t>
            </a:r>
            <a:endParaRPr/>
          </a:p>
          <a:p>
            <a:pPr marL="342900" lvl="0" indent="-342900" algn="l" rtl="0">
              <a:lnSpc>
                <a:spcPct val="90000"/>
              </a:lnSpc>
              <a:spcBef>
                <a:spcPts val="1000"/>
              </a:spcBef>
              <a:spcAft>
                <a:spcPts val="0"/>
              </a:spcAft>
              <a:buSzPts val="2240"/>
              <a:buFont typeface="Noto Sans Symbols"/>
              <a:buNone/>
            </a:pPr>
            <a:endParaRPr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5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52</a:t>
            </a:fld>
            <a:endParaRPr sz="900">
              <a:solidFill>
                <a:schemeClr val="dk1"/>
              </a:solidFill>
              <a:latin typeface="Tahoma"/>
              <a:ea typeface="Tahoma"/>
              <a:cs typeface="Tahoma"/>
              <a:sym typeface="Tahoma"/>
            </a:endParaRPr>
          </a:p>
        </p:txBody>
      </p:sp>
      <p:sp>
        <p:nvSpPr>
          <p:cNvPr id="808" name="Google Shape;808;p52"/>
          <p:cNvSpPr txBox="1">
            <a:spLocks noGrp="1"/>
          </p:cNvSpPr>
          <p:nvPr>
            <p:ph type="title"/>
          </p:nvPr>
        </p:nvSpPr>
        <p:spPr>
          <a:xfrm>
            <a:off x="2667000" y="0"/>
            <a:ext cx="7793038" cy="852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Uniform-cost search</a:t>
            </a:r>
            <a:endParaRPr/>
          </a:p>
        </p:txBody>
      </p:sp>
      <p:sp>
        <p:nvSpPr>
          <p:cNvPr id="809" name="Google Shape;809;p52"/>
          <p:cNvSpPr txBox="1">
            <a:spLocks noGrp="1"/>
          </p:cNvSpPr>
          <p:nvPr>
            <p:ph type="body" idx="1"/>
          </p:nvPr>
        </p:nvSpPr>
        <p:spPr>
          <a:xfrm>
            <a:off x="1828800" y="1371601"/>
            <a:ext cx="8839200" cy="521811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Font typeface="Noto Sans Symbols"/>
              <a:buNone/>
            </a:pPr>
            <a:r>
              <a:rPr lang="en-US">
                <a:solidFill>
                  <a:srgbClr val="FF0000"/>
                </a:solidFill>
              </a:rPr>
              <a:t>Uniform-cost Search:</a:t>
            </a:r>
            <a:endParaRPr/>
          </a:p>
          <a:p>
            <a:pPr marL="342900" lvl="0" indent="-342900" algn="l" rtl="0">
              <a:lnSpc>
                <a:spcPct val="90000"/>
              </a:lnSpc>
              <a:spcBef>
                <a:spcPts val="1000"/>
              </a:spcBef>
              <a:spcAft>
                <a:spcPts val="0"/>
              </a:spcAft>
              <a:buSzPts val="1440"/>
              <a:buFont typeface="Noto Sans Symbols"/>
              <a:buNone/>
            </a:pPr>
            <a:r>
              <a:rPr lang="en-US">
                <a:solidFill>
                  <a:srgbClr val="FF0000"/>
                </a:solidFill>
              </a:rPr>
              <a:t>	</a:t>
            </a:r>
            <a:r>
              <a:rPr lang="en-US" sz="2800"/>
              <a:t>Expand node with smallest path cost g(n).</a:t>
            </a:r>
            <a:endParaRPr/>
          </a:p>
        </p:txBody>
      </p:sp>
      <p:pic>
        <p:nvPicPr>
          <p:cNvPr id="810" name="Google Shape;810;p52"/>
          <p:cNvPicPr preferRelativeResize="0"/>
          <p:nvPr/>
        </p:nvPicPr>
        <p:blipFill rotWithShape="1">
          <a:blip r:embed="rId3">
            <a:alphaModFix/>
          </a:blip>
          <a:srcRect/>
          <a:stretch/>
        </p:blipFill>
        <p:spPr>
          <a:xfrm>
            <a:off x="1524000" y="2819401"/>
            <a:ext cx="5181600" cy="3687763"/>
          </a:xfrm>
          <a:prstGeom prst="rect">
            <a:avLst/>
          </a:prstGeom>
          <a:noFill/>
          <a:ln>
            <a:noFill/>
          </a:ln>
        </p:spPr>
      </p:pic>
      <p:sp>
        <p:nvSpPr>
          <p:cNvPr id="811" name="Google Shape;811;p52"/>
          <p:cNvSpPr/>
          <p:nvPr/>
        </p:nvSpPr>
        <p:spPr>
          <a:xfrm>
            <a:off x="6858000" y="3505200"/>
            <a:ext cx="3200400" cy="2895600"/>
          </a:xfrm>
          <a:prstGeom prst="rect">
            <a:avLst/>
          </a:prstGeom>
          <a:noFill/>
          <a:ln w="9525"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812" name="Google Shape;812;p52"/>
          <p:cNvSpPr txBox="1"/>
          <p:nvPr/>
        </p:nvSpPr>
        <p:spPr>
          <a:xfrm>
            <a:off x="6918326" y="3562351"/>
            <a:ext cx="3103563" cy="2862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Tahoma"/>
                <a:ea typeface="Tahoma"/>
                <a:cs typeface="Tahoma"/>
                <a:sym typeface="Tahoma"/>
              </a:rPr>
              <a:t>Proof of Completeness:</a:t>
            </a:r>
            <a:endParaRPr/>
          </a:p>
          <a:p>
            <a:pPr marL="0" marR="0" lvl="0" indent="0" algn="l" rtl="0">
              <a:spcBef>
                <a:spcPts val="0"/>
              </a:spcBef>
              <a:spcAft>
                <a:spcPts val="0"/>
              </a:spcAft>
              <a:buNone/>
            </a:pPr>
            <a:endParaRPr sz="1000">
              <a:solidFill>
                <a:schemeClr val="dk1"/>
              </a:solidFill>
              <a:latin typeface="Tahoma"/>
              <a:ea typeface="Tahoma"/>
              <a:cs typeface="Tahoma"/>
              <a:sym typeface="Tahoma"/>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Given that every step will cost more than 0, </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and assuming a finite branching factor, there</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is a finite number of expansions required before </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the total path cost is equal to the path cost of the </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goal state. Hence, we will reach it.</a:t>
            </a:r>
            <a:endParaRPr/>
          </a:p>
          <a:p>
            <a:pPr marL="0" marR="0" lvl="0" indent="0" algn="l" rtl="0">
              <a:spcBef>
                <a:spcPts val="0"/>
              </a:spcBef>
              <a:spcAft>
                <a:spcPts val="0"/>
              </a:spcAft>
              <a:buNone/>
            </a:pPr>
            <a:endParaRPr sz="1000">
              <a:solidFill>
                <a:schemeClr val="dk1"/>
              </a:solidFill>
              <a:latin typeface="Tahoma"/>
              <a:ea typeface="Tahoma"/>
              <a:cs typeface="Tahoma"/>
              <a:sym typeface="Tahoma"/>
            </a:endParaRPr>
          </a:p>
          <a:p>
            <a:pPr marL="0" marR="0" lvl="0" indent="0" algn="l" rtl="0">
              <a:spcBef>
                <a:spcPts val="0"/>
              </a:spcBef>
              <a:spcAft>
                <a:spcPts val="0"/>
              </a:spcAft>
              <a:buNone/>
            </a:pPr>
            <a:endParaRPr sz="1000">
              <a:solidFill>
                <a:schemeClr val="dk1"/>
              </a:solidFill>
              <a:latin typeface="Tahoma"/>
              <a:ea typeface="Tahoma"/>
              <a:cs typeface="Tahoma"/>
              <a:sym typeface="Tahoma"/>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Proof of optimality given completeness:</a:t>
            </a:r>
            <a:endParaRPr/>
          </a:p>
          <a:p>
            <a:pPr marL="0" marR="0" lvl="0" indent="0" algn="l" rtl="0">
              <a:spcBef>
                <a:spcPts val="0"/>
              </a:spcBef>
              <a:spcAft>
                <a:spcPts val="0"/>
              </a:spcAft>
              <a:buNone/>
            </a:pPr>
            <a:endParaRPr sz="1000">
              <a:solidFill>
                <a:schemeClr val="dk1"/>
              </a:solidFill>
              <a:latin typeface="Tahoma"/>
              <a:ea typeface="Tahoma"/>
              <a:cs typeface="Tahoma"/>
              <a:sym typeface="Tahoma"/>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Assume UCS is not optimal.</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Then there must be an (optimal) goal state with </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path cost smaller than the found (suboptimal) goal </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state (invoking completeness).</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However, this is impossible because UCS would</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have expanded that node first by definition.</a:t>
            </a:r>
            <a:endParaRPr/>
          </a:p>
          <a:p>
            <a:pPr marL="0" marR="0" lvl="0" indent="0" algn="l" rtl="0">
              <a:spcBef>
                <a:spcPts val="0"/>
              </a:spcBef>
              <a:spcAft>
                <a:spcPts val="0"/>
              </a:spcAft>
              <a:buNone/>
            </a:pPr>
            <a:r>
              <a:rPr lang="en-US" sz="1000">
                <a:solidFill>
                  <a:schemeClr val="dk1"/>
                </a:solidFill>
                <a:latin typeface="Tahoma"/>
                <a:ea typeface="Tahoma"/>
                <a:cs typeface="Tahoma"/>
                <a:sym typeface="Tahoma"/>
              </a:rPr>
              <a:t>Contradiction.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5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900">
                <a:solidFill>
                  <a:schemeClr val="dk1"/>
                </a:solidFill>
                <a:latin typeface="Tahoma"/>
                <a:ea typeface="Tahoma"/>
                <a:cs typeface="Tahoma"/>
                <a:sym typeface="Tahoma"/>
              </a:rPr>
              <a:t>53</a:t>
            </a:fld>
            <a:endParaRPr sz="900">
              <a:solidFill>
                <a:schemeClr val="dk1"/>
              </a:solidFill>
              <a:latin typeface="Tahoma"/>
              <a:ea typeface="Tahoma"/>
              <a:cs typeface="Tahoma"/>
              <a:sym typeface="Tahoma"/>
            </a:endParaRPr>
          </a:p>
        </p:txBody>
      </p:sp>
      <p:sp>
        <p:nvSpPr>
          <p:cNvPr id="819" name="Google Shape;819;p53"/>
          <p:cNvSpPr/>
          <p:nvPr/>
        </p:nvSpPr>
        <p:spPr>
          <a:xfrm>
            <a:off x="2438400" y="990600"/>
            <a:ext cx="457200" cy="457200"/>
          </a:xfrm>
          <a:prstGeom prst="ellipse">
            <a:avLst/>
          </a:prstGeom>
          <a:solidFill>
            <a:srgbClr val="00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a:t>
            </a:r>
            <a:endParaRPr/>
          </a:p>
        </p:txBody>
      </p:sp>
      <p:sp>
        <p:nvSpPr>
          <p:cNvPr id="820" name="Google Shape;820;p53"/>
          <p:cNvSpPr/>
          <p:nvPr/>
        </p:nvSpPr>
        <p:spPr>
          <a:xfrm>
            <a:off x="3733800" y="1066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B</a:t>
            </a:r>
            <a:endParaRPr/>
          </a:p>
        </p:txBody>
      </p:sp>
      <p:sp>
        <p:nvSpPr>
          <p:cNvPr id="821" name="Google Shape;821;p53"/>
          <p:cNvSpPr/>
          <p:nvPr/>
        </p:nvSpPr>
        <p:spPr>
          <a:xfrm>
            <a:off x="3733800" y="304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A</a:t>
            </a:r>
            <a:endParaRPr/>
          </a:p>
        </p:txBody>
      </p:sp>
      <p:sp>
        <p:nvSpPr>
          <p:cNvPr id="822" name="Google Shape;822;p53"/>
          <p:cNvSpPr/>
          <p:nvPr/>
        </p:nvSpPr>
        <p:spPr>
          <a:xfrm>
            <a:off x="4876800" y="304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D</a:t>
            </a:r>
            <a:endParaRPr/>
          </a:p>
        </p:txBody>
      </p:sp>
      <p:sp>
        <p:nvSpPr>
          <p:cNvPr id="823" name="Google Shape;823;p53"/>
          <p:cNvSpPr/>
          <p:nvPr/>
        </p:nvSpPr>
        <p:spPr>
          <a:xfrm>
            <a:off x="4876800" y="1066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a:t>
            </a:r>
            <a:endParaRPr/>
          </a:p>
        </p:txBody>
      </p:sp>
      <p:sp>
        <p:nvSpPr>
          <p:cNvPr id="824" name="Google Shape;824;p53"/>
          <p:cNvSpPr/>
          <p:nvPr/>
        </p:nvSpPr>
        <p:spPr>
          <a:xfrm>
            <a:off x="3733800" y="1828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a:t>
            </a:r>
            <a:endParaRPr/>
          </a:p>
        </p:txBody>
      </p:sp>
      <p:sp>
        <p:nvSpPr>
          <p:cNvPr id="825" name="Google Shape;825;p53"/>
          <p:cNvSpPr/>
          <p:nvPr/>
        </p:nvSpPr>
        <p:spPr>
          <a:xfrm>
            <a:off x="5867400" y="304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F</a:t>
            </a:r>
            <a:endParaRPr/>
          </a:p>
        </p:txBody>
      </p:sp>
      <p:sp>
        <p:nvSpPr>
          <p:cNvPr id="826" name="Google Shape;826;p53"/>
          <p:cNvSpPr/>
          <p:nvPr/>
        </p:nvSpPr>
        <p:spPr>
          <a:xfrm>
            <a:off x="6858000" y="990600"/>
            <a:ext cx="457200" cy="457200"/>
          </a:xfrm>
          <a:prstGeom prst="ellipse">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G</a:t>
            </a:r>
            <a:endParaRPr/>
          </a:p>
        </p:txBody>
      </p:sp>
      <p:cxnSp>
        <p:nvCxnSpPr>
          <p:cNvPr id="827" name="Google Shape;827;p53"/>
          <p:cNvCxnSpPr/>
          <p:nvPr/>
        </p:nvCxnSpPr>
        <p:spPr>
          <a:xfrm rot="10800000" flipH="1">
            <a:off x="2819400" y="609600"/>
            <a:ext cx="914400" cy="457200"/>
          </a:xfrm>
          <a:prstGeom prst="straightConnector1">
            <a:avLst/>
          </a:prstGeom>
          <a:noFill/>
          <a:ln w="9525" cap="flat" cmpd="sng">
            <a:solidFill>
              <a:schemeClr val="dk1"/>
            </a:solidFill>
            <a:prstDash val="solid"/>
            <a:round/>
            <a:headEnd type="none" w="med" len="med"/>
            <a:tailEnd type="triangle" w="med" len="med"/>
          </a:ln>
        </p:spPr>
      </p:cxnSp>
      <p:cxnSp>
        <p:nvCxnSpPr>
          <p:cNvPr id="828" name="Google Shape;828;p53"/>
          <p:cNvCxnSpPr/>
          <p:nvPr/>
        </p:nvCxnSpPr>
        <p:spPr>
          <a:xfrm>
            <a:off x="2895600" y="1219200"/>
            <a:ext cx="838200" cy="0"/>
          </a:xfrm>
          <a:prstGeom prst="straightConnector1">
            <a:avLst/>
          </a:prstGeom>
          <a:noFill/>
          <a:ln w="9525" cap="flat" cmpd="sng">
            <a:solidFill>
              <a:schemeClr val="dk1"/>
            </a:solidFill>
            <a:prstDash val="solid"/>
            <a:round/>
            <a:headEnd type="none" w="med" len="med"/>
            <a:tailEnd type="triangle" w="med" len="med"/>
          </a:ln>
        </p:spPr>
      </p:cxnSp>
      <p:cxnSp>
        <p:nvCxnSpPr>
          <p:cNvPr id="829" name="Google Shape;829;p53"/>
          <p:cNvCxnSpPr/>
          <p:nvPr/>
        </p:nvCxnSpPr>
        <p:spPr>
          <a:xfrm>
            <a:off x="2819400" y="1371600"/>
            <a:ext cx="914400" cy="533400"/>
          </a:xfrm>
          <a:prstGeom prst="straightConnector1">
            <a:avLst/>
          </a:prstGeom>
          <a:noFill/>
          <a:ln w="9525" cap="flat" cmpd="sng">
            <a:solidFill>
              <a:schemeClr val="dk1"/>
            </a:solidFill>
            <a:prstDash val="solid"/>
            <a:round/>
            <a:headEnd type="none" w="med" len="med"/>
            <a:tailEnd type="triangle" w="med" len="med"/>
          </a:ln>
        </p:spPr>
      </p:cxnSp>
      <p:cxnSp>
        <p:nvCxnSpPr>
          <p:cNvPr id="830" name="Google Shape;830;p53"/>
          <p:cNvCxnSpPr/>
          <p:nvPr/>
        </p:nvCxnSpPr>
        <p:spPr>
          <a:xfrm>
            <a:off x="4191000" y="533400"/>
            <a:ext cx="685800" cy="0"/>
          </a:xfrm>
          <a:prstGeom prst="straightConnector1">
            <a:avLst/>
          </a:prstGeom>
          <a:noFill/>
          <a:ln w="9525" cap="flat" cmpd="sng">
            <a:solidFill>
              <a:schemeClr val="dk1"/>
            </a:solidFill>
            <a:prstDash val="solid"/>
            <a:round/>
            <a:headEnd type="none" w="med" len="med"/>
            <a:tailEnd type="triangle" w="med" len="med"/>
          </a:ln>
        </p:spPr>
      </p:cxnSp>
      <p:cxnSp>
        <p:nvCxnSpPr>
          <p:cNvPr id="831" name="Google Shape;831;p53"/>
          <p:cNvCxnSpPr/>
          <p:nvPr/>
        </p:nvCxnSpPr>
        <p:spPr>
          <a:xfrm>
            <a:off x="4191000" y="1295400"/>
            <a:ext cx="685800" cy="0"/>
          </a:xfrm>
          <a:prstGeom prst="straightConnector1">
            <a:avLst/>
          </a:prstGeom>
          <a:noFill/>
          <a:ln w="9525" cap="flat" cmpd="sng">
            <a:solidFill>
              <a:schemeClr val="dk1"/>
            </a:solidFill>
            <a:prstDash val="solid"/>
            <a:round/>
            <a:headEnd type="none" w="med" len="med"/>
            <a:tailEnd type="triangle" w="med" len="med"/>
          </a:ln>
        </p:spPr>
      </p:cxnSp>
      <p:cxnSp>
        <p:nvCxnSpPr>
          <p:cNvPr id="832" name="Google Shape;832;p53"/>
          <p:cNvCxnSpPr/>
          <p:nvPr/>
        </p:nvCxnSpPr>
        <p:spPr>
          <a:xfrm rot="10800000" flipH="1">
            <a:off x="4114800" y="1295400"/>
            <a:ext cx="2743200" cy="762000"/>
          </a:xfrm>
          <a:prstGeom prst="straightConnector1">
            <a:avLst/>
          </a:prstGeom>
          <a:noFill/>
          <a:ln w="9525" cap="flat" cmpd="sng">
            <a:solidFill>
              <a:schemeClr val="dk1"/>
            </a:solidFill>
            <a:prstDash val="solid"/>
            <a:round/>
            <a:headEnd type="none" w="med" len="med"/>
            <a:tailEnd type="triangle" w="med" len="med"/>
          </a:ln>
        </p:spPr>
      </p:cxnSp>
      <p:cxnSp>
        <p:nvCxnSpPr>
          <p:cNvPr id="833" name="Google Shape;833;p53"/>
          <p:cNvCxnSpPr/>
          <p:nvPr/>
        </p:nvCxnSpPr>
        <p:spPr>
          <a:xfrm rot="10800000" flipH="1">
            <a:off x="5334000" y="1219200"/>
            <a:ext cx="1524000" cy="76200"/>
          </a:xfrm>
          <a:prstGeom prst="straightConnector1">
            <a:avLst/>
          </a:prstGeom>
          <a:noFill/>
          <a:ln w="9525" cap="flat" cmpd="sng">
            <a:solidFill>
              <a:schemeClr val="dk1"/>
            </a:solidFill>
            <a:prstDash val="solid"/>
            <a:round/>
            <a:headEnd type="none" w="med" len="med"/>
            <a:tailEnd type="triangle" w="med" len="med"/>
          </a:ln>
        </p:spPr>
      </p:cxnSp>
      <p:cxnSp>
        <p:nvCxnSpPr>
          <p:cNvPr id="834" name="Google Shape;834;p53"/>
          <p:cNvCxnSpPr/>
          <p:nvPr/>
        </p:nvCxnSpPr>
        <p:spPr>
          <a:xfrm>
            <a:off x="5334000" y="533400"/>
            <a:ext cx="533400" cy="0"/>
          </a:xfrm>
          <a:prstGeom prst="straightConnector1">
            <a:avLst/>
          </a:prstGeom>
          <a:noFill/>
          <a:ln w="9525" cap="flat" cmpd="sng">
            <a:solidFill>
              <a:schemeClr val="dk1"/>
            </a:solidFill>
            <a:prstDash val="solid"/>
            <a:round/>
            <a:headEnd type="none" w="med" len="med"/>
            <a:tailEnd type="triangle" w="med" len="med"/>
          </a:ln>
        </p:spPr>
      </p:cxnSp>
      <p:cxnSp>
        <p:nvCxnSpPr>
          <p:cNvPr id="835" name="Google Shape;835;p53"/>
          <p:cNvCxnSpPr/>
          <p:nvPr/>
        </p:nvCxnSpPr>
        <p:spPr>
          <a:xfrm>
            <a:off x="6324600" y="533400"/>
            <a:ext cx="609600" cy="533400"/>
          </a:xfrm>
          <a:prstGeom prst="straightConnector1">
            <a:avLst/>
          </a:prstGeom>
          <a:noFill/>
          <a:ln w="9525" cap="flat" cmpd="sng">
            <a:solidFill>
              <a:schemeClr val="dk1"/>
            </a:solidFill>
            <a:prstDash val="solid"/>
            <a:round/>
            <a:headEnd type="none" w="med" len="med"/>
            <a:tailEnd type="triangle" w="med" len="med"/>
          </a:ln>
        </p:spPr>
      </p:cxnSp>
      <p:sp>
        <p:nvSpPr>
          <p:cNvPr id="836" name="Google Shape;836;p53"/>
          <p:cNvSpPr txBox="1"/>
          <p:nvPr/>
        </p:nvSpPr>
        <p:spPr>
          <a:xfrm>
            <a:off x="3048000" y="16002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1</a:t>
            </a:r>
            <a:endParaRPr/>
          </a:p>
        </p:txBody>
      </p:sp>
      <p:sp>
        <p:nvSpPr>
          <p:cNvPr id="837" name="Google Shape;837;p53"/>
          <p:cNvSpPr txBox="1"/>
          <p:nvPr/>
        </p:nvSpPr>
        <p:spPr>
          <a:xfrm>
            <a:off x="5241925" y="1712913"/>
            <a:ext cx="438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20</a:t>
            </a:r>
            <a:endParaRPr/>
          </a:p>
        </p:txBody>
      </p:sp>
      <p:sp>
        <p:nvSpPr>
          <p:cNvPr id="838" name="Google Shape;838;p53"/>
          <p:cNvSpPr txBox="1"/>
          <p:nvPr/>
        </p:nvSpPr>
        <p:spPr>
          <a:xfrm>
            <a:off x="3124200" y="9144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2</a:t>
            </a:r>
            <a:endParaRPr/>
          </a:p>
        </p:txBody>
      </p:sp>
      <p:sp>
        <p:nvSpPr>
          <p:cNvPr id="839" name="Google Shape;839;p53"/>
          <p:cNvSpPr txBox="1"/>
          <p:nvPr/>
        </p:nvSpPr>
        <p:spPr>
          <a:xfrm>
            <a:off x="2971800" y="4572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3</a:t>
            </a:r>
            <a:endParaRPr/>
          </a:p>
        </p:txBody>
      </p:sp>
      <p:sp>
        <p:nvSpPr>
          <p:cNvPr id="840" name="Google Shape;840;p53"/>
          <p:cNvSpPr txBox="1"/>
          <p:nvPr/>
        </p:nvSpPr>
        <p:spPr>
          <a:xfrm>
            <a:off x="4327525" y="95091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4</a:t>
            </a:r>
            <a:endParaRPr/>
          </a:p>
        </p:txBody>
      </p:sp>
      <p:sp>
        <p:nvSpPr>
          <p:cNvPr id="841" name="Google Shape;841;p53"/>
          <p:cNvSpPr txBox="1"/>
          <p:nvPr/>
        </p:nvSpPr>
        <p:spPr>
          <a:xfrm>
            <a:off x="5699125" y="95091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8</a:t>
            </a:r>
            <a:endParaRPr/>
          </a:p>
        </p:txBody>
      </p:sp>
      <p:sp>
        <p:nvSpPr>
          <p:cNvPr id="842" name="Google Shape;842;p53"/>
          <p:cNvSpPr txBox="1"/>
          <p:nvPr/>
        </p:nvSpPr>
        <p:spPr>
          <a:xfrm>
            <a:off x="4327525" y="18891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6</a:t>
            </a:r>
            <a:endParaRPr/>
          </a:p>
        </p:txBody>
      </p:sp>
      <p:sp>
        <p:nvSpPr>
          <p:cNvPr id="843" name="Google Shape;843;p53"/>
          <p:cNvSpPr txBox="1"/>
          <p:nvPr/>
        </p:nvSpPr>
        <p:spPr>
          <a:xfrm>
            <a:off x="5394325" y="18891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1</a:t>
            </a:r>
            <a:endParaRPr/>
          </a:p>
        </p:txBody>
      </p:sp>
      <p:sp>
        <p:nvSpPr>
          <p:cNvPr id="844" name="Google Shape;844;p53"/>
          <p:cNvSpPr txBox="1"/>
          <p:nvPr/>
        </p:nvSpPr>
        <p:spPr>
          <a:xfrm>
            <a:off x="6537325" y="41751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1</a:t>
            </a:r>
            <a:endParaRPr/>
          </a:p>
        </p:txBody>
      </p:sp>
      <p:sp>
        <p:nvSpPr>
          <p:cNvPr id="845" name="Google Shape;845;p53"/>
          <p:cNvSpPr txBox="1"/>
          <p:nvPr/>
        </p:nvSpPr>
        <p:spPr>
          <a:xfrm>
            <a:off x="1752600" y="2819400"/>
            <a:ext cx="8667750" cy="17399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a:solidFill>
                  <a:schemeClr val="dk1"/>
                </a:solidFill>
                <a:latin typeface="Arial"/>
                <a:ea typeface="Arial"/>
                <a:cs typeface="Arial"/>
                <a:sym typeface="Arial"/>
              </a:rPr>
              <a:t>The graph above shows the step-costs for different paths going from the start (S) to </a:t>
            </a:r>
            <a:endParaRPr/>
          </a:p>
          <a:p>
            <a:pPr marL="342900" marR="0" lvl="0" indent="-342900" algn="l" rtl="0">
              <a:spcBef>
                <a:spcPts val="0"/>
              </a:spcBef>
              <a:spcAft>
                <a:spcPts val="0"/>
              </a:spcAft>
              <a:buNone/>
            </a:pPr>
            <a:r>
              <a:rPr lang="en-US" sz="1800">
                <a:solidFill>
                  <a:schemeClr val="dk1"/>
                </a:solidFill>
                <a:latin typeface="Arial"/>
                <a:ea typeface="Arial"/>
                <a:cs typeface="Arial"/>
                <a:sym typeface="Arial"/>
              </a:rPr>
              <a:t>the goal (G). </a:t>
            </a:r>
            <a:endParaRPr/>
          </a:p>
          <a:p>
            <a:pPr marL="342900" marR="0" lvl="0" indent="-342900" algn="l" rtl="0">
              <a:spcBef>
                <a:spcPts val="0"/>
              </a:spcBef>
              <a:spcAft>
                <a:spcPts val="0"/>
              </a:spcAft>
              <a:buNone/>
            </a:pPr>
            <a:endParaRPr sz="1800">
              <a:solidFill>
                <a:schemeClr val="dk1"/>
              </a:solidFill>
              <a:latin typeface="Arial"/>
              <a:ea typeface="Arial"/>
              <a:cs typeface="Arial"/>
              <a:sym typeface="Arial"/>
            </a:endParaRPr>
          </a:p>
          <a:p>
            <a:pPr marL="342900" marR="0" lvl="0" indent="-342900" algn="l" rtl="0">
              <a:spcBef>
                <a:spcPts val="0"/>
              </a:spcBef>
              <a:spcAft>
                <a:spcPts val="0"/>
              </a:spcAft>
              <a:buNone/>
            </a:pPr>
            <a:r>
              <a:rPr lang="en-US" sz="1800">
                <a:solidFill>
                  <a:schemeClr val="dk1"/>
                </a:solidFill>
                <a:latin typeface="Arial"/>
                <a:ea typeface="Arial"/>
                <a:cs typeface="Arial"/>
                <a:sym typeface="Arial"/>
              </a:rPr>
              <a:t>Use uniform cost search to find the optimal path to the goal.</a:t>
            </a:r>
            <a:endParaRPr/>
          </a:p>
          <a:p>
            <a:pPr marL="342900" marR="0" lvl="0" indent="-342900" algn="l" rtl="0">
              <a:spcBef>
                <a:spcPts val="0"/>
              </a:spcBef>
              <a:spcAft>
                <a:spcPts val="0"/>
              </a:spcAft>
              <a:buNone/>
            </a:pPr>
            <a:endParaRPr sz="1800">
              <a:solidFill>
                <a:schemeClr val="dk1"/>
              </a:solidFill>
              <a:latin typeface="Arial"/>
              <a:ea typeface="Arial"/>
              <a:cs typeface="Arial"/>
              <a:sym typeface="Arial"/>
            </a:endParaRPr>
          </a:p>
          <a:p>
            <a:pPr marL="342900" marR="0" lvl="0" indent="-342900" algn="l" rtl="0">
              <a:spcBef>
                <a:spcPts val="0"/>
              </a:spcBef>
              <a:spcAft>
                <a:spcPts val="0"/>
              </a:spcAft>
              <a:buNone/>
            </a:pPr>
            <a:endParaRPr sz="1800">
              <a:solidFill>
                <a:schemeClr val="dk1"/>
              </a:solidFill>
              <a:latin typeface="Arial"/>
              <a:ea typeface="Arial"/>
              <a:cs typeface="Arial"/>
              <a:sym typeface="Arial"/>
            </a:endParaRPr>
          </a:p>
        </p:txBody>
      </p:sp>
      <p:sp>
        <p:nvSpPr>
          <p:cNvPr id="846" name="Google Shape;846;p53"/>
          <p:cNvSpPr txBox="1"/>
          <p:nvPr/>
        </p:nvSpPr>
        <p:spPr>
          <a:xfrm>
            <a:off x="4175125" y="4908551"/>
            <a:ext cx="22621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ahoma"/>
                <a:ea typeface="Tahoma"/>
                <a:cs typeface="Tahoma"/>
                <a:sym typeface="Tahoma"/>
              </a:rPr>
              <a:t>Exercise for at home</a:t>
            </a:r>
            <a:endParaRPr/>
          </a:p>
        </p:txBody>
      </p:sp>
      <p:sp>
        <p:nvSpPr>
          <p:cNvPr id="847" name="Google Shape;847;p53"/>
          <p:cNvSpPr/>
          <p:nvPr/>
        </p:nvSpPr>
        <p:spPr>
          <a:xfrm>
            <a:off x="3886200" y="4724400"/>
            <a:ext cx="2895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54"/>
          <p:cNvSpPr txBox="1"/>
          <p:nvPr/>
        </p:nvSpPr>
        <p:spPr>
          <a:xfrm>
            <a:off x="1295400" y="1371600"/>
            <a:ext cx="7543800"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Trebuchet MS"/>
              <a:buNone/>
            </a:pPr>
            <a:r>
              <a:rPr lang="en-US" sz="2800" b="1">
                <a:solidFill>
                  <a:schemeClr val="dk1"/>
                </a:solidFill>
                <a:latin typeface="Trebuchet MS"/>
                <a:ea typeface="Trebuchet MS"/>
                <a:cs typeface="Trebuchet MS"/>
                <a:sym typeface="Trebuchet MS"/>
              </a:rPr>
              <a:t>References</a:t>
            </a:r>
            <a:endParaRPr/>
          </a:p>
          <a:p>
            <a:pPr marL="0" marR="0" lvl="0" indent="0" algn="l" rtl="0">
              <a:spcBef>
                <a:spcPts val="0"/>
              </a:spcBef>
              <a:spcAft>
                <a:spcPts val="0"/>
              </a:spcAft>
              <a:buClr>
                <a:schemeClr val="dk1"/>
              </a:buClr>
              <a:buSzPts val="2800"/>
              <a:buFont typeface="Trebuchet MS"/>
              <a:buNone/>
            </a:pPr>
            <a:endParaRPr sz="2800" b="1">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3600"/>
              <a:buFont typeface="Trebuchet MS"/>
              <a:buNone/>
            </a:pPr>
            <a:r>
              <a:rPr lang="en-US" sz="3600">
                <a:solidFill>
                  <a:schemeClr val="dk1"/>
                </a:solidFill>
                <a:latin typeface="Trebuchet MS"/>
                <a:ea typeface="Trebuchet MS"/>
                <a:cs typeface="Trebuchet MS"/>
                <a:sym typeface="Trebuchet MS"/>
              </a:rPr>
              <a:t>(Chapter 3 – AI Rich &amp; Knight)</a:t>
            </a:r>
            <a:endParaRPr/>
          </a:p>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423" name="Google Shape;423;p6"/>
          <p:cNvSpPr txBox="1">
            <a:spLocks noGrp="1"/>
          </p:cNvSpPr>
          <p:nvPr>
            <p:ph type="title"/>
          </p:nvPr>
        </p:nvSpPr>
        <p:spPr>
          <a:xfrm>
            <a:off x="397932" y="816638"/>
            <a:ext cx="8534400" cy="114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State Space Search: Water Jug Problem</a:t>
            </a:r>
            <a:endParaRPr/>
          </a:p>
        </p:txBody>
      </p:sp>
      <p:sp>
        <p:nvSpPr>
          <p:cNvPr id="424" name="Google Shape;424;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80"/>
              <a:buChar char="►"/>
            </a:pPr>
            <a:r>
              <a:rPr lang="en-US" sz="2400">
                <a:solidFill>
                  <a:schemeClr val="dk1"/>
                </a:solidFill>
              </a:rPr>
              <a:t>State: (x, y)</a:t>
            </a:r>
            <a:endParaRPr/>
          </a:p>
          <a:p>
            <a:pPr marL="342900" lvl="0" indent="-342900" algn="l" rtl="0">
              <a:lnSpc>
                <a:spcPct val="150000"/>
              </a:lnSpc>
              <a:spcBef>
                <a:spcPts val="0"/>
              </a:spcBef>
              <a:spcAft>
                <a:spcPts val="0"/>
              </a:spcAft>
              <a:buClr>
                <a:schemeClr val="dk1"/>
              </a:buClr>
              <a:buSzPts val="2880"/>
              <a:buFont typeface="Trebuchet MS"/>
              <a:buNone/>
            </a:pPr>
            <a:r>
              <a:rPr lang="en-US" sz="2400">
                <a:solidFill>
                  <a:schemeClr val="dk1"/>
                </a:solidFill>
              </a:rPr>
              <a:t>		x = 0, 1, 2, 3, or 4		y = 0, 1, 2, 3</a:t>
            </a:r>
            <a:endParaRPr/>
          </a:p>
          <a:p>
            <a:pPr marL="342900" lvl="0" indent="-342900" algn="l" rtl="0">
              <a:lnSpc>
                <a:spcPct val="150000"/>
              </a:lnSpc>
              <a:spcBef>
                <a:spcPts val="0"/>
              </a:spcBef>
              <a:spcAft>
                <a:spcPts val="0"/>
              </a:spcAft>
              <a:buClr>
                <a:schemeClr val="dk1"/>
              </a:buClr>
              <a:buSzPts val="2880"/>
              <a:buFont typeface="Trebuchet MS"/>
              <a:buNone/>
            </a:pPr>
            <a:r>
              <a:rPr lang="en-US" sz="2400">
                <a:solidFill>
                  <a:schemeClr val="dk1"/>
                </a:solidFill>
              </a:rPr>
              <a:t>		x 🡪Quantity of water in 4 gallon jug</a:t>
            </a:r>
            <a:endParaRPr/>
          </a:p>
          <a:p>
            <a:pPr marL="342900" lvl="0" indent="-342900" algn="l" rtl="0">
              <a:lnSpc>
                <a:spcPct val="150000"/>
              </a:lnSpc>
              <a:spcBef>
                <a:spcPts val="0"/>
              </a:spcBef>
              <a:spcAft>
                <a:spcPts val="0"/>
              </a:spcAft>
              <a:buClr>
                <a:schemeClr val="dk1"/>
              </a:buClr>
              <a:buSzPts val="2880"/>
              <a:buFont typeface="Trebuchet MS"/>
              <a:buNone/>
            </a:pPr>
            <a:r>
              <a:rPr lang="en-US" sz="2400">
                <a:solidFill>
                  <a:schemeClr val="dk1"/>
                </a:solidFill>
              </a:rPr>
              <a:t>           y🡪 Quantity of water in 3 gallon jug	</a:t>
            </a:r>
            <a:endParaRPr sz="2400">
              <a:solidFill>
                <a:schemeClr val="dk1"/>
              </a:solidFill>
            </a:endParaRPr>
          </a:p>
          <a:p>
            <a:pPr marL="342900" lvl="0" indent="-342900" algn="l" rtl="0">
              <a:lnSpc>
                <a:spcPct val="150000"/>
              </a:lnSpc>
              <a:spcBef>
                <a:spcPts val="0"/>
              </a:spcBef>
              <a:spcAft>
                <a:spcPts val="0"/>
              </a:spcAft>
              <a:buClr>
                <a:schemeClr val="dk1"/>
              </a:buClr>
              <a:buSzPts val="2880"/>
              <a:buChar char="►"/>
            </a:pPr>
            <a:r>
              <a:rPr lang="en-US" sz="2400">
                <a:solidFill>
                  <a:schemeClr val="dk1"/>
                </a:solidFill>
              </a:rPr>
              <a:t>Start state: (0, 0).</a:t>
            </a:r>
            <a:endParaRPr/>
          </a:p>
          <a:p>
            <a:pPr marL="342900" lvl="0" indent="-342900" algn="l" rtl="0">
              <a:spcBef>
                <a:spcPts val="1200"/>
              </a:spcBef>
              <a:spcAft>
                <a:spcPts val="0"/>
              </a:spcAft>
              <a:buClr>
                <a:schemeClr val="dk1"/>
              </a:buClr>
              <a:buSzPts val="2880"/>
              <a:buChar char="►"/>
            </a:pPr>
            <a:r>
              <a:rPr lang="en-US" sz="2400">
                <a:solidFill>
                  <a:schemeClr val="dk1"/>
                </a:solidFill>
              </a:rPr>
              <a:t>Goal state: (2, n) for any n. </a:t>
            </a:r>
            <a:endParaRPr/>
          </a:p>
          <a:p>
            <a:pPr marL="342900" lvl="0" indent="-342900" algn="l" rtl="0">
              <a:spcBef>
                <a:spcPts val="1200"/>
              </a:spcBef>
              <a:spcAft>
                <a:spcPts val="0"/>
              </a:spcAft>
              <a:buClr>
                <a:schemeClr val="dk1"/>
              </a:buClr>
              <a:buSzPts val="2880"/>
              <a:buChar char="►"/>
            </a:pPr>
            <a:r>
              <a:rPr lang="en-US" sz="2400">
                <a:solidFill>
                  <a:schemeClr val="dk1"/>
                </a:solidFill>
              </a:rPr>
              <a:t>Attempting to end up in a goal state.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
          <p:cNvSpPr txBox="1">
            <a:spLocks noGrp="1"/>
          </p:cNvSpPr>
          <p:nvPr>
            <p:ph type="title"/>
          </p:nvPr>
        </p:nvSpPr>
        <p:spPr>
          <a:xfrm>
            <a:off x="457200" y="156238"/>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Production Rules for Water Jug Problem</a:t>
            </a:r>
            <a:endParaRPr/>
          </a:p>
        </p:txBody>
      </p:sp>
      <p:sp>
        <p:nvSpPr>
          <p:cNvPr id="430" name="Google Shape;430;p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p:txBody>
      </p:sp>
      <p:pic>
        <p:nvPicPr>
          <p:cNvPr id="431" name="Google Shape;431;p7"/>
          <p:cNvPicPr preferRelativeResize="0"/>
          <p:nvPr/>
        </p:nvPicPr>
        <p:blipFill rotWithShape="1">
          <a:blip r:embed="rId3">
            <a:alphaModFix/>
          </a:blip>
          <a:srcRect l="11875" t="18889" r="23933" b="21111"/>
          <a:stretch/>
        </p:blipFill>
        <p:spPr>
          <a:xfrm>
            <a:off x="457200" y="1348338"/>
            <a:ext cx="9982200" cy="49314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437" name="Google Shape;437;p8"/>
          <p:cNvSpPr txBox="1">
            <a:spLocks noGrp="1"/>
          </p:cNvSpPr>
          <p:nvPr>
            <p:ph type="title"/>
          </p:nvPr>
        </p:nvSpPr>
        <p:spPr>
          <a:xfrm>
            <a:off x="457200" y="533400"/>
            <a:ext cx="8534400" cy="114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r>
              <a:rPr lang="en-US"/>
              <a:t>Rules to define a Legal moves</a:t>
            </a:r>
            <a:endParaRPr/>
          </a:p>
        </p:txBody>
      </p:sp>
      <p:sp>
        <p:nvSpPr>
          <p:cNvPr id="438" name="Google Shape;438;p8"/>
          <p:cNvSpPr txBox="1">
            <a:spLocks noGrp="1"/>
          </p:cNvSpPr>
          <p:nvPr>
            <p:ph type="body" idx="1"/>
          </p:nvPr>
        </p:nvSpPr>
        <p:spPr>
          <a:xfrm>
            <a:off x="677334" y="1883438"/>
            <a:ext cx="8596668" cy="42125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240"/>
              <a:buNone/>
            </a:pPr>
            <a:r>
              <a:rPr lang="en-US" sz="2800">
                <a:solidFill>
                  <a:schemeClr val="dk1"/>
                </a:solidFill>
              </a:rPr>
              <a:t>1.  (x, y)		→ (4, y) </a:t>
            </a:r>
            <a:endParaRPr/>
          </a:p>
          <a:p>
            <a:pPr marL="533400" lvl="0" indent="-533400" algn="l" rtl="0">
              <a:spcBef>
                <a:spcPts val="0"/>
              </a:spcBef>
              <a:spcAft>
                <a:spcPts val="0"/>
              </a:spcAft>
              <a:buClr>
                <a:schemeClr val="dk1"/>
              </a:buClr>
              <a:buSzPts val="2240"/>
              <a:buNone/>
            </a:pPr>
            <a:r>
              <a:rPr lang="en-US" sz="2800">
                <a:solidFill>
                  <a:schemeClr val="dk1"/>
                </a:solidFill>
              </a:rPr>
              <a:t>	if x &lt; 4</a:t>
            </a:r>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2.	(x, y)		→ (x, 3)</a:t>
            </a:r>
            <a:endParaRPr/>
          </a:p>
          <a:p>
            <a:pPr marL="533400" lvl="0" indent="-533400" algn="l" rtl="0">
              <a:spcBef>
                <a:spcPts val="0"/>
              </a:spcBef>
              <a:spcAft>
                <a:spcPts val="0"/>
              </a:spcAft>
              <a:buClr>
                <a:schemeClr val="dk1"/>
              </a:buClr>
              <a:buSzPts val="2240"/>
              <a:buNone/>
            </a:pPr>
            <a:r>
              <a:rPr lang="en-US" sz="2800">
                <a:solidFill>
                  <a:schemeClr val="dk1"/>
                </a:solidFill>
              </a:rPr>
              <a:t>	if y &lt; 3</a:t>
            </a:r>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3.	(x, y)		→ (x − d, y)</a:t>
            </a:r>
            <a:endParaRPr/>
          </a:p>
          <a:p>
            <a:pPr marL="533400" lvl="0" indent="-533400" algn="l" rtl="0">
              <a:spcBef>
                <a:spcPts val="0"/>
              </a:spcBef>
              <a:spcAft>
                <a:spcPts val="0"/>
              </a:spcAft>
              <a:buClr>
                <a:schemeClr val="dk1"/>
              </a:buClr>
              <a:buSzPts val="2240"/>
              <a:buNone/>
            </a:pPr>
            <a:r>
              <a:rPr lang="en-US" sz="2800">
                <a:solidFill>
                  <a:schemeClr val="dk1"/>
                </a:solidFill>
              </a:rPr>
              <a:t>	if x &gt; 0</a:t>
            </a:r>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4.	(x, y)		→ (x, y − d)</a:t>
            </a:r>
            <a:endParaRPr/>
          </a:p>
          <a:p>
            <a:pPr marL="533400" lvl="0" indent="-533400" algn="l" rtl="0">
              <a:spcBef>
                <a:spcPts val="0"/>
              </a:spcBef>
              <a:spcAft>
                <a:spcPts val="0"/>
              </a:spcAft>
              <a:buClr>
                <a:schemeClr val="dk1"/>
              </a:buClr>
              <a:buSzPts val="2240"/>
              <a:buNone/>
            </a:pPr>
            <a:r>
              <a:rPr lang="en-US" sz="2800">
                <a:solidFill>
                  <a:schemeClr val="dk1"/>
                </a:solidFill>
              </a:rPr>
              <a:t>	if y &gt; 0</a:t>
            </a:r>
            <a:endParaRPr/>
          </a:p>
          <a:p>
            <a:pPr marL="533400" lvl="0" indent="-533400" algn="l" rtl="0">
              <a:spcBef>
                <a:spcPts val="0"/>
              </a:spcBef>
              <a:spcAft>
                <a:spcPts val="0"/>
              </a:spcAft>
              <a:buClr>
                <a:schemeClr val="dk1"/>
              </a:buClr>
              <a:buSzPts val="144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444" name="Google Shape;444;p9"/>
          <p:cNvSpPr txBox="1">
            <a:spLocks noGrp="1"/>
          </p:cNvSpPr>
          <p:nvPr>
            <p:ph type="body" idx="1"/>
          </p:nvPr>
        </p:nvSpPr>
        <p:spPr>
          <a:xfrm>
            <a:off x="677334" y="1676401"/>
            <a:ext cx="8596668" cy="4364962"/>
          </a:xfrm>
          <a:prstGeom prst="rect">
            <a:avLst/>
          </a:prstGeom>
          <a:noFill/>
          <a:ln>
            <a:noFill/>
          </a:ln>
        </p:spPr>
        <p:txBody>
          <a:bodyPr spcFirstLastPara="1" wrap="square" lIns="91425" tIns="45700" rIns="91425" bIns="45700" anchor="t" anchorCtr="0">
            <a:normAutofit/>
          </a:bodyPr>
          <a:lstStyle/>
          <a:p>
            <a:pPr marL="533400" lvl="0" indent="-533400" algn="l" rtl="0">
              <a:spcBef>
                <a:spcPts val="0"/>
              </a:spcBef>
              <a:spcAft>
                <a:spcPts val="0"/>
              </a:spcAft>
              <a:buClr>
                <a:schemeClr val="dk1"/>
              </a:buClr>
              <a:buSzPts val="2240"/>
              <a:buNone/>
            </a:pPr>
            <a:r>
              <a:rPr lang="en-US" sz="2800">
                <a:solidFill>
                  <a:schemeClr val="dk1"/>
                </a:solidFill>
              </a:rPr>
              <a:t>5.	(x, y)		→ (0, y)</a:t>
            </a:r>
            <a:endParaRPr/>
          </a:p>
          <a:p>
            <a:pPr marL="533400" lvl="0" indent="-533400" algn="l" rtl="0">
              <a:spcBef>
                <a:spcPts val="0"/>
              </a:spcBef>
              <a:spcAft>
                <a:spcPts val="0"/>
              </a:spcAft>
              <a:buClr>
                <a:schemeClr val="dk1"/>
              </a:buClr>
              <a:buSzPts val="2240"/>
              <a:buNone/>
            </a:pPr>
            <a:r>
              <a:rPr lang="en-US" sz="2800">
                <a:solidFill>
                  <a:schemeClr val="dk1"/>
                </a:solidFill>
              </a:rPr>
              <a:t>	if x &gt; 0</a:t>
            </a:r>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6.	(x, y)		→ (x, 0)</a:t>
            </a:r>
            <a:endParaRPr/>
          </a:p>
          <a:p>
            <a:pPr marL="533400" lvl="0" indent="-533400" algn="l" rtl="0">
              <a:spcBef>
                <a:spcPts val="0"/>
              </a:spcBef>
              <a:spcAft>
                <a:spcPts val="0"/>
              </a:spcAft>
              <a:buClr>
                <a:schemeClr val="dk1"/>
              </a:buClr>
              <a:buSzPts val="2240"/>
              <a:buNone/>
            </a:pPr>
            <a:r>
              <a:rPr lang="en-US" sz="2800">
                <a:solidFill>
                  <a:schemeClr val="dk1"/>
                </a:solidFill>
              </a:rPr>
              <a:t>	if y &gt; 0</a:t>
            </a:r>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7.	(x, y)		→ (4, y − (4 − x))</a:t>
            </a:r>
            <a:endParaRPr/>
          </a:p>
          <a:p>
            <a:pPr marL="533400" lvl="0" indent="-533400" algn="l" rtl="0">
              <a:spcBef>
                <a:spcPts val="0"/>
              </a:spcBef>
              <a:spcAft>
                <a:spcPts val="0"/>
              </a:spcAft>
              <a:buClr>
                <a:schemeClr val="dk1"/>
              </a:buClr>
              <a:buSzPts val="2240"/>
              <a:buNone/>
            </a:pPr>
            <a:r>
              <a:rPr lang="en-US" sz="2800">
                <a:solidFill>
                  <a:schemeClr val="dk1"/>
                </a:solidFill>
              </a:rPr>
              <a:t>	if x + y ≥ 4, y &gt; 0</a:t>
            </a:r>
            <a:endParaRPr/>
          </a:p>
          <a:p>
            <a:pPr marL="533400" lvl="0" indent="-533400" algn="l" rtl="0">
              <a:lnSpc>
                <a:spcPct val="150000"/>
              </a:lnSpc>
              <a:spcBef>
                <a:spcPts val="0"/>
              </a:spcBef>
              <a:spcAft>
                <a:spcPts val="0"/>
              </a:spcAft>
              <a:buClr>
                <a:schemeClr val="dk1"/>
              </a:buClr>
              <a:buSzPts val="2240"/>
              <a:buNone/>
            </a:pPr>
            <a:r>
              <a:rPr lang="en-US" sz="2800">
                <a:solidFill>
                  <a:schemeClr val="dk1"/>
                </a:solidFill>
              </a:rPr>
              <a:t>8.	(x, y)		→ (x − (3 − y), 3)</a:t>
            </a:r>
            <a:endParaRPr/>
          </a:p>
          <a:p>
            <a:pPr marL="533400" lvl="0" indent="-533400" algn="l" rtl="0">
              <a:spcBef>
                <a:spcPts val="0"/>
              </a:spcBef>
              <a:spcAft>
                <a:spcPts val="0"/>
              </a:spcAft>
              <a:buClr>
                <a:schemeClr val="dk1"/>
              </a:buClr>
              <a:buSzPts val="2240"/>
              <a:buNone/>
            </a:pPr>
            <a:r>
              <a:rPr lang="en-US" sz="2800">
                <a:solidFill>
                  <a:schemeClr val="dk1"/>
                </a:solidFill>
              </a:rPr>
              <a:t>	if x + y ≥ 3, x &gt; 0</a:t>
            </a:r>
            <a:endParaRPr/>
          </a:p>
          <a:p>
            <a:pPr marL="533400" lvl="0" indent="-533400" algn="l" rtl="0">
              <a:spcBef>
                <a:spcPts val="0"/>
              </a:spcBef>
              <a:spcAft>
                <a:spcPts val="0"/>
              </a:spcAft>
              <a:buClr>
                <a:schemeClr val="dk1"/>
              </a:buClr>
              <a:buSzPts val="1440"/>
              <a:buNone/>
            </a:pPr>
            <a:endParaRPr/>
          </a:p>
        </p:txBody>
      </p:sp>
      <p:sp>
        <p:nvSpPr>
          <p:cNvPr id="445" name="Google Shape;445;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87D0E"/>
              </a:buClr>
              <a:buSzPts val="3600"/>
              <a:buFont typeface="Trebuchet MS"/>
              <a:buNone/>
            </a:pPr>
            <a:endParaRPr/>
          </a:p>
        </p:txBody>
      </p:sp>
    </p:spTree>
  </p:cSld>
  <p:clrMapOvr>
    <a:masterClrMapping/>
  </p:clrMapOvr>
</p:sld>
</file>

<file path=ppt/theme/theme1.xml><?xml version="1.0" encoding="utf-8"?>
<a:theme xmlns:a="http://schemas.openxmlformats.org/drawingml/2006/main" name="Facet">
  <a:themeElements>
    <a:clrScheme name="Yellow Orang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4162</Words>
  <Application>Microsoft Office PowerPoint</Application>
  <PresentationFormat>Widescreen</PresentationFormat>
  <Paragraphs>530</Paragraphs>
  <Slides>54</Slides>
  <Notes>54</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54</vt:i4>
      </vt:variant>
    </vt:vector>
  </HeadingPairs>
  <TitlesOfParts>
    <vt:vector size="67" baseType="lpstr">
      <vt:lpstr>Noto Sans Symbols</vt:lpstr>
      <vt:lpstr>Arial</vt:lpstr>
      <vt:lpstr>Calibri</vt:lpstr>
      <vt:lpstr>Tahoma</vt:lpstr>
      <vt:lpstr>Nunito Sans</vt:lpstr>
      <vt:lpstr>Trebuchet MS</vt:lpstr>
      <vt:lpstr>Open Sans</vt:lpstr>
      <vt:lpstr>Corbel</vt:lpstr>
      <vt:lpstr>Facet</vt:lpstr>
      <vt:lpstr>Office Theme</vt:lpstr>
      <vt:lpstr>Frame</vt:lpstr>
      <vt:lpstr>Frame</vt:lpstr>
      <vt:lpstr>Paintbrush Picture</vt:lpstr>
      <vt:lpstr>Artificial Intelligence</vt:lpstr>
      <vt:lpstr>Topics to be Covered</vt:lpstr>
      <vt:lpstr>Problem solving</vt:lpstr>
      <vt:lpstr>Defining The Problems As A State Space Search </vt:lpstr>
      <vt:lpstr>State Space Search: Water Jug Problem</vt:lpstr>
      <vt:lpstr>State Space Search: Water Jug Problem</vt:lpstr>
      <vt:lpstr>Production Rules for Water Jug Problem</vt:lpstr>
      <vt:lpstr>Rules to define a Legal moves</vt:lpstr>
      <vt:lpstr>PowerPoint Presentation</vt:lpstr>
      <vt:lpstr>PowerPoint Presentation</vt:lpstr>
      <vt:lpstr>One Solution</vt:lpstr>
      <vt:lpstr>Special-purpose rules </vt:lpstr>
      <vt:lpstr>State Space Search: Summary</vt:lpstr>
      <vt:lpstr>Production System</vt:lpstr>
      <vt:lpstr>Characteristics of Production Systems</vt:lpstr>
      <vt:lpstr>Features of Production System</vt:lpstr>
      <vt:lpstr>Advantages of Production System</vt:lpstr>
      <vt:lpstr>Disadvantages of Production System</vt:lpstr>
      <vt:lpstr>Missionaries and Cannibals Problem</vt:lpstr>
      <vt:lpstr>Missionaries and Cannibals</vt:lpstr>
      <vt:lpstr>Missionaries and Cannibals</vt:lpstr>
      <vt:lpstr>Missionaries and Cannibals</vt:lpstr>
      <vt:lpstr>Search Strategies/Control Strategies</vt:lpstr>
      <vt:lpstr>Types of Search strategies</vt:lpstr>
      <vt:lpstr>PowerPoint Presentation</vt:lpstr>
      <vt:lpstr>Difference Between Search Algorithms</vt:lpstr>
      <vt:lpstr>Uninformed Search</vt:lpstr>
      <vt:lpstr>Uninformed Search</vt:lpstr>
      <vt:lpstr>Queue for Frontier</vt:lpstr>
      <vt:lpstr>BFS-Breadth First Search</vt:lpstr>
      <vt:lpstr>Breadth-first search</vt:lpstr>
      <vt:lpstr>Breadth-first search</vt:lpstr>
      <vt:lpstr>Breadth-first search</vt:lpstr>
      <vt:lpstr>Breadth-first search</vt:lpstr>
      <vt:lpstr>Breadth-first search</vt:lpstr>
      <vt:lpstr>Breadth-first search</vt:lpstr>
      <vt:lpstr>PowerPoint Presentation</vt:lpstr>
      <vt:lpstr>Properties of breadth-first search</vt:lpstr>
      <vt:lpstr>DFS-Depth 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Properties of depth-first search</vt:lpstr>
      <vt:lpstr>Uniform-cost search</vt:lpstr>
      <vt:lpstr>Uniform-cost 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M M</cp:lastModifiedBy>
  <cp:revision>1</cp:revision>
  <dcterms:created xsi:type="dcterms:W3CDTF">2021-08-05T14:07:13Z</dcterms:created>
  <dcterms:modified xsi:type="dcterms:W3CDTF">2024-07-11T03:02:17Z</dcterms:modified>
</cp:coreProperties>
</file>