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1503" y="100965"/>
            <a:ext cx="8660993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96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96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96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37903" cy="514045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63967" y="149352"/>
            <a:ext cx="1495044" cy="3703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894" y="91820"/>
            <a:ext cx="864621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96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855" y="893775"/>
            <a:ext cx="8362289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4454" y="4811674"/>
            <a:ext cx="1653539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Un</a:t>
            </a:r>
            <a:r>
              <a:rPr sz="800" spc="-20" dirty="0">
                <a:solidFill>
                  <a:srgbClr val="585858"/>
                </a:solidFill>
                <a:latin typeface="Calibri"/>
                <a:cs typeface="Calibri"/>
              </a:rPr>
              <a:t>it#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800" spc="-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Introductio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8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ata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tru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ct</a:t>
            </a:r>
            <a:r>
              <a:rPr sz="800" spc="-10" dirty="0">
                <a:solidFill>
                  <a:srgbClr val="585858"/>
                </a:solidFill>
                <a:latin typeface="Calibri"/>
                <a:cs typeface="Calibri"/>
              </a:rPr>
              <a:t>ure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59" y="3038855"/>
            <a:ext cx="2487167" cy="6187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2632" y="3715790"/>
            <a:ext cx="2394585" cy="259686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>
                <a:solidFill>
                  <a:srgbClr val="FFFFFF"/>
                </a:solidFill>
                <a:latin typeface="Calibri"/>
                <a:cs typeface="Calibri"/>
              </a:rPr>
              <a:t>Computer </a:t>
            </a:r>
            <a:r>
              <a:rPr sz="1200" smtClean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3268" y="396062"/>
            <a:ext cx="52317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BFBFB"/>
                </a:solidFill>
                <a:latin typeface="Calibri"/>
                <a:cs typeface="Calibri"/>
              </a:rPr>
              <a:t>Artificial </a:t>
            </a:r>
            <a:r>
              <a:rPr sz="4800" spc="-20" dirty="0">
                <a:solidFill>
                  <a:srgbClr val="FBFBFB"/>
                </a:solidFill>
                <a:latin typeface="Calibri"/>
                <a:cs typeface="Calibri"/>
              </a:rPr>
              <a:t>Intelligence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454" y="1577751"/>
            <a:ext cx="1894205" cy="7613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950" spc="-50" dirty="0">
                <a:solidFill>
                  <a:srgbClr val="FFFFFF"/>
                </a:solidFill>
                <a:latin typeface="Calibri"/>
                <a:cs typeface="Calibri"/>
              </a:rPr>
              <a:t>Unit-3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Artificial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Intelligence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4110" y="2038553"/>
            <a:ext cx="762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3170716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91820"/>
            <a:ext cx="79006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Framework</a:t>
            </a:r>
            <a:r>
              <a:rPr spc="-3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Knowledge</a:t>
            </a:r>
            <a:r>
              <a:rPr spc="-50" dirty="0"/>
              <a:t> </a:t>
            </a:r>
            <a:r>
              <a:rPr spc="-5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759079"/>
            <a:ext cx="2878455" cy="290322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85"/>
              </a:spcBef>
            </a:pPr>
            <a:r>
              <a:rPr sz="1600" spc="-5" dirty="0">
                <a:latin typeface="Arial MT"/>
                <a:cs typeface="Arial MT"/>
              </a:rPr>
              <a:t>Computer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requires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well-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defined problem description to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process and also provide well-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defined acceptable solution. </a:t>
            </a:r>
            <a:r>
              <a:rPr sz="1600" spc="-190" dirty="0">
                <a:latin typeface="Arial MT"/>
                <a:cs typeface="Arial MT"/>
              </a:rPr>
              <a:t>To </a:t>
            </a:r>
            <a:r>
              <a:rPr sz="1600" spc="-1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collect fragments of knowledge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formulate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description</a:t>
            </a:r>
            <a:r>
              <a:rPr sz="1600" dirty="0">
                <a:latin typeface="Arial MT"/>
                <a:cs typeface="Arial MT"/>
              </a:rPr>
              <a:t> 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our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spoken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language and </a:t>
            </a:r>
            <a:r>
              <a:rPr sz="1600" spc="-10" dirty="0">
                <a:latin typeface="Arial MT"/>
                <a:cs typeface="Arial MT"/>
              </a:rPr>
              <a:t>then </a:t>
            </a:r>
            <a:r>
              <a:rPr sz="1600" spc="-5" dirty="0">
                <a:latin typeface="Arial MT"/>
                <a:cs typeface="Arial MT"/>
              </a:rPr>
              <a:t>represent </a:t>
            </a:r>
            <a:r>
              <a:rPr sz="1600" dirty="0">
                <a:latin typeface="Arial MT"/>
                <a:cs typeface="Arial MT"/>
              </a:rPr>
              <a:t>it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formal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language</a:t>
            </a:r>
            <a:r>
              <a:rPr sz="1600" dirty="0">
                <a:latin typeface="Arial MT"/>
                <a:cs typeface="Arial MT"/>
              </a:rPr>
              <a:t> so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computer can understand. The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computer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algorithm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compute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an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answer.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7664" y="806195"/>
            <a:ext cx="5140451" cy="37429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5"/>
              </a:spcBef>
            </a:pPr>
            <a:r>
              <a:rPr dirty="0"/>
              <a:t>Mapping</a:t>
            </a:r>
            <a:r>
              <a:rPr spc="-35" dirty="0"/>
              <a:t> </a:t>
            </a:r>
            <a:r>
              <a:rPr dirty="0"/>
              <a:t>between</a:t>
            </a:r>
            <a:r>
              <a:rPr spc="-40" dirty="0"/>
              <a:t> </a:t>
            </a:r>
            <a:r>
              <a:rPr spc="-5" dirty="0"/>
              <a:t>Facts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1510" y="920877"/>
            <a:ext cx="2080895" cy="267843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240"/>
              </a:spcBef>
            </a:pPr>
            <a:r>
              <a:rPr sz="1200" spc="-10" dirty="0">
                <a:latin typeface="Arial MT"/>
                <a:cs typeface="Arial MT"/>
              </a:rPr>
              <a:t>Knowledge</a:t>
            </a:r>
            <a:r>
              <a:rPr sz="1200" spc="-5" dirty="0">
                <a:latin typeface="Arial MT"/>
                <a:cs typeface="Arial MT"/>
              </a:rPr>
              <a:t> 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collection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of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“facts” </a:t>
            </a:r>
            <a:r>
              <a:rPr sz="1200" spc="-5" dirty="0">
                <a:latin typeface="Arial MT"/>
                <a:cs typeface="Arial MT"/>
              </a:rPr>
              <a:t>from some domain. </a:t>
            </a:r>
            <a:r>
              <a:rPr sz="1200" spc="15" dirty="0">
                <a:latin typeface="Arial MT"/>
                <a:cs typeface="Arial MT"/>
              </a:rPr>
              <a:t>We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need </a:t>
            </a:r>
            <a:r>
              <a:rPr sz="1200" spc="-5" dirty="0">
                <a:latin typeface="Arial MT"/>
                <a:cs typeface="Arial MT"/>
              </a:rPr>
              <a:t>a representation of </a:t>
            </a:r>
            <a:r>
              <a:rPr sz="1200" dirty="0">
                <a:latin typeface="Arial MT"/>
                <a:cs typeface="Arial MT"/>
              </a:rPr>
              <a:t>facts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 </a:t>
            </a:r>
            <a:r>
              <a:rPr sz="1200" spc="-10" dirty="0">
                <a:latin typeface="Arial MT"/>
                <a:cs typeface="Arial MT"/>
              </a:rPr>
              <a:t>can be manipulated </a:t>
            </a:r>
            <a:r>
              <a:rPr sz="1200" spc="-5" dirty="0">
                <a:latin typeface="Arial MT"/>
                <a:cs typeface="Arial MT"/>
              </a:rPr>
              <a:t>by a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program.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Normal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English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is </a:t>
            </a:r>
            <a:r>
              <a:rPr sz="1200" spc="-5" dirty="0">
                <a:latin typeface="Arial MT"/>
                <a:cs typeface="Arial MT"/>
              </a:rPr>
              <a:t> insufficient, too hard currently </a:t>
            </a:r>
            <a:r>
              <a:rPr sz="1200" dirty="0">
                <a:latin typeface="Arial MT"/>
                <a:cs typeface="Arial MT"/>
              </a:rPr>
              <a:t> for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computer</a:t>
            </a:r>
            <a:r>
              <a:rPr sz="1200" spc="-5" dirty="0">
                <a:latin typeface="Arial MT"/>
                <a:cs typeface="Arial MT"/>
              </a:rPr>
              <a:t> program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to 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draw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inferences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</a:t>
            </a:r>
            <a:r>
              <a:rPr sz="1200" spc="-5" dirty="0">
                <a:latin typeface="Arial MT"/>
                <a:cs typeface="Arial MT"/>
              </a:rPr>
              <a:t> natural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languages.</a:t>
            </a:r>
            <a:r>
              <a:rPr sz="1200" spc="-5" dirty="0">
                <a:latin typeface="Arial MT"/>
                <a:cs typeface="Arial MT"/>
              </a:rPr>
              <a:t> Thus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b="1" spc="-5" dirty="0">
                <a:latin typeface="Arial"/>
                <a:cs typeface="Arial"/>
              </a:rPr>
              <a:t>some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symbolic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representation</a:t>
            </a:r>
            <a:r>
              <a:rPr sz="1200" b="1" dirty="0">
                <a:latin typeface="Arial"/>
                <a:cs typeface="Arial"/>
              </a:rPr>
              <a:t> is 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necessary.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Therefore,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we 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must </a:t>
            </a:r>
            <a:r>
              <a:rPr sz="1200" spc="-10" dirty="0">
                <a:latin typeface="Arial MT"/>
                <a:cs typeface="Arial MT"/>
              </a:rPr>
              <a:t>be able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10" dirty="0">
                <a:latin typeface="Arial MT"/>
                <a:cs typeface="Arial MT"/>
              </a:rPr>
              <a:t>map </a:t>
            </a:r>
            <a:r>
              <a:rPr sz="1200" spc="-5" dirty="0">
                <a:latin typeface="Arial MT"/>
                <a:cs typeface="Arial MT"/>
              </a:rPr>
              <a:t>"facts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symbols"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and</a:t>
            </a:r>
            <a:r>
              <a:rPr sz="1200" spc="-5" dirty="0">
                <a:latin typeface="Arial MT"/>
                <a:cs typeface="Arial MT"/>
              </a:rPr>
              <a:t> "symbols</a:t>
            </a:r>
            <a:r>
              <a:rPr sz="1200" dirty="0">
                <a:latin typeface="Arial MT"/>
                <a:cs typeface="Arial MT"/>
              </a:rPr>
              <a:t> to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facts"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using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forward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and 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backward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representation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mapping.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6392" y="838200"/>
            <a:ext cx="4572000" cy="40248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560" y="34239"/>
            <a:ext cx="51949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 MT"/>
                <a:cs typeface="Arial MT"/>
              </a:rPr>
              <a:t>Forward</a:t>
            </a:r>
            <a:r>
              <a:rPr sz="2400" b="0" spc="1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and</a:t>
            </a:r>
            <a:r>
              <a:rPr sz="2400" b="0" spc="1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Backward</a:t>
            </a:r>
            <a:r>
              <a:rPr sz="2400" b="0" spc="3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representation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7903" y="1042416"/>
            <a:ext cx="5533644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411" y="724027"/>
            <a:ext cx="6941820" cy="42202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245745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latin typeface="Arial MT"/>
                <a:cs typeface="Arial MT"/>
              </a:rPr>
              <a:t>There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four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types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Knowledge representation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-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Relational, Inheritable,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Inferential,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Declarative/Procedural.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25"/>
              </a:lnSpc>
              <a:spcBef>
                <a:spcPts val="1510"/>
              </a:spcBef>
            </a:pPr>
            <a:r>
              <a:rPr sz="1600" b="1" spc="-5" dirty="0">
                <a:latin typeface="Arial"/>
                <a:cs typeface="Arial"/>
              </a:rPr>
              <a:t>Relational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Knowledge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" marR="781685">
              <a:lnSpc>
                <a:spcPts val="1730"/>
              </a:lnSpc>
              <a:spcBef>
                <a:spcPts val="120"/>
              </a:spcBef>
              <a:buChar char="–"/>
              <a:tabLst>
                <a:tab pos="189865" algn="l"/>
              </a:tabLst>
            </a:pPr>
            <a:r>
              <a:rPr sz="1600" spc="-5" dirty="0">
                <a:latin typeface="Arial MT"/>
                <a:cs typeface="Arial MT"/>
              </a:rPr>
              <a:t>provides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framework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compare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two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objects based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equivalent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attributes.</a:t>
            </a:r>
            <a:endParaRPr sz="1600">
              <a:latin typeface="Arial MT"/>
              <a:cs typeface="Arial MT"/>
            </a:endParaRPr>
          </a:p>
          <a:p>
            <a:pPr marL="189230" indent="-177165">
              <a:lnSpc>
                <a:spcPts val="1605"/>
              </a:lnSpc>
              <a:buChar char="–"/>
              <a:tabLst>
                <a:tab pos="189865" algn="l"/>
              </a:tabLst>
            </a:pPr>
            <a:r>
              <a:rPr sz="1600" spc="-10" dirty="0">
                <a:latin typeface="Arial MT"/>
                <a:cs typeface="Arial MT"/>
              </a:rPr>
              <a:t>any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instance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which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two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different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objects </a:t>
            </a:r>
            <a:r>
              <a:rPr sz="1600" spc="-10" dirty="0">
                <a:latin typeface="Arial MT"/>
                <a:cs typeface="Arial MT"/>
              </a:rPr>
              <a:t>are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compared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relational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25"/>
              </a:lnSpc>
            </a:pPr>
            <a:r>
              <a:rPr sz="1600" spc="-10" dirty="0">
                <a:latin typeface="Arial MT"/>
                <a:cs typeface="Arial MT"/>
              </a:rPr>
              <a:t>type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knowledge.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25"/>
              </a:lnSpc>
              <a:spcBef>
                <a:spcPts val="1540"/>
              </a:spcBef>
            </a:pPr>
            <a:r>
              <a:rPr sz="1600" b="1" spc="-5" dirty="0">
                <a:latin typeface="Arial"/>
                <a:cs typeface="Arial"/>
              </a:rPr>
              <a:t>Inheritable </a:t>
            </a:r>
            <a:r>
              <a:rPr sz="1600" b="1" dirty="0">
                <a:latin typeface="Arial"/>
                <a:cs typeface="Arial"/>
              </a:rPr>
              <a:t>Knowledge</a:t>
            </a:r>
            <a:endParaRPr sz="1600">
              <a:latin typeface="Arial"/>
              <a:cs typeface="Arial"/>
            </a:endParaRPr>
          </a:p>
          <a:p>
            <a:pPr marL="189230" indent="-177165">
              <a:lnSpc>
                <a:spcPts val="1730"/>
              </a:lnSpc>
              <a:buChar char="–"/>
              <a:tabLst>
                <a:tab pos="189865" algn="l"/>
              </a:tabLst>
            </a:pP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obtained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associated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objects.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ts val="1730"/>
              </a:lnSpc>
              <a:spcBef>
                <a:spcPts val="120"/>
              </a:spcBef>
              <a:buChar char="–"/>
              <a:tabLst>
                <a:tab pos="189865" algn="l"/>
              </a:tabLst>
            </a:pPr>
            <a:r>
              <a:rPr sz="1600" spc="-5" dirty="0">
                <a:latin typeface="Arial MT"/>
                <a:cs typeface="Arial MT"/>
              </a:rPr>
              <a:t>it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prescribes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structure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 </a:t>
            </a:r>
            <a:r>
              <a:rPr sz="1600" spc="-10" dirty="0">
                <a:latin typeface="Arial MT"/>
                <a:cs typeface="Arial MT"/>
              </a:rPr>
              <a:t>which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new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objects </a:t>
            </a:r>
            <a:r>
              <a:rPr sz="1600" spc="-10" dirty="0">
                <a:latin typeface="Arial MT"/>
                <a:cs typeface="Arial MT"/>
              </a:rPr>
              <a:t>are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created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which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may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inherit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 subset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attributes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existing objects.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25"/>
              </a:lnSpc>
              <a:spcBef>
                <a:spcPts val="1510"/>
              </a:spcBef>
            </a:pPr>
            <a:r>
              <a:rPr sz="1600" b="1" spc="-5" dirty="0">
                <a:latin typeface="Arial"/>
                <a:cs typeface="Arial"/>
              </a:rPr>
              <a:t>Inferential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Knowledge</a:t>
            </a:r>
            <a:endParaRPr sz="1600">
              <a:latin typeface="Arial"/>
              <a:cs typeface="Arial"/>
            </a:endParaRPr>
          </a:p>
          <a:p>
            <a:pPr marL="189230" indent="-177165">
              <a:lnSpc>
                <a:spcPts val="1730"/>
              </a:lnSpc>
              <a:buChar char="–"/>
              <a:tabLst>
                <a:tab pos="189865" algn="l"/>
              </a:tabLst>
            </a:pPr>
            <a:r>
              <a:rPr sz="1600" spc="-5" dirty="0">
                <a:latin typeface="Arial MT"/>
                <a:cs typeface="Arial MT"/>
              </a:rPr>
              <a:t>is </a:t>
            </a:r>
            <a:r>
              <a:rPr sz="1600" spc="-10" dirty="0">
                <a:latin typeface="Arial MT"/>
                <a:cs typeface="Arial MT"/>
              </a:rPr>
              <a:t>inferred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objects through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relations </a:t>
            </a:r>
            <a:r>
              <a:rPr sz="1600" spc="-10" dirty="0">
                <a:latin typeface="Arial MT"/>
                <a:cs typeface="Arial MT"/>
              </a:rPr>
              <a:t>among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objects.</a:t>
            </a:r>
            <a:endParaRPr sz="1600">
              <a:latin typeface="Arial MT"/>
              <a:cs typeface="Arial MT"/>
            </a:endParaRPr>
          </a:p>
          <a:p>
            <a:pPr marL="12700" marR="317500">
              <a:lnSpc>
                <a:spcPct val="90100"/>
              </a:lnSpc>
              <a:spcBef>
                <a:spcPts val="95"/>
              </a:spcBef>
              <a:buChar char="–"/>
              <a:tabLst>
                <a:tab pos="189865" algn="l"/>
              </a:tabLst>
            </a:pPr>
            <a:r>
              <a:rPr sz="1600" spc="-10" dirty="0">
                <a:latin typeface="Arial MT"/>
                <a:cs typeface="Arial MT"/>
              </a:rPr>
              <a:t>e.g.,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word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alone</a:t>
            </a:r>
            <a:r>
              <a:rPr sz="1600" dirty="0">
                <a:latin typeface="Arial MT"/>
                <a:cs typeface="Arial MT"/>
              </a:rPr>
              <a:t> is</a:t>
            </a:r>
            <a:r>
              <a:rPr sz="1600" spc="-5" dirty="0">
                <a:latin typeface="Arial MT"/>
                <a:cs typeface="Arial MT"/>
              </a:rPr>
              <a:t> 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simple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syntax,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but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with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help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other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words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phrase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reader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infer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more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from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 </a:t>
            </a:r>
            <a:r>
              <a:rPr sz="1600" spc="-10" dirty="0">
                <a:latin typeface="Arial MT"/>
                <a:cs typeface="Arial MT"/>
              </a:rPr>
              <a:t>word;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inference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within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linguistic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called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semantics.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0253" y="124713"/>
            <a:ext cx="544195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0" spc="-110" dirty="0">
                <a:latin typeface="Tahoma"/>
                <a:cs typeface="Tahoma"/>
              </a:rPr>
              <a:t>Kn</a:t>
            </a:r>
            <a:r>
              <a:rPr sz="2900" b="0" spc="-114" dirty="0">
                <a:latin typeface="Tahoma"/>
                <a:cs typeface="Tahoma"/>
              </a:rPr>
              <a:t>o</a:t>
            </a:r>
            <a:r>
              <a:rPr sz="2900" b="0" spc="-105" dirty="0">
                <a:latin typeface="Tahoma"/>
                <a:cs typeface="Tahoma"/>
              </a:rPr>
              <a:t>w</a:t>
            </a:r>
            <a:r>
              <a:rPr sz="2900" b="0" spc="-114" dirty="0">
                <a:latin typeface="Tahoma"/>
                <a:cs typeface="Tahoma"/>
              </a:rPr>
              <a:t>le</a:t>
            </a:r>
            <a:r>
              <a:rPr sz="2900" b="0" spc="-105" dirty="0">
                <a:latin typeface="Tahoma"/>
                <a:cs typeface="Tahoma"/>
              </a:rPr>
              <a:t>d</a:t>
            </a:r>
            <a:r>
              <a:rPr sz="2900" b="0" spc="-120" dirty="0">
                <a:latin typeface="Tahoma"/>
                <a:cs typeface="Tahoma"/>
              </a:rPr>
              <a:t>g</a:t>
            </a:r>
            <a:r>
              <a:rPr sz="2900" b="0" dirty="0">
                <a:latin typeface="Tahoma"/>
                <a:cs typeface="Tahoma"/>
              </a:rPr>
              <a:t>e</a:t>
            </a:r>
            <a:r>
              <a:rPr sz="2900" b="0" spc="-254" dirty="0">
                <a:latin typeface="Tahoma"/>
                <a:cs typeface="Tahoma"/>
              </a:rPr>
              <a:t> </a:t>
            </a:r>
            <a:r>
              <a:rPr sz="2900" b="0" spc="-160" dirty="0">
                <a:latin typeface="Tahoma"/>
                <a:cs typeface="Tahoma"/>
              </a:rPr>
              <a:t>R</a:t>
            </a:r>
            <a:r>
              <a:rPr sz="2900" b="0" spc="-114" dirty="0">
                <a:latin typeface="Tahoma"/>
                <a:cs typeface="Tahoma"/>
              </a:rPr>
              <a:t>e</a:t>
            </a:r>
            <a:r>
              <a:rPr sz="2900" b="0" spc="-105" dirty="0">
                <a:latin typeface="Tahoma"/>
                <a:cs typeface="Tahoma"/>
              </a:rPr>
              <a:t>p</a:t>
            </a:r>
            <a:r>
              <a:rPr sz="2900" b="0" spc="-125" dirty="0">
                <a:latin typeface="Tahoma"/>
                <a:cs typeface="Tahoma"/>
              </a:rPr>
              <a:t>r</a:t>
            </a:r>
            <a:r>
              <a:rPr sz="2900" b="0" spc="-114" dirty="0">
                <a:latin typeface="Tahoma"/>
                <a:cs typeface="Tahoma"/>
              </a:rPr>
              <a:t>e</a:t>
            </a:r>
            <a:r>
              <a:rPr sz="2900" b="0" spc="-110" dirty="0">
                <a:latin typeface="Tahoma"/>
                <a:cs typeface="Tahoma"/>
              </a:rPr>
              <a:t>s</a:t>
            </a:r>
            <a:r>
              <a:rPr sz="2900" b="0" spc="-114" dirty="0">
                <a:latin typeface="Tahoma"/>
                <a:cs typeface="Tahoma"/>
              </a:rPr>
              <a:t>e</a:t>
            </a:r>
            <a:r>
              <a:rPr sz="2900" b="0" spc="-110" dirty="0">
                <a:latin typeface="Tahoma"/>
                <a:cs typeface="Tahoma"/>
              </a:rPr>
              <a:t>ntat</a:t>
            </a:r>
            <a:r>
              <a:rPr sz="2900" b="0" spc="-114" dirty="0">
                <a:latin typeface="Tahoma"/>
                <a:cs typeface="Tahoma"/>
              </a:rPr>
              <a:t>io</a:t>
            </a:r>
            <a:r>
              <a:rPr sz="2900" b="0" dirty="0">
                <a:latin typeface="Tahoma"/>
                <a:cs typeface="Tahoma"/>
              </a:rPr>
              <a:t>n</a:t>
            </a:r>
            <a:r>
              <a:rPr sz="2900" b="0" spc="-250" dirty="0">
                <a:latin typeface="Tahoma"/>
                <a:cs typeface="Tahoma"/>
              </a:rPr>
              <a:t> </a:t>
            </a:r>
            <a:r>
              <a:rPr sz="2900" b="0" spc="-110" dirty="0">
                <a:latin typeface="Tahoma"/>
                <a:cs typeface="Tahoma"/>
              </a:rPr>
              <a:t>s</a:t>
            </a:r>
            <a:r>
              <a:rPr sz="2900" b="0" spc="-105" dirty="0">
                <a:latin typeface="Tahoma"/>
                <a:cs typeface="Tahoma"/>
              </a:rPr>
              <a:t>c</a:t>
            </a:r>
            <a:r>
              <a:rPr sz="2900" b="0" spc="-110" dirty="0">
                <a:latin typeface="Tahoma"/>
                <a:cs typeface="Tahoma"/>
              </a:rPr>
              <a:t>h</a:t>
            </a:r>
            <a:r>
              <a:rPr sz="2900" b="0" spc="-114" dirty="0">
                <a:latin typeface="Tahoma"/>
                <a:cs typeface="Tahoma"/>
              </a:rPr>
              <a:t>e</a:t>
            </a:r>
            <a:r>
              <a:rPr sz="2900" b="0" spc="-110" dirty="0">
                <a:latin typeface="Tahoma"/>
                <a:cs typeface="Tahoma"/>
              </a:rPr>
              <a:t>m</a:t>
            </a:r>
            <a:r>
              <a:rPr sz="2900" b="0" spc="-114" dirty="0">
                <a:latin typeface="Tahoma"/>
                <a:cs typeface="Tahoma"/>
              </a:rPr>
              <a:t>e</a:t>
            </a:r>
            <a:r>
              <a:rPr sz="2900" b="0" dirty="0">
                <a:latin typeface="Tahoma"/>
                <a:cs typeface="Tahoma"/>
              </a:rPr>
              <a:t>s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809650"/>
            <a:ext cx="8112759" cy="361251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900" b="1" spc="-5" dirty="0">
                <a:latin typeface="Arial"/>
                <a:cs typeface="Arial"/>
              </a:rPr>
              <a:t>Declarative</a:t>
            </a:r>
            <a:r>
              <a:rPr sz="1900" b="1" spc="2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Knowledge</a:t>
            </a:r>
            <a:endParaRPr sz="1900">
              <a:latin typeface="Arial"/>
              <a:cs typeface="Arial"/>
            </a:endParaRPr>
          </a:p>
          <a:p>
            <a:pPr marL="12700" marR="440690">
              <a:lnSpc>
                <a:spcPts val="2830"/>
              </a:lnSpc>
              <a:spcBef>
                <a:spcPts val="175"/>
              </a:spcBef>
              <a:buChar char="–"/>
              <a:tabLst>
                <a:tab pos="220345" algn="l"/>
              </a:tabLst>
            </a:pPr>
            <a:r>
              <a:rPr sz="1900" spc="-5" dirty="0">
                <a:latin typeface="Arial MT"/>
                <a:cs typeface="Arial MT"/>
              </a:rPr>
              <a:t>a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statement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in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which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knowledge</a:t>
            </a:r>
            <a:r>
              <a:rPr sz="1900" spc="5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is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specified,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but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use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to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which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that </a:t>
            </a:r>
            <a:r>
              <a:rPr sz="1900" spc="-509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knowledge</a:t>
            </a:r>
            <a:r>
              <a:rPr sz="1900" spc="5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is to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be put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is not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given.</a:t>
            </a:r>
            <a:endParaRPr sz="1900">
              <a:latin typeface="Arial MT"/>
              <a:cs typeface="Arial MT"/>
            </a:endParaRPr>
          </a:p>
          <a:p>
            <a:pPr marL="220345" indent="-208279">
              <a:lnSpc>
                <a:spcPct val="100000"/>
              </a:lnSpc>
              <a:spcBef>
                <a:spcPts val="355"/>
              </a:spcBef>
              <a:buChar char="–"/>
              <a:tabLst>
                <a:tab pos="220979" algn="l"/>
              </a:tabLst>
            </a:pPr>
            <a:r>
              <a:rPr sz="1900" spc="-5" dirty="0">
                <a:latin typeface="Arial MT"/>
                <a:cs typeface="Arial MT"/>
              </a:rPr>
              <a:t>e.g.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laws,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people's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name;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these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are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facts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which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can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stand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alone,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not</a:t>
            </a: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900" spc="-5" dirty="0">
                <a:latin typeface="Arial MT"/>
                <a:cs typeface="Arial MT"/>
              </a:rPr>
              <a:t>dependent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on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other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knowledge;</a:t>
            </a: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900" b="1" spc="-5" dirty="0">
                <a:latin typeface="Arial"/>
                <a:cs typeface="Arial"/>
              </a:rPr>
              <a:t>Procedural</a:t>
            </a:r>
            <a:r>
              <a:rPr sz="1900" b="1" dirty="0">
                <a:latin typeface="Arial"/>
                <a:cs typeface="Arial"/>
              </a:rPr>
              <a:t> Knowledge</a:t>
            </a:r>
            <a:endParaRPr sz="1900">
              <a:latin typeface="Arial"/>
              <a:cs typeface="Arial"/>
            </a:endParaRPr>
          </a:p>
          <a:p>
            <a:pPr marL="220345" indent="-208279">
              <a:lnSpc>
                <a:spcPct val="100000"/>
              </a:lnSpc>
              <a:spcBef>
                <a:spcPts val="540"/>
              </a:spcBef>
              <a:buChar char="–"/>
              <a:tabLst>
                <a:tab pos="220979" algn="l"/>
              </a:tabLst>
            </a:pPr>
            <a:r>
              <a:rPr sz="1900" spc="-5" dirty="0">
                <a:latin typeface="Arial MT"/>
                <a:cs typeface="Arial MT"/>
              </a:rPr>
              <a:t>a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representation</a:t>
            </a:r>
            <a:r>
              <a:rPr sz="1900" spc="5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in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which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control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information,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to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use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knowledge,</a:t>
            </a:r>
            <a:r>
              <a:rPr sz="1900" spc="6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is</a:t>
            </a: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900" spc="-5" dirty="0">
                <a:latin typeface="Arial MT"/>
                <a:cs typeface="Arial MT"/>
              </a:rPr>
              <a:t>embedded</a:t>
            </a:r>
            <a:r>
              <a:rPr sz="1900" spc="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in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 knowledge</a:t>
            </a:r>
            <a:r>
              <a:rPr sz="1900" spc="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itself.</a:t>
            </a:r>
            <a:endParaRPr sz="1900">
              <a:latin typeface="Arial MT"/>
              <a:cs typeface="Arial MT"/>
            </a:endParaRPr>
          </a:p>
          <a:p>
            <a:pPr marL="219710" indent="-207645">
              <a:lnSpc>
                <a:spcPct val="100000"/>
              </a:lnSpc>
              <a:spcBef>
                <a:spcPts val="550"/>
              </a:spcBef>
              <a:buChar char="–"/>
              <a:tabLst>
                <a:tab pos="220345" algn="l"/>
              </a:tabLst>
            </a:pPr>
            <a:r>
              <a:rPr sz="1900" spc="-10" dirty="0">
                <a:latin typeface="Arial MT"/>
                <a:cs typeface="Arial MT"/>
              </a:rPr>
              <a:t>e.g.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computer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programs,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directions,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and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recipes;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these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indicate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specific</a:t>
            </a: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900" spc="-5" dirty="0">
                <a:latin typeface="Arial MT"/>
                <a:cs typeface="Arial MT"/>
              </a:rPr>
              <a:t>use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or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implementation;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7767" y="1920367"/>
            <a:ext cx="2169795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b="0" dirty="0">
                <a:latin typeface="Arial MT"/>
                <a:cs typeface="Arial MT"/>
              </a:rPr>
              <a:t>1.R</a:t>
            </a:r>
            <a:r>
              <a:rPr b="0" spc="-10" dirty="0">
                <a:latin typeface="Arial MT"/>
                <a:cs typeface="Arial MT"/>
              </a:rPr>
              <a:t>e</a:t>
            </a:r>
            <a:r>
              <a:rPr b="0" dirty="0">
                <a:latin typeface="Arial MT"/>
                <a:cs typeface="Arial MT"/>
              </a:rPr>
              <a:t>la</a:t>
            </a:r>
            <a:r>
              <a:rPr b="0" spc="-15" dirty="0">
                <a:latin typeface="Arial MT"/>
                <a:cs typeface="Arial MT"/>
              </a:rPr>
              <a:t>t</a:t>
            </a:r>
            <a:r>
              <a:rPr b="0" dirty="0">
                <a:latin typeface="Arial MT"/>
                <a:cs typeface="Arial MT"/>
              </a:rPr>
              <a:t>io</a:t>
            </a:r>
            <a:r>
              <a:rPr b="0" spc="-15" dirty="0">
                <a:latin typeface="Arial MT"/>
                <a:cs typeface="Arial MT"/>
              </a:rPr>
              <a:t>n</a:t>
            </a:r>
            <a:r>
              <a:rPr b="0" dirty="0">
                <a:latin typeface="Arial MT"/>
                <a:cs typeface="Arial MT"/>
              </a:rPr>
              <a:t>al  </a:t>
            </a:r>
            <a:r>
              <a:rPr b="0" spc="-5" dirty="0">
                <a:latin typeface="Arial MT"/>
                <a:cs typeface="Arial MT"/>
              </a:rPr>
              <a:t>Knowledge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68580"/>
            <a:ext cx="5167884" cy="474116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7767" y="1920367"/>
            <a:ext cx="2259965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b="0" dirty="0">
                <a:latin typeface="Arial MT"/>
                <a:cs typeface="Arial MT"/>
              </a:rPr>
              <a:t>2.</a:t>
            </a:r>
            <a:r>
              <a:rPr b="0" spc="-10" dirty="0">
                <a:latin typeface="Arial MT"/>
                <a:cs typeface="Arial MT"/>
              </a:rPr>
              <a:t>I</a:t>
            </a:r>
            <a:r>
              <a:rPr b="0" dirty="0">
                <a:latin typeface="Arial MT"/>
                <a:cs typeface="Arial MT"/>
              </a:rPr>
              <a:t>n</a:t>
            </a:r>
            <a:r>
              <a:rPr b="0" spc="-10" dirty="0">
                <a:latin typeface="Arial MT"/>
                <a:cs typeface="Arial MT"/>
              </a:rPr>
              <a:t>h</a:t>
            </a:r>
            <a:r>
              <a:rPr b="0" dirty="0">
                <a:latin typeface="Arial MT"/>
                <a:cs typeface="Arial MT"/>
              </a:rPr>
              <a:t>eri</a:t>
            </a:r>
            <a:r>
              <a:rPr b="0" spc="-10" dirty="0">
                <a:latin typeface="Arial MT"/>
                <a:cs typeface="Arial MT"/>
              </a:rPr>
              <a:t>t</a:t>
            </a:r>
            <a:r>
              <a:rPr b="0" dirty="0">
                <a:latin typeface="Arial MT"/>
                <a:cs typeface="Arial MT"/>
              </a:rPr>
              <a:t>a</a:t>
            </a:r>
            <a:r>
              <a:rPr b="0" spc="-10" dirty="0">
                <a:latin typeface="Arial MT"/>
                <a:cs typeface="Arial MT"/>
              </a:rPr>
              <a:t>b</a:t>
            </a:r>
            <a:r>
              <a:rPr b="0" dirty="0">
                <a:latin typeface="Arial MT"/>
                <a:cs typeface="Arial MT"/>
              </a:rPr>
              <a:t>le  </a:t>
            </a:r>
            <a:r>
              <a:rPr b="0" spc="-5" dirty="0">
                <a:latin typeface="Arial MT"/>
                <a:cs typeface="Arial MT"/>
              </a:rPr>
              <a:t>knowledge</a:t>
            </a:r>
            <a:r>
              <a:rPr b="0" spc="-6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015" y="964691"/>
            <a:ext cx="5846064" cy="34579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132" y="141731"/>
            <a:ext cx="5940552" cy="46024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008" y="1069847"/>
            <a:ext cx="4322064" cy="227685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7767" y="1920367"/>
            <a:ext cx="214630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b="0" dirty="0">
                <a:latin typeface="Arial MT"/>
                <a:cs typeface="Arial MT"/>
              </a:rPr>
              <a:t>3.</a:t>
            </a:r>
            <a:r>
              <a:rPr b="0" spc="-10" dirty="0">
                <a:latin typeface="Arial MT"/>
                <a:cs typeface="Arial MT"/>
              </a:rPr>
              <a:t>I</a:t>
            </a:r>
            <a:r>
              <a:rPr b="0" dirty="0">
                <a:latin typeface="Arial MT"/>
                <a:cs typeface="Arial MT"/>
              </a:rPr>
              <a:t>nf</a:t>
            </a:r>
            <a:r>
              <a:rPr b="0" spc="-15" dirty="0">
                <a:latin typeface="Arial MT"/>
                <a:cs typeface="Arial MT"/>
              </a:rPr>
              <a:t>e</a:t>
            </a:r>
            <a:r>
              <a:rPr b="0" dirty="0">
                <a:latin typeface="Arial MT"/>
                <a:cs typeface="Arial MT"/>
              </a:rPr>
              <a:t>re</a:t>
            </a:r>
            <a:r>
              <a:rPr b="0" spc="-10" dirty="0">
                <a:latin typeface="Arial MT"/>
                <a:cs typeface="Arial MT"/>
              </a:rPr>
              <a:t>n</a:t>
            </a:r>
            <a:r>
              <a:rPr b="0" dirty="0">
                <a:latin typeface="Arial MT"/>
                <a:cs typeface="Arial MT"/>
              </a:rPr>
              <a:t>ti</a:t>
            </a:r>
            <a:r>
              <a:rPr b="0" spc="-15" dirty="0">
                <a:latin typeface="Arial MT"/>
                <a:cs typeface="Arial MT"/>
              </a:rPr>
              <a:t>a</a:t>
            </a:r>
            <a:r>
              <a:rPr b="0" dirty="0">
                <a:latin typeface="Arial MT"/>
                <a:cs typeface="Arial MT"/>
              </a:rPr>
              <a:t>l  </a:t>
            </a:r>
            <a:r>
              <a:rPr b="0" spc="-5" dirty="0">
                <a:latin typeface="Arial MT"/>
                <a:cs typeface="Arial MT"/>
              </a:rPr>
              <a:t>Knowledge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663" y="697991"/>
            <a:ext cx="4483608" cy="4259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61340"/>
            <a:ext cx="567944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41755" algn="l"/>
              </a:tabLst>
            </a:pPr>
            <a:r>
              <a:rPr sz="2900" b="0" spc="-10" dirty="0">
                <a:solidFill>
                  <a:srgbClr val="00A3B6"/>
                </a:solidFill>
                <a:latin typeface="Tahoma"/>
                <a:cs typeface="Tahoma"/>
              </a:rPr>
              <a:t>Unit-3	</a:t>
            </a:r>
            <a:r>
              <a:rPr sz="2900" b="0" spc="-5" dirty="0">
                <a:solidFill>
                  <a:srgbClr val="00A3B6"/>
                </a:solidFill>
                <a:latin typeface="Tahoma"/>
                <a:cs typeface="Tahoma"/>
              </a:rPr>
              <a:t>Knowledge</a:t>
            </a:r>
            <a:r>
              <a:rPr sz="2900" b="0" spc="-70" dirty="0">
                <a:solidFill>
                  <a:srgbClr val="00A3B6"/>
                </a:solidFill>
                <a:latin typeface="Tahoma"/>
                <a:cs typeface="Tahoma"/>
              </a:rPr>
              <a:t> </a:t>
            </a:r>
            <a:r>
              <a:rPr sz="2900" b="0" spc="-10" dirty="0">
                <a:solidFill>
                  <a:srgbClr val="00A3B6"/>
                </a:solidFill>
                <a:latin typeface="Tahoma"/>
                <a:cs typeface="Tahoma"/>
              </a:rPr>
              <a:t>Representation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905996"/>
            <a:ext cx="8362315" cy="314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  <a:tabLst>
                <a:tab pos="455930" algn="l"/>
                <a:tab pos="1120775" algn="l"/>
                <a:tab pos="1800225" algn="l"/>
                <a:tab pos="2481580" algn="l"/>
                <a:tab pos="3096260" algn="l"/>
                <a:tab pos="3624579" algn="l"/>
                <a:tab pos="4390390" algn="l"/>
                <a:tab pos="4834890" algn="l"/>
                <a:tab pos="6548755" algn="l"/>
                <a:tab pos="7160895" algn="l"/>
              </a:tabLst>
            </a:pPr>
            <a:r>
              <a:rPr sz="2400" dirty="0">
                <a:latin typeface="Arial MT"/>
                <a:cs typeface="Arial MT"/>
              </a:rPr>
              <a:t>In	</a:t>
            </a:r>
            <a:r>
              <a:rPr sz="2400" spc="-5" dirty="0">
                <a:latin typeface="Arial MT"/>
                <a:cs typeface="Arial MT"/>
              </a:rPr>
              <a:t>this	un</a:t>
            </a:r>
            <a:r>
              <a:rPr sz="2400" spc="-1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t	</a:t>
            </a:r>
            <a:r>
              <a:rPr sz="2400" spc="-5" dirty="0">
                <a:latin typeface="Arial MT"/>
                <a:cs typeface="Arial MT"/>
              </a:rPr>
              <a:t>you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w</a:t>
            </a:r>
            <a:r>
              <a:rPr sz="2400" spc="-15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ll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b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ab</a:t>
            </a:r>
            <a:r>
              <a:rPr sz="2400" spc="-15" dirty="0">
                <a:latin typeface="Arial MT"/>
                <a:cs typeface="Arial MT"/>
              </a:rPr>
              <a:t>l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to	</a:t>
            </a:r>
            <a:r>
              <a:rPr sz="2400" spc="-5" dirty="0">
                <a:latin typeface="Arial MT"/>
                <a:cs typeface="Arial MT"/>
              </a:rPr>
              <a:t>un</a:t>
            </a:r>
            <a:r>
              <a:rPr sz="2400" spc="-15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erst</a:t>
            </a:r>
            <a:r>
              <a:rPr sz="2400" spc="-15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nd</a:t>
            </a:r>
            <a:r>
              <a:rPr sz="2400" dirty="0">
                <a:latin typeface="Arial MT"/>
                <a:cs typeface="Arial MT"/>
              </a:rPr>
              <a:t>	the	f</a:t>
            </a:r>
            <a:r>
              <a:rPr sz="2400" spc="-10" dirty="0">
                <a:latin typeface="Arial MT"/>
                <a:cs typeface="Arial MT"/>
              </a:rPr>
              <a:t>o</a:t>
            </a:r>
            <a:r>
              <a:rPr sz="2400" spc="-5" dirty="0">
                <a:latin typeface="Arial MT"/>
                <a:cs typeface="Arial MT"/>
              </a:rPr>
              <a:t>llo</a:t>
            </a:r>
            <a:r>
              <a:rPr sz="2400" dirty="0">
                <a:latin typeface="Arial MT"/>
                <a:cs typeface="Arial MT"/>
              </a:rPr>
              <a:t>w</a:t>
            </a:r>
            <a:r>
              <a:rPr sz="2400" spc="-5" dirty="0">
                <a:latin typeface="Arial MT"/>
                <a:cs typeface="Arial MT"/>
              </a:rPr>
              <a:t>ing  concepts: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0097A2"/>
                </a:solidFill>
                <a:latin typeface="Calibri"/>
                <a:cs typeface="Calibri"/>
              </a:rPr>
              <a:t>Representations</a:t>
            </a:r>
            <a:r>
              <a:rPr sz="2000" spc="25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7A2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7A2"/>
                </a:solidFill>
                <a:latin typeface="Calibri"/>
                <a:cs typeface="Calibri"/>
              </a:rPr>
              <a:t>Mappings,</a:t>
            </a:r>
            <a:r>
              <a:rPr sz="2000" spc="-20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7A2"/>
                </a:solidFill>
                <a:latin typeface="Calibri"/>
                <a:cs typeface="Calibri"/>
              </a:rPr>
              <a:t>Approaches</a:t>
            </a:r>
            <a:r>
              <a:rPr sz="2000" spc="-10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spc="-95" dirty="0">
                <a:solidFill>
                  <a:srgbClr val="0097A2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0097A2"/>
                </a:solidFill>
                <a:latin typeface="Calibri"/>
                <a:cs typeface="Calibri"/>
              </a:rPr>
              <a:t> Knowledge</a:t>
            </a:r>
            <a:r>
              <a:rPr sz="2000" spc="-30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7A2"/>
                </a:solidFill>
                <a:latin typeface="Calibri"/>
                <a:cs typeface="Calibri"/>
              </a:rPr>
              <a:t>Representation,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0097A2"/>
                </a:solidFill>
                <a:latin typeface="Calibri"/>
                <a:cs typeface="Calibri"/>
              </a:rPr>
              <a:t>Representation</a:t>
            </a:r>
            <a:r>
              <a:rPr sz="2000" spc="20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7A2"/>
                </a:solidFill>
                <a:latin typeface="Calibri"/>
                <a:cs typeface="Calibri"/>
              </a:rPr>
              <a:t>Simple</a:t>
            </a:r>
            <a:r>
              <a:rPr sz="2000" spc="10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7A2"/>
                </a:solidFill>
                <a:latin typeface="Calibri"/>
                <a:cs typeface="Calibri"/>
              </a:rPr>
              <a:t>Facts</a:t>
            </a:r>
            <a:r>
              <a:rPr sz="2000" spc="5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7A2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0097A2"/>
                </a:solidFill>
                <a:latin typeface="Calibri"/>
                <a:cs typeface="Calibri"/>
              </a:rPr>
              <a:t> Logic,</a:t>
            </a:r>
            <a:r>
              <a:rPr sz="2000" spc="-10" dirty="0">
                <a:solidFill>
                  <a:srgbClr val="0097A2"/>
                </a:solidFill>
                <a:latin typeface="Calibri"/>
                <a:cs typeface="Calibri"/>
              </a:rPr>
              <a:t> Representing</a:t>
            </a:r>
            <a:r>
              <a:rPr sz="2000" spc="-5" dirty="0">
                <a:solidFill>
                  <a:srgbClr val="0097A2"/>
                </a:solidFill>
                <a:latin typeface="Calibri"/>
                <a:cs typeface="Calibri"/>
              </a:rPr>
              <a:t> Instance</a:t>
            </a:r>
            <a:r>
              <a:rPr sz="2000" spc="5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7A2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7A2"/>
                </a:solidFill>
                <a:latin typeface="Calibri"/>
                <a:cs typeface="Calibri"/>
              </a:rPr>
              <a:t>Isa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0097A2"/>
                </a:solidFill>
                <a:latin typeface="Calibri"/>
                <a:cs typeface="Calibri"/>
              </a:rPr>
              <a:t>Relationships</a:t>
            </a:r>
            <a:endParaRPr sz="2000">
              <a:latin typeface="Calibri"/>
              <a:cs typeface="Calibri"/>
            </a:endParaRPr>
          </a:p>
          <a:p>
            <a:pPr marL="355600" marR="79819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97A2"/>
                </a:solidFill>
                <a:latin typeface="Calibri"/>
                <a:cs typeface="Calibri"/>
              </a:rPr>
              <a:t>Computable </a:t>
            </a:r>
            <a:r>
              <a:rPr sz="2000" dirty="0">
                <a:solidFill>
                  <a:srgbClr val="0097A2"/>
                </a:solidFill>
                <a:latin typeface="Calibri"/>
                <a:cs typeface="Calibri"/>
              </a:rPr>
              <a:t>Functions and </a:t>
            </a:r>
            <a:r>
              <a:rPr sz="2000" spc="-10" dirty="0">
                <a:solidFill>
                  <a:srgbClr val="0097A2"/>
                </a:solidFill>
                <a:latin typeface="Calibri"/>
                <a:cs typeface="Calibri"/>
              </a:rPr>
              <a:t>Predicates, </a:t>
            </a:r>
            <a:r>
              <a:rPr sz="2000" spc="-5" dirty="0">
                <a:solidFill>
                  <a:srgbClr val="0097A2"/>
                </a:solidFill>
                <a:latin typeface="Calibri"/>
                <a:cs typeface="Calibri"/>
              </a:rPr>
              <a:t>Resolution, </a:t>
            </a:r>
            <a:r>
              <a:rPr sz="2000" spc="-10" dirty="0">
                <a:solidFill>
                  <a:srgbClr val="0097A2"/>
                </a:solidFill>
                <a:latin typeface="Calibri"/>
                <a:cs typeface="Calibri"/>
              </a:rPr>
              <a:t>Procedural </a:t>
            </a:r>
            <a:r>
              <a:rPr sz="2000" spc="-15" dirty="0">
                <a:solidFill>
                  <a:srgbClr val="0097A2"/>
                </a:solidFill>
                <a:latin typeface="Calibri"/>
                <a:cs typeface="Calibri"/>
              </a:rPr>
              <a:t>versus </a:t>
            </a:r>
            <a:r>
              <a:rPr sz="2000" spc="-10" dirty="0">
                <a:solidFill>
                  <a:srgbClr val="0097A2"/>
                </a:solidFill>
                <a:latin typeface="Calibri"/>
                <a:cs typeface="Calibri"/>
              </a:rPr>
              <a:t> Declarative</a:t>
            </a:r>
            <a:r>
              <a:rPr sz="2000" spc="30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7A2"/>
                </a:solidFill>
                <a:latin typeface="Calibri"/>
                <a:cs typeface="Calibri"/>
              </a:rPr>
              <a:t>Knowledge,</a:t>
            </a:r>
            <a:r>
              <a:rPr sz="2000" spc="-25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7A2"/>
                </a:solidFill>
                <a:latin typeface="Calibri"/>
                <a:cs typeface="Calibri"/>
              </a:rPr>
              <a:t>Logic</a:t>
            </a:r>
            <a:r>
              <a:rPr sz="2000" spc="-15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7A2"/>
                </a:solidFill>
                <a:latin typeface="Calibri"/>
                <a:cs typeface="Calibri"/>
              </a:rPr>
              <a:t>Programming,</a:t>
            </a:r>
            <a:r>
              <a:rPr sz="2000" spc="5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97A2"/>
                </a:solidFill>
                <a:latin typeface="Calibri"/>
                <a:cs typeface="Calibri"/>
              </a:rPr>
              <a:t>Forward</a:t>
            </a:r>
            <a:r>
              <a:rPr sz="2000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97A2"/>
                </a:solidFill>
                <a:latin typeface="Calibri"/>
                <a:cs typeface="Calibri"/>
              </a:rPr>
              <a:t>versus</a:t>
            </a:r>
            <a:r>
              <a:rPr sz="2000" spc="20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7A2"/>
                </a:solidFill>
                <a:latin typeface="Calibri"/>
                <a:cs typeface="Calibri"/>
              </a:rPr>
              <a:t>Backward </a:t>
            </a:r>
            <a:r>
              <a:rPr sz="2000" spc="-440" dirty="0">
                <a:solidFill>
                  <a:srgbClr val="0097A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7A2"/>
                </a:solidFill>
                <a:latin typeface="Calibri"/>
                <a:cs typeface="Calibri"/>
              </a:rPr>
              <a:t>Reasoning.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42203" y="1890217"/>
            <a:ext cx="2397760" cy="1392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105"/>
              </a:spcBef>
            </a:pPr>
            <a:r>
              <a:rPr sz="3200" dirty="0">
                <a:solidFill>
                  <a:srgbClr val="0096A7"/>
                </a:solidFill>
                <a:latin typeface="Arial MT"/>
                <a:cs typeface="Arial MT"/>
              </a:rPr>
              <a:t>4</a:t>
            </a:r>
            <a:r>
              <a:rPr sz="3200" spc="-10" dirty="0">
                <a:solidFill>
                  <a:srgbClr val="0096A7"/>
                </a:solidFill>
                <a:latin typeface="Arial MT"/>
                <a:cs typeface="Arial MT"/>
              </a:rPr>
              <a:t>.</a:t>
            </a:r>
            <a:r>
              <a:rPr sz="3200" dirty="0">
                <a:solidFill>
                  <a:srgbClr val="0096A7"/>
                </a:solidFill>
                <a:latin typeface="Arial MT"/>
                <a:cs typeface="Arial MT"/>
              </a:rPr>
              <a:t>Decl</a:t>
            </a:r>
            <a:r>
              <a:rPr sz="3200" spc="-15" dirty="0">
                <a:solidFill>
                  <a:srgbClr val="0096A7"/>
                </a:solidFill>
                <a:latin typeface="Arial MT"/>
                <a:cs typeface="Arial MT"/>
              </a:rPr>
              <a:t>a</a:t>
            </a:r>
            <a:r>
              <a:rPr sz="3200" dirty="0">
                <a:solidFill>
                  <a:srgbClr val="0096A7"/>
                </a:solidFill>
                <a:latin typeface="Arial MT"/>
                <a:cs typeface="Arial MT"/>
              </a:rPr>
              <a:t>ra</a:t>
            </a:r>
            <a:r>
              <a:rPr sz="3200" spc="-10" dirty="0">
                <a:solidFill>
                  <a:srgbClr val="0096A7"/>
                </a:solidFill>
                <a:latin typeface="Arial MT"/>
                <a:cs typeface="Arial MT"/>
              </a:rPr>
              <a:t>t</a:t>
            </a:r>
            <a:r>
              <a:rPr sz="3200" dirty="0">
                <a:solidFill>
                  <a:srgbClr val="0096A7"/>
                </a:solidFill>
                <a:latin typeface="Arial MT"/>
                <a:cs typeface="Arial MT"/>
              </a:rPr>
              <a:t>ive</a:t>
            </a:r>
            <a:endParaRPr sz="3200">
              <a:latin typeface="Arial MT"/>
              <a:cs typeface="Arial MT"/>
            </a:endParaRPr>
          </a:p>
          <a:p>
            <a:pPr marL="12700" marR="299085">
              <a:lnSpc>
                <a:spcPts val="3460"/>
              </a:lnSpc>
              <a:spcBef>
                <a:spcPts val="240"/>
              </a:spcBef>
            </a:pPr>
            <a:r>
              <a:rPr sz="3200" dirty="0">
                <a:solidFill>
                  <a:srgbClr val="0096A7"/>
                </a:solidFill>
                <a:latin typeface="Arial MT"/>
                <a:cs typeface="Arial MT"/>
              </a:rPr>
              <a:t>/Proce</a:t>
            </a:r>
            <a:r>
              <a:rPr sz="3200" spc="-15" dirty="0">
                <a:solidFill>
                  <a:srgbClr val="0096A7"/>
                </a:solidFill>
                <a:latin typeface="Arial MT"/>
                <a:cs typeface="Arial MT"/>
              </a:rPr>
              <a:t>d</a:t>
            </a:r>
            <a:r>
              <a:rPr sz="3200" dirty="0">
                <a:solidFill>
                  <a:srgbClr val="0096A7"/>
                </a:solidFill>
                <a:latin typeface="Arial MT"/>
                <a:cs typeface="Arial MT"/>
              </a:rPr>
              <a:t>ur</a:t>
            </a:r>
            <a:r>
              <a:rPr sz="3200" spc="-10" dirty="0">
                <a:solidFill>
                  <a:srgbClr val="0096A7"/>
                </a:solidFill>
                <a:latin typeface="Arial MT"/>
                <a:cs typeface="Arial MT"/>
              </a:rPr>
              <a:t>a</a:t>
            </a:r>
            <a:r>
              <a:rPr sz="3200" dirty="0">
                <a:solidFill>
                  <a:srgbClr val="0096A7"/>
                </a:solidFill>
                <a:latin typeface="Arial MT"/>
                <a:cs typeface="Arial MT"/>
              </a:rPr>
              <a:t>l  </a:t>
            </a:r>
            <a:r>
              <a:rPr sz="3200" spc="-5" dirty="0">
                <a:solidFill>
                  <a:srgbClr val="0096A7"/>
                </a:solidFill>
                <a:latin typeface="Arial MT"/>
                <a:cs typeface="Arial MT"/>
              </a:rPr>
              <a:t>knowledge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91" y="847344"/>
            <a:ext cx="4579620" cy="392734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60" y="67055"/>
            <a:ext cx="4192524" cy="50764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239" y="101345"/>
            <a:ext cx="589851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0" spc="-10" dirty="0">
                <a:latin typeface="Tahoma"/>
                <a:cs typeface="Tahoma"/>
              </a:rPr>
              <a:t>Issues</a:t>
            </a:r>
            <a:r>
              <a:rPr sz="2900" b="0" dirty="0">
                <a:latin typeface="Tahoma"/>
                <a:cs typeface="Tahoma"/>
              </a:rPr>
              <a:t> in</a:t>
            </a:r>
            <a:r>
              <a:rPr sz="2900" b="0" spc="-15" dirty="0">
                <a:latin typeface="Tahoma"/>
                <a:cs typeface="Tahoma"/>
              </a:rPr>
              <a:t> </a:t>
            </a:r>
            <a:r>
              <a:rPr sz="2900" b="0" spc="-5" dirty="0">
                <a:latin typeface="Tahoma"/>
                <a:cs typeface="Tahoma"/>
              </a:rPr>
              <a:t>Knowledge</a:t>
            </a:r>
            <a:r>
              <a:rPr sz="2900" b="0" spc="-30" dirty="0">
                <a:latin typeface="Tahoma"/>
                <a:cs typeface="Tahoma"/>
              </a:rPr>
              <a:t> </a:t>
            </a:r>
            <a:r>
              <a:rPr sz="2900" b="0" spc="-10" dirty="0">
                <a:latin typeface="Tahoma"/>
                <a:cs typeface="Tahoma"/>
              </a:rPr>
              <a:t>Representation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8455" y="775208"/>
            <a:ext cx="841502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fundamental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goal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Knowledge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Representation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facilitate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inferencing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(conclusions)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knowledge.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issues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arise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while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techniques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many.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Some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explained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below.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 MT"/>
              <a:cs typeface="Arial MT"/>
            </a:endParaRPr>
          </a:p>
          <a:p>
            <a:pPr marL="12700" marR="965200">
              <a:lnSpc>
                <a:spcPct val="100000"/>
              </a:lnSpc>
              <a:buFont typeface="Verdana"/>
              <a:buChar char="◊"/>
              <a:tabLst>
                <a:tab pos="264160" algn="l"/>
              </a:tabLst>
            </a:pPr>
            <a:r>
              <a:rPr sz="1800" b="1" spc="-5" dirty="0">
                <a:latin typeface="Arial"/>
                <a:cs typeface="Arial"/>
              </a:rPr>
              <a:t>Important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Attributes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Any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attribute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objects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basic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occur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almost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every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problem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domain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  <a:p>
            <a:pPr marL="12700" marR="976630">
              <a:lnSpc>
                <a:spcPct val="100000"/>
              </a:lnSpc>
              <a:buFont typeface="Verdana"/>
              <a:buChar char="◊"/>
              <a:tabLst>
                <a:tab pos="264160" algn="l"/>
              </a:tabLst>
            </a:pPr>
            <a:r>
              <a:rPr sz="1800" b="1" dirty="0">
                <a:latin typeface="Arial"/>
                <a:cs typeface="Arial"/>
              </a:rPr>
              <a:t>Relationship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among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attributes: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Any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important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relationship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 </a:t>
            </a:r>
            <a:r>
              <a:rPr sz="1800" spc="-5" dirty="0">
                <a:latin typeface="Arial MT"/>
                <a:cs typeface="Arial MT"/>
              </a:rPr>
              <a:t>exists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among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object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attributes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  <a:p>
            <a:pPr marL="12700" marR="854075">
              <a:lnSpc>
                <a:spcPct val="100000"/>
              </a:lnSpc>
              <a:spcBef>
                <a:spcPts val="5"/>
              </a:spcBef>
              <a:buFont typeface="Verdana"/>
              <a:buChar char="◊"/>
              <a:tabLst>
                <a:tab pos="264160" algn="l"/>
              </a:tabLst>
            </a:pPr>
            <a:r>
              <a:rPr sz="1800" b="1" dirty="0">
                <a:latin typeface="Arial"/>
                <a:cs typeface="Arial"/>
              </a:rPr>
              <a:t>Choosing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Granularity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dirty="0">
                <a:latin typeface="Arial MT"/>
                <a:cs typeface="Arial MT"/>
              </a:rPr>
              <a:t>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what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level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detail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should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knowledge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buFont typeface="Verdana"/>
              <a:buChar char="◊"/>
              <a:tabLst>
                <a:tab pos="264160" algn="l"/>
              </a:tabLst>
            </a:pPr>
            <a:r>
              <a:rPr sz="1800" b="1" spc="-5" dirty="0">
                <a:latin typeface="Arial"/>
                <a:cs typeface="Arial"/>
              </a:rPr>
              <a:t>Set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objects</a:t>
            </a:r>
            <a:r>
              <a:rPr sz="1800" b="1" dirty="0">
                <a:latin typeface="Arial"/>
                <a:cs typeface="Arial"/>
              </a:rPr>
              <a:t> 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sets 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objects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  <a:p>
            <a:pPr marL="12700" marR="1057275">
              <a:lnSpc>
                <a:spcPct val="100000"/>
              </a:lnSpc>
              <a:buFont typeface="Verdana"/>
              <a:buChar char="◊"/>
              <a:tabLst>
                <a:tab pos="264160" algn="l"/>
              </a:tabLst>
            </a:pPr>
            <a:r>
              <a:rPr sz="1800" b="1" dirty="0">
                <a:latin typeface="Arial"/>
                <a:cs typeface="Arial"/>
              </a:rPr>
              <a:t>Finding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Right structure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spc="-5" dirty="0">
                <a:latin typeface="Arial MT"/>
                <a:cs typeface="Arial MT"/>
              </a:rPr>
              <a:t>Given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large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amount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knowledge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stored,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relevant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parts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accessed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364" y="2049602"/>
            <a:ext cx="4753610" cy="13011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b="0" dirty="0">
                <a:solidFill>
                  <a:srgbClr val="000000"/>
                </a:solidFill>
                <a:latin typeface="Arial MT"/>
                <a:cs typeface="Arial MT"/>
              </a:rPr>
              <a:t>Propositional</a:t>
            </a:r>
            <a:r>
              <a:rPr sz="4400" b="0" spc="-5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 MT"/>
                <a:cs typeface="Arial MT"/>
              </a:rPr>
              <a:t>Logic </a:t>
            </a:r>
            <a:r>
              <a:rPr sz="4400" b="0" spc="-12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 MT"/>
                <a:cs typeface="Arial MT"/>
              </a:rPr>
              <a:t>Predicate</a:t>
            </a:r>
            <a:r>
              <a:rPr sz="4400" b="0" spc="-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 MT"/>
                <a:cs typeface="Arial MT"/>
              </a:rPr>
              <a:t>Logic</a:t>
            </a:r>
            <a:endParaRPr sz="4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239" y="101345"/>
            <a:ext cx="831088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0" spc="-10" dirty="0">
                <a:latin typeface="Tahoma"/>
                <a:cs typeface="Tahoma"/>
              </a:rPr>
              <a:t>Representing</a:t>
            </a:r>
            <a:r>
              <a:rPr sz="2900" b="0" dirty="0">
                <a:latin typeface="Tahoma"/>
                <a:cs typeface="Tahoma"/>
              </a:rPr>
              <a:t> “</a:t>
            </a:r>
            <a:r>
              <a:rPr sz="2900" b="0" spc="-10" dirty="0">
                <a:latin typeface="Tahoma"/>
                <a:cs typeface="Tahoma"/>
              </a:rPr>
              <a:t> IsA</a:t>
            </a:r>
            <a:r>
              <a:rPr sz="2900" b="0" spc="15" dirty="0">
                <a:latin typeface="Tahoma"/>
                <a:cs typeface="Tahoma"/>
              </a:rPr>
              <a:t> </a:t>
            </a:r>
            <a:r>
              <a:rPr sz="2900" b="0" dirty="0">
                <a:latin typeface="Tahoma"/>
                <a:cs typeface="Tahoma"/>
              </a:rPr>
              <a:t>” and “ </a:t>
            </a:r>
            <a:r>
              <a:rPr sz="2900" b="0" spc="-5" dirty="0">
                <a:latin typeface="Tahoma"/>
                <a:cs typeface="Tahoma"/>
              </a:rPr>
              <a:t>Instance</a:t>
            </a:r>
            <a:r>
              <a:rPr sz="2900" b="0" dirty="0">
                <a:latin typeface="Tahoma"/>
                <a:cs typeface="Tahoma"/>
              </a:rPr>
              <a:t> ”</a:t>
            </a:r>
            <a:r>
              <a:rPr sz="2900" b="0" spc="5" dirty="0">
                <a:latin typeface="Tahoma"/>
                <a:cs typeface="Tahoma"/>
              </a:rPr>
              <a:t> </a:t>
            </a:r>
            <a:r>
              <a:rPr sz="2900" b="0" spc="-10" dirty="0">
                <a:latin typeface="Tahoma"/>
                <a:cs typeface="Tahoma"/>
              </a:rPr>
              <a:t>Relationships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8455" y="775208"/>
            <a:ext cx="83369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Logic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statements,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containing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subject,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predicate,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object,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were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explained.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stated,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important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attributes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"instance"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"isa",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hierarchical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(ref.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fig. </a:t>
            </a:r>
            <a:r>
              <a:rPr sz="1800" spc="-5" dirty="0">
                <a:latin typeface="Arial MT"/>
                <a:cs typeface="Arial MT"/>
              </a:rPr>
              <a:t>Inheritable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KR).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attributes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support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property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inheritance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play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important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knowledge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representation.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5483" y="2005583"/>
            <a:ext cx="5602223" cy="291236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415" y="101345"/>
            <a:ext cx="629348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0" dirty="0">
                <a:latin typeface="Tahoma"/>
                <a:cs typeface="Tahoma"/>
              </a:rPr>
              <a:t>Computable</a:t>
            </a:r>
            <a:r>
              <a:rPr sz="2900" b="0" spc="-35" dirty="0">
                <a:latin typeface="Tahoma"/>
                <a:cs typeface="Tahoma"/>
              </a:rPr>
              <a:t> </a:t>
            </a:r>
            <a:r>
              <a:rPr sz="2900" b="0" spc="-5" dirty="0">
                <a:latin typeface="Tahoma"/>
                <a:cs typeface="Tahoma"/>
              </a:rPr>
              <a:t>Functions</a:t>
            </a:r>
            <a:r>
              <a:rPr sz="2900" b="0" spc="-35" dirty="0">
                <a:latin typeface="Tahoma"/>
                <a:cs typeface="Tahoma"/>
              </a:rPr>
              <a:t> </a:t>
            </a:r>
            <a:r>
              <a:rPr sz="2900" b="0" dirty="0">
                <a:latin typeface="Tahoma"/>
                <a:cs typeface="Tahoma"/>
              </a:rPr>
              <a:t>and</a:t>
            </a:r>
            <a:r>
              <a:rPr sz="2900" b="0" spc="-40" dirty="0">
                <a:latin typeface="Tahoma"/>
                <a:cs typeface="Tahoma"/>
              </a:rPr>
              <a:t> </a:t>
            </a:r>
            <a:r>
              <a:rPr sz="2900" b="0" spc="-5" dirty="0">
                <a:latin typeface="Tahoma"/>
                <a:cs typeface="Tahoma"/>
              </a:rPr>
              <a:t>Predicates?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855" y="893775"/>
            <a:ext cx="79330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objective</a:t>
            </a:r>
            <a:r>
              <a:rPr sz="1800" dirty="0">
                <a:latin typeface="Arial MT"/>
                <a:cs typeface="Arial MT"/>
              </a:rPr>
              <a:t> 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define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class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functions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computable</a:t>
            </a:r>
            <a:r>
              <a:rPr sz="1800" dirty="0">
                <a:latin typeface="Arial MT"/>
                <a:cs typeface="Arial MT"/>
              </a:rPr>
              <a:t> in terms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5" dirty="0">
                <a:latin typeface="Arial MT"/>
                <a:cs typeface="Arial MT"/>
              </a:rPr>
              <a:t>F.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expressed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{ 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}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explained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below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examples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419100" indent="-343535">
              <a:lnSpc>
                <a:spcPct val="100000"/>
              </a:lnSpc>
              <a:buAutoNum type="arabicParenBoth"/>
              <a:tabLst>
                <a:tab pos="419734" algn="l"/>
              </a:tabLst>
            </a:pPr>
            <a:r>
              <a:rPr sz="1800" spc="-5" dirty="0">
                <a:latin typeface="Arial MT"/>
                <a:cs typeface="Arial MT"/>
              </a:rPr>
              <a:t>"evaluate factorial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n"</a:t>
            </a:r>
            <a:endParaRPr sz="18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800" spc="-5" dirty="0">
                <a:latin typeface="Arial MT"/>
                <a:cs typeface="Arial MT"/>
              </a:rPr>
              <a:t>"expression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triangular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functions".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7858" y="1994154"/>
            <a:ext cx="2669540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z="4400" dirty="0">
                <a:solidFill>
                  <a:srgbClr val="0096A7"/>
                </a:solidFill>
                <a:latin typeface="Arial MT"/>
                <a:cs typeface="Arial MT"/>
              </a:rPr>
              <a:t>1.Eva</a:t>
            </a:r>
            <a:r>
              <a:rPr sz="4400" spc="5" dirty="0">
                <a:solidFill>
                  <a:srgbClr val="0096A7"/>
                </a:solidFill>
                <a:latin typeface="Arial MT"/>
                <a:cs typeface="Arial MT"/>
              </a:rPr>
              <a:t>l</a:t>
            </a:r>
            <a:r>
              <a:rPr sz="4400" dirty="0">
                <a:solidFill>
                  <a:srgbClr val="0096A7"/>
                </a:solidFill>
                <a:latin typeface="Arial MT"/>
                <a:cs typeface="Arial MT"/>
              </a:rPr>
              <a:t>uate  Factorial</a:t>
            </a:r>
            <a:endParaRPr sz="4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73152"/>
            <a:ext cx="4340352" cy="48844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3104" y="742264"/>
            <a:ext cx="2731135" cy="3716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5"/>
              </a:spcBef>
            </a:pPr>
            <a:r>
              <a:rPr sz="4400" dirty="0">
                <a:solidFill>
                  <a:srgbClr val="0096A7"/>
                </a:solidFill>
                <a:latin typeface="Arial MT"/>
                <a:cs typeface="Arial MT"/>
              </a:rPr>
              <a:t>2.A</a:t>
            </a:r>
            <a:endParaRPr sz="4400">
              <a:latin typeface="Arial MT"/>
              <a:cs typeface="Arial MT"/>
            </a:endParaRPr>
          </a:p>
          <a:p>
            <a:pPr marL="12700" marR="5080">
              <a:lnSpc>
                <a:spcPct val="90000"/>
              </a:lnSpc>
              <a:spcBef>
                <a:spcPts val="265"/>
              </a:spcBef>
            </a:pPr>
            <a:r>
              <a:rPr sz="4400" dirty="0">
                <a:solidFill>
                  <a:srgbClr val="0096A7"/>
                </a:solidFill>
                <a:latin typeface="Arial MT"/>
                <a:cs typeface="Arial MT"/>
              </a:rPr>
              <a:t>conditional </a:t>
            </a:r>
            <a:r>
              <a:rPr sz="4400" spc="-1210" dirty="0">
                <a:solidFill>
                  <a:srgbClr val="0096A7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0096A7"/>
                </a:solidFill>
                <a:latin typeface="Arial MT"/>
                <a:cs typeface="Arial MT"/>
              </a:rPr>
              <a:t>expression  for </a:t>
            </a:r>
            <a:r>
              <a:rPr sz="4400" spc="5" dirty="0">
                <a:solidFill>
                  <a:srgbClr val="0096A7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0096A7"/>
                </a:solidFill>
                <a:latin typeface="Arial MT"/>
                <a:cs typeface="Arial MT"/>
              </a:rPr>
              <a:t>triangular </a:t>
            </a:r>
            <a:r>
              <a:rPr sz="4400" spc="5" dirty="0">
                <a:solidFill>
                  <a:srgbClr val="0096A7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0096A7"/>
                </a:solidFill>
                <a:latin typeface="Arial MT"/>
                <a:cs typeface="Arial MT"/>
              </a:rPr>
              <a:t>functions</a:t>
            </a:r>
            <a:endParaRPr sz="4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868" y="894588"/>
            <a:ext cx="4747259" cy="394106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2278" y="1102105"/>
            <a:ext cx="8546465" cy="3441065"/>
            <a:chOff x="192278" y="1102105"/>
            <a:chExt cx="8546465" cy="3441065"/>
          </a:xfrm>
        </p:grpSpPr>
        <p:sp>
          <p:nvSpPr>
            <p:cNvPr id="3" name="object 3"/>
            <p:cNvSpPr/>
            <p:nvPr/>
          </p:nvSpPr>
          <p:spPr>
            <a:xfrm>
              <a:off x="204978" y="1114805"/>
              <a:ext cx="8521065" cy="3415665"/>
            </a:xfrm>
            <a:custGeom>
              <a:avLst/>
              <a:gdLst/>
              <a:ahLst/>
              <a:cxnLst/>
              <a:rect l="l" t="t" r="r" b="b"/>
              <a:pathLst>
                <a:path w="8521065" h="3415665">
                  <a:moveTo>
                    <a:pt x="8520684" y="0"/>
                  </a:moveTo>
                  <a:lnTo>
                    <a:pt x="0" y="0"/>
                  </a:lnTo>
                  <a:lnTo>
                    <a:pt x="0" y="3415284"/>
                  </a:lnTo>
                  <a:lnTo>
                    <a:pt x="8520684" y="3415284"/>
                  </a:lnTo>
                  <a:lnTo>
                    <a:pt x="85206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4978" y="1114805"/>
              <a:ext cx="8521065" cy="3415665"/>
            </a:xfrm>
            <a:custGeom>
              <a:avLst/>
              <a:gdLst/>
              <a:ahLst/>
              <a:cxnLst/>
              <a:rect l="l" t="t" r="r" b="b"/>
              <a:pathLst>
                <a:path w="8521065" h="3415665">
                  <a:moveTo>
                    <a:pt x="0" y="3415284"/>
                  </a:moveTo>
                  <a:lnTo>
                    <a:pt x="8520684" y="3415284"/>
                  </a:lnTo>
                  <a:lnTo>
                    <a:pt x="8520684" y="0"/>
                  </a:lnTo>
                  <a:lnTo>
                    <a:pt x="0" y="0"/>
                  </a:lnTo>
                  <a:lnTo>
                    <a:pt x="0" y="3415284"/>
                  </a:lnTo>
                  <a:close/>
                </a:path>
              </a:pathLst>
            </a:custGeom>
            <a:ln w="25400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79573" y="2390343"/>
            <a:ext cx="35712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dirty="0">
                <a:latin typeface="Arial MT"/>
                <a:cs typeface="Arial MT"/>
              </a:rPr>
              <a:t>THANK</a:t>
            </a:r>
            <a:r>
              <a:rPr sz="4800" b="0" spc="-185" dirty="0">
                <a:latin typeface="Arial MT"/>
                <a:cs typeface="Arial MT"/>
              </a:rPr>
              <a:t> </a:t>
            </a:r>
            <a:r>
              <a:rPr sz="4800" b="0" dirty="0">
                <a:latin typeface="Arial MT"/>
                <a:cs typeface="Arial MT"/>
              </a:rPr>
              <a:t>YOU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91820"/>
            <a:ext cx="20351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Arial MT"/>
                <a:cs typeface="Arial MT"/>
              </a:rPr>
              <a:t>Knowledge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858" y="812794"/>
            <a:ext cx="7737475" cy="128016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500" b="1" i="1" spc="-5" dirty="0">
                <a:solidFill>
                  <a:srgbClr val="000080"/>
                </a:solidFill>
                <a:latin typeface="Verdana"/>
                <a:cs typeface="Verdana"/>
              </a:rPr>
              <a:t>Knowledge</a:t>
            </a:r>
            <a:r>
              <a:rPr sz="1500" b="1" i="1" spc="-7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00080"/>
                </a:solidFill>
                <a:latin typeface="Verdana"/>
                <a:cs typeface="Verdana"/>
              </a:rPr>
              <a:t>is</a:t>
            </a:r>
            <a:r>
              <a:rPr sz="1500" spc="-9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000080"/>
                </a:solidFill>
                <a:latin typeface="Verdana"/>
                <a:cs typeface="Verdana"/>
              </a:rPr>
              <a:t>a</a:t>
            </a:r>
            <a:r>
              <a:rPr sz="1500" spc="-11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00080"/>
                </a:solidFill>
                <a:latin typeface="Verdana"/>
                <a:cs typeface="Verdana"/>
              </a:rPr>
              <a:t>general</a:t>
            </a:r>
            <a:r>
              <a:rPr sz="1500" spc="-10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00080"/>
                </a:solidFill>
                <a:latin typeface="Verdana"/>
                <a:cs typeface="Verdana"/>
              </a:rPr>
              <a:t>term.</a:t>
            </a:r>
            <a:endParaRPr sz="1500">
              <a:latin typeface="Verdana"/>
              <a:cs typeface="Verdana"/>
            </a:endParaRPr>
          </a:p>
          <a:p>
            <a:pPr marL="577850" indent="-287020">
              <a:lnSpc>
                <a:spcPct val="100000"/>
              </a:lnSpc>
              <a:spcBef>
                <a:spcPts val="375"/>
              </a:spcBef>
              <a:buSzPct val="91666"/>
              <a:buFont typeface="Arial MT"/>
              <a:buChar char="■"/>
              <a:tabLst>
                <a:tab pos="577850" algn="l"/>
                <a:tab pos="578485" algn="l"/>
              </a:tabLst>
            </a:pPr>
            <a:r>
              <a:rPr sz="1200" spc="-5" dirty="0">
                <a:solidFill>
                  <a:srgbClr val="800000"/>
                </a:solidFill>
                <a:latin typeface="Verdana"/>
                <a:cs typeface="Verdana"/>
              </a:rPr>
              <a:t>knowing</a:t>
            </a:r>
            <a:r>
              <a:rPr sz="1200" spc="30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"</a:t>
            </a:r>
            <a:r>
              <a:rPr sz="1200" i="1" u="sng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Verdana"/>
                <a:cs typeface="Verdana"/>
              </a:rPr>
              <a:t>how</a:t>
            </a:r>
            <a:r>
              <a:rPr sz="1200" i="1" spc="-9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to</a:t>
            </a:r>
            <a:r>
              <a:rPr sz="1200" i="1" spc="-4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do</a:t>
            </a:r>
            <a:r>
              <a:rPr sz="1200" i="1" spc="-5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something".</a:t>
            </a:r>
            <a:endParaRPr sz="1200">
              <a:latin typeface="Verdana"/>
              <a:cs typeface="Verdana"/>
            </a:endParaRPr>
          </a:p>
          <a:p>
            <a:pPr marL="862965" lvl="1" indent="-22923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862965" algn="l"/>
                <a:tab pos="863600" algn="l"/>
              </a:tabLst>
            </a:pPr>
            <a:r>
              <a:rPr sz="1200" i="1" spc="-5" dirty="0">
                <a:solidFill>
                  <a:srgbClr val="000080"/>
                </a:solidFill>
                <a:latin typeface="Verdana"/>
                <a:cs typeface="Verdana"/>
              </a:rPr>
              <a:t>e.g.</a:t>
            </a:r>
            <a:r>
              <a:rPr sz="1200" i="1" spc="-7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dirty="0">
                <a:solidFill>
                  <a:srgbClr val="000080"/>
                </a:solidFill>
                <a:latin typeface="Verdana"/>
                <a:cs typeface="Verdana"/>
              </a:rPr>
              <a:t>"how</a:t>
            </a:r>
            <a:r>
              <a:rPr sz="1200" i="1" spc="-6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000080"/>
                </a:solidFill>
                <a:latin typeface="Verdana"/>
                <a:cs typeface="Verdana"/>
              </a:rPr>
              <a:t>to</a:t>
            </a:r>
            <a:r>
              <a:rPr sz="1200" i="1" spc="-6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000080"/>
                </a:solidFill>
                <a:latin typeface="Verdana"/>
                <a:cs typeface="Verdana"/>
              </a:rPr>
              <a:t>drive</a:t>
            </a:r>
            <a:r>
              <a:rPr sz="1200" i="1" spc="-6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dirty="0">
                <a:solidFill>
                  <a:srgbClr val="000080"/>
                </a:solidFill>
                <a:latin typeface="Verdana"/>
                <a:cs typeface="Verdana"/>
              </a:rPr>
              <a:t>a</a:t>
            </a:r>
            <a:r>
              <a:rPr sz="1200" i="1" spc="-6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dirty="0">
                <a:solidFill>
                  <a:srgbClr val="000080"/>
                </a:solidFill>
                <a:latin typeface="Verdana"/>
                <a:cs typeface="Verdana"/>
              </a:rPr>
              <a:t>car"</a:t>
            </a:r>
            <a:r>
              <a:rPr sz="1200" i="1" spc="27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80"/>
                </a:solidFill>
                <a:latin typeface="Verdana"/>
                <a:cs typeface="Verdana"/>
              </a:rPr>
              <a:t>is</a:t>
            </a:r>
            <a:r>
              <a:rPr sz="1200" spc="-5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80"/>
                </a:solidFill>
                <a:latin typeface="Verdana"/>
                <a:cs typeface="Verdana"/>
              </a:rPr>
              <a:t>Procedural</a:t>
            </a:r>
            <a:r>
              <a:rPr sz="1200" spc="-7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80"/>
                </a:solidFill>
                <a:latin typeface="Verdana"/>
                <a:cs typeface="Verdana"/>
              </a:rPr>
              <a:t>knowledge.</a:t>
            </a:r>
            <a:endParaRPr sz="1200">
              <a:latin typeface="Verdana"/>
              <a:cs typeface="Verdana"/>
            </a:endParaRPr>
          </a:p>
          <a:p>
            <a:pPr marL="577850" indent="-287020">
              <a:lnSpc>
                <a:spcPct val="100000"/>
              </a:lnSpc>
              <a:spcBef>
                <a:spcPts val="280"/>
              </a:spcBef>
              <a:buSzPct val="91666"/>
              <a:buFont typeface="Arial MT"/>
              <a:buChar char="■"/>
              <a:tabLst>
                <a:tab pos="577850" algn="l"/>
                <a:tab pos="578485" algn="l"/>
              </a:tabLst>
            </a:pPr>
            <a:r>
              <a:rPr sz="1200" spc="-5" dirty="0">
                <a:solidFill>
                  <a:srgbClr val="800000"/>
                </a:solidFill>
                <a:latin typeface="Verdana"/>
                <a:cs typeface="Verdana"/>
              </a:rPr>
              <a:t>knowing</a:t>
            </a:r>
            <a:r>
              <a:rPr sz="1200" spc="29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"</a:t>
            </a:r>
            <a:r>
              <a:rPr sz="1200" i="1" u="sng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Verdana"/>
                <a:cs typeface="Verdana"/>
              </a:rPr>
              <a:t>that</a:t>
            </a:r>
            <a:r>
              <a:rPr sz="1200" i="1" spc="-2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something</a:t>
            </a:r>
            <a:r>
              <a:rPr sz="1200" i="1" spc="-5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is</a:t>
            </a:r>
            <a:r>
              <a:rPr sz="1200" i="1" spc="-4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true</a:t>
            </a:r>
            <a:r>
              <a:rPr sz="1200" i="1" spc="-5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200" i="1" dirty="0">
                <a:solidFill>
                  <a:srgbClr val="800000"/>
                </a:solidFill>
                <a:latin typeface="Verdana"/>
                <a:cs typeface="Verdana"/>
              </a:rPr>
              <a:t>or</a:t>
            </a:r>
            <a:r>
              <a:rPr sz="1200" i="1" spc="-8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false".</a:t>
            </a:r>
            <a:endParaRPr sz="1200">
              <a:latin typeface="Verdana"/>
              <a:cs typeface="Verdana"/>
            </a:endParaRPr>
          </a:p>
          <a:p>
            <a:pPr marL="862965" lvl="1" indent="-229235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862965" algn="l"/>
                <a:tab pos="863600" algn="l"/>
              </a:tabLst>
            </a:pPr>
            <a:r>
              <a:rPr sz="1200" i="1" spc="-5" dirty="0">
                <a:solidFill>
                  <a:srgbClr val="000080"/>
                </a:solidFill>
                <a:latin typeface="Verdana"/>
                <a:cs typeface="Verdana"/>
              </a:rPr>
              <a:t>e.g.</a:t>
            </a:r>
            <a:r>
              <a:rPr sz="1200" i="1" spc="18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000080"/>
                </a:solidFill>
                <a:latin typeface="Verdana"/>
                <a:cs typeface="Verdana"/>
              </a:rPr>
              <a:t>"that</a:t>
            </a:r>
            <a:r>
              <a:rPr sz="1200" i="1" spc="21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000080"/>
                </a:solidFill>
                <a:latin typeface="Verdana"/>
                <a:cs typeface="Verdana"/>
              </a:rPr>
              <a:t>is</a:t>
            </a:r>
            <a:r>
              <a:rPr sz="1200" i="1" spc="20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000080"/>
                </a:solidFill>
                <a:latin typeface="Verdana"/>
                <a:cs typeface="Verdana"/>
              </a:rPr>
              <a:t>the</a:t>
            </a:r>
            <a:r>
              <a:rPr sz="1200" i="1" spc="22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000080"/>
                </a:solidFill>
                <a:latin typeface="Verdana"/>
                <a:cs typeface="Verdana"/>
              </a:rPr>
              <a:t>speed</a:t>
            </a:r>
            <a:r>
              <a:rPr sz="1200" i="1" spc="15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spc="-10" dirty="0">
                <a:solidFill>
                  <a:srgbClr val="000080"/>
                </a:solidFill>
                <a:latin typeface="Verdana"/>
                <a:cs typeface="Verdana"/>
              </a:rPr>
              <a:t>limit</a:t>
            </a:r>
            <a:r>
              <a:rPr sz="1200" i="1" spc="17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dirty="0">
                <a:solidFill>
                  <a:srgbClr val="000080"/>
                </a:solidFill>
                <a:latin typeface="Verdana"/>
                <a:cs typeface="Verdana"/>
              </a:rPr>
              <a:t>for</a:t>
            </a:r>
            <a:r>
              <a:rPr sz="1200" i="1" spc="15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dirty="0">
                <a:solidFill>
                  <a:srgbClr val="000080"/>
                </a:solidFill>
                <a:latin typeface="Verdana"/>
                <a:cs typeface="Verdana"/>
              </a:rPr>
              <a:t>a</a:t>
            </a:r>
            <a:r>
              <a:rPr sz="1200" i="1" spc="18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000080"/>
                </a:solidFill>
                <a:latin typeface="Verdana"/>
                <a:cs typeface="Verdana"/>
              </a:rPr>
              <a:t>car</a:t>
            </a:r>
            <a:r>
              <a:rPr sz="1200" i="1" spc="17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dirty="0">
                <a:solidFill>
                  <a:srgbClr val="000080"/>
                </a:solidFill>
                <a:latin typeface="Verdana"/>
                <a:cs typeface="Verdana"/>
              </a:rPr>
              <a:t>on</a:t>
            </a:r>
            <a:r>
              <a:rPr sz="1200" i="1" spc="17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dirty="0">
                <a:solidFill>
                  <a:srgbClr val="000080"/>
                </a:solidFill>
                <a:latin typeface="Verdana"/>
                <a:cs typeface="Verdana"/>
              </a:rPr>
              <a:t>a</a:t>
            </a:r>
            <a:r>
              <a:rPr sz="1200" i="1" spc="16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000080"/>
                </a:solidFill>
                <a:latin typeface="Verdana"/>
                <a:cs typeface="Verdana"/>
              </a:rPr>
              <a:t>motorway"</a:t>
            </a:r>
            <a:r>
              <a:rPr sz="1200" i="1" spc="16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80"/>
                </a:solidFill>
                <a:latin typeface="Verdana"/>
                <a:cs typeface="Verdana"/>
              </a:rPr>
              <a:t>is</a:t>
            </a:r>
            <a:r>
              <a:rPr sz="1200" spc="17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D</a:t>
            </a:r>
            <a:r>
              <a:rPr sz="1200" spc="-24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e</a:t>
            </a:r>
            <a:r>
              <a:rPr sz="1200" spc="-24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c</a:t>
            </a:r>
            <a:r>
              <a:rPr sz="1200" spc="-24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l</a:t>
            </a:r>
            <a:r>
              <a:rPr sz="1200" spc="-25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a</a:t>
            </a:r>
            <a:r>
              <a:rPr sz="1200" spc="-24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r</a:t>
            </a:r>
            <a:r>
              <a:rPr sz="1200" spc="-26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a</a:t>
            </a:r>
            <a:r>
              <a:rPr sz="1200" spc="-24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t</a:t>
            </a:r>
            <a:r>
              <a:rPr sz="1200" spc="-24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i</a:t>
            </a:r>
            <a:r>
              <a:rPr sz="1200" spc="-25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v</a:t>
            </a:r>
            <a:r>
              <a:rPr sz="1200" spc="-26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e</a:t>
            </a:r>
            <a:r>
              <a:rPr sz="1200" spc="31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K</a:t>
            </a:r>
            <a:r>
              <a:rPr sz="1200" spc="-25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n</a:t>
            </a:r>
            <a:r>
              <a:rPr sz="1200" spc="-25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o</a:t>
            </a:r>
            <a:r>
              <a:rPr sz="1200" spc="-24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w</a:t>
            </a:r>
            <a:r>
              <a:rPr sz="1200" spc="-24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l</a:t>
            </a:r>
            <a:r>
              <a:rPr sz="1200" spc="-25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e</a:t>
            </a:r>
            <a:r>
              <a:rPr sz="1200" spc="-24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d</a:t>
            </a:r>
            <a:r>
              <a:rPr sz="1200" spc="-25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g</a:t>
            </a:r>
            <a:r>
              <a:rPr sz="1200" spc="-24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e</a:t>
            </a:r>
            <a:r>
              <a:rPr sz="1200" spc="-24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550" y="2447120"/>
            <a:ext cx="6264910" cy="9912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SzPct val="108333"/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000080"/>
                </a:solidFill>
                <a:latin typeface="Verdana"/>
                <a:cs typeface="Verdana"/>
              </a:rPr>
              <a:t>Different</a:t>
            </a:r>
            <a:r>
              <a:rPr sz="1200" spc="9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80"/>
                </a:solidFill>
                <a:latin typeface="Verdana"/>
                <a:cs typeface="Verdana"/>
              </a:rPr>
              <a:t>types</a:t>
            </a:r>
            <a:r>
              <a:rPr sz="1200" spc="11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of</a:t>
            </a:r>
            <a:r>
              <a:rPr sz="1200" spc="10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80"/>
                </a:solidFill>
                <a:latin typeface="Verdana"/>
                <a:cs typeface="Verdana"/>
              </a:rPr>
              <a:t>knowledge</a:t>
            </a:r>
            <a:r>
              <a:rPr sz="1200" spc="16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80"/>
                </a:solidFill>
                <a:latin typeface="Verdana"/>
                <a:cs typeface="Verdana"/>
              </a:rPr>
              <a:t>require</a:t>
            </a:r>
            <a:r>
              <a:rPr sz="1200" spc="9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80"/>
                </a:solidFill>
                <a:latin typeface="Verdana"/>
                <a:cs typeface="Verdana"/>
              </a:rPr>
              <a:t>different</a:t>
            </a:r>
            <a:r>
              <a:rPr sz="1200" spc="13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80"/>
                </a:solidFill>
                <a:latin typeface="Verdana"/>
                <a:cs typeface="Verdana"/>
              </a:rPr>
              <a:t>kinds</a:t>
            </a:r>
            <a:r>
              <a:rPr sz="1200" spc="8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of</a:t>
            </a:r>
            <a:r>
              <a:rPr sz="1200" spc="13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80"/>
                </a:solidFill>
                <a:latin typeface="Verdana"/>
                <a:cs typeface="Verdana"/>
              </a:rPr>
              <a:t>representation.</a:t>
            </a:r>
            <a:endParaRPr sz="12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SzPct val="108333"/>
              <a:buFont typeface="Verdana"/>
              <a:buChar char="•"/>
              <a:tabLst>
                <a:tab pos="354965" algn="l"/>
                <a:tab pos="355600" algn="l"/>
              </a:tabLst>
            </a:pPr>
            <a:r>
              <a:rPr sz="1200" i="1" spc="-5" dirty="0">
                <a:solidFill>
                  <a:srgbClr val="000080"/>
                </a:solidFill>
                <a:latin typeface="Verdana"/>
                <a:cs typeface="Verdana"/>
              </a:rPr>
              <a:t>The</a:t>
            </a:r>
            <a:r>
              <a:rPr sz="1200" i="1" spc="12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000080"/>
                </a:solidFill>
                <a:latin typeface="Verdana"/>
                <a:cs typeface="Verdana"/>
              </a:rPr>
              <a:t>Knowledge</a:t>
            </a:r>
            <a:r>
              <a:rPr sz="1200" i="1" spc="15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000080"/>
                </a:solidFill>
                <a:latin typeface="Verdana"/>
                <a:cs typeface="Verdana"/>
              </a:rPr>
              <a:t>Representation</a:t>
            </a:r>
            <a:r>
              <a:rPr sz="1200" i="1" spc="10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b="1" i="1" spc="-5" dirty="0">
                <a:solidFill>
                  <a:srgbClr val="000080"/>
                </a:solidFill>
                <a:latin typeface="Verdana"/>
                <a:cs typeface="Verdana"/>
              </a:rPr>
              <a:t>models/mechanisms</a:t>
            </a:r>
            <a:r>
              <a:rPr sz="1200" b="1" i="1" spc="18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80"/>
                </a:solidFill>
                <a:latin typeface="Verdana"/>
                <a:cs typeface="Verdana"/>
              </a:rPr>
              <a:t>are</a:t>
            </a:r>
            <a:r>
              <a:rPr sz="1200" spc="13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80"/>
                </a:solidFill>
                <a:latin typeface="Verdana"/>
                <a:cs typeface="Verdana"/>
              </a:rPr>
              <a:t>often</a:t>
            </a:r>
            <a:r>
              <a:rPr sz="1200" spc="14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80"/>
                </a:solidFill>
                <a:latin typeface="Verdana"/>
                <a:cs typeface="Verdana"/>
              </a:rPr>
              <a:t>based</a:t>
            </a:r>
            <a:r>
              <a:rPr sz="1200" spc="9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80"/>
                </a:solidFill>
                <a:latin typeface="Verdana"/>
                <a:cs typeface="Verdana"/>
              </a:rPr>
              <a:t>on:</a:t>
            </a:r>
            <a:endParaRPr sz="12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SzPct val="91666"/>
              <a:buFont typeface="Verdana"/>
              <a:buChar char="◊"/>
              <a:tabLst>
                <a:tab pos="354965" algn="l"/>
                <a:tab pos="355600" algn="l"/>
              </a:tabLst>
            </a:pP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Logic</a:t>
            </a:r>
            <a:endParaRPr sz="12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SzPct val="91666"/>
              <a:buFont typeface="Verdana"/>
              <a:buChar char="◊"/>
              <a:tabLst>
                <a:tab pos="354965" algn="l"/>
                <a:tab pos="355600" algn="l"/>
              </a:tabLst>
            </a:pP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Frames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8310" y="2975737"/>
            <a:ext cx="1273175" cy="46228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2570" indent="-230504">
              <a:lnSpc>
                <a:spcPct val="100000"/>
              </a:lnSpc>
              <a:spcBef>
                <a:spcPts val="375"/>
              </a:spcBef>
              <a:buFont typeface="Verdana"/>
              <a:buChar char="◊"/>
              <a:tabLst>
                <a:tab pos="243204" algn="l"/>
              </a:tabLst>
            </a:pP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Rules</a:t>
            </a:r>
            <a:endParaRPr sz="1200">
              <a:latin typeface="Verdana"/>
              <a:cs typeface="Verdana"/>
            </a:endParaRPr>
          </a:p>
          <a:p>
            <a:pPr marL="236220" indent="-224154">
              <a:lnSpc>
                <a:spcPct val="100000"/>
              </a:lnSpc>
              <a:spcBef>
                <a:spcPts val="280"/>
              </a:spcBef>
              <a:buFont typeface="Verdana"/>
              <a:buChar char="◊"/>
              <a:tabLst>
                <a:tab pos="236854" algn="l"/>
              </a:tabLst>
            </a:pP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S</a:t>
            </a:r>
            <a:r>
              <a:rPr sz="1200" i="1" dirty="0">
                <a:solidFill>
                  <a:srgbClr val="800000"/>
                </a:solidFill>
                <a:latin typeface="Verdana"/>
                <a:cs typeface="Verdana"/>
              </a:rPr>
              <a:t>e</a:t>
            </a: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m</a:t>
            </a:r>
            <a:r>
              <a:rPr sz="1200" i="1" dirty="0">
                <a:solidFill>
                  <a:srgbClr val="800000"/>
                </a:solidFill>
                <a:latin typeface="Verdana"/>
                <a:cs typeface="Verdana"/>
              </a:rPr>
              <a:t>a</a:t>
            </a: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nt</a:t>
            </a:r>
            <a:r>
              <a:rPr sz="1200" i="1" spc="-10" dirty="0">
                <a:solidFill>
                  <a:srgbClr val="800000"/>
                </a:solidFill>
                <a:latin typeface="Verdana"/>
                <a:cs typeface="Verdana"/>
              </a:rPr>
              <a:t>i</a:t>
            </a:r>
            <a:r>
              <a:rPr sz="1200" i="1" dirty="0">
                <a:solidFill>
                  <a:srgbClr val="800000"/>
                </a:solidFill>
                <a:latin typeface="Verdana"/>
                <a:cs typeface="Verdana"/>
              </a:rPr>
              <a:t>c</a:t>
            </a:r>
            <a:r>
              <a:rPr sz="1200" i="1" spc="-5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800000"/>
                </a:solidFill>
                <a:latin typeface="Verdana"/>
                <a:cs typeface="Verdana"/>
              </a:rPr>
              <a:t>N</a:t>
            </a:r>
            <a:r>
              <a:rPr sz="1200" i="1" spc="5" dirty="0">
                <a:solidFill>
                  <a:srgbClr val="800000"/>
                </a:solidFill>
                <a:latin typeface="Verdana"/>
                <a:cs typeface="Verdana"/>
              </a:rPr>
              <a:t>e</a:t>
            </a:r>
            <a:r>
              <a:rPr sz="1200" i="1" dirty="0">
                <a:solidFill>
                  <a:srgbClr val="800000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550" y="3662298"/>
            <a:ext cx="8009890" cy="1167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Knowledge</a:t>
            </a:r>
            <a:r>
              <a:rPr sz="1200" spc="-114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is</a:t>
            </a:r>
            <a:r>
              <a:rPr sz="1200" spc="-8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FF"/>
                </a:solidFill>
                <a:latin typeface="Verdana"/>
                <a:cs typeface="Verdana"/>
              </a:rPr>
              <a:t>a</a:t>
            </a:r>
            <a:r>
              <a:rPr sz="1200" spc="-7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progression</a:t>
            </a:r>
            <a:r>
              <a:rPr sz="1200" spc="-10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that</a:t>
            </a:r>
            <a:r>
              <a:rPr sz="1200" spc="-7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starts</a:t>
            </a:r>
            <a:r>
              <a:rPr sz="1200" spc="-8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with</a:t>
            </a:r>
            <a:r>
              <a:rPr sz="1200" spc="-5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FF0000"/>
                </a:solidFill>
                <a:latin typeface="Verdana"/>
                <a:cs typeface="Verdana"/>
              </a:rPr>
              <a:t>data</a:t>
            </a:r>
            <a:r>
              <a:rPr sz="1200" i="1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which</a:t>
            </a:r>
            <a:r>
              <a:rPr sz="1200" spc="-5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is</a:t>
            </a:r>
            <a:r>
              <a:rPr sz="1200" spc="-9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FF"/>
                </a:solidFill>
                <a:latin typeface="Verdana"/>
                <a:cs typeface="Verdana"/>
              </a:rPr>
              <a:t>of</a:t>
            </a:r>
            <a:r>
              <a:rPr sz="1200" spc="-9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Verdana"/>
                <a:cs typeface="Verdana"/>
              </a:rPr>
              <a:t>limited</a:t>
            </a:r>
            <a:r>
              <a:rPr sz="1200" spc="-9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00FF"/>
                </a:solidFill>
                <a:latin typeface="Verdana"/>
                <a:cs typeface="Verdana"/>
              </a:rPr>
              <a:t>utility.</a:t>
            </a:r>
            <a:endParaRPr sz="1200">
              <a:latin typeface="Verdana"/>
              <a:cs typeface="Verdana"/>
            </a:endParaRPr>
          </a:p>
          <a:p>
            <a:pPr marL="756285" indent="-287020">
              <a:lnSpc>
                <a:spcPct val="100000"/>
              </a:lnSpc>
              <a:spcBef>
                <a:spcPts val="944"/>
              </a:spcBef>
              <a:buSzPct val="9166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200" dirty="0">
                <a:solidFill>
                  <a:srgbClr val="0000FF"/>
                </a:solidFill>
                <a:latin typeface="Verdana"/>
                <a:cs typeface="Verdana"/>
              </a:rPr>
              <a:t>By</a:t>
            </a:r>
            <a:r>
              <a:rPr sz="1200" spc="14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organizing</a:t>
            </a:r>
            <a:r>
              <a:rPr sz="1200" spc="12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FF"/>
                </a:solidFill>
                <a:latin typeface="Verdana"/>
                <a:cs typeface="Verdana"/>
              </a:rPr>
              <a:t>or</a:t>
            </a:r>
            <a:r>
              <a:rPr sz="1200" spc="12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analyzing</a:t>
            </a:r>
            <a:r>
              <a:rPr sz="1200" spc="13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the</a:t>
            </a:r>
            <a:r>
              <a:rPr sz="1200" spc="17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data,</a:t>
            </a:r>
            <a:r>
              <a:rPr sz="1200" spc="12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FF"/>
                </a:solidFill>
                <a:latin typeface="Verdana"/>
                <a:cs typeface="Verdana"/>
              </a:rPr>
              <a:t>we</a:t>
            </a:r>
            <a:r>
              <a:rPr sz="1200" spc="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understand</a:t>
            </a:r>
            <a:r>
              <a:rPr sz="1200" spc="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what</a:t>
            </a:r>
            <a:r>
              <a:rPr sz="1200" spc="14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the</a:t>
            </a:r>
            <a:r>
              <a:rPr sz="1200" spc="15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data</a:t>
            </a:r>
            <a:r>
              <a:rPr sz="1200" spc="13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FF"/>
                </a:solidFill>
                <a:latin typeface="Verdana"/>
                <a:cs typeface="Verdana"/>
              </a:rPr>
              <a:t>means,and</a:t>
            </a:r>
            <a:r>
              <a:rPr sz="1200" spc="1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this</a:t>
            </a:r>
            <a:r>
              <a:rPr sz="1200" spc="1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becomes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ts val="1340"/>
              </a:lnSpc>
              <a:spcBef>
                <a:spcPts val="480"/>
              </a:spcBef>
            </a:pPr>
            <a:r>
              <a:rPr sz="1200" i="1" spc="-5" dirty="0">
                <a:solidFill>
                  <a:srgbClr val="FF0000"/>
                </a:solidFill>
                <a:latin typeface="Verdana"/>
                <a:cs typeface="Verdana"/>
              </a:rPr>
              <a:t>information</a:t>
            </a:r>
            <a:r>
              <a:rPr sz="1200" spc="-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  <a:p>
            <a:pPr marL="756285" indent="-287020">
              <a:lnSpc>
                <a:spcPts val="1340"/>
              </a:lnSpc>
              <a:buSzPct val="9166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The</a:t>
            </a:r>
            <a:r>
              <a:rPr sz="1200" spc="114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interpretation</a:t>
            </a:r>
            <a:r>
              <a:rPr sz="1200" spc="14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FF"/>
                </a:solidFill>
                <a:latin typeface="Verdana"/>
                <a:cs typeface="Verdana"/>
              </a:rPr>
              <a:t>or</a:t>
            </a:r>
            <a:r>
              <a:rPr sz="1200" spc="114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Verdana"/>
                <a:cs typeface="Verdana"/>
              </a:rPr>
              <a:t>evaluation</a:t>
            </a:r>
            <a:r>
              <a:rPr sz="1200" spc="12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FF"/>
                </a:solidFill>
                <a:latin typeface="Verdana"/>
                <a:cs typeface="Verdana"/>
              </a:rPr>
              <a:t>of</a:t>
            </a:r>
            <a:r>
              <a:rPr sz="1200" spc="10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information</a:t>
            </a:r>
            <a:r>
              <a:rPr sz="1200" spc="114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yield</a:t>
            </a:r>
            <a:r>
              <a:rPr sz="1200" spc="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FF0000"/>
                </a:solidFill>
                <a:latin typeface="Verdana"/>
                <a:cs typeface="Verdana"/>
              </a:rPr>
              <a:t>knowledge</a:t>
            </a:r>
            <a:r>
              <a:rPr sz="1200" spc="-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An</a:t>
            </a:r>
            <a:r>
              <a:rPr sz="1200" spc="10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understanding</a:t>
            </a:r>
            <a:r>
              <a:rPr sz="1200" spc="12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00FF"/>
                </a:solidFill>
                <a:latin typeface="Verdana"/>
                <a:cs typeface="Verdana"/>
              </a:rPr>
              <a:t>of</a:t>
            </a:r>
            <a:r>
              <a:rPr sz="1200" spc="114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the</a:t>
            </a:r>
            <a:r>
              <a:rPr sz="1200" spc="11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principles</a:t>
            </a:r>
            <a:r>
              <a:rPr sz="1200" spc="7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embodied</a:t>
            </a:r>
            <a:r>
              <a:rPr sz="1200" spc="8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within</a:t>
            </a:r>
            <a:r>
              <a:rPr sz="1200" spc="10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the</a:t>
            </a:r>
            <a:r>
              <a:rPr sz="1200" spc="12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knowledge</a:t>
            </a:r>
            <a:r>
              <a:rPr sz="1200" spc="7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Verdana"/>
                <a:cs typeface="Verdana"/>
              </a:rPr>
              <a:t>is</a:t>
            </a:r>
            <a:r>
              <a:rPr sz="1200" spc="114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200" i="1" spc="-5" dirty="0">
                <a:solidFill>
                  <a:srgbClr val="FF0000"/>
                </a:solidFill>
                <a:latin typeface="Verdana"/>
                <a:cs typeface="Verdana"/>
              </a:rPr>
              <a:t>wisdom.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91820"/>
            <a:ext cx="43167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Arial MT"/>
                <a:cs typeface="Arial MT"/>
              </a:rPr>
              <a:t>Knowledge</a:t>
            </a:r>
            <a:r>
              <a:rPr b="0" spc="-7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Progression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742187"/>
            <a:ext cx="5873496" cy="9982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1561" y="2039772"/>
            <a:ext cx="4106545" cy="1702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700"/>
              </a:spcBef>
              <a:buSzPct val="110000"/>
              <a:buFont typeface="Arial MT"/>
              <a:buChar char="■"/>
              <a:tabLst>
                <a:tab pos="299720" algn="l"/>
              </a:tabLst>
            </a:pPr>
            <a:r>
              <a:rPr sz="1000" b="1" spc="-10" dirty="0">
                <a:solidFill>
                  <a:srgbClr val="800000"/>
                </a:solidFill>
                <a:latin typeface="Verdana"/>
                <a:cs typeface="Verdana"/>
              </a:rPr>
              <a:t>Data</a:t>
            </a:r>
            <a:r>
              <a:rPr sz="1000" b="1" spc="21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800000"/>
                </a:solidFill>
                <a:latin typeface="Verdana"/>
                <a:cs typeface="Verdana"/>
              </a:rPr>
              <a:t>is</a:t>
            </a:r>
            <a:r>
              <a:rPr sz="1000" spc="17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viewed</a:t>
            </a:r>
            <a:r>
              <a:rPr sz="1000" spc="20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as</a:t>
            </a:r>
            <a:r>
              <a:rPr sz="1000" spc="19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collection</a:t>
            </a:r>
            <a:r>
              <a:rPr sz="1000" spc="25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800000"/>
                </a:solidFill>
                <a:latin typeface="Verdana"/>
                <a:cs typeface="Verdana"/>
              </a:rPr>
              <a:t>of</a:t>
            </a:r>
            <a:endParaRPr sz="1000">
              <a:latin typeface="Verdana"/>
              <a:cs typeface="Verdana"/>
            </a:endParaRPr>
          </a:p>
          <a:p>
            <a:pPr marL="585470" algn="just">
              <a:lnSpc>
                <a:spcPct val="100000"/>
              </a:lnSpc>
              <a:spcBef>
                <a:spcPts val="600"/>
              </a:spcBef>
            </a:pPr>
            <a:r>
              <a:rPr sz="1000" i="1" spc="-5" dirty="0">
                <a:solidFill>
                  <a:srgbClr val="FF0000"/>
                </a:solidFill>
                <a:latin typeface="Verdana"/>
                <a:cs typeface="Verdana"/>
              </a:rPr>
              <a:t>disconnected</a:t>
            </a:r>
            <a:r>
              <a:rPr sz="1000" i="1" spc="2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Verdana"/>
                <a:cs typeface="Verdana"/>
              </a:rPr>
              <a:t>facts</a:t>
            </a:r>
            <a:r>
              <a:rPr sz="1000" i="1" spc="-5" dirty="0">
                <a:solidFill>
                  <a:srgbClr val="800000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  <a:p>
            <a:pPr marL="299085" marR="5080" indent="-287020" algn="just">
              <a:lnSpc>
                <a:spcPct val="153000"/>
              </a:lnSpc>
              <a:spcBef>
                <a:spcPts val="445"/>
              </a:spcBef>
              <a:buSzPct val="110000"/>
              <a:buFont typeface="Arial MT"/>
              <a:buChar char="■"/>
              <a:tabLst>
                <a:tab pos="299720" algn="l"/>
              </a:tabLst>
            </a:pPr>
            <a:r>
              <a:rPr sz="1000" b="1" spc="-5" dirty="0">
                <a:solidFill>
                  <a:srgbClr val="800000"/>
                </a:solidFill>
                <a:latin typeface="Verdana"/>
                <a:cs typeface="Verdana"/>
              </a:rPr>
              <a:t>Information </a:t>
            </a: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emerges </a:t>
            </a:r>
            <a:r>
              <a:rPr sz="1000" spc="-10" dirty="0">
                <a:solidFill>
                  <a:srgbClr val="800000"/>
                </a:solidFill>
                <a:latin typeface="Verdana"/>
                <a:cs typeface="Verdana"/>
              </a:rPr>
              <a:t>when 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relationships among </a:t>
            </a:r>
            <a:r>
              <a:rPr sz="1000" i="1" spc="-5" dirty="0">
                <a:solidFill>
                  <a:srgbClr val="FF0000"/>
                </a:solidFill>
                <a:latin typeface="Verdana"/>
                <a:cs typeface="Verdana"/>
              </a:rPr>
              <a:t>facts </a:t>
            </a:r>
            <a:r>
              <a:rPr sz="1000" dirty="0">
                <a:solidFill>
                  <a:srgbClr val="800000"/>
                </a:solidFill>
                <a:latin typeface="Verdana"/>
                <a:cs typeface="Verdana"/>
              </a:rPr>
              <a:t>are </a:t>
            </a:r>
            <a:r>
              <a:rPr sz="1000" spc="-34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800000"/>
                </a:solidFill>
                <a:latin typeface="Verdana"/>
                <a:cs typeface="Verdana"/>
              </a:rPr>
              <a:t>established </a:t>
            </a: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and </a:t>
            </a:r>
            <a:r>
              <a:rPr sz="1000" dirty="0">
                <a:solidFill>
                  <a:srgbClr val="800000"/>
                </a:solidFill>
                <a:latin typeface="Verdana"/>
                <a:cs typeface="Verdana"/>
              </a:rPr>
              <a:t>understood; </a:t>
            </a:r>
            <a:r>
              <a:rPr sz="1000" u="sng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Verdana"/>
                <a:cs typeface="Verdana"/>
              </a:rPr>
              <a:t>Provides answers</a:t>
            </a:r>
            <a:r>
              <a:rPr sz="100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800000"/>
                </a:solidFill>
                <a:latin typeface="Verdana"/>
                <a:cs typeface="Verdana"/>
              </a:rPr>
              <a:t>to </a:t>
            </a:r>
            <a:r>
              <a:rPr sz="1000" i="1" dirty="0">
                <a:solidFill>
                  <a:srgbClr val="008000"/>
                </a:solidFill>
                <a:latin typeface="Verdana"/>
                <a:cs typeface="Verdana"/>
              </a:rPr>
              <a:t>"who", </a:t>
            </a:r>
            <a:r>
              <a:rPr sz="1000" i="1" spc="5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008000"/>
                </a:solidFill>
                <a:latin typeface="Verdana"/>
                <a:cs typeface="Verdana"/>
              </a:rPr>
              <a:t>"what",</a:t>
            </a:r>
            <a:r>
              <a:rPr sz="1000" i="1" spc="-35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008000"/>
                </a:solidFill>
                <a:latin typeface="Verdana"/>
                <a:cs typeface="Verdana"/>
              </a:rPr>
              <a:t>"where",</a:t>
            </a:r>
            <a:r>
              <a:rPr sz="1000" i="1" spc="5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008000"/>
                </a:solidFill>
                <a:latin typeface="Verdana"/>
                <a:cs typeface="Verdana"/>
              </a:rPr>
              <a:t>and</a:t>
            </a:r>
            <a:r>
              <a:rPr sz="1000" i="1" spc="-40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008000"/>
                </a:solidFill>
                <a:latin typeface="Verdana"/>
                <a:cs typeface="Verdana"/>
              </a:rPr>
              <a:t>"when</a:t>
            </a:r>
            <a:r>
              <a:rPr sz="1000" i="1" spc="-5" dirty="0">
                <a:solidFill>
                  <a:srgbClr val="FF0000"/>
                </a:solidFill>
                <a:latin typeface="Verdana"/>
                <a:cs typeface="Verdana"/>
              </a:rPr>
              <a:t>"</a:t>
            </a: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  <a:p>
            <a:pPr marL="299085" indent="-287020" algn="just">
              <a:lnSpc>
                <a:spcPct val="100000"/>
              </a:lnSpc>
              <a:spcBef>
                <a:spcPts val="625"/>
              </a:spcBef>
              <a:buSzPct val="110000"/>
              <a:buFont typeface="Arial MT"/>
              <a:buChar char="■"/>
              <a:tabLst>
                <a:tab pos="299720" algn="l"/>
              </a:tabLst>
            </a:pPr>
            <a:r>
              <a:rPr sz="1000" b="1" spc="-5" dirty="0">
                <a:solidFill>
                  <a:srgbClr val="800000"/>
                </a:solidFill>
                <a:latin typeface="Verdana"/>
                <a:cs typeface="Verdana"/>
              </a:rPr>
              <a:t>Knowledge</a:t>
            </a:r>
            <a:r>
              <a:rPr sz="1000" b="1" spc="8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emerges</a:t>
            </a:r>
            <a:r>
              <a:rPr sz="1000" spc="6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when</a:t>
            </a:r>
            <a:r>
              <a:rPr sz="1000" spc="8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relationships</a:t>
            </a:r>
            <a:r>
              <a:rPr sz="1000" i="1" spc="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among</a:t>
            </a:r>
            <a:r>
              <a:rPr sz="1000" i="1" spc="48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patterns</a:t>
            </a:r>
            <a:endParaRPr sz="10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625"/>
              </a:spcBef>
            </a:pP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are</a:t>
            </a:r>
            <a:r>
              <a:rPr sz="1000" spc="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identified</a:t>
            </a:r>
            <a:r>
              <a:rPr sz="1000" spc="1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and</a:t>
            </a:r>
            <a:r>
              <a:rPr sz="1000" spc="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understood;</a:t>
            </a:r>
            <a:r>
              <a:rPr sz="1000" u="sng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Verdana"/>
                <a:cs typeface="Verdana"/>
              </a:rPr>
              <a:t>Provides</a:t>
            </a:r>
            <a:r>
              <a:rPr sz="1000" u="sng" spc="-10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Verdana"/>
                <a:cs typeface="Verdana"/>
              </a:rPr>
              <a:t> </a:t>
            </a:r>
            <a:r>
              <a:rPr sz="1000" u="sng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Verdana"/>
                <a:cs typeface="Verdana"/>
              </a:rPr>
              <a:t>answers</a:t>
            </a: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 as</a:t>
            </a:r>
            <a:r>
              <a:rPr sz="1000" spc="-4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008000"/>
                </a:solidFill>
                <a:latin typeface="Verdana"/>
                <a:cs typeface="Verdana"/>
              </a:rPr>
              <a:t>"how"</a:t>
            </a:r>
            <a:r>
              <a:rPr sz="1000" i="1" spc="-35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561" y="3972864"/>
            <a:ext cx="4106545" cy="6858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25"/>
              </a:spcBef>
              <a:buSzPct val="110000"/>
              <a:buFont typeface="Arial MT"/>
              <a:buChar char="■"/>
              <a:tabLst>
                <a:tab pos="299085" algn="l"/>
                <a:tab pos="299720" algn="l"/>
              </a:tabLst>
            </a:pPr>
            <a:r>
              <a:rPr sz="1000" b="1" spc="-10" dirty="0">
                <a:solidFill>
                  <a:srgbClr val="800000"/>
                </a:solidFill>
                <a:latin typeface="Verdana"/>
                <a:cs typeface="Verdana"/>
              </a:rPr>
              <a:t>Wisdom</a:t>
            </a:r>
            <a:r>
              <a:rPr sz="1000" b="1" spc="229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800000"/>
                </a:solidFill>
                <a:latin typeface="Verdana"/>
                <a:cs typeface="Verdana"/>
              </a:rPr>
              <a:t>is</a:t>
            </a:r>
            <a:r>
              <a:rPr sz="1000" spc="21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800000"/>
                </a:solidFill>
                <a:latin typeface="Verdana"/>
                <a:cs typeface="Verdana"/>
              </a:rPr>
              <a:t>the</a:t>
            </a:r>
            <a:r>
              <a:rPr sz="1000" spc="204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800000"/>
                </a:solidFill>
                <a:latin typeface="Verdana"/>
                <a:cs typeface="Verdana"/>
              </a:rPr>
              <a:t>pinnacle</a:t>
            </a:r>
            <a:r>
              <a:rPr sz="1000" spc="2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of</a:t>
            </a:r>
            <a:r>
              <a:rPr sz="1000" spc="2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800000"/>
                </a:solidFill>
                <a:latin typeface="Verdana"/>
                <a:cs typeface="Verdana"/>
              </a:rPr>
              <a:t>understanding,</a:t>
            </a:r>
            <a:r>
              <a:rPr sz="1000" spc="21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800000"/>
                </a:solidFill>
                <a:latin typeface="Verdana"/>
                <a:cs typeface="Verdana"/>
              </a:rPr>
              <a:t>uncovers</a:t>
            </a:r>
            <a:r>
              <a:rPr sz="1000" spc="2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800000"/>
                </a:solidFill>
                <a:latin typeface="Verdana"/>
                <a:cs typeface="Verdana"/>
              </a:rPr>
              <a:t>the</a:t>
            </a:r>
            <a:endParaRPr sz="10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620"/>
              </a:spcBef>
            </a:pPr>
            <a:r>
              <a:rPr sz="1000" i="1" spc="-5" dirty="0">
                <a:solidFill>
                  <a:srgbClr val="FF0000"/>
                </a:solidFill>
                <a:latin typeface="Verdana"/>
                <a:cs typeface="Verdana"/>
              </a:rPr>
              <a:t>principles</a:t>
            </a:r>
            <a:r>
              <a:rPr sz="1000" i="1" spc="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Verdana"/>
                <a:cs typeface="Verdana"/>
              </a:rPr>
              <a:t>of</a:t>
            </a:r>
            <a:r>
              <a:rPr sz="1000" i="1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Verdana"/>
                <a:cs typeface="Verdana"/>
              </a:rPr>
              <a:t>relationships</a:t>
            </a:r>
            <a:r>
              <a:rPr sz="1000" i="1" spc="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Verdana"/>
                <a:cs typeface="Verdana"/>
              </a:rPr>
              <a:t>thatdescribe</a:t>
            </a:r>
            <a:r>
              <a:rPr sz="1000" i="1" spc="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FF0000"/>
                </a:solidFill>
                <a:latin typeface="Verdana"/>
                <a:cs typeface="Verdana"/>
              </a:rPr>
              <a:t>patterns</a:t>
            </a: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  <a:p>
            <a:pPr marL="585470">
              <a:lnSpc>
                <a:spcPct val="100000"/>
              </a:lnSpc>
              <a:spcBef>
                <a:spcPts val="350"/>
              </a:spcBef>
            </a:pPr>
            <a:r>
              <a:rPr sz="1000" u="sng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Verdana"/>
                <a:cs typeface="Verdana"/>
              </a:rPr>
              <a:t>Provides</a:t>
            </a:r>
            <a:r>
              <a:rPr sz="1000" u="sng" spc="-60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Verdana"/>
                <a:cs typeface="Verdana"/>
              </a:rPr>
              <a:t> </a:t>
            </a:r>
            <a:r>
              <a:rPr sz="1000" u="sng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Verdana"/>
                <a:cs typeface="Verdana"/>
              </a:rPr>
              <a:t>answers</a:t>
            </a:r>
            <a:r>
              <a:rPr sz="1000" spc="-5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800000"/>
                </a:solidFill>
                <a:latin typeface="Verdana"/>
                <a:cs typeface="Verdana"/>
              </a:rPr>
              <a:t>as</a:t>
            </a:r>
            <a:r>
              <a:rPr sz="1000" spc="-7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008000"/>
                </a:solidFill>
                <a:latin typeface="Verdana"/>
                <a:cs typeface="Verdana"/>
              </a:rPr>
              <a:t>"why"</a:t>
            </a:r>
            <a:r>
              <a:rPr sz="1000" i="1" spc="-60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0173" y="2282393"/>
            <a:ext cx="17151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3200" algn="l"/>
              </a:tabLst>
            </a:pPr>
            <a:r>
              <a:rPr sz="1100" b="1" dirty="0">
                <a:solidFill>
                  <a:srgbClr val="800000"/>
                </a:solidFill>
                <a:latin typeface="Verdana"/>
                <a:cs typeface="Verdana"/>
              </a:rPr>
              <a:t>:	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Example</a:t>
            </a:r>
            <a:r>
              <a:rPr sz="1000" spc="-2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:</a:t>
            </a:r>
            <a:r>
              <a:rPr sz="1000" spc="25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000080"/>
                </a:solidFill>
                <a:latin typeface="Verdana"/>
                <a:cs typeface="Verdana"/>
              </a:rPr>
              <a:t>It</a:t>
            </a:r>
            <a:r>
              <a:rPr sz="1000" spc="-3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is</a:t>
            </a:r>
            <a:r>
              <a:rPr sz="1000" spc="-6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raining.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8650" y="2532845"/>
            <a:ext cx="4324350" cy="47942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04470" marR="5080" indent="-192405">
              <a:lnSpc>
                <a:spcPct val="137600"/>
              </a:lnSpc>
              <a:spcBef>
                <a:spcPts val="160"/>
              </a:spcBef>
            </a:pPr>
            <a:r>
              <a:rPr sz="1100" b="1" dirty="0">
                <a:solidFill>
                  <a:srgbClr val="800000"/>
                </a:solidFill>
                <a:latin typeface="Verdana"/>
                <a:cs typeface="Verdana"/>
              </a:rPr>
              <a:t>:</a:t>
            </a:r>
            <a:r>
              <a:rPr sz="1100" b="1" spc="29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Example</a:t>
            </a:r>
            <a:r>
              <a:rPr sz="1000" spc="27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:</a:t>
            </a:r>
            <a:r>
              <a:rPr sz="1000" spc="26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The</a:t>
            </a:r>
            <a:r>
              <a:rPr sz="1000" spc="27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temperature</a:t>
            </a:r>
            <a:r>
              <a:rPr sz="1000" spc="27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dropped</a:t>
            </a:r>
            <a:r>
              <a:rPr sz="1000" spc="28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15</a:t>
            </a:r>
            <a:r>
              <a:rPr sz="1000" spc="27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degrees</a:t>
            </a:r>
            <a:r>
              <a:rPr sz="1000" spc="28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and</a:t>
            </a:r>
            <a:r>
              <a:rPr sz="1000" spc="28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then</a:t>
            </a:r>
            <a:r>
              <a:rPr sz="1000" spc="27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000080"/>
                </a:solidFill>
                <a:latin typeface="Verdana"/>
                <a:cs typeface="Verdana"/>
              </a:rPr>
              <a:t>it </a:t>
            </a:r>
            <a:r>
              <a:rPr sz="1000" spc="-33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started</a:t>
            </a:r>
            <a:r>
              <a:rPr sz="1000" spc="2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raining</a:t>
            </a:r>
            <a:r>
              <a:rPr sz="1000" b="1" i="1" dirty="0">
                <a:solidFill>
                  <a:srgbClr val="000080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8650" y="3322796"/>
            <a:ext cx="4321810" cy="7442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04470" marR="5080" indent="-192405" algn="just">
              <a:lnSpc>
                <a:spcPct val="148900"/>
              </a:lnSpc>
              <a:spcBef>
                <a:spcPts val="160"/>
              </a:spcBef>
            </a:pPr>
            <a:r>
              <a:rPr sz="1100" b="1" dirty="0">
                <a:solidFill>
                  <a:srgbClr val="800000"/>
                </a:solidFill>
                <a:latin typeface="Verdana"/>
                <a:cs typeface="Verdana"/>
              </a:rPr>
              <a:t>: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Example :</a:t>
            </a:r>
            <a:r>
              <a:rPr sz="1000" spc="68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If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the humidity is </a:t>
            </a:r>
            <a:r>
              <a:rPr sz="1000" spc="-10" dirty="0">
                <a:solidFill>
                  <a:srgbClr val="000080"/>
                </a:solidFill>
                <a:latin typeface="Verdana"/>
                <a:cs typeface="Verdana"/>
              </a:rPr>
              <a:t>very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high and the temperature </a:t>
            </a:r>
            <a:r>
              <a:rPr sz="1000" spc="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drops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substantially,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then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atmospheres is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unlikely to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hold the </a:t>
            </a:r>
            <a:r>
              <a:rPr sz="1000" spc="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moisture,</a:t>
            </a:r>
            <a:r>
              <a:rPr sz="1000" spc="3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so</a:t>
            </a:r>
            <a:r>
              <a:rPr sz="1000" spc="-1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it</a:t>
            </a:r>
            <a:r>
              <a:rPr sz="1000" spc="-2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rains.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38650" y="4044639"/>
            <a:ext cx="4321175" cy="93853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04470" marR="5080" indent="-192405" algn="just">
              <a:lnSpc>
                <a:spcPct val="148800"/>
              </a:lnSpc>
              <a:spcBef>
                <a:spcPts val="160"/>
              </a:spcBef>
            </a:pPr>
            <a:r>
              <a:rPr sz="1100" b="1" dirty="0">
                <a:solidFill>
                  <a:srgbClr val="800000"/>
                </a:solidFill>
                <a:latin typeface="Verdana"/>
                <a:cs typeface="Verdana"/>
              </a:rPr>
              <a:t>:</a:t>
            </a:r>
            <a:r>
              <a:rPr sz="1100" b="1" spc="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Example</a:t>
            </a:r>
            <a:r>
              <a:rPr sz="1000" spc="34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: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Encompasses understanding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of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all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the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interactions </a:t>
            </a:r>
            <a:r>
              <a:rPr sz="1000" spc="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that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happen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between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 raining,</a:t>
            </a:r>
            <a:r>
              <a:rPr sz="1000" spc="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evaporation,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 air</a:t>
            </a:r>
            <a:r>
              <a:rPr sz="1000" spc="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currents, </a:t>
            </a:r>
            <a:r>
              <a:rPr sz="1000" spc="-34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temperature</a:t>
            </a:r>
            <a:r>
              <a:rPr sz="1000" spc="26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gradients,</a:t>
            </a:r>
            <a:endParaRPr sz="1000">
              <a:latin typeface="Verdana"/>
              <a:cs typeface="Verdana"/>
            </a:endParaRPr>
          </a:p>
          <a:p>
            <a:pPr marL="204470" algn="just">
              <a:lnSpc>
                <a:spcPct val="100000"/>
              </a:lnSpc>
              <a:spcBef>
                <a:spcPts val="335"/>
              </a:spcBef>
            </a:pP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changes,</a:t>
            </a:r>
            <a:r>
              <a:rPr sz="1000" spc="-5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Verdana"/>
                <a:cs typeface="Verdana"/>
              </a:rPr>
              <a:t>and</a:t>
            </a:r>
            <a:r>
              <a:rPr sz="1000" spc="-8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000080"/>
                </a:solidFill>
                <a:latin typeface="Verdana"/>
                <a:cs typeface="Verdana"/>
              </a:rPr>
              <a:t>raining.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00965"/>
            <a:ext cx="2828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 MT"/>
                <a:cs typeface="Arial MT"/>
              </a:rPr>
              <a:t>Knowledge</a:t>
            </a:r>
            <a:r>
              <a:rPr sz="2800" b="0" spc="-75" dirty="0">
                <a:latin typeface="Arial MT"/>
                <a:cs typeface="Arial MT"/>
              </a:rPr>
              <a:t> </a:t>
            </a:r>
            <a:r>
              <a:rPr sz="2800" b="0" spc="-35" dirty="0">
                <a:latin typeface="Arial MT"/>
                <a:cs typeface="Arial MT"/>
              </a:rPr>
              <a:t>Types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919429"/>
            <a:ext cx="6610350" cy="1057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0080"/>
                </a:solidFill>
                <a:latin typeface="Verdana"/>
                <a:cs typeface="Verdana"/>
              </a:rPr>
              <a:t>Knowledge</a:t>
            </a:r>
            <a:r>
              <a:rPr sz="1400" b="1" spc="-13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0080"/>
                </a:solidFill>
                <a:latin typeface="Verdana"/>
                <a:cs typeface="Verdana"/>
              </a:rPr>
              <a:t>is</a:t>
            </a:r>
            <a:r>
              <a:rPr sz="1400" spc="-9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categorized</a:t>
            </a:r>
            <a:r>
              <a:rPr sz="1400" spc="-9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into</a:t>
            </a:r>
            <a:r>
              <a:rPr sz="1400" spc="-8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two</a:t>
            </a:r>
            <a:r>
              <a:rPr sz="1400" spc="-9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major</a:t>
            </a:r>
            <a:r>
              <a:rPr sz="1400" spc="-6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types:</a:t>
            </a:r>
            <a:r>
              <a:rPr sz="1400" spc="22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i="1" dirty="0">
                <a:solidFill>
                  <a:srgbClr val="FF0000"/>
                </a:solidFill>
                <a:latin typeface="Verdana"/>
                <a:cs typeface="Verdana"/>
              </a:rPr>
              <a:t>Tacit</a:t>
            </a:r>
            <a:r>
              <a:rPr sz="1400" i="1" spc="2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and</a:t>
            </a:r>
            <a:r>
              <a:rPr sz="1400" spc="-1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i="1" spc="-5" dirty="0">
                <a:solidFill>
                  <a:srgbClr val="FF0000"/>
                </a:solidFill>
                <a:latin typeface="Verdana"/>
                <a:cs typeface="Verdana"/>
              </a:rPr>
              <a:t>Explicit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7857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term</a:t>
            </a:r>
            <a:r>
              <a:rPr sz="1400" spc="-7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i="1" spc="-5" dirty="0">
                <a:solidFill>
                  <a:srgbClr val="003300"/>
                </a:solidFill>
                <a:latin typeface="Verdana"/>
                <a:cs typeface="Verdana"/>
              </a:rPr>
              <a:t>“</a:t>
            </a:r>
            <a:r>
              <a:rPr sz="1400" i="1" u="sng" spc="-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Verdana"/>
                <a:cs typeface="Verdana"/>
              </a:rPr>
              <a:t>Tacit</a:t>
            </a:r>
            <a:r>
              <a:rPr sz="1400" i="1" spc="-5" dirty="0">
                <a:solidFill>
                  <a:srgbClr val="000080"/>
                </a:solidFill>
                <a:latin typeface="Verdana"/>
                <a:cs typeface="Verdana"/>
              </a:rPr>
              <a:t>”</a:t>
            </a:r>
            <a:r>
              <a:rPr sz="1400" i="1" spc="-5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corresponds</a:t>
            </a:r>
            <a:r>
              <a:rPr sz="1400" spc="-8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i="1" spc="-5" dirty="0">
                <a:solidFill>
                  <a:srgbClr val="FF0000"/>
                </a:solidFill>
                <a:latin typeface="Verdana"/>
                <a:cs typeface="Verdana"/>
              </a:rPr>
              <a:t>informal</a:t>
            </a:r>
            <a:r>
              <a:rPr sz="1400" i="1" spc="2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i="1" spc="-5" dirty="0">
                <a:solidFill>
                  <a:srgbClr val="000080"/>
                </a:solidFill>
                <a:latin typeface="Verdana"/>
                <a:cs typeface="Verdana"/>
              </a:rPr>
              <a:t>or</a:t>
            </a:r>
            <a:r>
              <a:rPr sz="1400" i="1" spc="-6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i="1" spc="-5" dirty="0">
                <a:solidFill>
                  <a:srgbClr val="000080"/>
                </a:solidFill>
                <a:latin typeface="Verdana"/>
                <a:cs typeface="Verdana"/>
              </a:rPr>
              <a:t>implicit</a:t>
            </a:r>
            <a:r>
              <a:rPr sz="1400" i="1" spc="-6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type</a:t>
            </a:r>
            <a:r>
              <a:rPr sz="1400" spc="-7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of</a:t>
            </a:r>
            <a:r>
              <a:rPr sz="1400" spc="-6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knowledge,</a:t>
            </a:r>
            <a:endParaRPr sz="1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lr>
                <a:srgbClr val="0000FF"/>
              </a:buClr>
              <a:buSzPct val="78571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term</a:t>
            </a:r>
            <a:r>
              <a:rPr sz="1400" spc="-6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i="1" spc="-5" dirty="0">
                <a:solidFill>
                  <a:srgbClr val="000080"/>
                </a:solidFill>
                <a:latin typeface="Verdana"/>
                <a:cs typeface="Verdana"/>
              </a:rPr>
              <a:t>“</a:t>
            </a:r>
            <a:r>
              <a:rPr sz="1400" i="1" u="sng" spc="-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Verdana"/>
                <a:cs typeface="Verdana"/>
              </a:rPr>
              <a:t>Explicit</a:t>
            </a:r>
            <a:r>
              <a:rPr sz="1400" i="1" spc="-5" dirty="0">
                <a:solidFill>
                  <a:srgbClr val="000080"/>
                </a:solidFill>
                <a:latin typeface="Verdana"/>
                <a:cs typeface="Verdana"/>
              </a:rPr>
              <a:t>”</a:t>
            </a:r>
            <a:r>
              <a:rPr sz="1400" i="1" spc="-5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corresponds</a:t>
            </a:r>
            <a:r>
              <a:rPr sz="1400" spc="-10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to</a:t>
            </a:r>
            <a:r>
              <a:rPr sz="1400" spc="28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i="1" dirty="0">
                <a:solidFill>
                  <a:srgbClr val="FF0000"/>
                </a:solidFill>
                <a:latin typeface="Verdana"/>
                <a:cs typeface="Verdana"/>
              </a:rPr>
              <a:t>formal</a:t>
            </a:r>
            <a:r>
              <a:rPr sz="1400" i="1" spc="2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type</a:t>
            </a:r>
            <a:r>
              <a:rPr sz="1400" spc="-5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of</a:t>
            </a:r>
            <a:r>
              <a:rPr sz="1400" spc="-10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knowledge.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547" y="2214372"/>
            <a:ext cx="6353556" cy="25206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14681"/>
            <a:ext cx="2865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latin typeface="Arial MT"/>
                <a:cs typeface="Arial MT"/>
              </a:rPr>
              <a:t>Knowledge</a:t>
            </a:r>
            <a:r>
              <a:rPr sz="2000" b="0" spc="-35" dirty="0">
                <a:latin typeface="Arial MT"/>
                <a:cs typeface="Arial MT"/>
              </a:rPr>
              <a:t> </a:t>
            </a:r>
            <a:r>
              <a:rPr sz="2000" b="0" spc="-5" dirty="0">
                <a:latin typeface="Arial MT"/>
                <a:cs typeface="Arial MT"/>
              </a:rPr>
              <a:t>typology</a:t>
            </a:r>
            <a:r>
              <a:rPr sz="2000" b="0" spc="-30" dirty="0">
                <a:latin typeface="Arial MT"/>
                <a:cs typeface="Arial MT"/>
              </a:rPr>
              <a:t> </a:t>
            </a:r>
            <a:r>
              <a:rPr sz="2000" b="0" dirty="0">
                <a:latin typeface="Arial MT"/>
                <a:cs typeface="Arial MT"/>
              </a:rPr>
              <a:t>map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197" y="714802"/>
            <a:ext cx="2482850" cy="67881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596265" algn="l"/>
                <a:tab pos="1240790" algn="l"/>
                <a:tab pos="2045970" algn="l"/>
              </a:tabLst>
            </a:pP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Th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e	</a:t>
            </a:r>
            <a:r>
              <a:rPr sz="1400" spc="5" dirty="0">
                <a:solidFill>
                  <a:srgbClr val="000080"/>
                </a:solidFill>
                <a:latin typeface="Verdana"/>
                <a:cs typeface="Verdana"/>
              </a:rPr>
              <a:t>m</a:t>
            </a:r>
            <a:r>
              <a:rPr sz="1400" spc="-20" dirty="0">
                <a:solidFill>
                  <a:srgbClr val="000080"/>
                </a:solidFill>
                <a:latin typeface="Verdana"/>
                <a:cs typeface="Verdana"/>
              </a:rPr>
              <a:t>a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p	</a:t>
            </a:r>
            <a:r>
              <a:rPr sz="1400" spc="-15" dirty="0">
                <a:solidFill>
                  <a:srgbClr val="000080"/>
                </a:solidFill>
                <a:latin typeface="Verdana"/>
                <a:cs typeface="Verdana"/>
              </a:rPr>
              <a:t>s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h</a:t>
            </a:r>
            <a:r>
              <a:rPr sz="1400" spc="-20" dirty="0">
                <a:solidFill>
                  <a:srgbClr val="000080"/>
                </a:solidFill>
                <a:latin typeface="Verdana"/>
                <a:cs typeface="Verdana"/>
              </a:rPr>
              <a:t>o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ws	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000080"/>
                </a:solidFill>
                <a:latin typeface="Verdana"/>
                <a:cs typeface="Verdana"/>
              </a:rPr>
              <a:t>h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at,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1564005" algn="l"/>
              </a:tabLst>
            </a:pPr>
            <a:r>
              <a:rPr sz="1400" i="1" dirty="0">
                <a:solidFill>
                  <a:srgbClr val="FF0000"/>
                </a:solidFill>
                <a:latin typeface="Verdana"/>
                <a:cs typeface="Verdana"/>
              </a:rPr>
              <a:t>knowledge	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comes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7529" y="714802"/>
            <a:ext cx="454025" cy="67881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400" i="1" spc="-5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1400" i="1" spc="-10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400" i="1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1400" i="1" spc="-15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1400" i="1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endParaRPr sz="1400">
              <a:latin typeface="Verdana"/>
              <a:cs typeface="Verdana"/>
            </a:endParaRPr>
          </a:p>
          <a:p>
            <a:pPr marL="21590">
              <a:lnSpc>
                <a:spcPct val="100000"/>
              </a:lnSpc>
              <a:spcBef>
                <a:spcPts val="890"/>
              </a:spcBef>
            </a:pP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fr</a:t>
            </a:r>
            <a:r>
              <a:rPr sz="1400" spc="-15" dirty="0">
                <a:solidFill>
                  <a:srgbClr val="000080"/>
                </a:solidFill>
                <a:latin typeface="Verdana"/>
                <a:cs typeface="Verdana"/>
              </a:rPr>
              <a:t>o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197" y="1368018"/>
            <a:ext cx="3162935" cy="1657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3100"/>
              </a:lnSpc>
              <a:spcBef>
                <a:spcPts val="95"/>
              </a:spcBef>
            </a:pPr>
            <a:r>
              <a:rPr sz="1400" i="1" u="sng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Verdana"/>
                <a:cs typeface="Verdana"/>
              </a:rPr>
              <a:t>experience,</a:t>
            </a:r>
            <a:r>
              <a:rPr sz="1400" i="1" u="sng" spc="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Verdana"/>
                <a:cs typeface="Verdana"/>
              </a:rPr>
              <a:t> </a:t>
            </a:r>
            <a:r>
              <a:rPr sz="1400" i="1" u="sng" spc="-10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Verdana"/>
                <a:cs typeface="Verdana"/>
              </a:rPr>
              <a:t>action,</a:t>
            </a:r>
            <a:r>
              <a:rPr sz="1400" i="1" spc="-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i="1" u="sng" spc="-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Verdana"/>
                <a:cs typeface="Verdana"/>
              </a:rPr>
              <a:t>subjective </a:t>
            </a:r>
            <a:r>
              <a:rPr sz="1400" i="1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i="1" u="sng" spc="-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Verdana"/>
                <a:cs typeface="Verdana"/>
              </a:rPr>
              <a:t>insight</a:t>
            </a:r>
            <a:r>
              <a:rPr sz="1400" i="1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and</a:t>
            </a:r>
            <a:r>
              <a:rPr sz="1400" spc="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i="1" spc="-10" dirty="0">
                <a:solidFill>
                  <a:srgbClr val="FF0000"/>
                </a:solidFill>
                <a:latin typeface="Verdana"/>
                <a:cs typeface="Verdana"/>
              </a:rPr>
              <a:t>Explicit</a:t>
            </a:r>
            <a:r>
              <a:rPr sz="1400" i="1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i="1" dirty="0">
                <a:solidFill>
                  <a:srgbClr val="FF0000"/>
                </a:solidFill>
                <a:latin typeface="Verdana"/>
                <a:cs typeface="Verdana"/>
              </a:rPr>
              <a:t>knowledge </a:t>
            </a:r>
            <a:r>
              <a:rPr sz="1400" i="1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comes 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from </a:t>
            </a:r>
            <a:r>
              <a:rPr sz="1400" i="1" u="sng" spc="-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Verdana"/>
                <a:cs typeface="Verdana"/>
              </a:rPr>
              <a:t>principle,</a:t>
            </a:r>
            <a:r>
              <a:rPr sz="1400" i="1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i="1" u="sng" spc="-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Verdana"/>
                <a:cs typeface="Verdana"/>
              </a:rPr>
              <a:t>procedure, </a:t>
            </a:r>
            <a:r>
              <a:rPr sz="1400" i="1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i="1" u="sng" spc="-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Verdana"/>
                <a:cs typeface="Verdana"/>
              </a:rPr>
              <a:t>process, concepts</a:t>
            </a:r>
            <a:r>
              <a:rPr sz="1400" i="1" spc="-5" dirty="0">
                <a:solidFill>
                  <a:srgbClr val="000080"/>
                </a:solidFill>
                <a:latin typeface="Verdana"/>
                <a:cs typeface="Verdana"/>
              </a:rPr>
              <a:t>, 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via </a:t>
            </a:r>
            <a:r>
              <a:rPr sz="1400" spc="-10" dirty="0">
                <a:solidFill>
                  <a:srgbClr val="000080"/>
                </a:solidFill>
                <a:latin typeface="Verdana"/>
                <a:cs typeface="Verdana"/>
              </a:rPr>
              <a:t>transcribed 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content</a:t>
            </a:r>
            <a:r>
              <a:rPr sz="1400" spc="-3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or 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artifact</a:t>
            </a:r>
            <a:r>
              <a:rPr sz="1400" spc="-4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of</a:t>
            </a:r>
            <a:r>
              <a:rPr sz="1400" spc="-1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0080"/>
                </a:solidFill>
                <a:latin typeface="Verdana"/>
                <a:cs typeface="Verdana"/>
              </a:rPr>
              <a:t>some</a:t>
            </a:r>
            <a:r>
              <a:rPr sz="1400" spc="-1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0080"/>
                </a:solidFill>
                <a:latin typeface="Verdana"/>
                <a:cs typeface="Verdana"/>
              </a:rPr>
              <a:t>type.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0311" y="928116"/>
            <a:ext cx="4751832" cy="36850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91820"/>
            <a:ext cx="45605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Arial MT"/>
                <a:cs typeface="Arial MT"/>
              </a:rPr>
              <a:t>Knowledge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typology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921" y="1049782"/>
            <a:ext cx="7839075" cy="33007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SzPct val="71428"/>
              <a:buFont typeface="Verdana"/>
              <a:buChar char="◊"/>
              <a:tabLst>
                <a:tab pos="241300" algn="l"/>
              </a:tabLst>
            </a:pPr>
            <a:r>
              <a:rPr sz="1400" b="1" i="1" spc="-5" dirty="0">
                <a:solidFill>
                  <a:srgbClr val="800000"/>
                </a:solidFill>
                <a:latin typeface="Verdana"/>
                <a:cs typeface="Verdana"/>
              </a:rPr>
              <a:t>Facts</a:t>
            </a:r>
            <a:r>
              <a:rPr sz="1400" b="1" i="1" spc="-1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800000"/>
                </a:solidFill>
                <a:latin typeface="Verdana"/>
                <a:cs typeface="Verdana"/>
              </a:rPr>
              <a:t>:</a:t>
            </a:r>
            <a:r>
              <a:rPr sz="1400" b="1" i="1" spc="26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are</a:t>
            </a:r>
            <a:r>
              <a:rPr sz="1400" spc="-5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data</a:t>
            </a:r>
            <a:r>
              <a:rPr sz="1400" spc="-6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or</a:t>
            </a:r>
            <a:r>
              <a:rPr sz="1400" spc="-6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instance</a:t>
            </a:r>
            <a:r>
              <a:rPr sz="1400" spc="-5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that</a:t>
            </a:r>
            <a:r>
              <a:rPr sz="1400" spc="-6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are</a:t>
            </a:r>
            <a:r>
              <a:rPr sz="1400" spc="-3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specific</a:t>
            </a:r>
            <a:r>
              <a:rPr sz="1400" spc="-11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unique.</a:t>
            </a:r>
            <a:endParaRPr sz="1400">
              <a:latin typeface="Verdana"/>
              <a:cs typeface="Verdana"/>
            </a:endParaRPr>
          </a:p>
          <a:p>
            <a:pPr marL="241300" marR="327025" indent="-228600">
              <a:lnSpc>
                <a:spcPct val="152900"/>
              </a:lnSpc>
              <a:spcBef>
                <a:spcPts val="345"/>
              </a:spcBef>
              <a:buSzPct val="71428"/>
              <a:buFont typeface="Verdana"/>
              <a:buChar char="◊"/>
              <a:tabLst>
                <a:tab pos="241300" algn="l"/>
              </a:tabLst>
            </a:pPr>
            <a:r>
              <a:rPr sz="1400" b="1" i="1" dirty="0">
                <a:solidFill>
                  <a:srgbClr val="800000"/>
                </a:solidFill>
                <a:latin typeface="Verdana"/>
                <a:cs typeface="Verdana"/>
              </a:rPr>
              <a:t>Concepts</a:t>
            </a:r>
            <a:r>
              <a:rPr sz="1400" b="1" i="1" spc="28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800000"/>
                </a:solidFill>
                <a:latin typeface="Verdana"/>
                <a:cs typeface="Verdana"/>
              </a:rPr>
              <a:t>:</a:t>
            </a:r>
            <a:r>
              <a:rPr sz="1400" b="1" spc="27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are</a:t>
            </a:r>
            <a:r>
              <a:rPr sz="1400" spc="26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class</a:t>
            </a:r>
            <a:r>
              <a:rPr sz="1400" spc="20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of</a:t>
            </a:r>
            <a:r>
              <a:rPr sz="1400" spc="28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items,</a:t>
            </a:r>
            <a:r>
              <a:rPr sz="1400" spc="25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words,</a:t>
            </a:r>
            <a:r>
              <a:rPr sz="1400" spc="25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or</a:t>
            </a:r>
            <a:r>
              <a:rPr sz="1400" spc="254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ideas</a:t>
            </a:r>
            <a:r>
              <a:rPr sz="1400" spc="2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that</a:t>
            </a:r>
            <a:r>
              <a:rPr sz="1400" spc="25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are</a:t>
            </a:r>
            <a:r>
              <a:rPr sz="1400" spc="27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known</a:t>
            </a:r>
            <a:r>
              <a:rPr sz="1400" spc="23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by</a:t>
            </a:r>
            <a:r>
              <a:rPr sz="1400" spc="25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800000"/>
                </a:solidFill>
                <a:latin typeface="Verdana"/>
                <a:cs typeface="Verdana"/>
              </a:rPr>
              <a:t>acommon </a:t>
            </a:r>
            <a:r>
              <a:rPr sz="1400" spc="-47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name</a:t>
            </a:r>
            <a:r>
              <a:rPr sz="1400" spc="-2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share</a:t>
            </a:r>
            <a:r>
              <a:rPr sz="1400" spc="-2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common</a:t>
            </a:r>
            <a:r>
              <a:rPr sz="1400" spc="-3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features.</a:t>
            </a:r>
            <a:endParaRPr sz="1400">
              <a:latin typeface="Verdana"/>
              <a:cs typeface="Verdana"/>
            </a:endParaRPr>
          </a:p>
          <a:p>
            <a:pPr marL="241300" marR="5080" indent="-228600">
              <a:lnSpc>
                <a:spcPts val="2580"/>
              </a:lnSpc>
              <a:spcBef>
                <a:spcPts val="225"/>
              </a:spcBef>
              <a:buSzPct val="71428"/>
              <a:buFont typeface="Verdana"/>
              <a:buChar char="◊"/>
              <a:tabLst>
                <a:tab pos="241300" algn="l"/>
              </a:tabLst>
            </a:pPr>
            <a:r>
              <a:rPr sz="1400" b="1" i="1" dirty="0">
                <a:solidFill>
                  <a:srgbClr val="800000"/>
                </a:solidFill>
                <a:latin typeface="Verdana"/>
                <a:cs typeface="Verdana"/>
              </a:rPr>
              <a:t>Processes</a:t>
            </a:r>
            <a:r>
              <a:rPr sz="1400" b="1" i="1" spc="-8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:</a:t>
            </a:r>
            <a:r>
              <a:rPr sz="1400" spc="-4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are</a:t>
            </a:r>
            <a:r>
              <a:rPr sz="1400" spc="-4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flow</a:t>
            </a:r>
            <a:r>
              <a:rPr sz="1400" spc="-8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of</a:t>
            </a:r>
            <a:r>
              <a:rPr sz="1400" spc="-7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events</a:t>
            </a:r>
            <a:r>
              <a:rPr sz="1400" spc="-10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or</a:t>
            </a:r>
            <a:r>
              <a:rPr sz="1400" spc="-7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activities</a:t>
            </a:r>
            <a:r>
              <a:rPr sz="1400" spc="-13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that</a:t>
            </a:r>
            <a:r>
              <a:rPr sz="1400" spc="-7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describe</a:t>
            </a:r>
            <a:r>
              <a:rPr sz="1400" spc="-7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how</a:t>
            </a:r>
            <a:r>
              <a:rPr sz="1400" spc="-6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things</a:t>
            </a:r>
            <a:r>
              <a:rPr sz="1400" spc="-1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work</a:t>
            </a:r>
            <a:r>
              <a:rPr sz="1400" spc="-35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rather</a:t>
            </a:r>
            <a:r>
              <a:rPr sz="1400" spc="-4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than </a:t>
            </a:r>
            <a:r>
              <a:rPr sz="1400" spc="-48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how</a:t>
            </a:r>
            <a:r>
              <a:rPr sz="1400" spc="-6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to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 do</a:t>
            </a:r>
            <a:r>
              <a:rPr sz="1400" spc="-2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things.</a:t>
            </a:r>
            <a:endParaRPr sz="14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SzPct val="71428"/>
              <a:buFont typeface="Verdana"/>
              <a:buChar char="◊"/>
              <a:tabLst>
                <a:tab pos="241300" algn="l"/>
              </a:tabLst>
            </a:pPr>
            <a:r>
              <a:rPr sz="1400" b="1" i="1" dirty="0">
                <a:solidFill>
                  <a:srgbClr val="800000"/>
                </a:solidFill>
                <a:latin typeface="Verdana"/>
                <a:cs typeface="Verdana"/>
              </a:rPr>
              <a:t>Procedures</a:t>
            </a:r>
            <a:r>
              <a:rPr sz="1400" b="1" i="1" spc="3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:</a:t>
            </a:r>
            <a:r>
              <a:rPr sz="1400" spc="3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are</a:t>
            </a:r>
            <a:r>
              <a:rPr sz="1400" spc="5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series</a:t>
            </a:r>
            <a:r>
              <a:rPr sz="1400" spc="-3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of</a:t>
            </a:r>
            <a:r>
              <a:rPr sz="1400" spc="1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step-by-step</a:t>
            </a:r>
            <a:r>
              <a:rPr sz="1400" spc="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actions</a:t>
            </a:r>
            <a:r>
              <a:rPr sz="1400" spc="-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and</a:t>
            </a:r>
            <a:r>
              <a:rPr sz="1400" spc="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decisions</a:t>
            </a:r>
            <a:r>
              <a:rPr sz="1400" spc="-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that</a:t>
            </a:r>
            <a:r>
              <a:rPr sz="1400" spc="15" dirty="0">
                <a:solidFill>
                  <a:srgbClr val="800000"/>
                </a:solidFill>
                <a:latin typeface="Verdana"/>
                <a:cs typeface="Verdana"/>
              </a:rPr>
              <a:t> resultin</a:t>
            </a:r>
            <a:r>
              <a:rPr sz="1400" spc="-4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the</a:t>
            </a:r>
            <a:endParaRPr sz="14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925"/>
              </a:spcBef>
            </a:pP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achievement</a:t>
            </a:r>
            <a:r>
              <a:rPr sz="1400" spc="-7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of</a:t>
            </a:r>
            <a:r>
              <a:rPr sz="1400" spc="-4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task.</a:t>
            </a:r>
            <a:endParaRPr sz="1400">
              <a:latin typeface="Verdana"/>
              <a:cs typeface="Verdana"/>
            </a:endParaRPr>
          </a:p>
          <a:p>
            <a:pPr marL="241300" marR="558800" indent="-228600">
              <a:lnSpc>
                <a:spcPct val="155000"/>
              </a:lnSpc>
              <a:spcBef>
                <a:spcPts val="505"/>
              </a:spcBef>
              <a:buSzPct val="71428"/>
              <a:buFont typeface="Verdana"/>
              <a:buChar char="◊"/>
              <a:tabLst>
                <a:tab pos="241300" algn="l"/>
              </a:tabLst>
            </a:pPr>
            <a:r>
              <a:rPr sz="1400" b="1" i="1" dirty="0">
                <a:solidFill>
                  <a:srgbClr val="800000"/>
                </a:solidFill>
                <a:latin typeface="Verdana"/>
                <a:cs typeface="Verdana"/>
              </a:rPr>
              <a:t>Principles</a:t>
            </a:r>
            <a:r>
              <a:rPr sz="1400" b="1" i="1" spc="-9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b="1" i="1" dirty="0">
                <a:solidFill>
                  <a:srgbClr val="800000"/>
                </a:solidFill>
                <a:latin typeface="Verdana"/>
                <a:cs typeface="Verdana"/>
              </a:rPr>
              <a:t>:</a:t>
            </a:r>
            <a:r>
              <a:rPr sz="1400" b="1" i="1" spc="-4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are</a:t>
            </a:r>
            <a:r>
              <a:rPr sz="1400" spc="-6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guidelines,</a:t>
            </a:r>
            <a:r>
              <a:rPr sz="1400" spc="-7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rules,</a:t>
            </a:r>
            <a:r>
              <a:rPr sz="1400" spc="-6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and</a:t>
            </a:r>
            <a:r>
              <a:rPr sz="1400" spc="-5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parameters</a:t>
            </a:r>
            <a:r>
              <a:rPr sz="1400" spc="-10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that</a:t>
            </a:r>
            <a:r>
              <a:rPr sz="1400" spc="-6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govern;</a:t>
            </a:r>
            <a:r>
              <a:rPr sz="1400" spc="-36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principles</a:t>
            </a:r>
            <a:r>
              <a:rPr sz="1400" spc="-11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allow </a:t>
            </a:r>
            <a:r>
              <a:rPr sz="1400" spc="-47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to</a:t>
            </a:r>
            <a:r>
              <a:rPr sz="1400" spc="-3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make</a:t>
            </a:r>
            <a:r>
              <a:rPr sz="1400" spc="-5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predictions</a:t>
            </a:r>
            <a:r>
              <a:rPr sz="1400" spc="-9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and</a:t>
            </a:r>
            <a:r>
              <a:rPr sz="1400" spc="-5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800000"/>
                </a:solidFill>
                <a:latin typeface="Verdana"/>
                <a:cs typeface="Verdana"/>
              </a:rPr>
              <a:t>draw</a:t>
            </a:r>
            <a:r>
              <a:rPr sz="1400" spc="-5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implications;</a:t>
            </a:r>
            <a:endParaRPr sz="1400">
              <a:latin typeface="Verdana"/>
              <a:cs typeface="Verdana"/>
            </a:endParaRPr>
          </a:p>
          <a:p>
            <a:pPr marL="403860" lvl="1" indent="-229235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403860" algn="l"/>
                <a:tab pos="404495" algn="l"/>
              </a:tabLst>
            </a:pP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principles</a:t>
            </a:r>
            <a:r>
              <a:rPr sz="1400" spc="-1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are</a:t>
            </a:r>
            <a:r>
              <a:rPr sz="1400" spc="-6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the</a:t>
            </a:r>
            <a:r>
              <a:rPr sz="1400" spc="-3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basic</a:t>
            </a:r>
            <a:r>
              <a:rPr sz="1400" spc="-10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building</a:t>
            </a:r>
            <a:r>
              <a:rPr sz="1400" spc="-7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blocks</a:t>
            </a:r>
            <a:r>
              <a:rPr sz="1400" spc="-13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Verdana"/>
                <a:cs typeface="Verdana"/>
              </a:rPr>
              <a:t>of</a:t>
            </a:r>
            <a:r>
              <a:rPr sz="1400" spc="-7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theoretical</a:t>
            </a:r>
            <a:r>
              <a:rPr sz="1400" spc="-9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models</a:t>
            </a:r>
            <a:r>
              <a:rPr sz="1400" spc="-10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800000"/>
                </a:solidFill>
                <a:latin typeface="Verdana"/>
                <a:cs typeface="Verdana"/>
              </a:rPr>
              <a:t>(theories).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503" y="100965"/>
            <a:ext cx="6176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96A7"/>
                </a:solidFill>
                <a:latin typeface="Arial MT"/>
                <a:cs typeface="Arial MT"/>
              </a:rPr>
              <a:t>Declarative</a:t>
            </a:r>
            <a:r>
              <a:rPr sz="2800" dirty="0">
                <a:solidFill>
                  <a:srgbClr val="0096A7"/>
                </a:solidFill>
                <a:latin typeface="Arial MT"/>
                <a:cs typeface="Arial MT"/>
              </a:rPr>
              <a:t> and</a:t>
            </a:r>
            <a:r>
              <a:rPr sz="2800" spc="25" dirty="0">
                <a:solidFill>
                  <a:srgbClr val="0096A7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96A7"/>
                </a:solidFill>
                <a:latin typeface="Arial MT"/>
                <a:cs typeface="Arial MT"/>
              </a:rPr>
              <a:t>Procedural</a:t>
            </a:r>
            <a:r>
              <a:rPr sz="2800" spc="15" dirty="0">
                <a:solidFill>
                  <a:srgbClr val="0096A7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96A7"/>
                </a:solidFill>
                <a:latin typeface="Arial MT"/>
                <a:cs typeface="Arial MT"/>
              </a:rPr>
              <a:t>Knowledge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847" y="805129"/>
            <a:ext cx="7294880" cy="789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ct val="89200"/>
              </a:lnSpc>
              <a:spcBef>
                <a:spcPts val="335"/>
              </a:spcBef>
            </a:pPr>
            <a:r>
              <a:rPr sz="1800" spc="-5" dirty="0">
                <a:solidFill>
                  <a:srgbClr val="000080"/>
                </a:solidFill>
                <a:latin typeface="Verdana"/>
                <a:cs typeface="Verdana"/>
              </a:rPr>
              <a:t>Cognitive</a:t>
            </a:r>
            <a:r>
              <a:rPr sz="1800" spc="30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0080"/>
                </a:solidFill>
                <a:latin typeface="Verdana"/>
                <a:cs typeface="Verdana"/>
              </a:rPr>
              <a:t>psychologists</a:t>
            </a:r>
            <a:r>
              <a:rPr sz="1800" spc="29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0080"/>
                </a:solidFill>
                <a:latin typeface="Verdana"/>
                <a:cs typeface="Verdana"/>
              </a:rPr>
              <a:t>sort</a:t>
            </a:r>
            <a:r>
              <a:rPr sz="1800" spc="30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0080"/>
                </a:solidFill>
                <a:latin typeface="Verdana"/>
                <a:cs typeface="Verdana"/>
              </a:rPr>
              <a:t>knowledge</a:t>
            </a:r>
            <a:r>
              <a:rPr sz="1800" spc="31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0080"/>
                </a:solidFill>
                <a:latin typeface="Verdana"/>
                <a:cs typeface="Verdana"/>
              </a:rPr>
              <a:t>into</a:t>
            </a:r>
            <a:r>
              <a:rPr sz="1800" spc="30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Verdana"/>
                <a:cs typeface="Verdana"/>
              </a:rPr>
              <a:t>Declarative</a:t>
            </a:r>
            <a:r>
              <a:rPr sz="1800" i="1" spc="3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0080"/>
                </a:solidFill>
                <a:latin typeface="Verdana"/>
                <a:cs typeface="Verdana"/>
              </a:rPr>
              <a:t>and </a:t>
            </a:r>
            <a:r>
              <a:rPr sz="1800" spc="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Verdana"/>
                <a:cs typeface="Verdana"/>
              </a:rPr>
              <a:t>Procedural</a:t>
            </a:r>
            <a:r>
              <a:rPr sz="1800" i="1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0080"/>
                </a:solidFill>
                <a:latin typeface="Verdana"/>
                <a:cs typeface="Verdana"/>
              </a:rPr>
              <a:t>category</a:t>
            </a:r>
            <a:r>
              <a:rPr sz="1800" spc="-10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0080"/>
                </a:solidFill>
                <a:latin typeface="Verdana"/>
                <a:cs typeface="Verdana"/>
              </a:rPr>
              <a:t>and</a:t>
            </a:r>
            <a:r>
              <a:rPr sz="1800" spc="-9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0080"/>
                </a:solidFill>
                <a:latin typeface="Verdana"/>
                <a:cs typeface="Verdana"/>
              </a:rPr>
              <a:t>some</a:t>
            </a:r>
            <a:r>
              <a:rPr sz="1800" spc="-114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0080"/>
                </a:solidFill>
                <a:latin typeface="Verdana"/>
                <a:cs typeface="Verdana"/>
              </a:rPr>
              <a:t>researchers</a:t>
            </a:r>
            <a:r>
              <a:rPr sz="1800" spc="-7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0080"/>
                </a:solidFill>
                <a:latin typeface="Verdana"/>
                <a:cs typeface="Verdana"/>
              </a:rPr>
              <a:t>added</a:t>
            </a:r>
            <a:r>
              <a:rPr sz="1800" spc="-12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Verdana"/>
                <a:cs typeface="Verdana"/>
              </a:rPr>
              <a:t>Strategic</a:t>
            </a:r>
            <a:r>
              <a:rPr sz="1800" i="1" spc="-1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0080"/>
                </a:solidFill>
                <a:latin typeface="Verdana"/>
                <a:cs typeface="Verdana"/>
              </a:rPr>
              <a:t>as</a:t>
            </a:r>
            <a:r>
              <a:rPr sz="1800" spc="-85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0080"/>
                </a:solidFill>
                <a:latin typeface="Verdana"/>
                <a:cs typeface="Verdana"/>
              </a:rPr>
              <a:t>a </a:t>
            </a:r>
            <a:r>
              <a:rPr sz="1800" spc="-62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0080"/>
                </a:solidFill>
                <a:latin typeface="Verdana"/>
                <a:cs typeface="Verdana"/>
              </a:rPr>
              <a:t>third</a:t>
            </a:r>
            <a:r>
              <a:rPr sz="1800" spc="-110" dirty="0">
                <a:solidFill>
                  <a:srgbClr val="00008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0080"/>
                </a:solidFill>
                <a:latin typeface="Verdana"/>
                <a:cs typeface="Verdana"/>
              </a:rPr>
              <a:t>category.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4291" y="1581911"/>
            <a:ext cx="6147816" cy="31013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91820"/>
            <a:ext cx="65468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Arial MT"/>
                <a:cs typeface="Arial MT"/>
              </a:rPr>
              <a:t>Relationship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among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knowledge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type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8976" y="833627"/>
            <a:ext cx="8562340" cy="3677920"/>
            <a:chOff x="188976" y="833627"/>
            <a:chExt cx="8562340" cy="36779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6764" y="1498091"/>
              <a:ext cx="4924044" cy="30129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976" y="833627"/>
              <a:ext cx="4274820" cy="24917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1127</Words>
  <Application>Microsoft Office PowerPoint</Application>
  <PresentationFormat>On-screen Show (16:9)</PresentationFormat>
  <Paragraphs>119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Artificial Intelligence</vt:lpstr>
      <vt:lpstr>Unit-3 Knowledge Representation</vt:lpstr>
      <vt:lpstr>Knowledge</vt:lpstr>
      <vt:lpstr>Knowledge Progression</vt:lpstr>
      <vt:lpstr>Knowledge Types</vt:lpstr>
      <vt:lpstr>Knowledge typology map</vt:lpstr>
      <vt:lpstr>Knowledge typology map</vt:lpstr>
      <vt:lpstr>Slide 8</vt:lpstr>
      <vt:lpstr>Relationship among knowledge type</vt:lpstr>
      <vt:lpstr>Framework of Knowledge representation</vt:lpstr>
      <vt:lpstr>Mapping between Facts and Representation</vt:lpstr>
      <vt:lpstr>Forward and Backward representation</vt:lpstr>
      <vt:lpstr>Knowledge Representation schemes</vt:lpstr>
      <vt:lpstr>Slide 14</vt:lpstr>
      <vt:lpstr>1.Relational  Knowledge</vt:lpstr>
      <vt:lpstr>2.Inheritable  knowledge :</vt:lpstr>
      <vt:lpstr>Slide 17</vt:lpstr>
      <vt:lpstr>Slide 18</vt:lpstr>
      <vt:lpstr>3.Inferential  Knowledge</vt:lpstr>
      <vt:lpstr>Slide 20</vt:lpstr>
      <vt:lpstr>Slide 21</vt:lpstr>
      <vt:lpstr>Issues in Knowledge Representation</vt:lpstr>
      <vt:lpstr>Propositional Logic  Predicate Logic</vt:lpstr>
      <vt:lpstr>Representing “ IsA ” and “ Instance ” Relationships</vt:lpstr>
      <vt:lpstr>Computable Functions and Predicates?</vt:lpstr>
      <vt:lpstr>Slide 26</vt:lpstr>
      <vt:lpstr>Slide 27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</dc:creator>
  <cp:lastModifiedBy>HP</cp:lastModifiedBy>
  <cp:revision>1</cp:revision>
  <dcterms:created xsi:type="dcterms:W3CDTF">2024-09-10T07:05:52Z</dcterms:created>
  <dcterms:modified xsi:type="dcterms:W3CDTF">2024-09-10T07:06:26Z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2024-09-10T00:00:00Z</vt:filetime>
  </property>
</Properties>
</file>