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" y="4571"/>
            <a:ext cx="9139428" cy="51343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68626" y="291846"/>
            <a:ext cx="432879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758" y="857991"/>
            <a:ext cx="7828483" cy="19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158" y="4781861"/>
            <a:ext cx="217170" cy="16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8585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43"/>
            <a:ext cx="9144000" cy="51363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" y="3038855"/>
            <a:ext cx="2487167" cy="618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632" y="3719993"/>
            <a:ext cx="2583815" cy="5588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sz="1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sz="1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1400" spc="-40" dirty="0">
                <a:solidFill>
                  <a:srgbClr val="FFFFFF"/>
                </a:solidFill>
                <a:latin typeface="Arial MT"/>
                <a:cs typeface="Arial MT"/>
              </a:rPr>
              <a:t>O. P. Suthar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3792" y="418922"/>
            <a:ext cx="5990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DEDEDE"/>
                </a:solidFill>
              </a:rPr>
              <a:t>Artificial</a:t>
            </a:r>
            <a:r>
              <a:rPr sz="4800" spc="-185" dirty="0">
                <a:solidFill>
                  <a:srgbClr val="DEDEDE"/>
                </a:solidFill>
              </a:rPr>
              <a:t> </a:t>
            </a:r>
            <a:r>
              <a:rPr sz="4800" spc="-10" dirty="0">
                <a:solidFill>
                  <a:srgbClr val="DEDEDE"/>
                </a:solidFill>
              </a:rPr>
              <a:t>Intelligence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84454" y="1671955"/>
            <a:ext cx="2999740" cy="95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spc="-75" dirty="0">
                <a:solidFill>
                  <a:srgbClr val="FFFFFF"/>
                </a:solidFill>
                <a:latin typeface="Arial MT"/>
                <a:cs typeface="Arial MT"/>
              </a:rPr>
              <a:t>Unit-</a:t>
            </a:r>
            <a:r>
              <a:rPr lang="en-US" sz="1950" spc="-7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950" spc="-60" dirty="0">
                <a:solidFill>
                  <a:srgbClr val="FFFFFF"/>
                </a:solidFill>
                <a:latin typeface="Arial MT"/>
                <a:cs typeface="Arial MT"/>
              </a:rPr>
              <a:t> (Structural</a:t>
            </a:r>
            <a:r>
              <a:rPr sz="1950" spc="-55" dirty="0">
                <a:solidFill>
                  <a:srgbClr val="FFFFFF"/>
                </a:solidFill>
                <a:latin typeface="Arial MT"/>
                <a:cs typeface="Arial MT"/>
              </a:rPr>
              <a:t> Knowledge 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Representation)</a:t>
            </a:r>
            <a:endParaRPr sz="1950" dirty="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919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sz="14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01CE0702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478" y="1186188"/>
            <a:ext cx="8309609" cy="33375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Meta-</a:t>
            </a:r>
            <a:r>
              <a:rPr sz="2000" b="1" spc="-10" dirty="0">
                <a:latin typeface="Times New Roman"/>
                <a:cs typeface="Times New Roman"/>
              </a:rPr>
              <a:t>knowledge:</a:t>
            </a:r>
            <a:endParaRPr sz="2000">
              <a:latin typeface="Times New Roman"/>
              <a:cs typeface="Times New Roman"/>
            </a:endParaRPr>
          </a:p>
          <a:p>
            <a:pPr marL="812800" lvl="1" indent="-31686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Meta-knowledge.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Heuristic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knowledge:</a:t>
            </a:r>
            <a:endParaRPr sz="2000">
              <a:latin typeface="Times New Roman"/>
              <a:cs typeface="Times New Roman"/>
            </a:endParaRPr>
          </a:p>
          <a:p>
            <a:pPr marL="812800" lvl="1" indent="-316865">
              <a:lnSpc>
                <a:spcPct val="100000"/>
              </a:lnSpc>
              <a:spcBef>
                <a:spcPts val="34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Heuristic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experts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subject.</a:t>
            </a:r>
            <a:endParaRPr sz="1600">
              <a:latin typeface="Times New Roman"/>
              <a:cs typeface="Times New Roman"/>
            </a:endParaRPr>
          </a:p>
          <a:p>
            <a:pPr marL="812800" lvl="1" indent="-31686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Heuristic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rules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thumb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previous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experiences,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awareness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approaches,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good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guaranteed.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Structural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knowledge:</a:t>
            </a:r>
            <a:endParaRPr sz="2000">
              <a:latin typeface="Times New Roman"/>
              <a:cs typeface="Times New Roman"/>
            </a:endParaRPr>
          </a:p>
          <a:p>
            <a:pPr marL="812800" lvl="1" indent="-31686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Structural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basic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problem-solving.</a:t>
            </a:r>
            <a:endParaRPr sz="1600">
              <a:latin typeface="Times New Roman"/>
              <a:cs typeface="Times New Roman"/>
            </a:endParaRPr>
          </a:p>
          <a:p>
            <a:pPr marL="812800" marR="5080" lvl="1" indent="-317500">
              <a:lnSpc>
                <a:spcPts val="2210"/>
              </a:lnSpc>
              <a:spcBef>
                <a:spcPts val="12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relationships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various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concepts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kind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grouping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something.</a:t>
            </a:r>
            <a:endParaRPr sz="1600">
              <a:latin typeface="Times New Roman"/>
              <a:cs typeface="Times New Roman"/>
            </a:endParaRPr>
          </a:p>
          <a:p>
            <a:pPr marL="812800" lvl="1" indent="-316865">
              <a:lnSpc>
                <a:spcPct val="100000"/>
              </a:lnSpc>
              <a:spcBef>
                <a:spcPts val="16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800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describes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relationship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exists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concepts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objects.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68626" y="290321"/>
            <a:ext cx="225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Types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213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AI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knowledge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1100327"/>
            <a:ext cx="5699759" cy="3416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0321"/>
            <a:ext cx="411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Structured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Knowledge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609" y="1245488"/>
            <a:ext cx="5400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Times New Roman"/>
                <a:cs typeface="Times New Roman"/>
              </a:rPr>
              <a:t>Schemes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knowledge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representation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717" y="1686153"/>
            <a:ext cx="3261995" cy="1428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59"/>
              </a:spcBef>
              <a:buClr>
                <a:srgbClr val="585858"/>
              </a:buClr>
              <a:buSzPct val="70000"/>
              <a:buAutoNum type="arabicPeriod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5"/>
              </a:spcBef>
              <a:buClr>
                <a:srgbClr val="585858"/>
              </a:buClr>
              <a:buSzPct val="70000"/>
              <a:buAutoNum type="arabicPeriod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Inheritable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AutoNum type="arabicPeriod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Inferential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endParaRPr sz="20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AutoNum type="arabicPeriod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Procedural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knowledge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relational</a:t>
            </a:r>
            <a:r>
              <a:rPr spc="1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7505" indent="-316865">
              <a:lnSpc>
                <a:spcPct val="100000"/>
              </a:lnSpc>
              <a:spcBef>
                <a:spcPts val="39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57505" algn="l"/>
              </a:tabLst>
            </a:pPr>
            <a:r>
              <a:rPr b="0" dirty="0">
                <a:latin typeface="Times New Roman"/>
                <a:cs typeface="Times New Roman"/>
              </a:rPr>
              <a:t>Relational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Knowledge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dirty="0"/>
              <a:t>associate</a:t>
            </a:r>
            <a:r>
              <a:rPr spc="-40" dirty="0"/>
              <a:t> </a:t>
            </a:r>
            <a:r>
              <a:rPr dirty="0"/>
              <a:t>elements</a:t>
            </a:r>
            <a:r>
              <a:rPr spc="1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one</a:t>
            </a:r>
            <a:r>
              <a:rPr spc="-40" dirty="0"/>
              <a:t> </a:t>
            </a:r>
            <a:r>
              <a:rPr dirty="0"/>
              <a:t>domain</a:t>
            </a:r>
            <a:r>
              <a:rPr spc="-3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elements</a:t>
            </a:r>
            <a:r>
              <a:rPr spc="10" dirty="0"/>
              <a:t> </a:t>
            </a:r>
            <a:r>
              <a:rPr spc="-25" dirty="0"/>
              <a:t>of</a:t>
            </a:r>
          </a:p>
          <a:p>
            <a:pPr marL="357505">
              <a:lnSpc>
                <a:spcPct val="100000"/>
              </a:lnSpc>
              <a:spcBef>
                <a:spcPts val="290"/>
              </a:spcBef>
            </a:pPr>
            <a:r>
              <a:rPr dirty="0"/>
              <a:t>another</a:t>
            </a:r>
            <a:r>
              <a:rPr spc="-35" dirty="0"/>
              <a:t> </a:t>
            </a:r>
            <a:r>
              <a:rPr dirty="0"/>
              <a:t>domain or</a:t>
            </a:r>
            <a:r>
              <a:rPr spc="-40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design</a:t>
            </a:r>
            <a:r>
              <a:rPr spc="-30" dirty="0"/>
              <a:t> </a:t>
            </a:r>
            <a:r>
              <a:rPr spc="-10" dirty="0"/>
              <a:t>constrains.</a:t>
            </a:r>
          </a:p>
          <a:p>
            <a:pPr marL="357505" marR="5080" indent="-317500">
              <a:lnSpc>
                <a:spcPct val="114999"/>
              </a:lnSpc>
              <a:buClr>
                <a:srgbClr val="585858"/>
              </a:buClr>
              <a:buSzPct val="87500"/>
              <a:buFont typeface="Arial MT"/>
              <a:buChar char="○"/>
              <a:tabLst>
                <a:tab pos="357505" algn="l"/>
              </a:tabLst>
            </a:pPr>
            <a:r>
              <a:rPr b="0" dirty="0">
                <a:latin typeface="Times New Roman"/>
                <a:cs typeface="Times New Roman"/>
              </a:rPr>
              <a:t>Relational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knowledge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made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up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objects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consisting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attributes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their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corresponding </a:t>
            </a:r>
            <a:r>
              <a:rPr b="0" dirty="0">
                <a:latin typeface="Times New Roman"/>
                <a:cs typeface="Times New Roman"/>
              </a:rPr>
              <a:t>associated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values.</a:t>
            </a:r>
          </a:p>
          <a:p>
            <a:pPr marL="357505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57505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results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knowledge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type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mapping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elements</a:t>
            </a:r>
            <a:r>
              <a:rPr b="0" spc="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among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different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domains.</a:t>
            </a:r>
          </a:p>
          <a:p>
            <a:pPr marL="357505" marR="594360" indent="-317500">
              <a:lnSpc>
                <a:spcPct val="114999"/>
              </a:lnSpc>
              <a:buClr>
                <a:srgbClr val="585858"/>
              </a:buClr>
              <a:buSzPct val="87500"/>
              <a:buFont typeface="Arial MT"/>
              <a:buChar char="○"/>
              <a:tabLst>
                <a:tab pos="357505" algn="l"/>
              </a:tabLst>
            </a:pP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approach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knowledge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representation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famous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database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systems</a:t>
            </a:r>
            <a:r>
              <a:rPr b="0" spc="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where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the </a:t>
            </a:r>
            <a:r>
              <a:rPr b="0" dirty="0">
                <a:latin typeface="Times New Roman"/>
                <a:cs typeface="Times New Roman"/>
              </a:rPr>
              <a:t>relationship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between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different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entities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represented.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916" y="3101339"/>
            <a:ext cx="5875020" cy="16093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20" dirty="0"/>
              <a:t> </a:t>
            </a:r>
            <a:r>
              <a:rPr dirty="0"/>
              <a:t>relational</a:t>
            </a:r>
            <a:r>
              <a:rPr spc="10" dirty="0"/>
              <a:t> </a:t>
            </a:r>
            <a:r>
              <a:rPr spc="-10" dirty="0"/>
              <a:t>knowledge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547" y="822960"/>
            <a:ext cx="5875020" cy="16078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4850" y="2737840"/>
            <a:ext cx="8136890" cy="17437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below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shows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facts.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−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systematically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columns.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−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representation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little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opportunity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inference.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‡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possible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answer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question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250"/>
              </a:spcBef>
            </a:pPr>
            <a:r>
              <a:rPr sz="1400" b="1" dirty="0">
                <a:latin typeface="Times New Roman"/>
                <a:cs typeface="Times New Roman"/>
              </a:rPr>
              <a:t>"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Who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heaviest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player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? </a:t>
            </a:r>
            <a:r>
              <a:rPr sz="1400" b="1" spc="-25" dirty="0">
                <a:latin typeface="Times New Roman"/>
                <a:cs typeface="Times New Roman"/>
              </a:rPr>
              <a:t>".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‡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procedure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heaviest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provided,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procedure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compute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answer.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9139428" cy="51389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Inheritable</a:t>
            </a:r>
            <a:r>
              <a:rPr spc="-75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57631" y="857991"/>
            <a:ext cx="8486140" cy="339280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9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inheritable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relation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class,</a:t>
            </a:r>
            <a:endParaRPr sz="160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 instance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relation.</a:t>
            </a:r>
            <a:endParaRPr sz="16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elements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inherit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attributes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from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their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parents.</a:t>
            </a:r>
            <a:endParaRPr sz="16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Every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individual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attributes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value.</a:t>
            </a:r>
            <a:endParaRPr sz="1600" dirty="0">
              <a:latin typeface="Times New Roman"/>
              <a:cs typeface="Times New Roman"/>
            </a:endParaRPr>
          </a:p>
          <a:p>
            <a:pPr marL="329565" marR="6350" indent="-317500">
              <a:lnSpc>
                <a:spcPct val="114999"/>
              </a:lnSpc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hierarchy,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inherit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attributes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parents,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many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cases,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all </a:t>
            </a:r>
            <a:r>
              <a:rPr sz="1600" dirty="0">
                <a:latin typeface="Times New Roman"/>
                <a:cs typeface="Times New Roman"/>
              </a:rPr>
              <a:t>attributes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prescribed 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child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elements.</a:t>
            </a:r>
            <a:endParaRPr sz="16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KR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hierarchical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structure,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shown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below,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“semantic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"or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endParaRPr sz="160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“frames”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“slot-and-</a:t>
            </a:r>
            <a:r>
              <a:rPr sz="1600" dirty="0">
                <a:latin typeface="Times New Roman"/>
                <a:cs typeface="Times New Roman"/>
              </a:rPr>
              <a:t>filler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structure".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shows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property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inheritance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way</a:t>
            </a:r>
            <a:r>
              <a:rPr sz="1600" spc="3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insertion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endParaRPr sz="160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additional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knowledge.</a:t>
            </a:r>
            <a:endParaRPr sz="16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directed</a:t>
            </a:r>
            <a:r>
              <a:rPr sz="1600" b="1" spc="1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arrows</a:t>
            </a:r>
            <a:r>
              <a:rPr sz="1600" b="1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attributes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(isa,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instance,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team)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originating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being</a:t>
            </a:r>
            <a:endParaRPr sz="1600" dirty="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Times New Roman"/>
                <a:cs typeface="Times New Roman"/>
              </a:rPr>
              <a:t>described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terminating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value.</a:t>
            </a:r>
            <a:endParaRPr sz="16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box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nodes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 objects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attributes.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9139428" cy="51389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8626" y="291846"/>
            <a:ext cx="243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Inheritable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16" y="1092707"/>
            <a:ext cx="6697980" cy="36347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"/>
            <a:ext cx="9139428" cy="51389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6023" y="291846"/>
            <a:ext cx="4452620" cy="91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51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Inheritable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Viewing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node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frame:</a:t>
            </a:r>
            <a:r>
              <a:rPr sz="1400" b="1" spc="3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Baseball-player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3154" y="1417319"/>
          <a:ext cx="3429000" cy="229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Node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Baseball-player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isa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Adult-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Bates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handed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Batting-average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0.252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4571"/>
            <a:ext cx="9134856" cy="51343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020810" cy="5134610"/>
            <a:chOff x="0" y="0"/>
            <a:chExt cx="9020810" cy="51346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20556" cy="5134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3968" y="147828"/>
              <a:ext cx="1495044" cy="3718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Inferential</a:t>
            </a:r>
            <a:r>
              <a:rPr spc="-4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85266" y="857689"/>
            <a:ext cx="7845425" cy="36017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05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Inferential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approach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formal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logics.</a:t>
            </a:r>
            <a:endParaRPr sz="17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approach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 derive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facts.</a:t>
            </a:r>
            <a:endParaRPr sz="1700" dirty="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14999"/>
              </a:lnSpc>
              <a:spcBef>
                <a:spcPts val="5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Generates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new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information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information.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new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information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not </a:t>
            </a:r>
            <a:r>
              <a:rPr sz="1700" dirty="0">
                <a:latin typeface="Times New Roman"/>
                <a:cs typeface="Times New Roman"/>
              </a:rPr>
              <a:t>require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further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gathering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source,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but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require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analysis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given </a:t>
            </a:r>
            <a:r>
              <a:rPr sz="1700" dirty="0">
                <a:latin typeface="Times New Roman"/>
                <a:cs typeface="Times New Roman"/>
              </a:rPr>
              <a:t>information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generate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new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knowledge.</a:t>
            </a:r>
            <a:endParaRPr sz="17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guaranteed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correctness.</a:t>
            </a:r>
            <a:endParaRPr sz="17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It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require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analysis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information to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generate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new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knowledge.</a:t>
            </a:r>
            <a:endParaRPr sz="1700" dirty="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SzPct val="82352"/>
              <a:buFont typeface="Arial MT"/>
              <a:buChar char="○"/>
              <a:tabLst>
                <a:tab pos="329565" algn="l"/>
              </a:tabLst>
            </a:pP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relations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values,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other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values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relations.</a:t>
            </a:r>
            <a:endParaRPr sz="1700" dirty="0">
              <a:latin typeface="Times New Roman"/>
              <a:cs typeface="Times New Roman"/>
            </a:endParaRPr>
          </a:p>
          <a:p>
            <a:pPr marL="12700" marR="183515" indent="216535">
              <a:lnSpc>
                <a:spcPct val="114700"/>
              </a:lnSpc>
              <a:spcBef>
                <a:spcPts val="15"/>
              </a:spcBef>
            </a:pPr>
            <a:r>
              <a:rPr sz="1700" dirty="0">
                <a:latin typeface="Times New Roman"/>
                <a:cs typeface="Times New Roman"/>
              </a:rPr>
              <a:t>−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addition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algebraic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relations,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predicate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logic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(mathematical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deduction)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used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attributes.</a:t>
            </a:r>
            <a:endParaRPr sz="1700" dirty="0">
              <a:latin typeface="Times New Roman"/>
              <a:cs typeface="Times New Roman"/>
            </a:endParaRPr>
          </a:p>
          <a:p>
            <a:pPr marL="12700" marR="132715" indent="269875">
              <a:lnSpc>
                <a:spcPct val="114700"/>
              </a:lnSpc>
              <a:spcBef>
                <a:spcPts val="15"/>
              </a:spcBef>
            </a:pPr>
            <a:r>
              <a:rPr sz="1700" dirty="0">
                <a:latin typeface="Times New Roman"/>
                <a:cs typeface="Times New Roman"/>
              </a:rPr>
              <a:t>−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Inference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predicate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logic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logical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operations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relate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individual data.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4571"/>
            <a:ext cx="9134856" cy="51343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020810" cy="5134610"/>
            <a:chOff x="0" y="0"/>
            <a:chExt cx="9020810" cy="51346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20556" cy="5134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3968" y="147828"/>
              <a:ext cx="1495044" cy="3718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Inferential</a:t>
            </a:r>
            <a:r>
              <a:rPr spc="-4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5266" y="854030"/>
            <a:ext cx="7476490" cy="9734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(implication),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¬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(not),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Λ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(and),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∀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mbria Math"/>
                <a:cs typeface="Cambria Math"/>
              </a:rPr>
              <a:t>∃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</a:t>
            </a:r>
            <a:r>
              <a:rPr sz="1800" spc="-10" dirty="0">
                <a:latin typeface="Times New Roman"/>
                <a:cs typeface="Times New Roman"/>
              </a:rPr>
              <a:t> (there exists).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416" y="1953767"/>
            <a:ext cx="6393180" cy="29032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Knowledge?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1239392"/>
            <a:ext cx="8355965" cy="139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progression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starts with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limited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utility.</a:t>
            </a:r>
            <a:endParaRPr sz="1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organizing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analyzing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data,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what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means,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becomes</a:t>
            </a:r>
            <a:endParaRPr sz="16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85"/>
              </a:spcBef>
            </a:pPr>
            <a:r>
              <a:rPr sz="1600" b="1" spc="-10" dirty="0">
                <a:latin typeface="Times New Roman"/>
                <a:cs typeface="Times New Roman"/>
              </a:rPr>
              <a:t>information.</a:t>
            </a:r>
            <a:endParaRPr sz="1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interpretation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evaluation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information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yield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knowledge.</a:t>
            </a:r>
            <a:endParaRPr sz="16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understanding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principles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embodied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wisdom.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3160776"/>
            <a:ext cx="5875020" cy="998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9461" y="1892554"/>
            <a:ext cx="37515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Declarative/Procedural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147828"/>
            <a:ext cx="4192524" cy="4846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9139428" cy="5138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Semantic</a:t>
            </a:r>
            <a:r>
              <a:rPr spc="-50" dirty="0"/>
              <a:t> </a:t>
            </a:r>
            <a:r>
              <a:rPr spc="-25" dirty="0"/>
              <a:t>Net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76148" y="908685"/>
            <a:ext cx="7921625" cy="3496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20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Semantic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alternative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predicate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representation.</a:t>
            </a:r>
            <a:endParaRPr sz="1800">
              <a:latin typeface="Times New Roman"/>
              <a:cs typeface="Times New Roman"/>
            </a:endParaRPr>
          </a:p>
          <a:p>
            <a:pPr marL="329565" marR="5715" indent="-317500">
              <a:lnSpc>
                <a:spcPts val="2490"/>
              </a:lnSpc>
              <a:spcBef>
                <a:spcPts val="13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Semantic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networks,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graphical networks.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80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describe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relationship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  <a:p>
            <a:pPr marL="327660" marR="5080" indent="-315595" algn="just">
              <a:lnSpc>
                <a:spcPct val="114999"/>
              </a:lnSpc>
              <a:spcBef>
                <a:spcPts val="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Semantic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categorize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forms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link 	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objects.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Semantic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understand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easily 	extended.</a:t>
            </a:r>
            <a:endParaRPr sz="1800">
              <a:latin typeface="Times New Roman"/>
              <a:cs typeface="Times New Roman"/>
            </a:endParaRPr>
          </a:p>
          <a:p>
            <a:pPr marL="328295" indent="-315595" algn="just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829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relations:</a:t>
            </a:r>
            <a:endParaRPr sz="1800">
              <a:latin typeface="Times New Roman"/>
              <a:cs typeface="Times New Roman"/>
            </a:endParaRPr>
          </a:p>
          <a:p>
            <a:pPr marL="785495" lvl="1" indent="-315595" algn="just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■"/>
              <a:tabLst>
                <a:tab pos="785495" algn="l"/>
              </a:tabLst>
            </a:pPr>
            <a:r>
              <a:rPr sz="1800" spc="-10" dirty="0">
                <a:latin typeface="Times New Roman"/>
                <a:cs typeface="Times New Roman"/>
              </a:rPr>
              <a:t>IS-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(Inheritance)</a:t>
            </a:r>
            <a:endParaRPr sz="1800">
              <a:latin typeface="Times New Roman"/>
              <a:cs typeface="Times New Roman"/>
            </a:endParaRPr>
          </a:p>
          <a:p>
            <a:pPr marL="785495" lvl="1" indent="-315595" algn="just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■"/>
              <a:tabLst>
                <a:tab pos="785495" algn="l"/>
              </a:tabLst>
            </a:pPr>
            <a:r>
              <a:rPr sz="1800" spc="-10" dirty="0">
                <a:latin typeface="Times New Roman"/>
                <a:cs typeface="Times New Roman"/>
              </a:rPr>
              <a:t>Kind-of-relation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Semantic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277" y="984326"/>
            <a:ext cx="1192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385" y="1358874"/>
            <a:ext cx="3326765" cy="21291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spc="-10" dirty="0">
                <a:latin typeface="Times New Roman"/>
                <a:cs typeface="Times New Roman"/>
              </a:rPr>
              <a:t>Statements:</a:t>
            </a:r>
            <a:endParaRPr sz="2000">
              <a:latin typeface="Times New Roman"/>
              <a:cs typeface="Times New Roman"/>
            </a:endParaRPr>
          </a:p>
          <a:p>
            <a:pPr marL="786765" indent="-316865">
              <a:lnSpc>
                <a:spcPct val="100000"/>
              </a:lnSpc>
              <a:spcBef>
                <a:spcPts val="359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786765" algn="l"/>
              </a:tabLst>
            </a:pPr>
            <a:r>
              <a:rPr sz="2000" dirty="0">
                <a:latin typeface="Times New Roman"/>
                <a:cs typeface="Times New Roman"/>
              </a:rPr>
              <a:t>Jerry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0" dirty="0">
                <a:latin typeface="Times New Roman"/>
                <a:cs typeface="Times New Roman"/>
              </a:rPr>
              <a:t>cat.</a:t>
            </a:r>
            <a:endParaRPr sz="2000">
              <a:latin typeface="Times New Roman"/>
              <a:cs typeface="Times New Roman"/>
            </a:endParaRPr>
          </a:p>
          <a:p>
            <a:pPr marL="7867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786765" algn="l"/>
              </a:tabLst>
            </a:pPr>
            <a:r>
              <a:rPr sz="2000" dirty="0">
                <a:latin typeface="Times New Roman"/>
                <a:cs typeface="Times New Roman"/>
              </a:rPr>
              <a:t>Jerry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mammal</a:t>
            </a:r>
            <a:endParaRPr sz="2000">
              <a:latin typeface="Times New Roman"/>
              <a:cs typeface="Times New Roman"/>
            </a:endParaRPr>
          </a:p>
          <a:p>
            <a:pPr marL="7867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786765" algn="l"/>
              </a:tabLst>
            </a:pPr>
            <a:r>
              <a:rPr sz="2000" dirty="0">
                <a:latin typeface="Times New Roman"/>
                <a:cs typeface="Times New Roman"/>
              </a:rPr>
              <a:t>Jerry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Priya.</a:t>
            </a:r>
            <a:endParaRPr sz="2000">
              <a:latin typeface="Times New Roman"/>
              <a:cs typeface="Times New Roman"/>
            </a:endParaRPr>
          </a:p>
          <a:p>
            <a:pPr marL="7867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786765" algn="l"/>
              </a:tabLst>
            </a:pPr>
            <a:r>
              <a:rPr sz="2000" dirty="0">
                <a:latin typeface="Times New Roman"/>
                <a:cs typeface="Times New Roman"/>
              </a:rPr>
              <a:t>Jerry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colored.</a:t>
            </a:r>
            <a:endParaRPr sz="2000">
              <a:latin typeface="Times New Roman"/>
              <a:cs typeface="Times New Roman"/>
            </a:endParaRPr>
          </a:p>
          <a:p>
            <a:pPr marL="786765" indent="-316865">
              <a:lnSpc>
                <a:spcPct val="100000"/>
              </a:lnSpc>
              <a:spcBef>
                <a:spcPts val="365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786765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Mammals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animal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6908" y="1350263"/>
            <a:ext cx="4628388" cy="2484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Semantic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277" y="984326"/>
            <a:ext cx="1192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277" y="1361312"/>
            <a:ext cx="2768600" cy="3181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cat.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caught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bird.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owned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John.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0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ginger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colour.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Cats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cream.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sat on the </a:t>
            </a:r>
            <a:r>
              <a:rPr sz="1800" spc="-20" dirty="0">
                <a:latin typeface="Times New Roman"/>
                <a:cs typeface="Times New Roman"/>
              </a:rPr>
              <a:t>mat.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mammal.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animal.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mammals 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animals.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Mammals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fur.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046988"/>
            <a:ext cx="5201411" cy="34183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277" y="291846"/>
            <a:ext cx="8404860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29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Components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Semantic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Networks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800">
              <a:latin typeface="Arial"/>
              <a:cs typeface="Arial"/>
            </a:endParaRPr>
          </a:p>
          <a:p>
            <a:pPr marL="354965" marR="6985" indent="-342900">
              <a:lnSpc>
                <a:spcPct val="115100"/>
              </a:lnSpc>
              <a:buClr>
                <a:srgbClr val="585858"/>
              </a:buClr>
              <a:buFont typeface="Arial MT"/>
              <a:buChar char="●"/>
              <a:tabLst>
                <a:tab pos="354965" algn="l"/>
                <a:tab pos="1225550" algn="l"/>
                <a:tab pos="3147695" algn="l"/>
                <a:tab pos="4107815" algn="l"/>
                <a:tab pos="5027295" algn="l"/>
                <a:tab pos="5833110" algn="l"/>
                <a:tab pos="6182360" algn="l"/>
                <a:tab pos="6784340" algn="l"/>
                <a:tab pos="7223759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Lexical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component:-</a:t>
            </a:r>
            <a:r>
              <a:rPr sz="1800" spc="-10" dirty="0">
                <a:latin typeface="Times New Roman"/>
                <a:cs typeface="Times New Roman"/>
              </a:rPr>
              <a:t>nodes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denoting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physical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objects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links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relationships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objects;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denote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relationships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Structural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component:-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directed.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490"/>
              </a:lnSpc>
              <a:spcBef>
                <a:spcPts val="130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Semantic</a:t>
            </a:r>
            <a:r>
              <a:rPr sz="1800" b="1" spc="1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component:-</a:t>
            </a:r>
            <a:r>
              <a:rPr sz="1800" b="1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definitions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related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dirty="0">
                <a:latin typeface="Times New Roman"/>
                <a:cs typeface="Times New Roman"/>
              </a:rPr>
              <a:t>nodes,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approval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areas.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85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Procedural</a:t>
            </a:r>
            <a:r>
              <a:rPr sz="1800" b="1" spc="2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part:-</a:t>
            </a:r>
            <a:r>
              <a:rPr sz="1800" b="1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constructors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permit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creation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nodes.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Times New Roman"/>
                <a:cs typeface="Times New Roman"/>
              </a:rPr>
              <a:t>removal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links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permitted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0" dirty="0">
                <a:latin typeface="Times New Roman"/>
                <a:cs typeface="Times New Roman"/>
              </a:rPr>
              <a:t> destructors.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9428" cy="5138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3968" y="147828"/>
            <a:ext cx="1495044" cy="3718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065" y="291846"/>
            <a:ext cx="7922259" cy="394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Drawbacks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Semantic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representation: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800">
              <a:latin typeface="Arial"/>
              <a:cs typeface="Arial"/>
            </a:endParaRPr>
          </a:p>
          <a:p>
            <a:pPr marL="327660" marR="5080" indent="-315595" algn="just">
              <a:lnSpc>
                <a:spcPct val="104900"/>
              </a:lnSpc>
              <a:buClr>
                <a:srgbClr val="585858"/>
              </a:buClr>
              <a:buSzPct val="73684"/>
              <a:buFont typeface="Arial MT"/>
              <a:buChar char="○"/>
              <a:tabLst>
                <a:tab pos="329565" algn="l"/>
              </a:tabLst>
            </a:pPr>
            <a:r>
              <a:rPr sz="1900" dirty="0">
                <a:latin typeface="Times New Roman"/>
                <a:cs typeface="Times New Roman"/>
              </a:rPr>
              <a:t>Semantic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networks</a:t>
            </a:r>
            <a:r>
              <a:rPr sz="1900" spc="2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take</a:t>
            </a:r>
            <a:r>
              <a:rPr sz="1900" spc="2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more</a:t>
            </a:r>
            <a:r>
              <a:rPr sz="1900" spc="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computational</a:t>
            </a:r>
            <a:r>
              <a:rPr sz="1900" spc="254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time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at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runtime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need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	</a:t>
            </a:r>
            <a:r>
              <a:rPr sz="1900" dirty="0">
                <a:latin typeface="Times New Roman"/>
                <a:cs typeface="Times New Roman"/>
              </a:rPr>
              <a:t>traverse</a:t>
            </a:r>
            <a:r>
              <a:rPr sz="1900" spc="3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3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complete</a:t>
            </a:r>
            <a:r>
              <a:rPr sz="1900" spc="3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</a:t>
            </a:r>
            <a:r>
              <a:rPr sz="1900" spc="3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tree</a:t>
            </a:r>
            <a:r>
              <a:rPr sz="1900" spc="3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3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answer</a:t>
            </a:r>
            <a:r>
              <a:rPr sz="1900" spc="3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some</a:t>
            </a:r>
            <a:r>
              <a:rPr sz="1900" spc="3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questions.</a:t>
            </a:r>
            <a:r>
              <a:rPr sz="1900" spc="3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38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might</a:t>
            </a:r>
            <a:r>
              <a:rPr sz="1900" spc="37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be 	</a:t>
            </a:r>
            <a:r>
              <a:rPr sz="1900" dirty="0">
                <a:latin typeface="Times New Roman"/>
                <a:cs typeface="Times New Roman"/>
              </a:rPr>
              <a:t>possible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worst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case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scenario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after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traversing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entire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tree,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we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find 	</a:t>
            </a:r>
            <a:r>
              <a:rPr sz="1900" dirty="0">
                <a:latin typeface="Times New Roman"/>
                <a:cs typeface="Times New Roman"/>
              </a:rPr>
              <a:t>that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solution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does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exist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this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network.</a:t>
            </a:r>
            <a:endParaRPr sz="1900">
              <a:latin typeface="Times New Roman"/>
              <a:cs typeface="Times New Roman"/>
            </a:endParaRPr>
          </a:p>
          <a:p>
            <a:pPr marL="327660" marR="5715" indent="-315595" algn="just">
              <a:lnSpc>
                <a:spcPct val="105100"/>
              </a:lnSpc>
              <a:spcBef>
                <a:spcPts val="5"/>
              </a:spcBef>
              <a:buClr>
                <a:srgbClr val="585858"/>
              </a:buClr>
              <a:buSzPct val="73684"/>
              <a:buFont typeface="Arial MT"/>
              <a:buChar char="○"/>
              <a:tabLst>
                <a:tab pos="329565" algn="l"/>
              </a:tabLst>
            </a:pPr>
            <a:r>
              <a:rPr sz="1900" dirty="0">
                <a:latin typeface="Times New Roman"/>
                <a:cs typeface="Times New Roman"/>
              </a:rPr>
              <a:t>Semantic</a:t>
            </a:r>
            <a:r>
              <a:rPr sz="1900" spc="9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networks</a:t>
            </a:r>
            <a:r>
              <a:rPr sz="1900" spc="8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try</a:t>
            </a:r>
            <a:r>
              <a:rPr sz="1900" spc="10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8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model</a:t>
            </a:r>
            <a:r>
              <a:rPr sz="1900" spc="90" dirty="0">
                <a:latin typeface="Times New Roman"/>
                <a:cs typeface="Times New Roman"/>
              </a:rPr>
              <a:t>  </a:t>
            </a:r>
            <a:r>
              <a:rPr sz="1900" spc="-20" dirty="0">
                <a:latin typeface="Times New Roman"/>
                <a:cs typeface="Times New Roman"/>
              </a:rPr>
              <a:t>human-</a:t>
            </a:r>
            <a:r>
              <a:rPr sz="1900" dirty="0">
                <a:latin typeface="Times New Roman"/>
                <a:cs typeface="Times New Roman"/>
              </a:rPr>
              <a:t>like</a:t>
            </a:r>
            <a:r>
              <a:rPr sz="1900" spc="9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memory</a:t>
            </a:r>
            <a:r>
              <a:rPr sz="1900" spc="10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(Which</a:t>
            </a:r>
            <a:r>
              <a:rPr sz="1900" spc="8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has</a:t>
            </a:r>
            <a:r>
              <a:rPr sz="1900" spc="85" dirty="0">
                <a:latin typeface="Times New Roman"/>
                <a:cs typeface="Times New Roman"/>
              </a:rPr>
              <a:t>  </a:t>
            </a:r>
            <a:r>
              <a:rPr sz="1900" spc="-20" dirty="0">
                <a:latin typeface="Times New Roman"/>
                <a:cs typeface="Times New Roman"/>
              </a:rPr>
              <a:t>1015 	</a:t>
            </a:r>
            <a:r>
              <a:rPr sz="1900" dirty="0">
                <a:latin typeface="Times New Roman"/>
                <a:cs typeface="Times New Roman"/>
              </a:rPr>
              <a:t>neurons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links)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 store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information,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but in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practice,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not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possible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	</a:t>
            </a:r>
            <a:r>
              <a:rPr sz="1900" dirty="0">
                <a:latin typeface="Times New Roman"/>
                <a:cs typeface="Times New Roman"/>
              </a:rPr>
              <a:t>build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such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vast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semantic</a:t>
            </a:r>
            <a:r>
              <a:rPr sz="1900" spc="-10" dirty="0">
                <a:latin typeface="Times New Roman"/>
                <a:cs typeface="Times New Roman"/>
              </a:rPr>
              <a:t> network.</a:t>
            </a:r>
            <a:endParaRPr sz="1900">
              <a:latin typeface="Times New Roman"/>
              <a:cs typeface="Times New Roman"/>
            </a:endParaRPr>
          </a:p>
          <a:p>
            <a:pPr marL="327660" marR="5080" indent="-315595" algn="just">
              <a:lnSpc>
                <a:spcPts val="2400"/>
              </a:lnSpc>
              <a:spcBef>
                <a:spcPts val="90"/>
              </a:spcBef>
              <a:buClr>
                <a:srgbClr val="585858"/>
              </a:buClr>
              <a:buSzPct val="73684"/>
              <a:buFont typeface="Arial MT"/>
              <a:buChar char="○"/>
              <a:tabLst>
                <a:tab pos="329565" algn="l"/>
              </a:tabLst>
            </a:pPr>
            <a:r>
              <a:rPr sz="1900" dirty="0">
                <a:latin typeface="Times New Roman"/>
                <a:cs typeface="Times New Roman"/>
              </a:rPr>
              <a:t>These</a:t>
            </a:r>
            <a:r>
              <a:rPr sz="1900" spc="6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types</a:t>
            </a:r>
            <a:r>
              <a:rPr sz="1900" spc="6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representations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inadequate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6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they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do</a:t>
            </a:r>
            <a:r>
              <a:rPr sz="1900" spc="65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not</a:t>
            </a:r>
            <a:r>
              <a:rPr sz="1900" spc="70" dirty="0">
                <a:latin typeface="Times New Roman"/>
                <a:cs typeface="Times New Roman"/>
              </a:rPr>
              <a:t>  </a:t>
            </a:r>
            <a:r>
              <a:rPr sz="1900" dirty="0">
                <a:latin typeface="Times New Roman"/>
                <a:cs typeface="Times New Roman"/>
              </a:rPr>
              <a:t>have</a:t>
            </a:r>
            <a:r>
              <a:rPr sz="1900" spc="60" dirty="0">
                <a:latin typeface="Times New Roman"/>
                <a:cs typeface="Times New Roman"/>
              </a:rPr>
              <a:t>  </a:t>
            </a:r>
            <a:r>
              <a:rPr sz="1900" spc="-25" dirty="0">
                <a:latin typeface="Times New Roman"/>
                <a:cs typeface="Times New Roman"/>
              </a:rPr>
              <a:t>any 	</a:t>
            </a:r>
            <a:r>
              <a:rPr sz="1900" dirty="0">
                <a:latin typeface="Times New Roman"/>
                <a:cs typeface="Times New Roman"/>
              </a:rPr>
              <a:t>equivalent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quantifier,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e.g.,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all,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some, none,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etc.</a:t>
            </a:r>
            <a:endParaRPr sz="1900">
              <a:latin typeface="Times New Roman"/>
              <a:cs typeface="Times New Roman"/>
            </a:endParaRPr>
          </a:p>
          <a:p>
            <a:pPr marL="328295" indent="-315595" algn="just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SzPct val="73684"/>
              <a:buFont typeface="Arial MT"/>
              <a:buChar char="○"/>
              <a:tabLst>
                <a:tab pos="328295" algn="l"/>
              </a:tabLst>
            </a:pPr>
            <a:r>
              <a:rPr sz="1900" dirty="0">
                <a:latin typeface="Times New Roman"/>
                <a:cs typeface="Times New Roman"/>
              </a:rPr>
              <a:t>Semantic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do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not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have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any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standard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definition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link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names.</a:t>
            </a:r>
            <a:endParaRPr sz="1900">
              <a:latin typeface="Times New Roman"/>
              <a:cs typeface="Times New Roman"/>
            </a:endParaRPr>
          </a:p>
          <a:p>
            <a:pPr marL="328295" indent="-315595" algn="just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73684"/>
              <a:buFont typeface="Arial MT"/>
              <a:buChar char="○"/>
              <a:tabLst>
                <a:tab pos="328295" algn="l"/>
              </a:tabLst>
            </a:pPr>
            <a:r>
              <a:rPr sz="1900" dirty="0">
                <a:latin typeface="Times New Roman"/>
                <a:cs typeface="Times New Roman"/>
              </a:rPr>
              <a:t>These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not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intelligent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depend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creator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system.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97" y="291846"/>
            <a:ext cx="8191500" cy="420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Advantages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Semantic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representation: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representation;</a:t>
            </a:r>
            <a:endParaRPr sz="2000">
              <a:latin typeface="Times New Roman"/>
              <a:cs typeface="Times New Roman"/>
            </a:endParaRPr>
          </a:p>
          <a:p>
            <a:pPr marL="355600" marR="857250" indent="-343535">
              <a:lnSpc>
                <a:spcPct val="105000"/>
              </a:lnSpc>
              <a:spcBef>
                <a:spcPts val="5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 </a:t>
            </a:r>
            <a:r>
              <a:rPr sz="2000" dirty="0">
                <a:latin typeface="Times New Roman"/>
                <a:cs typeface="Times New Roman"/>
              </a:rPr>
              <a:t>(graphical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algorithm)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understood.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5000"/>
              </a:lnSpc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25" dirty="0">
                <a:latin typeface="Times New Roman"/>
                <a:cs typeface="Times New Roman"/>
              </a:rPr>
              <a:t> and </a:t>
            </a:r>
            <a:r>
              <a:rPr sz="2000" spc="-10" dirty="0">
                <a:latin typeface="Times New Roman"/>
                <a:cs typeface="Times New Roman"/>
              </a:rPr>
              <a:t>anthropology.</a:t>
            </a:r>
            <a:endParaRPr sz="2000">
              <a:latin typeface="Times New Roman"/>
              <a:cs typeface="Times New Roman"/>
            </a:endParaRPr>
          </a:p>
          <a:p>
            <a:pPr marL="355600" marR="137795" indent="-343535">
              <a:lnSpc>
                <a:spcPct val="105000"/>
              </a:lnSpc>
              <a:spcBef>
                <a:spcPts val="5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permits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investigate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problem space.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semantic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related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2000" spc="-10" dirty="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72516" y="967199"/>
            <a:ext cx="7920355" cy="335470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9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 is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record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attributes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describe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entity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  <a:p>
            <a:pPr marL="329565" marR="5715" indent="-317500">
              <a:lnSpc>
                <a:spcPct val="105000"/>
              </a:lnSpc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Frames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AI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divides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substructures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representing </a:t>
            </a:r>
            <a:r>
              <a:rPr sz="1600" dirty="0">
                <a:latin typeface="Times New Roman"/>
                <a:cs typeface="Times New Roman"/>
              </a:rPr>
              <a:t>stereotypes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situations.</a:t>
            </a:r>
            <a:endParaRPr sz="16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consists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collection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values.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slots may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sizes.</a:t>
            </a:r>
            <a:endParaRPr sz="16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dirty="0">
                <a:latin typeface="Times New Roman"/>
                <a:cs typeface="Times New Roman"/>
              </a:rPr>
              <a:t>Slots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names 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facets.</a:t>
            </a:r>
            <a:endParaRPr sz="16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329565" algn="l"/>
              </a:tabLst>
            </a:pPr>
            <a:r>
              <a:rPr sz="1600" spc="-10" dirty="0">
                <a:latin typeface="Times New Roman"/>
                <a:cs typeface="Times New Roman"/>
              </a:rPr>
              <a:t>Facets:</a:t>
            </a:r>
            <a:endParaRPr sz="1600">
              <a:latin typeface="Times New Roman"/>
              <a:cs typeface="Times New Roman"/>
            </a:endParaRPr>
          </a:p>
          <a:p>
            <a:pPr marL="784860" marR="5080" lvl="1" indent="-315595" algn="just">
              <a:lnSpc>
                <a:spcPct val="105000"/>
              </a:lnSpc>
              <a:buClr>
                <a:srgbClr val="585858"/>
              </a:buClr>
              <a:buSzPct val="87500"/>
              <a:buFont typeface="Arial MT"/>
              <a:buChar char="■"/>
              <a:tabLst>
                <a:tab pos="7867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various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aspects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Facets.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Facets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features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frames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which 	</a:t>
            </a:r>
            <a:r>
              <a:rPr sz="1600" dirty="0">
                <a:latin typeface="Times New Roman"/>
                <a:cs typeface="Times New Roman"/>
              </a:rPr>
              <a:t>enable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constraints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frames.</a:t>
            </a:r>
            <a:endParaRPr sz="1600">
              <a:latin typeface="Times New Roman"/>
              <a:cs typeface="Times New Roman"/>
            </a:endParaRPr>
          </a:p>
          <a:p>
            <a:pPr marL="784860" marR="5080" lvl="1" indent="-315595" algn="just">
              <a:lnSpc>
                <a:spcPct val="105000"/>
              </a:lnSpc>
              <a:spcBef>
                <a:spcPts val="5"/>
              </a:spcBef>
              <a:buClr>
                <a:srgbClr val="585858"/>
              </a:buClr>
              <a:buSzPct val="87500"/>
              <a:buFont typeface="Arial MT"/>
              <a:buChar char="■"/>
              <a:tabLst>
                <a:tab pos="786765" algn="l"/>
              </a:tabLst>
            </a:pPr>
            <a:r>
              <a:rPr sz="1600" dirty="0">
                <a:latin typeface="Times New Roman"/>
                <a:cs typeface="Times New Roman"/>
              </a:rPr>
              <a:t>Example: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IF-</a:t>
            </a:r>
            <a:r>
              <a:rPr sz="1600" dirty="0">
                <a:latin typeface="Times New Roman"/>
                <a:cs typeface="Times New Roman"/>
              </a:rPr>
              <a:t>NEEDED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particular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needed.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A 	</a:t>
            </a:r>
            <a:r>
              <a:rPr sz="1600" dirty="0">
                <a:latin typeface="Times New Roman"/>
                <a:cs typeface="Times New Roman"/>
              </a:rPr>
              <a:t>frame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 consist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any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slots,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facets 	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facets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 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values.</a:t>
            </a:r>
            <a:endParaRPr sz="1600">
              <a:latin typeface="Times New Roman"/>
              <a:cs typeface="Times New Roman"/>
            </a:endParaRPr>
          </a:p>
          <a:p>
            <a:pPr marL="785495" lvl="1" indent="-315595" algn="just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SzPct val="87500"/>
              <a:buFont typeface="Arial MT"/>
              <a:buChar char="■"/>
              <a:tabLst>
                <a:tab pos="78549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frame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slot-</a:t>
            </a:r>
            <a:r>
              <a:rPr sz="1600" dirty="0">
                <a:latin typeface="Times New Roman"/>
                <a:cs typeface="Times New Roman"/>
              </a:rPr>
              <a:t>filter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representation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artificial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intelligence.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Frames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4312" y="988142"/>
            <a:ext cx="7929245" cy="25514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30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Frames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derived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semantic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later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evolved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our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modern-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day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much useful.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collection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frames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</a:t>
            </a:r>
            <a:r>
              <a:rPr sz="1800" spc="-10" dirty="0">
                <a:latin typeface="Times New Roman"/>
                <a:cs typeface="Times New Roman"/>
              </a:rPr>
              <a:t>connected.</a:t>
            </a:r>
            <a:endParaRPr sz="1800">
              <a:latin typeface="Times New Roman"/>
              <a:cs typeface="Times New Roman"/>
            </a:endParaRPr>
          </a:p>
          <a:p>
            <a:pPr marL="329565" marR="6350" indent="-317500">
              <a:lnSpc>
                <a:spcPct val="114999"/>
              </a:lnSpc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frame,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about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object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stored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together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base.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technology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widely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visions.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Frames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597" y="1242440"/>
            <a:ext cx="1192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4051" y="1787525"/>
          <a:ext cx="353060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Slots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Filters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Artificial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Intelligence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Genre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Author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Peter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Norvig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Edition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1996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1152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0321"/>
            <a:ext cx="264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Knowledge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71585"/>
              </p:ext>
            </p:extLst>
          </p:nvPr>
        </p:nvGraphicFramePr>
        <p:xfrm>
          <a:off x="381000" y="819150"/>
          <a:ext cx="8601328" cy="4009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01295" indent="-169545">
                        <a:lnSpc>
                          <a:spcPts val="1310"/>
                        </a:lnSpc>
                        <a:buClr>
                          <a:srgbClr val="800000"/>
                        </a:buClr>
                        <a:buSzPct val="91666"/>
                        <a:buFont typeface="Arial MT"/>
                        <a:buChar char="•"/>
                        <a:tabLst>
                          <a:tab pos="201295" algn="l"/>
                        </a:tabLst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b="1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viewed</a:t>
                      </a:r>
                      <a:r>
                        <a:rPr sz="14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disconnected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facts.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3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raining.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718">
                <a:tc>
                  <a:txBody>
                    <a:bodyPr/>
                    <a:lstStyle/>
                    <a:p>
                      <a:pPr marL="200660" marR="294005" indent="-169545">
                        <a:lnSpc>
                          <a:spcPct val="153000"/>
                        </a:lnSpc>
                        <a:spcBef>
                          <a:spcPts val="280"/>
                        </a:spcBef>
                        <a:buClr>
                          <a:srgbClr val="800000"/>
                        </a:buClr>
                        <a:buSzPct val="91666"/>
                        <a:buFont typeface="Arial MT"/>
                        <a:buChar char="•"/>
                        <a:tabLst>
                          <a:tab pos="203835" algn="l"/>
                        </a:tabLst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emerges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relationships</a:t>
                      </a:r>
                      <a:r>
                        <a:rPr sz="1400" b="1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20" dirty="0">
                          <a:latin typeface="Times New Roman"/>
                          <a:cs typeface="Times New Roman"/>
                        </a:rPr>
                        <a:t>among 	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facts</a:t>
                      </a:r>
                      <a:r>
                        <a:rPr sz="14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established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understood;</a:t>
                      </a:r>
                      <a:r>
                        <a:rPr lang="en-US"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0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u="sng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answers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"who",</a:t>
                      </a:r>
                      <a:r>
                        <a:rPr sz="14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"what",</a:t>
                      </a:r>
                      <a:r>
                        <a:rPr sz="140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"where",</a:t>
                      </a:r>
                      <a:r>
                        <a:rPr sz="14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spc="-10" dirty="0">
                          <a:latin typeface="Times New Roman"/>
                          <a:cs typeface="Times New Roman"/>
                        </a:rPr>
                        <a:t>"when"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60020" marR="2413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dropped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degrees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started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raining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125">
                <a:tc>
                  <a:txBody>
                    <a:bodyPr/>
                    <a:lstStyle/>
                    <a:p>
                      <a:pPr marL="200660" marR="361315" indent="-169545">
                        <a:lnSpc>
                          <a:spcPct val="152200"/>
                        </a:lnSpc>
                        <a:spcBef>
                          <a:spcPts val="465"/>
                        </a:spcBef>
                        <a:buClr>
                          <a:srgbClr val="800000"/>
                        </a:buClr>
                        <a:buSzPct val="91666"/>
                        <a:buFont typeface="Arial MT"/>
                        <a:buChar char="•"/>
                        <a:tabLst>
                          <a:tab pos="203835" algn="l"/>
                        </a:tabLst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emerges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relationships</a:t>
                      </a:r>
                      <a:r>
                        <a:rPr sz="1400" b="1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20" dirty="0">
                          <a:latin typeface="Times New Roman"/>
                          <a:cs typeface="Times New Roman"/>
                        </a:rPr>
                        <a:t>among 	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patterns</a:t>
                      </a:r>
                      <a:r>
                        <a:rPr sz="1400" b="1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understood;</a:t>
                      </a:r>
                      <a:r>
                        <a:rPr lang="en-US"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0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1400" u="sng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answers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"how"</a:t>
                      </a:r>
                      <a:r>
                        <a:rPr sz="14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50520" marR="260985" indent="-192405">
                        <a:lnSpc>
                          <a:spcPct val="1501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humidity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drops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substantially,then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atmospheres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unlikely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hold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moisture,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rains.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1768">
                <a:tc>
                  <a:txBody>
                    <a:bodyPr/>
                    <a:lstStyle/>
                    <a:p>
                      <a:pPr marL="200660" marR="121920" indent="-169545">
                        <a:lnSpc>
                          <a:spcPct val="151800"/>
                        </a:lnSpc>
                        <a:spcBef>
                          <a:spcPts val="465"/>
                        </a:spcBef>
                        <a:buClr>
                          <a:srgbClr val="800000"/>
                        </a:buClr>
                        <a:buSzPct val="91666"/>
                        <a:buFont typeface="Arial MT"/>
                        <a:buChar char="•"/>
                        <a:tabLst>
                          <a:tab pos="203835" algn="l"/>
                        </a:tabLst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Wisdom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pinnacle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ofunderstanding,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uncovers 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principles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relationships</a:t>
                      </a:r>
                      <a:r>
                        <a:rPr sz="1400" b="1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dirty="0">
                          <a:latin typeface="Times New Roman"/>
                          <a:cs typeface="Times New Roman"/>
                        </a:rPr>
                        <a:t>thatdescribe</a:t>
                      </a:r>
                      <a:r>
                        <a:rPr sz="1400" b="1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i="1" spc="-10" dirty="0">
                          <a:latin typeface="Times New Roman"/>
                          <a:cs typeface="Times New Roman"/>
                        </a:rPr>
                        <a:t>patterns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0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u="sng" spc="-40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u="sng" spc="-10" dirty="0">
                          <a:uFill>
                            <a:solidFill>
                              <a:srgbClr val="800000"/>
                            </a:solidFill>
                          </a:uFill>
                          <a:latin typeface="Times New Roman"/>
                          <a:cs typeface="Times New Roman"/>
                        </a:rPr>
                        <a:t>answers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"why"</a:t>
                      </a:r>
                      <a:r>
                        <a:rPr sz="140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350520" marR="93980" indent="-192405">
                        <a:lnSpc>
                          <a:spcPct val="1501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sz="14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Encompasses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understanding 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interactions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happen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raining,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evaporation,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currents,</a:t>
                      </a:r>
                      <a:r>
                        <a:rPr sz="14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temperature</a:t>
                      </a:r>
                      <a:r>
                        <a:rPr sz="14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gradients,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ts val="136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changes,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raining.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63" y="291846"/>
            <a:ext cx="7933690" cy="331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53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Advantages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frame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representation: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Arial"/>
              <a:cs typeface="Arial"/>
            </a:endParaRPr>
          </a:p>
          <a:p>
            <a:pPr marL="329565" marR="5080" indent="-317500">
              <a:lnSpc>
                <a:spcPct val="114999"/>
              </a:lnSpc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makes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easier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 </a:t>
            </a:r>
            <a:r>
              <a:rPr sz="2000" dirty="0">
                <a:latin typeface="Times New Roman"/>
                <a:cs typeface="Times New Roman"/>
              </a:rPr>
              <a:t>grouping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  <a:tab pos="878205" algn="l"/>
                <a:tab pos="1621790" algn="l"/>
                <a:tab pos="3211830" algn="l"/>
                <a:tab pos="3531870" algn="l"/>
                <a:tab pos="4882515" algn="l"/>
                <a:tab pos="5810250" algn="l"/>
                <a:tab pos="6328410" algn="l"/>
                <a:tab pos="6947534" algn="l"/>
                <a:tab pos="7355840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frame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representation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comparably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flexible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used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many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AI.</a:t>
            </a:r>
            <a:endParaRPr sz="20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59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relations.</a:t>
            </a:r>
            <a:endParaRPr sz="20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missing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Frame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visualize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frame</a:t>
            </a:r>
            <a:r>
              <a:rPr spc="-45" dirty="0"/>
              <a:t> </a:t>
            </a:r>
            <a:r>
              <a:rPr spc="-10" dirty="0"/>
              <a:t>representation: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28852" y="1358874"/>
            <a:ext cx="7299325" cy="14281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59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inference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mechanism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easily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processed.</a:t>
            </a:r>
            <a:endParaRPr sz="20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760"/>
              </a:lnSpc>
              <a:spcBef>
                <a:spcPts val="15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  <a:tab pos="1445260" algn="l"/>
                <a:tab pos="2754630" algn="l"/>
                <a:tab pos="3588385" algn="l"/>
                <a:tab pos="3985895" algn="l"/>
                <a:tab pos="5083810" algn="l"/>
                <a:tab pos="6284595" algn="l"/>
                <a:tab pos="6696075" algn="l"/>
              </a:tabLst>
            </a:pPr>
            <a:r>
              <a:rPr sz="2000" spc="-10" dirty="0">
                <a:latin typeface="Times New Roman"/>
                <a:cs typeface="Times New Roman"/>
              </a:rPr>
              <a:t>Inference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mechanism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cannot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smoothly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proceeded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frame representation.</a:t>
            </a:r>
            <a:endParaRPr sz="20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210"/>
              </a:spcBef>
              <a:buClr>
                <a:srgbClr val="585858"/>
              </a:buClr>
              <a:buSzPct val="70000"/>
              <a:buFont typeface="Arial MT"/>
              <a:buChar char="■"/>
              <a:tabLst>
                <a:tab pos="329565" algn="l"/>
              </a:tabLst>
            </a:pPr>
            <a:r>
              <a:rPr sz="2000" dirty="0">
                <a:latin typeface="Times New Roman"/>
                <a:cs typeface="Times New Roman"/>
              </a:rPr>
              <a:t>Frame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 generalized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approach.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54532" y="1204564"/>
            <a:ext cx="8343900" cy="29851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600" b="1" dirty="0">
                <a:latin typeface="Times New Roman"/>
                <a:cs typeface="Times New Roman"/>
              </a:rPr>
              <a:t>What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Agent?</a:t>
            </a:r>
            <a:endParaRPr sz="1600">
              <a:latin typeface="Times New Roman"/>
              <a:cs typeface="Times New Roman"/>
            </a:endParaRPr>
          </a:p>
          <a:p>
            <a:pPr marL="12700" marR="19685">
              <a:lnSpc>
                <a:spcPts val="2340"/>
              </a:lnSpc>
              <a:spcBef>
                <a:spcPts val="125"/>
              </a:spcBef>
            </a:pP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anything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perceive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upon</a:t>
            </a:r>
            <a:r>
              <a:rPr sz="1700" spc="-20" dirty="0">
                <a:latin typeface="Times New Roman"/>
                <a:cs typeface="Times New Roman"/>
              </a:rPr>
              <a:t> that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actuators.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runs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cycle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perceiving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thinking</a:t>
            </a:r>
            <a:r>
              <a:rPr sz="1700" dirty="0">
                <a:latin typeface="Times New Roman"/>
                <a:cs typeface="Times New Roman"/>
              </a:rPr>
              <a:t>, 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acting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be: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50"/>
              </a:lnSpc>
              <a:spcBef>
                <a:spcPts val="120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Human-</a:t>
            </a:r>
            <a:r>
              <a:rPr sz="1700" b="1" dirty="0">
                <a:latin typeface="Times New Roman"/>
                <a:cs typeface="Times New Roman"/>
              </a:rPr>
              <a:t>Agent: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human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eyes,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ears,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other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organs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and </a:t>
            </a:r>
            <a:r>
              <a:rPr sz="1700" dirty="0">
                <a:latin typeface="Times New Roman"/>
                <a:cs typeface="Times New Roman"/>
              </a:rPr>
              <a:t>hand,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legs,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vocal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tract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work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actuators.</a:t>
            </a:r>
            <a:endParaRPr sz="1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7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</a:tabLst>
            </a:pPr>
            <a:r>
              <a:rPr sz="1700" b="1" dirty="0">
                <a:latin typeface="Times New Roman"/>
                <a:cs typeface="Times New Roman"/>
              </a:rPr>
              <a:t>Robotic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Agent: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robotic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cameras,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infrared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range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finder,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NLP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sensors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10"/>
              </a:spcBef>
            </a:pP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various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motors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actuators.</a:t>
            </a:r>
            <a:endParaRPr sz="1700">
              <a:latin typeface="Times New Roman"/>
              <a:cs typeface="Times New Roman"/>
            </a:endParaRPr>
          </a:p>
          <a:p>
            <a:pPr marL="355600" marR="53975" indent="-342900">
              <a:lnSpc>
                <a:spcPts val="2350"/>
              </a:lnSpc>
              <a:spcBef>
                <a:spcPts val="9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Software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Agent: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keystrokes,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contents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input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act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those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inputs 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display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output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screen.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765" y="291846"/>
            <a:ext cx="8291830" cy="2602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15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  <a:p>
            <a:pPr marL="355600" marR="14604" indent="-343535">
              <a:lnSpc>
                <a:spcPct val="114799"/>
              </a:lnSpc>
              <a:spcBef>
                <a:spcPts val="170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Sensor: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Sensor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 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device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detects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change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 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sends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information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other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electronic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devices.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observes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its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sensors.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15100"/>
              </a:lnSpc>
              <a:spcBef>
                <a:spcPts val="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Actuators: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Actuators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component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machines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converts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energy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motion.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actuators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responsible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moving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controlling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system.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actuator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an </a:t>
            </a:r>
            <a:r>
              <a:rPr sz="1700" dirty="0">
                <a:latin typeface="Times New Roman"/>
                <a:cs typeface="Times New Roman"/>
              </a:rPr>
              <a:t>electric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motor,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gears,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rails,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etc.</a:t>
            </a:r>
            <a:endParaRPr sz="1700">
              <a:latin typeface="Times New Roman"/>
              <a:cs typeface="Times New Roman"/>
            </a:endParaRPr>
          </a:p>
          <a:p>
            <a:pPr marL="355600" marR="295910" indent="-343535">
              <a:lnSpc>
                <a:spcPts val="2350"/>
              </a:lnSpc>
              <a:spcBef>
                <a:spcPts val="9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b="1" dirty="0">
                <a:latin typeface="Times New Roman"/>
                <a:cs typeface="Times New Roman"/>
              </a:rPr>
              <a:t>Effectors: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Effectors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devices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affect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environment.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Effectors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legs, </a:t>
            </a:r>
            <a:r>
              <a:rPr sz="1700" dirty="0">
                <a:latin typeface="Times New Roman"/>
                <a:cs typeface="Times New Roman"/>
              </a:rPr>
              <a:t>wheels,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arms,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fingers,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wings,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fins,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display</a:t>
            </a:r>
            <a:r>
              <a:rPr sz="1700" spc="-10" dirty="0">
                <a:latin typeface="Times New Roman"/>
                <a:cs typeface="Times New Roman"/>
              </a:rPr>
              <a:t> screen.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2971800"/>
            <a:ext cx="4805172" cy="19171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1846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Types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532" y="1195806"/>
            <a:ext cx="75933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0" dirty="0">
                <a:latin typeface="Times New Roman"/>
                <a:cs typeface="Times New Roman"/>
              </a:rPr>
              <a:t>Agents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can</a:t>
            </a:r>
            <a:r>
              <a:rPr sz="2000" b="0" spc="-2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be grouped</a:t>
            </a:r>
            <a:r>
              <a:rPr sz="2000" b="0" spc="-4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into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five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classes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based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on</a:t>
            </a:r>
            <a:r>
              <a:rPr sz="2000" b="0" spc="-1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their</a:t>
            </a:r>
            <a:r>
              <a:rPr sz="2000" b="0" spc="-2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degree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of </a:t>
            </a:r>
            <a:r>
              <a:rPr sz="2000" b="0" spc="-10" dirty="0">
                <a:latin typeface="Times New Roman"/>
                <a:cs typeface="Times New Roman"/>
              </a:rPr>
              <a:t>perceived </a:t>
            </a:r>
            <a:r>
              <a:rPr sz="2000" b="0" dirty="0">
                <a:latin typeface="Times New Roman"/>
                <a:cs typeface="Times New Roman"/>
              </a:rPr>
              <a:t>intelligence</a:t>
            </a:r>
            <a:r>
              <a:rPr sz="2000" b="0" spc="-4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and</a:t>
            </a:r>
            <a:r>
              <a:rPr sz="2000" b="0" spc="-1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Times New Roman"/>
                <a:cs typeface="Times New Roman"/>
              </a:rPr>
              <a:t>capability</a:t>
            </a:r>
            <a:r>
              <a:rPr sz="2000" b="0" spc="-35" dirty="0">
                <a:latin typeface="Times New Roman"/>
                <a:cs typeface="Times New Roman"/>
              </a:rPr>
              <a:t> </a:t>
            </a:r>
            <a:r>
              <a:rPr sz="2000" b="0" spc="-5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640" y="1898604"/>
            <a:ext cx="294576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30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Simple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Reflex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Model-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Reflex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Goal-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Utility-Based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SzPct val="77777"/>
              <a:buFont typeface="Arial MT"/>
              <a:buChar char="○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Agents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spc="-25" dirty="0"/>
              <a:t> </a:t>
            </a:r>
            <a:r>
              <a:rPr dirty="0"/>
              <a:t>Reflex</a:t>
            </a:r>
            <a:r>
              <a:rPr spc="-5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277" y="813307"/>
            <a:ext cx="4127500" cy="3078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4965" marR="238125" indent="-342900">
              <a:lnSpc>
                <a:spcPct val="95000"/>
              </a:lnSpc>
              <a:spcBef>
                <a:spcPts val="185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reflex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agents.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the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ignore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percept history.</a:t>
            </a:r>
            <a:endParaRPr sz="1400">
              <a:latin typeface="Times New Roman"/>
              <a:cs typeface="Times New Roman"/>
            </a:endParaRPr>
          </a:p>
          <a:p>
            <a:pPr marL="354965" marR="227965" indent="-342900">
              <a:lnSpc>
                <a:spcPts val="1600"/>
              </a:lnSpc>
              <a:spcBef>
                <a:spcPts val="35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observable environment.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ts val="1510"/>
              </a:lnSpc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reflex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consider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part</a:t>
            </a:r>
            <a:endParaRPr sz="1400">
              <a:latin typeface="Times New Roman"/>
              <a:cs typeface="Times New Roman"/>
            </a:endParaRPr>
          </a:p>
          <a:p>
            <a:pPr marL="354965" marR="144780">
              <a:lnSpc>
                <a:spcPts val="1600"/>
              </a:lnSpc>
              <a:spcBef>
                <a:spcPts val="80"/>
              </a:spcBef>
            </a:pP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percepts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history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 process.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ts val="1510"/>
              </a:lnSpc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reflex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Condition-</a:t>
            </a:r>
            <a:r>
              <a:rPr sz="1400" spc="-10" dirty="0">
                <a:latin typeface="Times New Roman"/>
                <a:cs typeface="Times New Roman"/>
              </a:rPr>
              <a:t>action</a:t>
            </a:r>
            <a:endParaRPr sz="1400">
              <a:latin typeface="Times New Roman"/>
              <a:cs typeface="Times New Roman"/>
            </a:endParaRPr>
          </a:p>
          <a:p>
            <a:pPr marL="354965" marR="5080" algn="just">
              <a:lnSpc>
                <a:spcPct val="95100"/>
              </a:lnSpc>
              <a:spcBef>
                <a:spcPts val="40"/>
              </a:spcBef>
            </a:pPr>
            <a:r>
              <a:rPr sz="1400" dirty="0">
                <a:latin typeface="Times New Roman"/>
                <a:cs typeface="Times New Roman"/>
              </a:rPr>
              <a:t>rule,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means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maps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action.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Room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Cleaner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there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room.</a:t>
            </a:r>
            <a:endParaRPr sz="1400">
              <a:latin typeface="Times New Roman"/>
              <a:cs typeface="Times New Roman"/>
            </a:endParaRPr>
          </a:p>
          <a:p>
            <a:pPr marL="354965" marR="662305" indent="-342900" algn="just">
              <a:lnSpc>
                <a:spcPts val="1600"/>
              </a:lnSpc>
              <a:spcBef>
                <a:spcPts val="40"/>
              </a:spcBef>
              <a:buClr>
                <a:srgbClr val="585858"/>
              </a:buClr>
              <a:buSzPct val="128571"/>
              <a:buFont typeface="Arial MT"/>
              <a:buChar char="•"/>
              <a:tabLst>
                <a:tab pos="354965" algn="l"/>
              </a:tabLst>
            </a:pPr>
            <a:r>
              <a:rPr sz="1400" dirty="0">
                <a:latin typeface="Times New Roman"/>
                <a:cs typeface="Times New Roman"/>
              </a:rPr>
              <a:t>Problems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reflex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design approach: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385" y="3854297"/>
            <a:ext cx="3491229" cy="1050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ts val="1639"/>
              </a:lnSpc>
              <a:spcBef>
                <a:spcPts val="105"/>
              </a:spcBef>
              <a:buClr>
                <a:srgbClr val="585858"/>
              </a:buClr>
              <a:buFont typeface="Arial MT"/>
              <a:buChar char="•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limited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intelligence</a:t>
            </a:r>
            <a:endParaRPr sz="1400">
              <a:latin typeface="Times New Roman"/>
              <a:cs typeface="Times New Roman"/>
            </a:endParaRPr>
          </a:p>
          <a:p>
            <a:pPr marL="329565" marR="521970" indent="-317500">
              <a:lnSpc>
                <a:spcPts val="1600"/>
              </a:lnSpc>
              <a:spcBef>
                <a:spcPts val="80"/>
              </a:spcBef>
              <a:buClr>
                <a:srgbClr val="585858"/>
              </a:buClr>
              <a:buFont typeface="Arial MT"/>
              <a:buChar char="•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non- </a:t>
            </a:r>
            <a:r>
              <a:rPr sz="1400" dirty="0">
                <a:latin typeface="Times New Roman"/>
                <a:cs typeface="Times New Roman"/>
              </a:rPr>
              <a:t>perceptual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state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ts val="1510"/>
              </a:lnSpc>
              <a:buClr>
                <a:srgbClr val="585858"/>
              </a:buClr>
              <a:buFont typeface="Arial MT"/>
              <a:buChar char="•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Mostly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store.</a:t>
            </a:r>
            <a:endParaRPr sz="1400">
              <a:latin typeface="Times New Roman"/>
              <a:cs typeface="Times New Roman"/>
            </a:endParaRPr>
          </a:p>
          <a:p>
            <a:pPr marL="329565" indent="-316865">
              <a:lnSpc>
                <a:spcPts val="1639"/>
              </a:lnSpc>
              <a:buClr>
                <a:srgbClr val="585858"/>
              </a:buClr>
              <a:buFont typeface="Arial MT"/>
              <a:buChar char="•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adaptive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changes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558" y="476808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Times New Roman"/>
                <a:cs typeface="Times New Roman"/>
              </a:rPr>
              <a:t>35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828" y="1199388"/>
            <a:ext cx="4026408" cy="27858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4571"/>
            <a:ext cx="9134856" cy="513435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4383"/>
            <a:ext cx="9135110" cy="5119370"/>
            <a:chOff x="0" y="24383"/>
            <a:chExt cx="9135110" cy="51193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383"/>
              <a:ext cx="9134856" cy="5119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3968" y="147828"/>
              <a:ext cx="1495044" cy="3718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Model-</a:t>
            </a:r>
            <a:r>
              <a:rPr dirty="0"/>
              <a:t>Based</a:t>
            </a:r>
            <a:r>
              <a:rPr spc="-15" dirty="0"/>
              <a:t> </a:t>
            </a:r>
            <a:r>
              <a:rPr spc="-10" dirty="0"/>
              <a:t>Agents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5277" y="885190"/>
            <a:ext cx="4246880" cy="39763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4965" marR="83185" indent="-342900">
              <a:lnSpc>
                <a:spcPts val="1820"/>
              </a:lnSpc>
              <a:spcBef>
                <a:spcPts val="240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Model-</a:t>
            </a:r>
            <a:r>
              <a:rPr sz="1600" dirty="0">
                <a:latin typeface="Times New Roman"/>
                <a:cs typeface="Times New Roman"/>
              </a:rPr>
              <a:t>based agent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partially </a:t>
            </a:r>
            <a:r>
              <a:rPr sz="1600" dirty="0">
                <a:latin typeface="Times New Roman"/>
                <a:cs typeface="Times New Roman"/>
              </a:rPr>
              <a:t>observable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environment,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track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situation.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ts val="1739"/>
              </a:lnSpc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model-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two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important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spc="-10" dirty="0">
                <a:latin typeface="Times New Roman"/>
                <a:cs typeface="Times New Roman"/>
              </a:rPr>
              <a:t>factors:</a:t>
            </a:r>
            <a:endParaRPr sz="1600">
              <a:latin typeface="Times New Roman"/>
              <a:cs typeface="Times New Roman"/>
            </a:endParaRPr>
          </a:p>
          <a:p>
            <a:pPr marL="812800" marR="5080" lvl="1" indent="-317500">
              <a:lnSpc>
                <a:spcPts val="1820"/>
              </a:lnSpc>
              <a:spcBef>
                <a:spcPts val="95"/>
              </a:spcBef>
              <a:buClr>
                <a:srgbClr val="585858"/>
              </a:buClr>
              <a:buSzPct val="87500"/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Times New Roman"/>
                <a:cs typeface="Times New Roman"/>
              </a:rPr>
              <a:t>Model: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"how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things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happen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world,"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10" dirty="0">
                <a:latin typeface="Times New Roman"/>
                <a:cs typeface="Times New Roman"/>
              </a:rPr>
              <a:t> called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Model-</a:t>
            </a:r>
            <a:r>
              <a:rPr sz="1600" dirty="0">
                <a:latin typeface="Times New Roman"/>
                <a:cs typeface="Times New Roman"/>
              </a:rPr>
              <a:t>based </a:t>
            </a:r>
            <a:r>
              <a:rPr sz="1600" spc="-10" dirty="0">
                <a:latin typeface="Times New Roman"/>
                <a:cs typeface="Times New Roman"/>
              </a:rPr>
              <a:t>agent.</a:t>
            </a:r>
            <a:endParaRPr sz="1600">
              <a:latin typeface="Times New Roman"/>
              <a:cs typeface="Times New Roman"/>
            </a:endParaRPr>
          </a:p>
          <a:p>
            <a:pPr marL="812800" marR="40640" lvl="1" indent="-317500">
              <a:lnSpc>
                <a:spcPts val="1820"/>
              </a:lnSpc>
              <a:spcBef>
                <a:spcPts val="15"/>
              </a:spcBef>
              <a:buClr>
                <a:srgbClr val="585858"/>
              </a:buClr>
              <a:buSzPct val="87500"/>
              <a:buFont typeface="Arial MT"/>
              <a:buChar char="•"/>
              <a:tabLst>
                <a:tab pos="812800" algn="l"/>
              </a:tabLst>
            </a:pPr>
            <a:r>
              <a:rPr sz="1600" b="1" dirty="0">
                <a:latin typeface="Times New Roman"/>
                <a:cs typeface="Times New Roman"/>
              </a:rPr>
              <a:t>Internal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State: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representation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current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percept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history.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ts val="1735"/>
              </a:lnSpc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agents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model,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"which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world"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354965">
              <a:lnSpc>
                <a:spcPts val="1825"/>
              </a:lnSpc>
            </a:pPr>
            <a:r>
              <a:rPr sz="1600" dirty="0">
                <a:latin typeface="Times New Roman"/>
                <a:cs typeface="Times New Roman"/>
              </a:rPr>
              <a:t>model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actions.</a:t>
            </a:r>
            <a:endParaRPr sz="1600">
              <a:latin typeface="Times New Roman"/>
              <a:cs typeface="Times New Roman"/>
            </a:endParaRPr>
          </a:p>
          <a:p>
            <a:pPr marL="354965" marR="196215" indent="-342900">
              <a:lnSpc>
                <a:spcPts val="1820"/>
              </a:lnSpc>
              <a:spcBef>
                <a:spcPts val="95"/>
              </a:spcBef>
              <a:buClr>
                <a:srgbClr val="585858"/>
              </a:buClr>
              <a:buSzPct val="112500"/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Times New Roman"/>
                <a:cs typeface="Times New Roman"/>
              </a:rPr>
              <a:t>Updating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requires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information about: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735"/>
              </a:lnSpc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world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evolves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875"/>
              </a:lnSpc>
              <a:buClr>
                <a:srgbClr val="585858"/>
              </a:buClr>
              <a:buSzPct val="87500"/>
              <a:buFont typeface="Arial MT"/>
              <a:buChar char="•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agent's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action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affects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3752" y="1382267"/>
            <a:ext cx="3985259" cy="28986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Goal-</a:t>
            </a:r>
            <a:r>
              <a:rPr dirty="0"/>
              <a:t>Based</a:t>
            </a:r>
            <a:r>
              <a:rPr spc="-15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31" y="949022"/>
            <a:ext cx="4019550" cy="321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marR="5080" indent="-315595" algn="just">
              <a:lnSpc>
                <a:spcPct val="115100"/>
              </a:lnSpc>
              <a:spcBef>
                <a:spcPts val="95"/>
              </a:spcBef>
              <a:buClr>
                <a:srgbClr val="585858"/>
              </a:buClr>
              <a:buFont typeface="Arial MT"/>
              <a:buChar char="○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kinds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how 	</a:t>
            </a:r>
            <a:r>
              <a:rPr sz="1400" dirty="0">
                <a:latin typeface="Times New Roman"/>
                <a:cs typeface="Times New Roman"/>
              </a:rPr>
              <a:t>far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currently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goal(description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 	</a:t>
            </a:r>
            <a:r>
              <a:rPr sz="1400" dirty="0">
                <a:latin typeface="Times New Roman"/>
                <a:cs typeface="Times New Roman"/>
              </a:rPr>
              <a:t>desirable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situations).</a:t>
            </a:r>
            <a:endParaRPr sz="1400">
              <a:latin typeface="Times New Roman"/>
              <a:cs typeface="Times New Roman"/>
            </a:endParaRPr>
          </a:p>
          <a:p>
            <a:pPr marL="327660" marR="6350" indent="-315595" algn="just">
              <a:lnSpc>
                <a:spcPct val="114999"/>
              </a:lnSpc>
              <a:buClr>
                <a:srgbClr val="585858"/>
              </a:buClr>
              <a:buFont typeface="Arial MT"/>
              <a:buChar char="○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every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intended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 	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goal.</a:t>
            </a:r>
            <a:endParaRPr sz="1400">
              <a:latin typeface="Times New Roman"/>
              <a:cs typeface="Times New Roman"/>
            </a:endParaRPr>
          </a:p>
          <a:p>
            <a:pPr marL="327660" marR="6350" indent="-315595" algn="just">
              <a:lnSpc>
                <a:spcPct val="114999"/>
              </a:lnSpc>
              <a:buClr>
                <a:srgbClr val="585858"/>
              </a:buClr>
              <a:buFont typeface="Arial MT"/>
              <a:buChar char="○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choose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among 	</a:t>
            </a:r>
            <a:r>
              <a:rPr sz="1400" dirty="0">
                <a:latin typeface="Times New Roman"/>
                <a:cs typeface="Times New Roman"/>
              </a:rPr>
              <a:t>multiple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possibilities,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selecting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which 	</a:t>
            </a:r>
            <a:r>
              <a:rPr sz="1400" dirty="0">
                <a:latin typeface="Times New Roman"/>
                <a:cs typeface="Times New Roman"/>
              </a:rPr>
              <a:t>reaches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-10" dirty="0">
                <a:latin typeface="Times New Roman"/>
                <a:cs typeface="Times New Roman"/>
              </a:rPr>
              <a:t> state.</a:t>
            </a:r>
            <a:endParaRPr sz="1400">
              <a:latin typeface="Times New Roman"/>
              <a:cs typeface="Times New Roman"/>
            </a:endParaRPr>
          </a:p>
          <a:p>
            <a:pPr marL="327660" marR="6350" indent="-315595" algn="just">
              <a:lnSpc>
                <a:spcPts val="1930"/>
              </a:lnSpc>
              <a:spcBef>
                <a:spcPts val="110"/>
              </a:spcBef>
              <a:buClr>
                <a:srgbClr val="585858"/>
              </a:buClr>
              <a:buFont typeface="Arial MT"/>
              <a:buChar char="○"/>
              <a:tabLst>
                <a:tab pos="3295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15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6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supports</a:t>
            </a:r>
            <a:r>
              <a:rPr sz="1400" spc="16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decisions</a:t>
            </a:r>
            <a:r>
              <a:rPr sz="1400" spc="160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is 	</a:t>
            </a:r>
            <a:r>
              <a:rPr sz="1400" dirty="0">
                <a:latin typeface="Times New Roman"/>
                <a:cs typeface="Times New Roman"/>
              </a:rPr>
              <a:t>represented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explicitly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modified,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 	</a:t>
            </a:r>
            <a:r>
              <a:rPr sz="1400" dirty="0">
                <a:latin typeface="Times New Roman"/>
                <a:cs typeface="Times New Roman"/>
              </a:rPr>
              <a:t>makes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10" dirty="0">
                <a:latin typeface="Times New Roman"/>
                <a:cs typeface="Times New Roman"/>
              </a:rPr>
              <a:t> flexible.</a:t>
            </a:r>
            <a:endParaRPr sz="1400">
              <a:latin typeface="Times New Roman"/>
              <a:cs typeface="Times New Roman"/>
            </a:endParaRPr>
          </a:p>
          <a:p>
            <a:pPr marL="328295" indent="-315595" algn="just">
              <a:lnSpc>
                <a:spcPct val="100000"/>
              </a:lnSpc>
              <a:spcBef>
                <a:spcPts val="150"/>
              </a:spcBef>
              <a:buClr>
                <a:srgbClr val="585858"/>
              </a:buClr>
              <a:buFont typeface="Arial MT"/>
              <a:buChar char="○"/>
              <a:tabLst>
                <a:tab pos="328295" algn="l"/>
              </a:tabLst>
            </a:pP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usually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</a:t>
            </a:r>
            <a:r>
              <a:rPr sz="1400" spc="4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4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planning.</a:t>
            </a:r>
            <a:r>
              <a:rPr sz="1400" spc="459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329565" algn="just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goal-based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agent’s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behavior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easily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changed.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252" y="1267967"/>
            <a:ext cx="4640580" cy="3165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Utility-</a:t>
            </a:r>
            <a:r>
              <a:rPr dirty="0"/>
              <a:t>Based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8429" y="951427"/>
            <a:ext cx="3867150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5000"/>
              </a:lnSpc>
              <a:spcBef>
                <a:spcPts val="100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These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agents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similar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goal-</a:t>
            </a:r>
            <a:r>
              <a:rPr sz="1500" spc="-20" dirty="0">
                <a:latin typeface="Times New Roman"/>
                <a:cs typeface="Times New Roman"/>
              </a:rPr>
              <a:t>based </a:t>
            </a:r>
            <a:r>
              <a:rPr sz="1500" dirty="0">
                <a:latin typeface="Times New Roman"/>
                <a:cs typeface="Times New Roman"/>
              </a:rPr>
              <a:t>agent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extra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component</a:t>
            </a:r>
            <a:r>
              <a:rPr sz="1500" spc="-25" dirty="0">
                <a:latin typeface="Times New Roman"/>
                <a:cs typeface="Times New Roman"/>
              </a:rPr>
              <a:t> of </a:t>
            </a:r>
            <a:r>
              <a:rPr sz="1500" dirty="0">
                <a:latin typeface="Times New Roman"/>
                <a:cs typeface="Times New Roman"/>
              </a:rPr>
              <a:t>utility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measurement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makes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them </a:t>
            </a:r>
            <a:r>
              <a:rPr sz="1500" dirty="0">
                <a:latin typeface="Times New Roman"/>
                <a:cs typeface="Times New Roman"/>
              </a:rPr>
              <a:t>different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providing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measure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success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at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state.</a:t>
            </a:r>
            <a:endParaRPr sz="1500">
              <a:latin typeface="Times New Roman"/>
              <a:cs typeface="Times New Roman"/>
            </a:endParaRPr>
          </a:p>
          <a:p>
            <a:pPr marL="355600" marR="177800" indent="-343535">
              <a:lnSpc>
                <a:spcPct val="104700"/>
              </a:lnSpc>
              <a:spcBef>
                <a:spcPts val="15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1500" spc="-10" dirty="0">
                <a:latin typeface="Times New Roman"/>
                <a:cs typeface="Times New Roman"/>
              </a:rPr>
              <a:t>Utility-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agent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 based not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only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goals </a:t>
            </a:r>
            <a:r>
              <a:rPr sz="1500" dirty="0">
                <a:latin typeface="Times New Roman"/>
                <a:cs typeface="Times New Roman"/>
              </a:rPr>
              <a:t>but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also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best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achieve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goal.</a:t>
            </a:r>
            <a:endParaRPr sz="1500">
              <a:latin typeface="Times New Roman"/>
              <a:cs typeface="Times New Roman"/>
            </a:endParaRPr>
          </a:p>
          <a:p>
            <a:pPr marL="355600" marR="135255" indent="-343535">
              <a:lnSpc>
                <a:spcPct val="104900"/>
              </a:lnSpc>
              <a:spcBef>
                <a:spcPts val="10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Utility-</a:t>
            </a:r>
            <a:r>
              <a:rPr sz="1500" dirty="0">
                <a:latin typeface="Times New Roman"/>
                <a:cs typeface="Times New Roman"/>
              </a:rPr>
              <a:t>based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agent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useful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there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multiple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possible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alternatives,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agent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choose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perform</a:t>
            </a:r>
            <a:r>
              <a:rPr sz="1500" spc="-25" dirty="0">
                <a:latin typeface="Times New Roman"/>
                <a:cs typeface="Times New Roman"/>
              </a:rPr>
              <a:t> the </a:t>
            </a:r>
            <a:r>
              <a:rPr sz="1500" dirty="0">
                <a:latin typeface="Times New Roman"/>
                <a:cs typeface="Times New Roman"/>
              </a:rPr>
              <a:t>best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action.</a:t>
            </a:r>
            <a:endParaRPr sz="1500">
              <a:latin typeface="Times New Roman"/>
              <a:cs typeface="Times New Roman"/>
            </a:endParaRPr>
          </a:p>
          <a:p>
            <a:pPr marL="355600" marR="128905" indent="-343535" algn="just">
              <a:lnSpc>
                <a:spcPct val="105100"/>
              </a:lnSpc>
              <a:spcBef>
                <a:spcPts val="5"/>
              </a:spcBef>
              <a:buClr>
                <a:srgbClr val="585858"/>
              </a:buClr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utility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maps each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state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 real </a:t>
            </a:r>
            <a:r>
              <a:rPr sz="1500" dirty="0">
                <a:latin typeface="Times New Roman"/>
                <a:cs typeface="Times New Roman"/>
              </a:rPr>
              <a:t>number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check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efficiently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action </a:t>
            </a:r>
            <a:r>
              <a:rPr sz="1500" dirty="0">
                <a:latin typeface="Times New Roman"/>
                <a:cs typeface="Times New Roman"/>
              </a:rPr>
              <a:t>achieves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goals.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252" y="1107947"/>
            <a:ext cx="4639056" cy="34427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239" y="248488"/>
            <a:ext cx="1824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25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869950"/>
            <a:ext cx="400939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7310" indent="-34290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capabilities.</a:t>
            </a:r>
            <a:endParaRPr sz="1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4965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act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learning.</a:t>
            </a:r>
            <a:endParaRPr sz="1200">
              <a:latin typeface="Times New Roman"/>
              <a:cs typeface="Times New Roman"/>
            </a:endParaRPr>
          </a:p>
          <a:p>
            <a:pPr marL="355600" marR="117475" indent="-342900">
              <a:lnSpc>
                <a:spcPct val="114999"/>
              </a:lnSpc>
              <a:buClr>
                <a:srgbClr val="585858"/>
              </a:buClr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 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conceptual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components,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are:</a:t>
            </a:r>
            <a:endParaRPr sz="1200">
              <a:latin typeface="Times New Roman"/>
              <a:cs typeface="Times New Roman"/>
            </a:endParaRPr>
          </a:p>
          <a:p>
            <a:pPr marL="812800" marR="271780" lvl="1" indent="-317500">
              <a:lnSpc>
                <a:spcPts val="1660"/>
              </a:lnSpc>
              <a:spcBef>
                <a:spcPts val="8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800" algn="l"/>
              </a:tabLst>
            </a:pPr>
            <a:r>
              <a:rPr sz="1200" b="1" dirty="0">
                <a:latin typeface="Times New Roman"/>
                <a:cs typeface="Times New Roman"/>
              </a:rPr>
              <a:t>Learning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element: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making </a:t>
            </a:r>
            <a:r>
              <a:rPr sz="1200" dirty="0">
                <a:latin typeface="Times New Roman"/>
                <a:cs typeface="Times New Roman"/>
              </a:rPr>
              <a:t>improvements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</a:tabLst>
            </a:pPr>
            <a:r>
              <a:rPr sz="1200" b="1" dirty="0">
                <a:latin typeface="Times New Roman"/>
                <a:cs typeface="Times New Roman"/>
              </a:rPr>
              <a:t>Critic: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critic</a:t>
            </a:r>
            <a:endParaRPr sz="1200">
              <a:latin typeface="Times New Roman"/>
              <a:cs typeface="Times New Roman"/>
            </a:endParaRPr>
          </a:p>
          <a:p>
            <a:pPr marL="812800" marR="219710">
              <a:lnSpc>
                <a:spcPct val="114999"/>
              </a:lnSpc>
            </a:pP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doing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standard.</a:t>
            </a:r>
            <a:endParaRPr sz="12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15"/>
              </a:spcBef>
              <a:buClr>
                <a:srgbClr val="585858"/>
              </a:buClr>
              <a:buSzPct val="116666"/>
              <a:buFont typeface="Arial MT"/>
              <a:buChar char="•"/>
              <a:tabLst>
                <a:tab pos="812165" algn="l"/>
              </a:tabLst>
            </a:pPr>
            <a:r>
              <a:rPr sz="1200" b="1" dirty="0">
                <a:latin typeface="Times New Roman"/>
                <a:cs typeface="Times New Roman"/>
              </a:rPr>
              <a:t>Performance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element: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219"/>
              </a:spcBef>
            </a:pPr>
            <a:r>
              <a:rPr sz="1200" dirty="0">
                <a:latin typeface="Times New Roman"/>
                <a:cs typeface="Times New Roman"/>
              </a:rPr>
              <a:t>selecting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</a:t>
            </a:r>
            <a:endParaRPr sz="1200">
              <a:latin typeface="Times New Roman"/>
              <a:cs typeface="Times New Roman"/>
            </a:endParaRPr>
          </a:p>
          <a:p>
            <a:pPr marL="812800" marR="5080" lvl="1" indent="-317500">
              <a:lnSpc>
                <a:spcPct val="114999"/>
              </a:lnSpc>
              <a:buClr>
                <a:srgbClr val="585858"/>
              </a:buClr>
              <a:buSzPct val="116666"/>
              <a:buFont typeface="Arial MT"/>
              <a:buChar char="•"/>
              <a:tabLst>
                <a:tab pos="812800" algn="l"/>
              </a:tabLst>
            </a:pPr>
            <a:r>
              <a:rPr sz="1200" b="1" dirty="0">
                <a:latin typeface="Times New Roman"/>
                <a:cs typeface="Times New Roman"/>
              </a:rPr>
              <a:t>Problem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generator: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responsible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informative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39" y="4236211"/>
            <a:ext cx="353441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999"/>
              </a:lnSpc>
              <a:spcBef>
                <a:spcPts val="100"/>
              </a:spcBef>
              <a:buClr>
                <a:srgbClr val="585858"/>
              </a:buClr>
              <a:buSzPct val="150000"/>
              <a:buFont typeface="Arial MT"/>
              <a:buChar char="•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Hence,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agents 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analyze </a:t>
            </a:r>
            <a:r>
              <a:rPr sz="1200" dirty="0">
                <a:latin typeface="Times New Roman"/>
                <a:cs typeface="Times New Roman"/>
              </a:rPr>
              <a:t>performance,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 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558" y="476808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Times New Roman"/>
                <a:cs typeface="Times New Roman"/>
              </a:rPr>
              <a:t>39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79" y="1124711"/>
            <a:ext cx="4658868" cy="3456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Knowledge?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" y="940181"/>
            <a:ext cx="6656070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latin typeface="Times New Roman"/>
                <a:cs typeface="Times New Roman"/>
              </a:rPr>
              <a:t>Knowledge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categorized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major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types: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Tacit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Explicit.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“Tacit”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implicit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knowledge,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Clr>
                <a:srgbClr val="585858"/>
              </a:buClr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“Explicit”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knowledge.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2261616"/>
            <a:ext cx="6480048" cy="26859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Knowledge</a:t>
            </a:r>
            <a:r>
              <a:rPr spc="-80" dirty="0"/>
              <a:t> </a:t>
            </a:r>
            <a:r>
              <a:rPr dirty="0"/>
              <a:t>Topology</a:t>
            </a:r>
            <a:r>
              <a:rPr spc="-85" dirty="0"/>
              <a:t> </a:t>
            </a:r>
            <a:r>
              <a:rPr spc="-25" dirty="0"/>
              <a:t>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251" y="1266190"/>
            <a:ext cx="3317240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map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Tacit </a:t>
            </a:r>
            <a:r>
              <a:rPr sz="1800" b="1" dirty="0">
                <a:latin typeface="Times New Roman"/>
                <a:cs typeface="Times New Roman"/>
              </a:rPr>
              <a:t>knowledge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experience, </a:t>
            </a:r>
            <a:r>
              <a:rPr sz="1800" dirty="0">
                <a:latin typeface="Times New Roman"/>
                <a:cs typeface="Times New Roman"/>
              </a:rPr>
              <a:t>action,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subjective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Explicit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knowledge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principle,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procedure,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process, </a:t>
            </a:r>
            <a:r>
              <a:rPr sz="1800" dirty="0">
                <a:latin typeface="Times New Roman"/>
                <a:cs typeface="Times New Roman"/>
              </a:rPr>
              <a:t>concepts,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transcribed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artifact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-20" dirty="0">
                <a:latin typeface="Times New Roman"/>
                <a:cs typeface="Times New Roman"/>
              </a:rPr>
              <a:t> type.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4403" y="1066800"/>
            <a:ext cx="4751832" cy="36850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Knowledge</a:t>
            </a:r>
            <a:r>
              <a:rPr spc="-40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0887" y="876045"/>
            <a:ext cx="8361680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</a:tabLst>
            </a:pPr>
            <a:r>
              <a:rPr sz="1700" dirty="0">
                <a:latin typeface="Times New Roman"/>
                <a:cs typeface="Times New Roman"/>
              </a:rPr>
              <a:t>Humans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best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understanding,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reasoning,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interpreting</a:t>
            </a:r>
            <a:r>
              <a:rPr sz="1700" spc="-10" dirty="0">
                <a:latin typeface="Times New Roman"/>
                <a:cs typeface="Times New Roman"/>
              </a:rPr>
              <a:t> knowledge.</a:t>
            </a:r>
            <a:endParaRPr sz="17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2150"/>
              </a:lnSpc>
              <a:spcBef>
                <a:spcPts val="7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Human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things,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their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perform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various </a:t>
            </a:r>
            <a:r>
              <a:rPr sz="1700" dirty="0">
                <a:latin typeface="Times New Roman"/>
                <a:cs typeface="Times New Roman"/>
              </a:rPr>
              <a:t>actions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world.</a:t>
            </a:r>
            <a:endParaRPr sz="1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</a:tabLst>
            </a:pPr>
            <a:r>
              <a:rPr sz="1700" dirty="0">
                <a:latin typeface="Times New Roman"/>
                <a:cs typeface="Times New Roman"/>
              </a:rPr>
              <a:t>But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how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machines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 these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things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under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representation and</a:t>
            </a:r>
            <a:r>
              <a:rPr sz="1700" spc="-10" dirty="0">
                <a:latin typeface="Times New Roman"/>
                <a:cs typeface="Times New Roman"/>
              </a:rPr>
              <a:t> reasoning.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z="1700" dirty="0">
                <a:latin typeface="Times New Roman"/>
                <a:cs typeface="Times New Roman"/>
              </a:rPr>
              <a:t>Hence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describe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representation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following:</a:t>
            </a:r>
            <a:endParaRPr sz="1700">
              <a:latin typeface="Times New Roman"/>
              <a:cs typeface="Times New Roman"/>
            </a:endParaRPr>
          </a:p>
          <a:p>
            <a:pPr marL="812800" marR="6985" lvl="1" indent="-317500" algn="just">
              <a:lnSpc>
                <a:spcPct val="104700"/>
              </a:lnSpc>
              <a:spcBef>
                <a:spcPts val="30"/>
              </a:spcBef>
              <a:buClr>
                <a:srgbClr val="585858"/>
              </a:buClr>
              <a:buSzPct val="93333"/>
              <a:buFont typeface="Wingdings"/>
              <a:buChar char=""/>
              <a:tabLst>
                <a:tab pos="812800" algn="l"/>
              </a:tabLst>
            </a:pP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representation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reasoning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(KR,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KRR)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part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Artificial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intelligence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which </a:t>
            </a:r>
            <a:r>
              <a:rPr sz="1500" dirty="0">
                <a:latin typeface="Times New Roman"/>
                <a:cs typeface="Times New Roman"/>
              </a:rPr>
              <a:t>concerned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AI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agents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thinking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thinking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contributes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intelligent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behavior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agents.</a:t>
            </a:r>
            <a:endParaRPr sz="1500">
              <a:latin typeface="Times New Roman"/>
              <a:cs typeface="Times New Roman"/>
            </a:endParaRPr>
          </a:p>
          <a:p>
            <a:pPr marL="812800" marR="7620" lvl="1" indent="-317500" algn="just">
              <a:lnSpc>
                <a:spcPct val="105100"/>
              </a:lnSpc>
              <a:spcBef>
                <a:spcPts val="5"/>
              </a:spcBef>
              <a:buClr>
                <a:srgbClr val="585858"/>
              </a:buClr>
              <a:buSzPct val="93333"/>
              <a:buFont typeface="Wingdings"/>
              <a:buChar char=""/>
              <a:tabLst>
                <a:tab pos="81280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responsible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representing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information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about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40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</a:t>
            </a:r>
            <a:r>
              <a:rPr sz="1500" spc="4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world</a:t>
            </a:r>
            <a:r>
              <a:rPr sz="1500" spc="43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</a:t>
            </a:r>
            <a:r>
              <a:rPr sz="1500" spc="4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4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computer</a:t>
            </a:r>
            <a:r>
              <a:rPr sz="1500" spc="4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can </a:t>
            </a:r>
            <a:r>
              <a:rPr sz="1500" dirty="0">
                <a:latin typeface="Times New Roman"/>
                <a:cs typeface="Times New Roman"/>
              </a:rPr>
              <a:t>understand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utilize</a:t>
            </a:r>
            <a:r>
              <a:rPr sz="1500" spc="2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solve</a:t>
            </a:r>
            <a:r>
              <a:rPr sz="1500" spc="2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2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complex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real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world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problems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such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as </a:t>
            </a:r>
            <a:r>
              <a:rPr sz="1500" dirty="0">
                <a:latin typeface="Times New Roman"/>
                <a:cs typeface="Times New Roman"/>
              </a:rPr>
              <a:t>diagnosis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medical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condition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communicating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humans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natural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language.</a:t>
            </a:r>
            <a:endParaRPr sz="1500">
              <a:latin typeface="Times New Roman"/>
              <a:cs typeface="Times New Roman"/>
            </a:endParaRPr>
          </a:p>
          <a:p>
            <a:pPr marL="812165" lvl="1" indent="-316865" algn="just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SzPct val="93333"/>
              <a:buFont typeface="Wingdings"/>
              <a:buChar char=""/>
              <a:tabLst>
                <a:tab pos="812165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also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way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which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describes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how</a:t>
            </a:r>
            <a:r>
              <a:rPr sz="1500" spc="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</a:t>
            </a:r>
            <a:r>
              <a:rPr sz="1500" spc="3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3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represent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artificial</a:t>
            </a:r>
            <a:r>
              <a:rPr sz="1500" spc="3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intelligence.</a:t>
            </a:r>
            <a:endParaRPr sz="1500">
              <a:latin typeface="Times New Roman"/>
              <a:cs typeface="Times New Roman"/>
            </a:endParaRPr>
          </a:p>
          <a:p>
            <a:pPr marL="812800" marR="5080" algn="just">
              <a:lnSpc>
                <a:spcPct val="1051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representation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not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just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storing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some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database,</a:t>
            </a:r>
            <a:r>
              <a:rPr sz="1500" spc="3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but</a:t>
            </a:r>
            <a:r>
              <a:rPr sz="1500" spc="3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also</a:t>
            </a:r>
            <a:r>
              <a:rPr sz="1500" spc="3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enables</a:t>
            </a:r>
            <a:r>
              <a:rPr sz="1500" spc="3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intelligent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machine</a:t>
            </a:r>
            <a:r>
              <a:rPr sz="1500" spc="8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learn</a:t>
            </a:r>
            <a:r>
              <a:rPr sz="1500" spc="10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8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knowledge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85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experiences</a:t>
            </a:r>
            <a:r>
              <a:rPr sz="1500" spc="95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so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that</a:t>
            </a:r>
            <a:r>
              <a:rPr sz="1500" spc="95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90" dirty="0">
                <a:latin typeface="Times New Roman"/>
                <a:cs typeface="Times New Roman"/>
              </a:rPr>
              <a:t>  </a:t>
            </a:r>
            <a:r>
              <a:rPr sz="1500" spc="-10" dirty="0">
                <a:latin typeface="Times New Roman"/>
                <a:cs typeface="Times New Roman"/>
              </a:rPr>
              <a:t>behave </a:t>
            </a:r>
            <a:r>
              <a:rPr sz="1500" dirty="0">
                <a:latin typeface="Times New Roman"/>
                <a:cs typeface="Times New Roman"/>
              </a:rPr>
              <a:t>intelligently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like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human.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32" y="1210437"/>
            <a:ext cx="8320405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005"/>
              </a:lnSpc>
              <a:spcBef>
                <a:spcPts val="105"/>
              </a:spcBef>
              <a:buClr>
                <a:srgbClr val="585858"/>
              </a:buClr>
              <a:buSzPct val="105882"/>
              <a:buFont typeface="Arial MT"/>
              <a:buChar char="●"/>
              <a:tabLst>
                <a:tab pos="354965" algn="l"/>
              </a:tabLst>
            </a:pP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kind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knowledge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needs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represented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AI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systems:</a:t>
            </a:r>
            <a:endParaRPr sz="1700">
              <a:latin typeface="Times New Roman"/>
              <a:cs typeface="Times New Roman"/>
            </a:endParaRPr>
          </a:p>
          <a:p>
            <a:pPr marL="812165" marR="5080" lvl="1" indent="-317500">
              <a:lnSpc>
                <a:spcPts val="1600"/>
              </a:lnSpc>
              <a:spcBef>
                <a:spcPts val="80"/>
              </a:spcBef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Object: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world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domain.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E.g.,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Guitars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strings,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trumpets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brass instruments.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10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Events: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occur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world.</a:t>
            </a:r>
            <a:endParaRPr sz="1400">
              <a:latin typeface="Times New Roman"/>
              <a:cs typeface="Times New Roman"/>
            </a:endParaRPr>
          </a:p>
          <a:p>
            <a:pPr marL="812165" marR="323215" lvl="1" indent="-317500">
              <a:lnSpc>
                <a:spcPts val="1600"/>
              </a:lnSpc>
              <a:spcBef>
                <a:spcPts val="80"/>
              </a:spcBef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Concepts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items,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words,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name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common features.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10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Processes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describe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things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things.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95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Procedures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series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step-</a:t>
            </a:r>
            <a:r>
              <a:rPr sz="1400" spc="-10" dirty="0">
                <a:latin typeface="Times New Roman"/>
                <a:cs typeface="Times New Roman"/>
              </a:rPr>
              <a:t>by-</a:t>
            </a:r>
            <a:r>
              <a:rPr sz="1400" dirty="0">
                <a:latin typeface="Times New Roman"/>
                <a:cs typeface="Times New Roman"/>
              </a:rPr>
              <a:t>step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achievement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task.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95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Principles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guidelines,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rules,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parameters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govern;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principles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predictions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812165">
              <a:lnSpc>
                <a:spcPts val="1595"/>
              </a:lnSpc>
            </a:pPr>
            <a:r>
              <a:rPr sz="1400" dirty="0">
                <a:latin typeface="Times New Roman"/>
                <a:cs typeface="Times New Roman"/>
              </a:rPr>
              <a:t>draw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implications;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principles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basic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blocks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theoretical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models</a:t>
            </a:r>
            <a:r>
              <a:rPr sz="1400" spc="-10" dirty="0">
                <a:latin typeface="Times New Roman"/>
                <a:cs typeface="Times New Roman"/>
              </a:rPr>
              <a:t> (theories).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95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Performance: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describe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behavior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things.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95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Meta-</a:t>
            </a:r>
            <a:r>
              <a:rPr sz="1400" b="1" dirty="0">
                <a:latin typeface="Times New Roman"/>
                <a:cs typeface="Times New Roman"/>
              </a:rPr>
              <a:t>knowledge: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 we </a:t>
            </a:r>
            <a:r>
              <a:rPr sz="1400" spc="-10" dirty="0">
                <a:latin typeface="Times New Roman"/>
                <a:cs typeface="Times New Roman"/>
              </a:rPr>
              <a:t>know.</a:t>
            </a:r>
            <a:endParaRPr sz="1400">
              <a:latin typeface="Times New Roman"/>
              <a:cs typeface="Times New Roman"/>
            </a:endParaRPr>
          </a:p>
          <a:p>
            <a:pPr marL="812165" lvl="1" indent="-316865">
              <a:lnSpc>
                <a:spcPts val="1595"/>
              </a:lnSpc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dirty="0">
                <a:latin typeface="Times New Roman"/>
                <a:cs typeface="Times New Roman"/>
              </a:rPr>
              <a:t>Facts: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truths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 world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 we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represent.</a:t>
            </a:r>
            <a:endParaRPr sz="1400">
              <a:latin typeface="Times New Roman"/>
              <a:cs typeface="Times New Roman"/>
            </a:endParaRPr>
          </a:p>
          <a:p>
            <a:pPr marL="812165" marR="274955" lvl="1" indent="-317500">
              <a:lnSpc>
                <a:spcPct val="95100"/>
              </a:lnSpc>
              <a:spcBef>
                <a:spcPts val="40"/>
              </a:spcBef>
              <a:buClr>
                <a:srgbClr val="585858"/>
              </a:buClr>
              <a:buFont typeface="Arial MT"/>
              <a:buChar char="○"/>
              <a:tabLst>
                <a:tab pos="8121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Knowledge-</a:t>
            </a:r>
            <a:r>
              <a:rPr sz="1400" b="1" dirty="0">
                <a:latin typeface="Times New Roman"/>
                <a:cs typeface="Times New Roman"/>
              </a:rPr>
              <a:t>Base: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central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knowledge-based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agents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represented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KB.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Knowledgebase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group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Sentences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(Here,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sentences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technical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term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identical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English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language).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626" y="290321"/>
            <a:ext cx="225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Types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742950"/>
            <a:ext cx="6324599" cy="42046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098" y="219836"/>
            <a:ext cx="8168005" cy="435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92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Types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Knowledge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585858"/>
              </a:buClr>
              <a:buSzPct val="90000"/>
              <a:buFont typeface="Arial MT"/>
              <a:buChar char="●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Declarative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Knowledge:</a:t>
            </a:r>
            <a:endParaRPr sz="20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Declarative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something.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concepts,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facts,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objects.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descriptive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expressed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declarativesentences.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simpler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procedural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language.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lr>
                <a:srgbClr val="585858"/>
              </a:buClr>
              <a:buSzPct val="90000"/>
              <a:buFont typeface="Arial MT"/>
              <a:buChar char="●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Procedural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Knowledge</a:t>
            </a:r>
            <a:endParaRPr sz="20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34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imperative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knowledge.</a:t>
            </a:r>
            <a:endParaRPr sz="1600">
              <a:latin typeface="Times New Roman"/>
              <a:cs typeface="Times New Roman"/>
            </a:endParaRPr>
          </a:p>
          <a:p>
            <a:pPr marL="812165" marR="5080" lvl="1" indent="-317500">
              <a:lnSpc>
                <a:spcPct val="114999"/>
              </a:lnSpc>
              <a:spcBef>
                <a:spcPts val="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Procedural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type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responsible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do </a:t>
            </a:r>
            <a:r>
              <a:rPr sz="1600" spc="-10" dirty="0">
                <a:latin typeface="Times New Roman"/>
                <a:cs typeface="Times New Roman"/>
              </a:rPr>
              <a:t>something.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85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task.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rules,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strategies,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procedures,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agendas,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812165" lvl="1" indent="-316865">
              <a:lnSpc>
                <a:spcPct val="100000"/>
              </a:lnSpc>
              <a:spcBef>
                <a:spcPts val="290"/>
              </a:spcBef>
              <a:buClr>
                <a:srgbClr val="585858"/>
              </a:buClr>
              <a:buSzPct val="87500"/>
              <a:buFont typeface="Arial MT"/>
              <a:buChar char="○"/>
              <a:tabLst>
                <a:tab pos="812165" algn="l"/>
              </a:tabLst>
            </a:pPr>
            <a:r>
              <a:rPr sz="1600" dirty="0">
                <a:latin typeface="Times New Roman"/>
                <a:cs typeface="Times New Roman"/>
              </a:rPr>
              <a:t>Procedural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knowledge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applied.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3256</Words>
  <Application>Microsoft Office PowerPoint</Application>
  <PresentationFormat>On-screen Show (16:9)</PresentationFormat>
  <Paragraphs>340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MT</vt:lpstr>
      <vt:lpstr>Cambria Math</vt:lpstr>
      <vt:lpstr>Times New Roman</vt:lpstr>
      <vt:lpstr>Wingdings</vt:lpstr>
      <vt:lpstr>Office Theme</vt:lpstr>
      <vt:lpstr>Artificial Intelligence</vt:lpstr>
      <vt:lpstr>What is Knowledge?</vt:lpstr>
      <vt:lpstr>PowerPoint Presentation</vt:lpstr>
      <vt:lpstr>Types of Knowledge?</vt:lpstr>
      <vt:lpstr>Knowledge Topology Map</vt:lpstr>
      <vt:lpstr>Knowledge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Schemes to knowledge representation</vt:lpstr>
      <vt:lpstr>Simple relational knowledge</vt:lpstr>
      <vt:lpstr>Simple relational knowledge</vt:lpstr>
      <vt:lpstr>Inheritable knowledge</vt:lpstr>
      <vt:lpstr>PowerPoint Presentation</vt:lpstr>
      <vt:lpstr>PowerPoint Presentation</vt:lpstr>
      <vt:lpstr>Inferential knowledge</vt:lpstr>
      <vt:lpstr>Inferential knowledge</vt:lpstr>
      <vt:lpstr>PowerPoint Presentation</vt:lpstr>
      <vt:lpstr>Semantic Net</vt:lpstr>
      <vt:lpstr>Example:</vt:lpstr>
      <vt:lpstr>Example:</vt:lpstr>
      <vt:lpstr>PowerPoint Presentation</vt:lpstr>
      <vt:lpstr>PowerPoint Presentation</vt:lpstr>
      <vt:lpstr>PowerPoint Presentation</vt:lpstr>
      <vt:lpstr>Frames</vt:lpstr>
      <vt:lpstr>Frames</vt:lpstr>
      <vt:lpstr>Example:</vt:lpstr>
      <vt:lpstr>PowerPoint Presentation</vt:lpstr>
      <vt:lpstr>Disadvantages of frame representation:</vt:lpstr>
      <vt:lpstr>Agents</vt:lpstr>
      <vt:lpstr>PowerPoint Presentation</vt:lpstr>
      <vt:lpstr>Agents can be grouped into five classes based on their degree of perceived intelligence and capability :</vt:lpstr>
      <vt:lpstr>Simple Reflex Agents</vt:lpstr>
      <vt:lpstr>Model-Based Agents</vt:lpstr>
      <vt:lpstr>Goal-Based Agents</vt:lpstr>
      <vt:lpstr>Utility-Based Agents</vt:lpstr>
      <vt:lpstr>Learning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omprakash suthar</cp:lastModifiedBy>
  <cp:revision>4</cp:revision>
  <dcterms:created xsi:type="dcterms:W3CDTF">2024-08-12T02:46:47Z</dcterms:created>
  <dcterms:modified xsi:type="dcterms:W3CDTF">2024-09-09T09:56:45Z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2024-08-12T00:00:00Z</vt:filetime>
  </property>
  <property fmtid="{D5CDD505-2E9C-101B-9397-08002B2CF9AE}" pid="5" name="Producer">
    <vt:lpwstr>Microsoft® PowerPoint® 2013</vt:lpwstr>
  </property>
</Properties>
</file>