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0"/>
  </p:notesMasterIdLst>
  <p:sldIdLst>
    <p:sldId id="295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457" r:id="rId59"/>
    <p:sldId id="355" r:id="rId60"/>
    <p:sldId id="356" r:id="rId61"/>
    <p:sldId id="357" r:id="rId62"/>
    <p:sldId id="358" r:id="rId63"/>
    <p:sldId id="359" r:id="rId64"/>
    <p:sldId id="360" r:id="rId65"/>
    <p:sldId id="258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9" r:id="rId78"/>
    <p:sldId id="400" r:id="rId79"/>
    <p:sldId id="401" r:id="rId80"/>
    <p:sldId id="403" r:id="rId81"/>
    <p:sldId id="433" r:id="rId82"/>
    <p:sldId id="434" r:id="rId83"/>
    <p:sldId id="406" r:id="rId84"/>
    <p:sldId id="407" r:id="rId85"/>
    <p:sldId id="436" r:id="rId86"/>
    <p:sldId id="441" r:id="rId87"/>
    <p:sldId id="439" r:id="rId88"/>
    <p:sldId id="440" r:id="rId89"/>
    <p:sldId id="442" r:id="rId90"/>
    <p:sldId id="443" r:id="rId91"/>
    <p:sldId id="444" r:id="rId92"/>
    <p:sldId id="415" r:id="rId93"/>
    <p:sldId id="417" r:id="rId94"/>
    <p:sldId id="418" r:id="rId95"/>
    <p:sldId id="438" r:id="rId96"/>
    <p:sldId id="445" r:id="rId97"/>
    <p:sldId id="422" r:id="rId98"/>
    <p:sldId id="426" r:id="rId99"/>
    <p:sldId id="446" r:id="rId100"/>
    <p:sldId id="447" r:id="rId101"/>
    <p:sldId id="449" r:id="rId102"/>
    <p:sldId id="450" r:id="rId103"/>
    <p:sldId id="451" r:id="rId104"/>
    <p:sldId id="452" r:id="rId105"/>
    <p:sldId id="453" r:id="rId106"/>
    <p:sldId id="454" r:id="rId107"/>
    <p:sldId id="455" r:id="rId108"/>
    <p:sldId id="456" r:id="rId10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33"/>
    <a:srgbClr val="A50021"/>
    <a:srgbClr val="CC9900"/>
    <a:srgbClr val="6600CC"/>
    <a:srgbClr val="CC6600"/>
    <a:srgbClr val="FF9900"/>
    <a:srgbClr val="CC33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92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72.xml"/><Relationship Id="rId13" Type="http://schemas.openxmlformats.org/officeDocument/2006/relationships/slide" Target="slides/slide78.xml"/><Relationship Id="rId18" Type="http://schemas.openxmlformats.org/officeDocument/2006/relationships/slide" Target="slides/slide91.xml"/><Relationship Id="rId3" Type="http://schemas.openxmlformats.org/officeDocument/2006/relationships/slide" Target="slides/slide67.xml"/><Relationship Id="rId21" Type="http://schemas.openxmlformats.org/officeDocument/2006/relationships/slide" Target="slides/slide96.xml"/><Relationship Id="rId7" Type="http://schemas.openxmlformats.org/officeDocument/2006/relationships/slide" Target="slides/slide71.xml"/><Relationship Id="rId12" Type="http://schemas.openxmlformats.org/officeDocument/2006/relationships/slide" Target="slides/slide77.xml"/><Relationship Id="rId17" Type="http://schemas.openxmlformats.org/officeDocument/2006/relationships/slide" Target="slides/slide83.xml"/><Relationship Id="rId2" Type="http://schemas.openxmlformats.org/officeDocument/2006/relationships/slide" Target="slides/slide66.xml"/><Relationship Id="rId16" Type="http://schemas.openxmlformats.org/officeDocument/2006/relationships/slide" Target="slides/slide82.xml"/><Relationship Id="rId20" Type="http://schemas.openxmlformats.org/officeDocument/2006/relationships/slide" Target="slides/slide93.xml"/><Relationship Id="rId1" Type="http://schemas.openxmlformats.org/officeDocument/2006/relationships/slide" Target="slides/slide65.xml"/><Relationship Id="rId6" Type="http://schemas.openxmlformats.org/officeDocument/2006/relationships/slide" Target="slides/slide70.xml"/><Relationship Id="rId11" Type="http://schemas.openxmlformats.org/officeDocument/2006/relationships/slide" Target="slides/slide76.xml"/><Relationship Id="rId5" Type="http://schemas.openxmlformats.org/officeDocument/2006/relationships/slide" Target="slides/slide69.xml"/><Relationship Id="rId15" Type="http://schemas.openxmlformats.org/officeDocument/2006/relationships/slide" Target="slides/slide80.xml"/><Relationship Id="rId10" Type="http://schemas.openxmlformats.org/officeDocument/2006/relationships/slide" Target="slides/slide74.xml"/><Relationship Id="rId19" Type="http://schemas.openxmlformats.org/officeDocument/2006/relationships/slide" Target="slides/slide92.xml"/><Relationship Id="rId4" Type="http://schemas.openxmlformats.org/officeDocument/2006/relationships/slide" Target="slides/slide68.xml"/><Relationship Id="rId9" Type="http://schemas.openxmlformats.org/officeDocument/2006/relationships/slide" Target="slides/slide73.xml"/><Relationship Id="rId14" Type="http://schemas.openxmlformats.org/officeDocument/2006/relationships/slide" Target="slides/slide79.xml"/><Relationship Id="rId22" Type="http://schemas.openxmlformats.org/officeDocument/2006/relationships/slide" Target="slides/slide9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9403BF-B889-4451-9534-299E37E3E7BD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3FAA4-A77E-4D5E-98B6-BE96F182676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3C35E-E922-44DD-97CD-46FFCE09044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EC59-02FA-48BE-A932-DE7559380AD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0732" y="461594"/>
            <a:ext cx="200253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</a:t>
            </a:r>
            <a:r>
              <a:rPr spc="-45" dirty="0"/>
              <a:t> </a:t>
            </a:r>
            <a:r>
              <a:rPr spc="-5" dirty="0"/>
              <a:t>by-</a:t>
            </a:r>
            <a:r>
              <a:rPr spc="-20" dirty="0"/>
              <a:t> </a:t>
            </a:r>
            <a:r>
              <a:rPr spc="-5" dirty="0"/>
              <a:t>Agniwesh</a:t>
            </a:r>
            <a:r>
              <a:rPr spc="-10" dirty="0"/>
              <a:t> </a:t>
            </a:r>
            <a:r>
              <a:rPr spc="-5" dirty="0"/>
              <a:t>Mishra,</a:t>
            </a:r>
            <a:r>
              <a:rPr spc="-15" dirty="0"/>
              <a:t> </a:t>
            </a:r>
            <a:r>
              <a:rPr spc="-5" dirty="0"/>
              <a:t>Rungta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College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Engg.</a:t>
            </a:r>
            <a:r>
              <a:rPr spc="-20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25" dirty="0"/>
              <a:t>Tech.</a:t>
            </a:r>
            <a:r>
              <a:rPr spc="-15" dirty="0"/>
              <a:t> </a:t>
            </a:r>
            <a:r>
              <a:rPr dirty="0"/>
              <a:t>,</a:t>
            </a:r>
            <a:r>
              <a:rPr spc="-5" dirty="0"/>
              <a:t> Bhilai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3080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</a:t>
            </a:r>
            <a:r>
              <a:rPr spc="-45" dirty="0"/>
              <a:t> </a:t>
            </a:r>
            <a:r>
              <a:rPr spc="-5" dirty="0"/>
              <a:t>by-</a:t>
            </a:r>
            <a:r>
              <a:rPr spc="-20" dirty="0"/>
              <a:t> </a:t>
            </a:r>
            <a:r>
              <a:rPr spc="-5" dirty="0"/>
              <a:t>Agniwesh</a:t>
            </a:r>
            <a:r>
              <a:rPr spc="-10" dirty="0"/>
              <a:t> </a:t>
            </a:r>
            <a:r>
              <a:rPr spc="-5" dirty="0"/>
              <a:t>Mishra,</a:t>
            </a:r>
            <a:r>
              <a:rPr spc="-15" dirty="0"/>
              <a:t> </a:t>
            </a:r>
            <a:r>
              <a:rPr spc="-5" dirty="0"/>
              <a:t>Rungta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College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Engg.</a:t>
            </a:r>
            <a:r>
              <a:rPr spc="-20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25" dirty="0"/>
              <a:t>Tech.</a:t>
            </a:r>
            <a:r>
              <a:rPr spc="-15" dirty="0"/>
              <a:t> </a:t>
            </a:r>
            <a:r>
              <a:rPr dirty="0"/>
              <a:t>,</a:t>
            </a:r>
            <a:r>
              <a:rPr spc="-5" dirty="0"/>
              <a:t> Bhilai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0710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556661"/>
            <a:ext cx="3418204" cy="438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04028" y="1701673"/>
            <a:ext cx="3392170" cy="408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</a:t>
            </a:r>
            <a:r>
              <a:rPr spc="-45" dirty="0"/>
              <a:t> </a:t>
            </a:r>
            <a:r>
              <a:rPr spc="-5" dirty="0"/>
              <a:t>by-</a:t>
            </a:r>
            <a:r>
              <a:rPr spc="-20" dirty="0"/>
              <a:t> </a:t>
            </a:r>
            <a:r>
              <a:rPr spc="-5" dirty="0"/>
              <a:t>Agniwesh</a:t>
            </a:r>
            <a:r>
              <a:rPr spc="-10" dirty="0"/>
              <a:t> </a:t>
            </a:r>
            <a:r>
              <a:rPr spc="-5" dirty="0"/>
              <a:t>Mishra,</a:t>
            </a:r>
            <a:r>
              <a:rPr spc="-15" dirty="0"/>
              <a:t> </a:t>
            </a:r>
            <a:r>
              <a:rPr spc="-5" dirty="0"/>
              <a:t>Rungta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College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Engg.</a:t>
            </a:r>
            <a:r>
              <a:rPr spc="-20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25" dirty="0"/>
              <a:t>Tech.</a:t>
            </a:r>
            <a:r>
              <a:rPr spc="-15" dirty="0"/>
              <a:t> </a:t>
            </a:r>
            <a:r>
              <a:rPr dirty="0"/>
              <a:t>,</a:t>
            </a:r>
            <a:r>
              <a:rPr spc="-5" dirty="0"/>
              <a:t> Bhilai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09913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</a:t>
            </a:r>
            <a:r>
              <a:rPr spc="-45" dirty="0"/>
              <a:t> </a:t>
            </a:r>
            <a:r>
              <a:rPr spc="-5" dirty="0"/>
              <a:t>by-</a:t>
            </a:r>
            <a:r>
              <a:rPr spc="-20" dirty="0"/>
              <a:t> </a:t>
            </a:r>
            <a:r>
              <a:rPr spc="-5" dirty="0"/>
              <a:t>Agniwesh</a:t>
            </a:r>
            <a:r>
              <a:rPr spc="-10" dirty="0"/>
              <a:t> </a:t>
            </a:r>
            <a:r>
              <a:rPr spc="-5" dirty="0"/>
              <a:t>Mishra,</a:t>
            </a:r>
            <a:r>
              <a:rPr spc="-15" dirty="0"/>
              <a:t> </a:t>
            </a:r>
            <a:r>
              <a:rPr spc="-5" dirty="0"/>
              <a:t>Rungta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College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Engg.</a:t>
            </a:r>
            <a:r>
              <a:rPr spc="-20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25" dirty="0"/>
              <a:t>Tech.</a:t>
            </a:r>
            <a:r>
              <a:rPr spc="-15" dirty="0"/>
              <a:t> </a:t>
            </a:r>
            <a:r>
              <a:rPr dirty="0"/>
              <a:t>,</a:t>
            </a:r>
            <a:r>
              <a:rPr spc="-5" dirty="0"/>
              <a:t> Bhilai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507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</a:t>
            </a:r>
            <a:r>
              <a:rPr spc="-45" dirty="0"/>
              <a:t> </a:t>
            </a:r>
            <a:r>
              <a:rPr spc="-5" dirty="0"/>
              <a:t>by-</a:t>
            </a:r>
            <a:r>
              <a:rPr spc="-20" dirty="0"/>
              <a:t> </a:t>
            </a:r>
            <a:r>
              <a:rPr spc="-5" dirty="0"/>
              <a:t>Agniwesh</a:t>
            </a:r>
            <a:r>
              <a:rPr spc="-10" dirty="0"/>
              <a:t> </a:t>
            </a:r>
            <a:r>
              <a:rPr spc="-5" dirty="0"/>
              <a:t>Mishra,</a:t>
            </a:r>
            <a:r>
              <a:rPr spc="-15" dirty="0"/>
              <a:t> </a:t>
            </a:r>
            <a:r>
              <a:rPr spc="-5" dirty="0"/>
              <a:t>Rungta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College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Engg.</a:t>
            </a:r>
            <a:r>
              <a:rPr spc="-20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25" dirty="0"/>
              <a:t>Tech.</a:t>
            </a:r>
            <a:r>
              <a:rPr spc="-15" dirty="0"/>
              <a:t> </a:t>
            </a:r>
            <a:r>
              <a:rPr dirty="0"/>
              <a:t>,</a:t>
            </a:r>
            <a:r>
              <a:rPr spc="-5" dirty="0"/>
              <a:t> Bhilai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4271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CEE98-36D1-44AA-B3A8-ABB1AB62AA3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A42E2-7421-4287-A36D-A0102EE9F10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27507-D355-4A89-BC25-9EBF43B2AD2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93771-F7F6-4CFB-8AF4-614F93F3457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75CAB-3597-4247-B980-5447ADA2CE7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A22A6-094E-41BC-815D-5560E70A829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B4638-81CB-4F98-9713-E0AF868A2C7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4F28B-285D-4B33-B0DD-C1654BE2E1A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6A35E6-8D28-45E9-BFAE-5E772891DC6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000" y="496646"/>
            <a:ext cx="660399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549653"/>
            <a:ext cx="8074660" cy="4342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1182" y="6373774"/>
            <a:ext cx="2423160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5" dirty="0"/>
              <a:t>Prepared</a:t>
            </a:r>
            <a:r>
              <a:rPr spc="-45" dirty="0"/>
              <a:t> </a:t>
            </a:r>
            <a:r>
              <a:rPr spc="-5" dirty="0"/>
              <a:t>by-</a:t>
            </a:r>
            <a:r>
              <a:rPr spc="-20" dirty="0"/>
              <a:t> </a:t>
            </a:r>
            <a:r>
              <a:rPr spc="-5" dirty="0"/>
              <a:t>Agniwesh</a:t>
            </a:r>
            <a:r>
              <a:rPr spc="-10" dirty="0"/>
              <a:t> </a:t>
            </a:r>
            <a:r>
              <a:rPr spc="-5" dirty="0"/>
              <a:t>Mishra,</a:t>
            </a:r>
            <a:r>
              <a:rPr spc="-15" dirty="0"/>
              <a:t> </a:t>
            </a:r>
            <a:r>
              <a:rPr spc="-5" dirty="0"/>
              <a:t>Rungta</a:t>
            </a:r>
          </a:p>
          <a:p>
            <a:pPr algn="ctr">
              <a:lnSpc>
                <a:spcPct val="100000"/>
              </a:lnSpc>
            </a:pPr>
            <a:r>
              <a:rPr spc="-10" dirty="0"/>
              <a:t>College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Engg.</a:t>
            </a:r>
            <a:r>
              <a:rPr spc="-20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25" dirty="0"/>
              <a:t>Tech.</a:t>
            </a:r>
            <a:r>
              <a:rPr spc="-15" dirty="0"/>
              <a:t> </a:t>
            </a:r>
            <a:r>
              <a:rPr dirty="0"/>
              <a:t>,</a:t>
            </a:r>
            <a:r>
              <a:rPr spc="-5" dirty="0"/>
              <a:t> Bhilai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179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" y="857250"/>
            <a:ext cx="9143981" cy="5143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4" name="object 4"/>
          <p:cNvSpPr/>
          <p:nvPr/>
        </p:nvSpPr>
        <p:spPr>
          <a:xfrm>
            <a:off x="480801" y="3895428"/>
            <a:ext cx="2486018" cy="619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95949" y="4646219"/>
            <a:ext cx="2584609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spc="11" dirty="0">
                <a:solidFill>
                  <a:srgbClr val="FFFFFF"/>
                </a:solidFill>
                <a:latin typeface="FreeSans"/>
                <a:cs typeface="FreeSans"/>
              </a:rPr>
              <a:t>Department </a:t>
            </a:r>
            <a:r>
              <a:rPr sz="1200" spc="23" dirty="0">
                <a:solidFill>
                  <a:srgbClr val="FFFFFF"/>
                </a:solidFill>
                <a:latin typeface="FreeSans"/>
                <a:cs typeface="FreeSans"/>
              </a:rPr>
              <a:t>of </a:t>
            </a:r>
            <a:r>
              <a:rPr lang="en-IN" sz="1200" spc="4" dirty="0">
                <a:solidFill>
                  <a:srgbClr val="FFFFFF"/>
                </a:solidFill>
                <a:latin typeface="FreeSans"/>
                <a:cs typeface="FreeSans"/>
              </a:rPr>
              <a:t>Computer Engineering</a:t>
            </a:r>
            <a:endParaRPr sz="1200" dirty="0">
              <a:latin typeface="FreeSans"/>
              <a:cs typeface="Free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334346" y="1288922"/>
            <a:ext cx="8886612" cy="748282"/>
          </a:xfrm>
          <a:prstGeom prst="rect">
            <a:avLst/>
          </a:prstGeom>
        </p:spPr>
        <p:txBody>
          <a:bodyPr vert="horz" wrap="square" lIns="0" tIns="9525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Artificial Intelligence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7899" y="2075501"/>
            <a:ext cx="3550920" cy="1524776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9525">
              <a:spcBef>
                <a:spcPts val="690"/>
              </a:spcBef>
            </a:pPr>
            <a:endParaRPr lang="en-IN" sz="1950" spc="-56" dirty="0">
              <a:solidFill>
                <a:srgbClr val="FFFFFF"/>
              </a:solidFill>
              <a:latin typeface="FreeSans"/>
              <a:cs typeface="FreeSans"/>
            </a:endParaRPr>
          </a:p>
          <a:p>
            <a:pPr marL="9525">
              <a:spcBef>
                <a:spcPts val="690"/>
              </a:spcBef>
            </a:pPr>
            <a:r>
              <a:rPr sz="1950" spc="-56" dirty="0">
                <a:solidFill>
                  <a:srgbClr val="FFFFFF"/>
                </a:solidFill>
                <a:latin typeface="FreeSans"/>
                <a:cs typeface="FreeSans"/>
              </a:rPr>
              <a:t>Unit</a:t>
            </a:r>
            <a:r>
              <a:rPr lang="en-IN" sz="1950" spc="-56" dirty="0">
                <a:solidFill>
                  <a:srgbClr val="FFFFFF"/>
                </a:solidFill>
                <a:latin typeface="FreeSans"/>
                <a:cs typeface="FreeSans"/>
              </a:rPr>
              <a:t>-3 (Predicate Logic, Resolution)</a:t>
            </a:r>
            <a:endParaRPr sz="1950" dirty="0">
              <a:latin typeface="FreeSans"/>
              <a:cs typeface="FreeSans"/>
            </a:endParaRPr>
          </a:p>
          <a:p>
            <a:pPr marL="9525">
              <a:spcBef>
                <a:spcPts val="566"/>
              </a:spcBef>
            </a:pPr>
            <a:r>
              <a:rPr lang="en-IN" spc="-8" dirty="0">
                <a:solidFill>
                  <a:srgbClr val="FFFFFF"/>
                </a:solidFill>
                <a:latin typeface="FreeSans"/>
                <a:cs typeface="FreeSans"/>
              </a:rPr>
              <a:t>Artificial </a:t>
            </a:r>
            <a:r>
              <a:rPr lang="en-IN" spc="-8" dirty="0" smtClean="0">
                <a:solidFill>
                  <a:srgbClr val="FFFFFF"/>
                </a:solidFill>
                <a:latin typeface="FreeSans"/>
                <a:cs typeface="FreeSans"/>
              </a:rPr>
              <a:t>Intelligence</a:t>
            </a:r>
            <a:endParaRPr dirty="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41" y="496646"/>
            <a:ext cx="5669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Translating</a:t>
            </a:r>
            <a:r>
              <a:rPr spc="10" dirty="0"/>
              <a:t> </a:t>
            </a:r>
            <a:r>
              <a:rPr spc="-5" dirty="0"/>
              <a:t>English</a:t>
            </a:r>
            <a:r>
              <a:rPr dirty="0"/>
              <a:t> </a:t>
            </a:r>
            <a:r>
              <a:rPr spc="-25" dirty="0"/>
              <a:t>to</a:t>
            </a:r>
            <a:r>
              <a:rPr spc="-10" dirty="0"/>
              <a:t> FOPL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49650"/>
            <a:ext cx="4392930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59105" marR="0" lvl="0" indent="-44704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45974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male.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3550" marR="0" lvl="0" indent="-451484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464184" algn="l"/>
              </a:tabLst>
              <a:defRPr/>
            </a:pP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Tuna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fish.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4699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Dashrath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ram‟s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4699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Kush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son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Kaushaliya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wife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Dashrath.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Clinton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tall.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white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alligator.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kings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person.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03885" marR="0" lvl="0" indent="-5918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603885" algn="l"/>
                <a:tab pos="6045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Nobody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loves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john.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Use resolution to answer the question, “What food does Sue eat?” </a:t>
            </a:r>
          </a:p>
          <a:p>
            <a:r>
              <a:rPr lang="en-US" dirty="0"/>
              <a:t>What food does Sue eat?”</a:t>
            </a:r>
          </a:p>
          <a:p>
            <a:pPr>
              <a:buNone/>
            </a:pPr>
            <a:r>
              <a:rPr lang="en-US" dirty="0"/>
              <a:t>     Eats(</a:t>
            </a:r>
            <a:r>
              <a:rPr lang="en-US" dirty="0" err="1"/>
              <a:t>Sue,X</a:t>
            </a:r>
            <a:r>
              <a:rPr lang="en-US" dirty="0"/>
              <a:t>),</a:t>
            </a:r>
          </a:p>
          <a:p>
            <a:pPr>
              <a:buNone/>
            </a:pPr>
            <a:r>
              <a:rPr lang="en-US" dirty="0"/>
              <a:t>      Negate  Query  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US" dirty="0"/>
              <a:t> Eats(Sue, X)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US" b="1" dirty="0"/>
              <a:t> </a:t>
            </a:r>
            <a:r>
              <a:rPr lang="en-US" dirty="0"/>
              <a:t>Eats(Sue, X)           Eats(</a:t>
            </a:r>
            <a:r>
              <a:rPr lang="en-US" dirty="0" err="1"/>
              <a:t>Bill,peanuts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US" dirty="0"/>
              <a:t>  Eats(</a:t>
            </a:r>
            <a:r>
              <a:rPr lang="en-US" dirty="0" err="1"/>
              <a:t>Sue,peanuts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100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2209800" y="49530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3505200" y="48768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724400" y="5029200"/>
            <a:ext cx="1522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 </a:t>
            </a:r>
            <a:r>
              <a:rPr lang="en-US" dirty="0" err="1"/>
              <a:t>eanuts</a:t>
            </a:r>
            <a:r>
              <a:rPr lang="en-US" dirty="0"/>
              <a:t>/x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</a:t>
            </a:r>
            <a:r>
              <a:rPr lang="en-US" dirty="0">
                <a:solidFill>
                  <a:schemeClr val="accent1"/>
                </a:solidFill>
              </a:rPr>
              <a:t>john likes peanuts using </a:t>
            </a:r>
            <a:r>
              <a:rPr lang="en-US" dirty="0">
                <a:solidFill>
                  <a:schemeClr val="accent2"/>
                </a:solidFill>
              </a:rPr>
              <a:t>backward chaining</a:t>
            </a:r>
          </a:p>
          <a:p>
            <a:r>
              <a:rPr lang="en-US" dirty="0">
                <a:solidFill>
                  <a:schemeClr val="accent2"/>
                </a:solidFill>
              </a:rPr>
              <a:t>Forward chaining : attempt to from start state </a:t>
            </a:r>
          </a:p>
          <a:p>
            <a:r>
              <a:rPr lang="en-US" dirty="0">
                <a:solidFill>
                  <a:schemeClr val="accent2"/>
                </a:solidFill>
              </a:rPr>
              <a:t>Backward chaining : attempt to prove from goal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101</a:t>
            </a:fld>
            <a:endParaRPr lang="en-GB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Use backward chaining to prove that John likes peanuts</a:t>
            </a:r>
            <a:r>
              <a:rPr lang="en-US" dirty="0"/>
              <a:t>. </a:t>
            </a:r>
          </a:p>
          <a:p>
            <a:r>
              <a:rPr lang="en-US" dirty="0"/>
              <a:t>To prove Likes(John, Peanuts), </a:t>
            </a:r>
          </a:p>
          <a:p>
            <a:r>
              <a:rPr lang="en-US" dirty="0"/>
              <a:t>we just need </a:t>
            </a:r>
            <a:r>
              <a:rPr lang="en-US" dirty="0">
                <a:solidFill>
                  <a:schemeClr val="accent2"/>
                </a:solidFill>
              </a:rPr>
              <a:t>to prove Food(Peanuts), </a:t>
            </a:r>
            <a:r>
              <a:rPr lang="en-US" dirty="0"/>
              <a:t>according to sentence 1. </a:t>
            </a:r>
          </a:p>
          <a:p>
            <a:r>
              <a:rPr lang="en-US" dirty="0"/>
              <a:t>By sentence 4, we just need to prove </a:t>
            </a:r>
          </a:p>
          <a:p>
            <a:r>
              <a:rPr lang="en-US" dirty="0"/>
              <a:t>Eats(y, Peanuts) ∧ ¬</a:t>
            </a:r>
            <a:r>
              <a:rPr lang="en-US" dirty="0" err="1"/>
              <a:t>KilledBy</a:t>
            </a:r>
            <a:r>
              <a:rPr lang="en-US" dirty="0"/>
              <a:t>(y, Peanuts)</a:t>
            </a:r>
            <a:r>
              <a:rPr lang="en-US" b="1" dirty="0"/>
              <a:t> V food(</a:t>
            </a:r>
            <a:r>
              <a:rPr lang="en-US" b="1" dirty="0" err="1"/>
              <a:t>Penuts</a:t>
            </a:r>
            <a:r>
              <a:rPr lang="en-US" b="1" dirty="0"/>
              <a:t>)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102</a:t>
            </a:fld>
            <a:endParaRPr lang="en-GB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following statements are assumed to be true: </a:t>
            </a:r>
          </a:p>
          <a:p>
            <a:r>
              <a:rPr lang="en-US" dirty="0"/>
              <a:t>Steve only likes easy courses. </a:t>
            </a:r>
          </a:p>
          <a:p>
            <a:r>
              <a:rPr lang="en-US" dirty="0"/>
              <a:t>Science courses are hard. </a:t>
            </a:r>
          </a:p>
          <a:p>
            <a:r>
              <a:rPr lang="en-US" dirty="0"/>
              <a:t>All the courses in the </a:t>
            </a:r>
            <a:r>
              <a:rPr lang="en-US" dirty="0" err="1"/>
              <a:t>basketweaving</a:t>
            </a:r>
            <a:r>
              <a:rPr lang="en-US" dirty="0"/>
              <a:t> department are easy. </a:t>
            </a:r>
          </a:p>
          <a:p>
            <a:r>
              <a:rPr lang="en-US" dirty="0"/>
              <a:t>BK301 is a </a:t>
            </a:r>
            <a:r>
              <a:rPr lang="en-US" dirty="0" err="1"/>
              <a:t>basketweaving</a:t>
            </a:r>
            <a:r>
              <a:rPr lang="en-US" dirty="0"/>
              <a:t> course.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Using Resolution find the Answer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What course would Steve like?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103</a:t>
            </a:fld>
            <a:endParaRPr lang="en-GB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Convert sentences into p</a:t>
            </a:r>
            <a:r>
              <a:rPr lang="en-US" dirty="0">
                <a:solidFill>
                  <a:schemeClr val="accent2"/>
                </a:solidFill>
              </a:rPr>
              <a:t>redicate logic</a:t>
            </a:r>
          </a:p>
          <a:p>
            <a:r>
              <a:rPr lang="en-US" dirty="0"/>
              <a:t> </a:t>
            </a:r>
            <a:r>
              <a:rPr lang="en-US" b="1" dirty="0">
                <a:sym typeface="Symbol"/>
              </a:rPr>
              <a:t></a:t>
            </a:r>
            <a:r>
              <a:rPr lang="en-US" b="1" dirty="0"/>
              <a:t>x</a:t>
            </a:r>
            <a:r>
              <a:rPr lang="en-US" dirty="0"/>
              <a:t> easy(x) -&gt; likes(</a:t>
            </a:r>
            <a:r>
              <a:rPr lang="en-US" dirty="0" err="1"/>
              <a:t>steve,x</a:t>
            </a:r>
            <a:r>
              <a:rPr lang="en-US" dirty="0"/>
              <a:t>) </a:t>
            </a:r>
          </a:p>
          <a:p>
            <a:r>
              <a:rPr lang="en-US" b="1" dirty="0">
                <a:sym typeface="Symbol"/>
              </a:rPr>
              <a:t></a:t>
            </a:r>
            <a:r>
              <a:rPr lang="en-US" b="1" dirty="0"/>
              <a:t>x </a:t>
            </a:r>
            <a:r>
              <a:rPr lang="en-US" dirty="0"/>
              <a:t>science(x) -&gt;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/>
              <a:t>easy(x) </a:t>
            </a:r>
          </a:p>
          <a:p>
            <a:r>
              <a:rPr lang="en-US" b="1" dirty="0">
                <a:sym typeface="Symbol"/>
              </a:rPr>
              <a:t></a:t>
            </a:r>
            <a:r>
              <a:rPr lang="en-US" b="1" dirty="0"/>
              <a:t>x </a:t>
            </a:r>
            <a:r>
              <a:rPr lang="en-US" dirty="0" err="1"/>
              <a:t>basketweaving</a:t>
            </a:r>
            <a:r>
              <a:rPr lang="en-US" dirty="0"/>
              <a:t>(x) -&gt; easy(x) </a:t>
            </a:r>
          </a:p>
          <a:p>
            <a:r>
              <a:rPr lang="en-US" dirty="0" err="1"/>
              <a:t>basketweaving</a:t>
            </a:r>
            <a:r>
              <a:rPr lang="en-US" dirty="0"/>
              <a:t>(BK301)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104</a:t>
            </a:fld>
            <a:endParaRPr lang="en-GB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convert it into clause form </a:t>
            </a:r>
          </a:p>
          <a:p>
            <a:r>
              <a:rPr lang="en-US" dirty="0"/>
              <a:t> Negation of conclusion to our set of clauses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105</a:t>
            </a:fld>
            <a:endParaRPr lang="en-GB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(1)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/>
              <a:t>easy(x)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likes(</a:t>
            </a:r>
            <a:r>
              <a:rPr lang="en-US" dirty="0" err="1"/>
              <a:t>steve,x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(2)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/>
              <a:t>science(x)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/>
              <a:t>easy(x) </a:t>
            </a:r>
          </a:p>
          <a:p>
            <a:pPr>
              <a:buNone/>
            </a:pPr>
            <a:r>
              <a:rPr lang="en-US" dirty="0"/>
              <a:t>(3)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/>
              <a:t>science(x)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/>
              <a:t>easy(x) </a:t>
            </a:r>
          </a:p>
          <a:p>
            <a:pPr>
              <a:buNone/>
            </a:pPr>
            <a:r>
              <a:rPr lang="en-US" dirty="0"/>
              <a:t>(4)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 err="1"/>
              <a:t>basketweaving</a:t>
            </a:r>
            <a:r>
              <a:rPr lang="en-US" dirty="0"/>
              <a:t>(x)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easy(x) </a:t>
            </a:r>
          </a:p>
          <a:p>
            <a:pPr>
              <a:buNone/>
            </a:pPr>
            <a:r>
              <a:rPr lang="en-US" dirty="0"/>
              <a:t>(5) </a:t>
            </a:r>
            <a:r>
              <a:rPr lang="en-US" dirty="0" err="1"/>
              <a:t>basketweaving</a:t>
            </a:r>
            <a:r>
              <a:rPr lang="en-US" dirty="0"/>
              <a:t>(BK301) </a:t>
            </a:r>
          </a:p>
          <a:p>
            <a:pPr>
              <a:buNone/>
            </a:pPr>
            <a:r>
              <a:rPr lang="en-US" dirty="0"/>
              <a:t>(6)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/>
              <a:t>likes(</a:t>
            </a:r>
            <a:r>
              <a:rPr lang="en-US" dirty="0" err="1"/>
              <a:t>steve,x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106</a:t>
            </a:fld>
            <a:endParaRPr lang="en-GB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	 </a:t>
            </a:r>
            <a:r>
              <a:rPr lang="en-US" dirty="0"/>
              <a:t>likes(</a:t>
            </a:r>
            <a:r>
              <a:rPr lang="en-US" dirty="0" err="1"/>
              <a:t>steve,x</a:t>
            </a:r>
            <a:r>
              <a:rPr lang="en-US" dirty="0"/>
              <a:t>)     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/>
              <a:t>easy(x)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likes(</a:t>
            </a:r>
            <a:r>
              <a:rPr lang="en-US" dirty="0" err="1"/>
              <a:t>steve,x</a:t>
            </a:r>
            <a:r>
              <a:rPr lang="en-US" dirty="0"/>
              <a:t>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		 </a:t>
            </a:r>
            <a:r>
              <a:rPr lang="en-US" dirty="0"/>
              <a:t>easy(x) 	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 err="1">
                <a:sym typeface="Wingdings" pitchFamily="2" charset="2"/>
              </a:rPr>
              <a:t>resolvent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107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3581400" y="24384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4876800" y="22860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8200" y="2971801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 err="1"/>
              <a:t>basketweaving</a:t>
            </a:r>
            <a:r>
              <a:rPr lang="en-US" dirty="0"/>
              <a:t>(x)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easy(x)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62200" y="38100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3657600" y="36576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4495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 err="1"/>
              <a:t>basketweaving</a:t>
            </a:r>
            <a:r>
              <a:rPr lang="en-US" dirty="0"/>
              <a:t>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0" y="4343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basketweaving</a:t>
            </a:r>
            <a:r>
              <a:rPr lang="en-US" dirty="0"/>
              <a:t>(BK301)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733800" y="50292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5029200" y="48768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5181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BK301/X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56388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41" y="496646"/>
            <a:ext cx="5669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Translating</a:t>
            </a:r>
            <a:r>
              <a:rPr spc="10" dirty="0"/>
              <a:t> </a:t>
            </a:r>
            <a:r>
              <a:rPr spc="-5" dirty="0"/>
              <a:t>English</a:t>
            </a:r>
            <a:r>
              <a:rPr dirty="0"/>
              <a:t> </a:t>
            </a:r>
            <a:r>
              <a:rPr spc="-25" dirty="0"/>
              <a:t>to</a:t>
            </a:r>
            <a:r>
              <a:rPr spc="-10" dirty="0"/>
              <a:t> FOPL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5" dirty="0"/>
              <a:t>Bhaskar likes aeroplanes.</a:t>
            </a:r>
          </a:p>
          <a:p>
            <a:pPr marL="527685" indent="-51562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pc="-60" dirty="0"/>
              <a:t>Ravi‟s</a:t>
            </a:r>
            <a:r>
              <a:rPr spc="-30" dirty="0"/>
              <a:t> </a:t>
            </a:r>
            <a:r>
              <a:rPr spc="-5" dirty="0"/>
              <a:t>father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60" dirty="0"/>
              <a:t>rani‟s</a:t>
            </a:r>
          </a:p>
          <a:p>
            <a:pPr marL="527685">
              <a:lnSpc>
                <a:spcPct val="100000"/>
              </a:lnSpc>
            </a:pPr>
            <a:r>
              <a:rPr spc="-20" dirty="0"/>
              <a:t>father.</a:t>
            </a:r>
          </a:p>
          <a:p>
            <a:pPr marL="527685" indent="-515620">
              <a:lnSpc>
                <a:spcPct val="100000"/>
              </a:lnSpc>
              <a:spcBef>
                <a:spcPts val="52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pc="-5" dirty="0"/>
              <a:t>Plato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10" dirty="0"/>
              <a:t>man.</a:t>
            </a:r>
          </a:p>
          <a:p>
            <a:pPr marL="527685" indent="-51562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pc="-5" dirty="0"/>
              <a:t>Ram</a:t>
            </a:r>
            <a:r>
              <a:rPr spc="-25" dirty="0"/>
              <a:t> </a:t>
            </a:r>
            <a:r>
              <a:rPr spc="-5" dirty="0"/>
              <a:t>likes</a:t>
            </a:r>
            <a:r>
              <a:rPr spc="-35" dirty="0"/>
              <a:t> </a:t>
            </a:r>
            <a:r>
              <a:rPr spc="-5" dirty="0"/>
              <a:t>mango.</a:t>
            </a:r>
          </a:p>
          <a:p>
            <a:pPr marL="527685" indent="-51562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pc="-10" dirty="0"/>
              <a:t>Sima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girl.</a:t>
            </a:r>
          </a:p>
          <a:p>
            <a:pPr marL="527685" indent="-515620">
              <a:lnSpc>
                <a:spcPct val="100000"/>
              </a:lnSpc>
              <a:spcBef>
                <a:spcPts val="52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pc="-5" dirty="0"/>
              <a:t>Rose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spc="-5" dirty="0"/>
              <a:t>red.</a:t>
            </a:r>
          </a:p>
          <a:p>
            <a:pPr marL="527685" indent="-51562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pc="-5" dirty="0"/>
              <a:t>John</a:t>
            </a:r>
            <a:r>
              <a:rPr spc="-25" dirty="0"/>
              <a:t> </a:t>
            </a:r>
            <a:r>
              <a:rPr spc="-5" dirty="0"/>
              <a:t>owns</a:t>
            </a:r>
            <a:r>
              <a:rPr spc="-25" dirty="0"/>
              <a:t> </a:t>
            </a:r>
            <a:r>
              <a:rPr spc="-5" dirty="0"/>
              <a:t>gold.</a:t>
            </a:r>
          </a:p>
          <a:p>
            <a:pPr marL="527685" indent="-51562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pc="-5" dirty="0"/>
              <a:t>Ram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taller</a:t>
            </a:r>
            <a:r>
              <a:rPr dirty="0"/>
              <a:t> </a:t>
            </a:r>
            <a:r>
              <a:rPr spc="-5" dirty="0"/>
              <a:t>than</a:t>
            </a:r>
            <a:r>
              <a:rPr dirty="0"/>
              <a:t> </a:t>
            </a:r>
            <a:r>
              <a:rPr spc="-5" dirty="0"/>
              <a:t>mohan.</a:t>
            </a:r>
          </a:p>
          <a:p>
            <a:pPr marL="527685" indent="-515620">
              <a:lnSpc>
                <a:spcPct val="100000"/>
              </a:lnSpc>
              <a:spcBef>
                <a:spcPts val="53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pc="-5" dirty="0"/>
              <a:t>My</a:t>
            </a:r>
            <a:r>
              <a:rPr spc="-20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khan.</a:t>
            </a:r>
          </a:p>
          <a:p>
            <a:pPr marL="527685" indent="-515620">
              <a:lnSpc>
                <a:spcPct val="100000"/>
              </a:lnSpc>
              <a:spcBef>
                <a:spcPts val="52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pc="-5" dirty="0"/>
              <a:t>Apple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fruit.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7828" y="1549650"/>
            <a:ext cx="4075429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8015" lvl="0" indent="0" algn="l" defTabSz="914400" rtl="0" eaLnBrk="1" fontAlgn="auto" latinLnBrk="0" hangingPunct="1">
              <a:lnSpc>
                <a:spcPct val="120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(bhaskar,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aeroplanes).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Father(father(ravi),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rani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)).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164465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(plato).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Likes(ram,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mango).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Girl(sima)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1616075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 (rose).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Owns(john,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gold).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Taller(ram,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mohan).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Name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(khan)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Name(my,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khan)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Fruit(apple).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41" y="496646"/>
            <a:ext cx="5669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Translating</a:t>
            </a:r>
            <a:r>
              <a:rPr spc="10" dirty="0"/>
              <a:t> </a:t>
            </a:r>
            <a:r>
              <a:rPr spc="-5" dirty="0"/>
              <a:t>English</a:t>
            </a:r>
            <a:r>
              <a:rPr dirty="0"/>
              <a:t> </a:t>
            </a:r>
            <a:r>
              <a:rPr spc="-25" dirty="0"/>
              <a:t>to</a:t>
            </a:r>
            <a:r>
              <a:rPr spc="-10" dirty="0"/>
              <a:t> FOPL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95879"/>
            <a:ext cx="4392930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59105" marR="0" lvl="0" indent="-44704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45974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male.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3550" marR="0" lvl="0" indent="-451484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464184" algn="l"/>
              </a:tabLst>
              <a:defRPr/>
            </a:pP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Tuna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fish.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4699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Dashrath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ram‟s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4699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Kush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son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Kaushaliya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wife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Dashrath.</a:t>
            </a: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Clinton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tall.</a:t>
            </a: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white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alligator.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kings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person.</a:t>
            </a:r>
          </a:p>
          <a:p>
            <a:pPr marL="603885" marR="0" lvl="0" indent="-5918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603885" algn="l"/>
                <a:tab pos="6045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Nobody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loves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john.</a:t>
            </a: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 startAt="11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8335">
              <a:lnSpc>
                <a:spcPct val="120100"/>
              </a:lnSpc>
              <a:spcBef>
                <a:spcPts val="100"/>
              </a:spcBef>
            </a:pPr>
            <a:r>
              <a:rPr dirty="0"/>
              <a:t>Male</a:t>
            </a:r>
            <a:r>
              <a:rPr spc="-105" dirty="0"/>
              <a:t> </a:t>
            </a:r>
            <a:r>
              <a:rPr spc="-5" dirty="0"/>
              <a:t>(ram). </a:t>
            </a:r>
            <a:r>
              <a:rPr spc="-585" dirty="0"/>
              <a:t> </a:t>
            </a:r>
            <a:r>
              <a:rPr spc="-5" dirty="0"/>
              <a:t>Fish</a:t>
            </a:r>
            <a:r>
              <a:rPr spc="-45" dirty="0"/>
              <a:t> </a:t>
            </a:r>
            <a:r>
              <a:rPr dirty="0"/>
              <a:t>(tuna).</a:t>
            </a:r>
          </a:p>
          <a:p>
            <a:pPr marL="12700" marR="581025">
              <a:lnSpc>
                <a:spcPct val="120000"/>
              </a:lnSpc>
            </a:pPr>
            <a:r>
              <a:rPr spc="-5" dirty="0"/>
              <a:t>Father</a:t>
            </a:r>
            <a:r>
              <a:rPr spc="-40" dirty="0"/>
              <a:t> </a:t>
            </a:r>
            <a:r>
              <a:rPr dirty="0"/>
              <a:t>(dashrath,</a:t>
            </a:r>
            <a:r>
              <a:rPr spc="-45" dirty="0"/>
              <a:t> </a:t>
            </a:r>
            <a:r>
              <a:rPr spc="-5" dirty="0"/>
              <a:t>ram). </a:t>
            </a:r>
            <a:r>
              <a:rPr spc="-585" dirty="0"/>
              <a:t> </a:t>
            </a:r>
            <a:r>
              <a:rPr spc="-5" dirty="0"/>
              <a:t>Son(kush, ram).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-10" dirty="0"/>
              <a:t>Wife(kaushaliya,</a:t>
            </a:r>
            <a:r>
              <a:rPr spc="-55" dirty="0"/>
              <a:t> </a:t>
            </a:r>
            <a:r>
              <a:rPr dirty="0"/>
              <a:t>dashrath).</a:t>
            </a:r>
          </a:p>
          <a:p>
            <a:pPr marL="12700" marR="1238885">
              <a:lnSpc>
                <a:spcPts val="2590"/>
              </a:lnSpc>
              <a:spcBef>
                <a:spcPts val="905"/>
              </a:spcBef>
            </a:pPr>
            <a:r>
              <a:rPr spc="-15" dirty="0"/>
              <a:t>Tall(clinton). </a:t>
            </a:r>
            <a:r>
              <a:rPr spc="-10" dirty="0"/>
              <a:t> </a:t>
            </a:r>
            <a:r>
              <a:rPr dirty="0"/>
              <a:t>Alligator</a:t>
            </a:r>
            <a:r>
              <a:rPr spc="-120" dirty="0"/>
              <a:t> </a:t>
            </a:r>
            <a:r>
              <a:rPr dirty="0"/>
              <a:t>(white).</a:t>
            </a:r>
          </a:p>
          <a:p>
            <a:pPr marL="12700">
              <a:lnSpc>
                <a:spcPts val="2735"/>
              </a:lnSpc>
              <a:spcBef>
                <a:spcPts val="555"/>
              </a:spcBef>
            </a:pPr>
            <a:r>
              <a:rPr dirty="0">
                <a:latin typeface="Symbol"/>
                <a:cs typeface="Symbol"/>
              </a:rPr>
              <a:t></a:t>
            </a:r>
            <a:r>
              <a:rPr dirty="0"/>
              <a:t>x:</a:t>
            </a:r>
            <a:r>
              <a:rPr spc="-25" dirty="0"/>
              <a:t> </a:t>
            </a:r>
            <a:r>
              <a:rPr spc="-5" dirty="0"/>
              <a:t>Kings(x)</a:t>
            </a:r>
            <a:r>
              <a:rPr spc="-20" dirty="0"/>
              <a:t> </a:t>
            </a:r>
            <a:r>
              <a:rPr dirty="0">
                <a:latin typeface="Symbol"/>
                <a:cs typeface="Symbol"/>
              </a:rPr>
              <a:t></a:t>
            </a:r>
            <a:r>
              <a:rPr spc="-20" dirty="0"/>
              <a:t> </a:t>
            </a:r>
            <a:r>
              <a:rPr dirty="0"/>
              <a:t>Person(x).</a:t>
            </a:r>
          </a:p>
          <a:p>
            <a:pPr marL="12700">
              <a:lnSpc>
                <a:spcPts val="2590"/>
              </a:lnSpc>
            </a:pPr>
            <a:r>
              <a:rPr dirty="0">
                <a:latin typeface="Symbol"/>
                <a:cs typeface="Symbol"/>
              </a:rPr>
              <a:t></a:t>
            </a:r>
            <a:r>
              <a:rPr dirty="0"/>
              <a:t>x:</a:t>
            </a:r>
            <a:r>
              <a:rPr spc="-40" dirty="0"/>
              <a:t> </a:t>
            </a:r>
            <a:r>
              <a:rPr dirty="0"/>
              <a:t>¬Loves(x,</a:t>
            </a:r>
            <a:r>
              <a:rPr spc="-25" dirty="0"/>
              <a:t> </a:t>
            </a:r>
            <a:r>
              <a:rPr dirty="0"/>
              <a:t>john).</a:t>
            </a:r>
          </a:p>
          <a:p>
            <a:pPr marL="12700">
              <a:lnSpc>
                <a:spcPts val="2735"/>
              </a:lnSpc>
            </a:pPr>
            <a:r>
              <a:rPr dirty="0">
                <a:latin typeface="Symbol"/>
                <a:cs typeface="Symbol"/>
              </a:rPr>
              <a:t></a:t>
            </a:r>
            <a:r>
              <a:rPr dirty="0"/>
              <a:t>x:</a:t>
            </a:r>
            <a:r>
              <a:rPr spc="-25" dirty="0"/>
              <a:t> </a:t>
            </a:r>
            <a:r>
              <a:rPr dirty="0">
                <a:latin typeface="Symbol"/>
                <a:cs typeface="Symbol"/>
              </a:rPr>
              <a:t></a:t>
            </a:r>
            <a:r>
              <a:rPr b="1" dirty="0">
                <a:latin typeface="Times New Roman"/>
                <a:cs typeface="Times New Roman"/>
              </a:rPr>
              <a:t>y: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Father(y,x)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952" y="496646"/>
            <a:ext cx="608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Translate</a:t>
            </a:r>
            <a:r>
              <a:rPr dirty="0"/>
              <a:t> </a:t>
            </a:r>
            <a:r>
              <a:rPr spc="-25" dirty="0"/>
              <a:t>into</a:t>
            </a:r>
            <a:r>
              <a:rPr spc="-15" dirty="0"/>
              <a:t> </a:t>
            </a:r>
            <a:r>
              <a:rPr spc="-20" dirty="0"/>
              <a:t>predicate</a:t>
            </a:r>
            <a:r>
              <a:rPr spc="1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44854"/>
            <a:ext cx="7362825" cy="3647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Marcus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Marcus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Pompeian.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Pompeians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were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Romans.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Caesar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ruler.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Romans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were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either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loyal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Caesar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hated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him.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Everyone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loyal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someone.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only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try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assassinate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rulers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they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aren't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loyal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Marcus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tried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assassinate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Caesar.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496646"/>
            <a:ext cx="17837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538" y="1166305"/>
            <a:ext cx="7755890" cy="42710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Marcus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7100" marR="0" lvl="1" indent="-45847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927100" algn="l"/>
                <a:tab pos="9277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Man(Marcus).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Marcus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Pompeian.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7100" marR="0" lvl="1" indent="-45847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927100" algn="l"/>
                <a:tab pos="9277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Pompeian(marcus)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Pompeian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were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Romans.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27100" marR="0" lvl="1" indent="-458470" algn="l" defTabSz="914400" rtl="0" eaLnBrk="1" fontAlgn="auto" latinLnBrk="0" hangingPunct="1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927100" algn="l"/>
                <a:tab pos="9277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Pompeian(x)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Roman(x)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3565" algn="l"/>
                <a:tab pos="5842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Caesar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ruler.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061085" marR="0" lvl="1" indent="-6483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1061085" algn="l"/>
                <a:tab pos="10617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Ruler(Caesar)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83565" algn="l"/>
                <a:tab pos="5842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Romans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were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either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loyal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Caesar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hated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him.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984885" marR="0" lvl="1" indent="-57213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/>
              <a:buChar char=""/>
              <a:tabLst>
                <a:tab pos="984885" algn="l"/>
                <a:tab pos="985519" algn="l"/>
                <a:tab pos="159131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Roman(x)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LoyalTo(x,Caesar)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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Hate(x,Caesar)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829" y="461594"/>
            <a:ext cx="1962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</a:t>
            </a:r>
            <a:r>
              <a:rPr sz="4400" spc="-15" dirty="0"/>
              <a:t>l</a:t>
            </a:r>
            <a:r>
              <a:rPr sz="4400" dirty="0"/>
              <a:t>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1548091"/>
            <a:ext cx="8666480" cy="44919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175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AutoNum type="arabicPeriod" startAt="6"/>
              <a:tabLst>
                <a:tab pos="3175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Everyone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loyal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someone.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040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y: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LoyalTo(x,y)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75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7"/>
              <a:tabLst>
                <a:tab pos="3175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only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try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assassinate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rulers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they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aren't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loyal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Tx/>
              <a:buNone/>
              <a:tabLst>
                <a:tab pos="241109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y: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Person(x)	^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Ruler(y)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TryAssassinate(x,y)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¬LoyalTo(x,y)]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2550" marR="4103370" lvl="0" indent="-70485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8"/>
              <a:tabLst>
                <a:tab pos="3175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Marcus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tried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assassinate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Caesar.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TryAssassinate(Marcus,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Caesar)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Times New Roman"/>
              <a:buAutoNum type="arabicPeriod" startAt="8"/>
              <a:tabLst/>
              <a:defRPr/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00355" marR="0" lvl="0" indent="-2882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8"/>
              <a:tabLst>
                <a:tab pos="30099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Men(x)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People(x)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952" y="496646"/>
            <a:ext cx="608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Translate</a:t>
            </a:r>
            <a:r>
              <a:rPr dirty="0"/>
              <a:t> </a:t>
            </a:r>
            <a:r>
              <a:rPr spc="-25" dirty="0"/>
              <a:t>into</a:t>
            </a:r>
            <a:r>
              <a:rPr spc="-15" dirty="0"/>
              <a:t> </a:t>
            </a:r>
            <a:r>
              <a:rPr spc="-20" dirty="0"/>
              <a:t>predicate</a:t>
            </a:r>
            <a:r>
              <a:rPr spc="15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6240145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Hari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kind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Bananas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Anything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anyone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isn‟t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killed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food.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Hari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everything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496646"/>
            <a:ext cx="178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25875"/>
            <a:ext cx="8010525" cy="29508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ClrTx/>
              <a:buSzTx/>
              <a:buFont typeface="Times New Roman"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Food(x)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Likes(hari,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Food(bananas)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Food(apples)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Tx/>
              <a:buSzTx/>
              <a:buFont typeface="Times New Roman"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y: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Eats(y,x)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¬Killedby(y,x)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Food(x)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 typeface="Times New Roman"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eats(ram,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eats(hari,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41" y="0"/>
            <a:ext cx="5669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Translating</a:t>
            </a:r>
            <a:r>
              <a:rPr spc="10" dirty="0"/>
              <a:t> </a:t>
            </a:r>
            <a:r>
              <a:rPr spc="-5" dirty="0"/>
              <a:t>English</a:t>
            </a:r>
            <a:r>
              <a:rPr spc="10" dirty="0"/>
              <a:t> </a:t>
            </a:r>
            <a:r>
              <a:rPr spc="-25" dirty="0"/>
              <a:t>to</a:t>
            </a:r>
            <a:r>
              <a:rPr spc="-10" dirty="0"/>
              <a:t> </a:t>
            </a:r>
            <a:r>
              <a:rPr spc="-15" dirty="0"/>
              <a:t>FOPL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787653"/>
            <a:ext cx="64008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gardener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gardener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sun.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fool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can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fool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fool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people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Everyone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younger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496646"/>
            <a:ext cx="178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551178"/>
            <a:ext cx="724471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0" lvl="0" indent="-4572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x):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gardener(x)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=&gt;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likes(x,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Sun)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~((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:gardener(x)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=&gt;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likes(x,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Sun))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x):(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t)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:person(x)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time(t)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can-be-fooled(x,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x):(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t)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:person(x)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time(t)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can-be-fooled(x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,t)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t):(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:person(x)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time(t)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can-be-fooled(x,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-45720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265" algn="l"/>
                <a:tab pos="4699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~((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x):(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t):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person(x)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time(t)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=&gt;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can-be-fooled(x,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t))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45465" marR="0" lvl="0" indent="-533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45465" algn="l"/>
                <a:tab pos="5461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:person(x)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=&gt;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younger(x,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father(x))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966" y="496646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First</a:t>
            </a:r>
            <a:r>
              <a:rPr spc="5" dirty="0"/>
              <a:t> </a:t>
            </a:r>
            <a:r>
              <a:rPr spc="-15" dirty="0"/>
              <a:t>Order</a:t>
            </a:r>
            <a:r>
              <a:rPr spc="25" dirty="0"/>
              <a:t> </a:t>
            </a:r>
            <a:r>
              <a:rPr spc="-25" dirty="0"/>
              <a:t>Predicate</a:t>
            </a:r>
            <a:r>
              <a:rPr spc="25" dirty="0"/>
              <a:t> </a:t>
            </a:r>
            <a:r>
              <a:rPr spc="-5" dirty="0"/>
              <a:t>Logic</a:t>
            </a:r>
            <a:r>
              <a:rPr dirty="0"/>
              <a:t> </a:t>
            </a:r>
            <a:r>
              <a:rPr spc="-10" dirty="0"/>
              <a:t>(FOPL)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0405"/>
            <a:ext cx="7519034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3535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FOPL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developed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extend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expressiveness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Propositional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logic.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6350" lvl="0" indent="-343535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Propositional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logic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works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fine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situations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where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result is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either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true or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false.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However,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 are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real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life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situations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cannot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treated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way.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just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Predicate</a:t>
            </a:r>
            <a:r>
              <a:rPr kumimoji="0" sz="2400" b="0" i="0" u="none" strike="noStrike" kern="1200" cap="none" spc="9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logic</a:t>
            </a:r>
            <a:r>
              <a:rPr kumimoji="0" sz="2400" b="0" i="0" u="none" strike="noStrike" kern="1200" cap="none" spc="10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10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9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area</a:t>
            </a:r>
            <a:r>
              <a:rPr kumimoji="0" sz="2400" b="0" i="0" u="none" strike="noStrike" kern="1200" cap="none" spc="10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10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logic</a:t>
            </a:r>
            <a:r>
              <a:rPr kumimoji="0" sz="2400" b="0" i="0" u="none" strike="noStrike" kern="1200" cap="none" spc="99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2400" b="0" i="0" u="none" strike="noStrike" kern="1200" cap="none" spc="10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deals</a:t>
            </a:r>
            <a:r>
              <a:rPr kumimoji="0" sz="2400" b="0" i="0" u="none" strike="noStrike" kern="1200" cap="none" spc="10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predicates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2735" marR="6350" lvl="0" indent="-29273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92735" algn="l"/>
                <a:tab pos="294005" algn="l"/>
                <a:tab pos="1600835" algn="l"/>
                <a:tab pos="1928495" algn="l"/>
                <a:tab pos="2797175" algn="l"/>
                <a:tab pos="3208655" algn="l"/>
                <a:tab pos="3519804" algn="l"/>
                <a:tab pos="4725670" algn="l"/>
                <a:tab pos="5356860" algn="l"/>
                <a:tab pos="5902325" algn="l"/>
                <a:tab pos="6939915" algn="l"/>
                <a:tab pos="736854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edicate	–	r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	a	pr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	that	the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bject	of	a  statement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“x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greater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3”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890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subject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8890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“is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greater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3”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predicate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397253"/>
            <a:ext cx="7610475" cy="284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purple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mushrooms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poisonous.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purple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mushroom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poisonous.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exactly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purple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mushrooms.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Clinton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tall.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5080" lvl="0" indent="-457834" algn="l" defTabSz="914400" rtl="0" eaLnBrk="1" fontAlgn="auto" latinLnBrk="0" hangingPunct="1">
              <a:lnSpc>
                <a:spcPts val="2310"/>
              </a:lnSpc>
              <a:spcBef>
                <a:spcPts val="55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 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above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directly on top of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there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pile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more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other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objects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directly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top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another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starting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ending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everyone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7794" y="305765"/>
            <a:ext cx="5669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Translating</a:t>
            </a:r>
            <a:r>
              <a:rPr spc="10" dirty="0"/>
              <a:t> </a:t>
            </a:r>
            <a:r>
              <a:rPr spc="-5" dirty="0"/>
              <a:t>English</a:t>
            </a:r>
            <a:r>
              <a:rPr dirty="0"/>
              <a:t> </a:t>
            </a:r>
            <a:r>
              <a:rPr spc="-25" dirty="0"/>
              <a:t>to</a:t>
            </a:r>
            <a:r>
              <a:rPr spc="-10" dirty="0"/>
              <a:t> FOPL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359410"/>
            <a:ext cx="17837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8770" indent="-3048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18770" algn="l"/>
              </a:tabLst>
            </a:pPr>
            <a:r>
              <a:rPr u="none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u="none" dirty="0">
                <a:solidFill>
                  <a:srgbClr val="000000"/>
                </a:solidFill>
              </a:rPr>
              <a:t>x):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(mushroom(x)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^ </a:t>
            </a:r>
            <a:r>
              <a:rPr u="none" dirty="0">
                <a:solidFill>
                  <a:srgbClr val="000000"/>
                </a:solidFill>
              </a:rPr>
              <a:t>purple(x))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=&gt;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poisonous(x)</a:t>
            </a:r>
          </a:p>
          <a:p>
            <a:pPr marL="394970" indent="-3816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94970" algn="l"/>
                <a:tab pos="395605" algn="l"/>
              </a:tabLst>
            </a:pPr>
            <a:r>
              <a:rPr u="none" spc="-5" dirty="0">
                <a:solidFill>
                  <a:srgbClr val="000000"/>
                </a:solidFill>
              </a:rPr>
              <a:t>~(</a:t>
            </a:r>
            <a:r>
              <a:rPr u="none" spc="-5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u="none" spc="-5" dirty="0">
                <a:solidFill>
                  <a:srgbClr val="000000"/>
                </a:solidFill>
              </a:rPr>
              <a:t>x):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purple(x)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^</a:t>
            </a:r>
            <a:r>
              <a:rPr u="none" spc="-5" dirty="0">
                <a:solidFill>
                  <a:srgbClr val="000000"/>
                </a:solidFill>
              </a:rPr>
              <a:t> mushroom(x)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^ poisonous(x)</a:t>
            </a:r>
          </a:p>
          <a:p>
            <a:pPr marL="471170">
              <a:lnSpc>
                <a:spcPct val="100000"/>
              </a:lnSpc>
            </a:pPr>
            <a:r>
              <a:rPr u="none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u="none" dirty="0">
                <a:solidFill>
                  <a:srgbClr val="000000"/>
                </a:solidFill>
              </a:rPr>
              <a:t>x):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(mushroom(x)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^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purple(x))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=&gt;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~poisonous(x)</a:t>
            </a:r>
          </a:p>
          <a:p>
            <a:pPr marL="471170" marR="5080" indent="-381635">
              <a:lnSpc>
                <a:spcPts val="2870"/>
              </a:lnSpc>
              <a:spcBef>
                <a:spcPts val="680"/>
              </a:spcBef>
              <a:buFont typeface="Times New Roman"/>
              <a:buAutoNum type="arabicPeriod" startAt="3"/>
              <a:tabLst>
                <a:tab pos="730250" algn="l"/>
                <a:tab pos="730885" algn="l"/>
                <a:tab pos="2150745" algn="l"/>
                <a:tab pos="4013200" algn="l"/>
                <a:tab pos="4363720" algn="l"/>
                <a:tab pos="5705475" algn="l"/>
                <a:tab pos="6052820" algn="l"/>
                <a:tab pos="7918450" algn="l"/>
              </a:tabLst>
            </a:pPr>
            <a:r>
              <a:rPr u="none" dirty="0">
                <a:solidFill>
                  <a:srgbClr val="000000"/>
                </a:solidFill>
              </a:rPr>
              <a:t>	(</a:t>
            </a:r>
            <a:r>
              <a:rPr u="none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u="none" dirty="0">
                <a:solidFill>
                  <a:srgbClr val="000000"/>
                </a:solidFill>
              </a:rPr>
              <a:t>x</a:t>
            </a:r>
            <a:r>
              <a:rPr u="none" spc="-10" dirty="0">
                <a:solidFill>
                  <a:srgbClr val="000000"/>
                </a:solidFill>
              </a:rPr>
              <a:t>)</a:t>
            </a:r>
            <a:r>
              <a:rPr u="none" spc="5" dirty="0">
                <a:solidFill>
                  <a:srgbClr val="000000"/>
                </a:solidFill>
              </a:rPr>
              <a:t>:</a:t>
            </a:r>
            <a:r>
              <a:rPr u="none" spc="-10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u="none" dirty="0">
                <a:solidFill>
                  <a:srgbClr val="000000"/>
                </a:solidFill>
              </a:rPr>
              <a:t>y</a:t>
            </a:r>
            <a:r>
              <a:rPr u="none" spc="-10" dirty="0">
                <a:solidFill>
                  <a:srgbClr val="000000"/>
                </a:solidFill>
              </a:rPr>
              <a:t>)</a:t>
            </a:r>
            <a:r>
              <a:rPr u="none" dirty="0">
                <a:solidFill>
                  <a:srgbClr val="000000"/>
                </a:solidFill>
              </a:rPr>
              <a:t>:	</a:t>
            </a:r>
            <a:r>
              <a:rPr u="none" spc="-20" dirty="0">
                <a:solidFill>
                  <a:srgbClr val="000000"/>
                </a:solidFill>
              </a:rPr>
              <a:t>m</a:t>
            </a:r>
            <a:r>
              <a:rPr u="none" dirty="0">
                <a:solidFill>
                  <a:srgbClr val="000000"/>
                </a:solidFill>
              </a:rPr>
              <a:t>ushroo</a:t>
            </a:r>
            <a:r>
              <a:rPr u="none" spc="-20" dirty="0">
                <a:solidFill>
                  <a:srgbClr val="000000"/>
                </a:solidFill>
              </a:rPr>
              <a:t>m</a:t>
            </a:r>
            <a:r>
              <a:rPr u="none" dirty="0">
                <a:solidFill>
                  <a:srgbClr val="000000"/>
                </a:solidFill>
              </a:rPr>
              <a:t>(x)	</a:t>
            </a:r>
            <a:r>
              <a:rPr u="none" spc="-5" dirty="0">
                <a:solidFill>
                  <a:srgbClr val="000000"/>
                </a:solidFill>
              </a:rPr>
              <a:t>^</a:t>
            </a:r>
            <a:r>
              <a:rPr u="none" dirty="0">
                <a:solidFill>
                  <a:srgbClr val="000000"/>
                </a:solidFill>
              </a:rPr>
              <a:t>	purple(x)	</a:t>
            </a:r>
            <a:r>
              <a:rPr u="none" spc="-5" dirty="0">
                <a:solidFill>
                  <a:srgbClr val="000000"/>
                </a:solidFill>
              </a:rPr>
              <a:t>^</a:t>
            </a:r>
            <a:r>
              <a:rPr u="none" dirty="0">
                <a:solidFill>
                  <a:srgbClr val="000000"/>
                </a:solidFill>
              </a:rPr>
              <a:t>	</a:t>
            </a:r>
            <a:r>
              <a:rPr u="none" spc="-20" dirty="0">
                <a:solidFill>
                  <a:srgbClr val="000000"/>
                </a:solidFill>
              </a:rPr>
              <a:t>m</a:t>
            </a:r>
            <a:r>
              <a:rPr u="none" dirty="0">
                <a:solidFill>
                  <a:srgbClr val="000000"/>
                </a:solidFill>
              </a:rPr>
              <a:t>ushro</a:t>
            </a:r>
            <a:r>
              <a:rPr u="none" spc="5" dirty="0">
                <a:solidFill>
                  <a:srgbClr val="000000"/>
                </a:solidFill>
              </a:rPr>
              <a:t>o</a:t>
            </a:r>
            <a:r>
              <a:rPr u="none" dirty="0">
                <a:solidFill>
                  <a:srgbClr val="000000"/>
                </a:solidFill>
              </a:rPr>
              <a:t>m(y)	</a:t>
            </a:r>
            <a:r>
              <a:rPr u="none" spc="-5" dirty="0">
                <a:solidFill>
                  <a:srgbClr val="000000"/>
                </a:solidFill>
              </a:rPr>
              <a:t>^  </a:t>
            </a:r>
            <a:r>
              <a:rPr u="none" dirty="0">
                <a:solidFill>
                  <a:srgbClr val="000000"/>
                </a:solidFill>
              </a:rPr>
              <a:t>purple(y)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^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~(x=y)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^</a:t>
            </a:r>
          </a:p>
          <a:p>
            <a:pPr marL="471170" indent="-457834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471170" algn="l"/>
                <a:tab pos="471805" algn="l"/>
              </a:tabLst>
            </a:pPr>
            <a:r>
              <a:rPr u="none" spc="-5" dirty="0">
                <a:solidFill>
                  <a:srgbClr val="000000"/>
                </a:solidFill>
              </a:rPr>
              <a:t>~tall(Clinton)</a:t>
            </a:r>
          </a:p>
          <a:p>
            <a:pPr marL="318770" indent="-304800">
              <a:lnSpc>
                <a:spcPct val="100000"/>
              </a:lnSpc>
              <a:spcBef>
                <a:spcPts val="590"/>
              </a:spcBef>
              <a:buAutoNum type="arabicPeriod" startAt="3"/>
              <a:tabLst>
                <a:tab pos="318770" algn="l"/>
              </a:tabLst>
            </a:pPr>
            <a:r>
              <a:rPr u="none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u="none" dirty="0">
                <a:solidFill>
                  <a:srgbClr val="000000"/>
                </a:solidFill>
              </a:rPr>
              <a:t>z)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:(mushroom(z)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^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purple(z))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=&gt;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((x=z)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v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(y=z))</a:t>
            </a:r>
          </a:p>
          <a:p>
            <a:pPr marL="928369" marR="6350" indent="-457200">
              <a:lnSpc>
                <a:spcPct val="79700"/>
              </a:lnSpc>
              <a:spcBef>
                <a:spcPts val="585"/>
              </a:spcBef>
              <a:tabLst>
                <a:tab pos="2025650" algn="l"/>
                <a:tab pos="3577590" algn="l"/>
                <a:tab pos="4333240" algn="l"/>
                <a:tab pos="5565140" algn="l"/>
                <a:tab pos="5958205" algn="l"/>
                <a:tab pos="6703695" algn="l"/>
                <a:tab pos="7917180" algn="l"/>
              </a:tabLst>
            </a:pPr>
            <a:r>
              <a:rPr u="none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u="none" dirty="0">
                <a:solidFill>
                  <a:srgbClr val="000000"/>
                </a:solidFill>
              </a:rPr>
              <a:t>x</a:t>
            </a:r>
            <a:r>
              <a:rPr u="none" spc="-10" dirty="0">
                <a:solidFill>
                  <a:srgbClr val="000000"/>
                </a:solidFill>
              </a:rPr>
              <a:t>)</a:t>
            </a:r>
            <a:r>
              <a:rPr u="none" spc="5" dirty="0">
                <a:solidFill>
                  <a:srgbClr val="000000"/>
                </a:solidFill>
              </a:rPr>
              <a:t>:</a:t>
            </a:r>
            <a:r>
              <a:rPr u="none" dirty="0">
                <a:solidFill>
                  <a:srgbClr val="000000"/>
                </a:solidFill>
              </a:rPr>
              <a:t>(</a:t>
            </a:r>
            <a:r>
              <a:rPr u="none" spc="5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u="none" spc="-15" dirty="0">
                <a:solidFill>
                  <a:srgbClr val="000000"/>
                </a:solidFill>
              </a:rPr>
              <a:t>y</a:t>
            </a:r>
            <a:r>
              <a:rPr u="none" spc="-10" dirty="0">
                <a:solidFill>
                  <a:srgbClr val="000000"/>
                </a:solidFill>
              </a:rPr>
              <a:t>)</a:t>
            </a:r>
            <a:r>
              <a:rPr u="none" dirty="0">
                <a:solidFill>
                  <a:srgbClr val="000000"/>
                </a:solidFill>
              </a:rPr>
              <a:t>:	above</a:t>
            </a:r>
            <a:r>
              <a:rPr u="none" spc="10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</a:rPr>
              <a:t>x,</a:t>
            </a:r>
            <a:r>
              <a:rPr u="none" spc="-15" dirty="0">
                <a:solidFill>
                  <a:srgbClr val="000000"/>
                </a:solidFill>
              </a:rPr>
              <a:t>y</a:t>
            </a:r>
            <a:r>
              <a:rPr u="none" dirty="0">
                <a:solidFill>
                  <a:srgbClr val="000000"/>
                </a:solidFill>
              </a:rPr>
              <a:t>)	&lt;</a:t>
            </a:r>
            <a:r>
              <a:rPr u="none" spc="-10" dirty="0">
                <a:solidFill>
                  <a:srgbClr val="000000"/>
                </a:solidFill>
              </a:rPr>
              <a:t>=</a:t>
            </a:r>
            <a:r>
              <a:rPr u="none" dirty="0">
                <a:solidFill>
                  <a:srgbClr val="000000"/>
                </a:solidFill>
              </a:rPr>
              <a:t>&gt;	(on</a:t>
            </a:r>
            <a:r>
              <a:rPr u="none" spc="5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</a:rPr>
              <a:t>x</a:t>
            </a:r>
            <a:r>
              <a:rPr u="none" spc="-15" dirty="0">
                <a:solidFill>
                  <a:srgbClr val="000000"/>
                </a:solidFill>
              </a:rPr>
              <a:t>,</a:t>
            </a:r>
            <a:r>
              <a:rPr u="none" dirty="0">
                <a:solidFill>
                  <a:srgbClr val="000000"/>
                </a:solidFill>
              </a:rPr>
              <a:t>y)	v	</a:t>
            </a:r>
            <a:r>
              <a:rPr u="none" spc="-10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u="none" dirty="0">
                <a:solidFill>
                  <a:srgbClr val="000000"/>
                </a:solidFill>
              </a:rPr>
              <a:t>z)	(on</a:t>
            </a:r>
            <a:r>
              <a:rPr u="none" spc="5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</a:rPr>
              <a:t>x,</a:t>
            </a:r>
            <a:r>
              <a:rPr u="none" spc="-10" dirty="0">
                <a:solidFill>
                  <a:srgbClr val="000000"/>
                </a:solidFill>
              </a:rPr>
              <a:t>z</a:t>
            </a:r>
            <a:r>
              <a:rPr u="none" dirty="0">
                <a:solidFill>
                  <a:srgbClr val="000000"/>
                </a:solidFill>
              </a:rPr>
              <a:t>)	</a:t>
            </a:r>
            <a:r>
              <a:rPr u="none" spc="-5" dirty="0">
                <a:solidFill>
                  <a:srgbClr val="000000"/>
                </a:solidFill>
              </a:rPr>
              <a:t>^  </a:t>
            </a:r>
            <a:r>
              <a:rPr u="none" dirty="0">
                <a:solidFill>
                  <a:srgbClr val="000000"/>
                </a:solidFill>
              </a:rPr>
              <a:t>above(z,y)))</a:t>
            </a:r>
          </a:p>
          <a:p>
            <a:pPr marL="471170">
              <a:lnSpc>
                <a:spcPct val="100000"/>
              </a:lnSpc>
              <a:spcBef>
                <a:spcPts val="10"/>
              </a:spcBef>
              <a:tabLst>
                <a:tab pos="3592829" algn="l"/>
                <a:tab pos="3999865" algn="l"/>
              </a:tabLst>
            </a:pPr>
            <a:r>
              <a:rPr u="none" dirty="0">
                <a:solidFill>
                  <a:srgbClr val="000000"/>
                </a:solidFill>
              </a:rPr>
              <a:t>6.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~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(</a:t>
            </a:r>
            <a:r>
              <a:rPr u="none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u="none" dirty="0">
                <a:solidFill>
                  <a:srgbClr val="000000"/>
                </a:solidFill>
              </a:rPr>
              <a:t>x):(</a:t>
            </a:r>
            <a:r>
              <a:rPr u="none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u="none" dirty="0">
                <a:solidFill>
                  <a:srgbClr val="000000"/>
                </a:solidFill>
              </a:rPr>
              <a:t>y):likes(x,y)	or	</a:t>
            </a:r>
            <a:r>
              <a:rPr u="none" spc="-5" dirty="0">
                <a:solidFill>
                  <a:srgbClr val="000000"/>
                </a:solidFill>
              </a:rPr>
              <a:t>(</a:t>
            </a:r>
            <a:r>
              <a:rPr u="none" spc="-5" dirty="0">
                <a:solidFill>
                  <a:srgbClr val="000000"/>
                </a:solidFill>
                <a:latin typeface="Symbol"/>
                <a:cs typeface="Symbol"/>
              </a:rPr>
              <a:t></a:t>
            </a:r>
            <a:r>
              <a:rPr u="none" spc="-5" dirty="0">
                <a:solidFill>
                  <a:srgbClr val="000000"/>
                </a:solidFill>
              </a:rPr>
              <a:t>x):(</a:t>
            </a:r>
            <a:r>
              <a:rPr u="none" spc="-5" dirty="0">
                <a:solidFill>
                  <a:srgbClr val="000000"/>
                </a:solidFill>
                <a:latin typeface="Symbol"/>
                <a:cs typeface="Symbol"/>
              </a:rPr>
              <a:t></a:t>
            </a:r>
            <a:r>
              <a:rPr u="none" spc="-5" dirty="0">
                <a:solidFill>
                  <a:srgbClr val="000000"/>
                </a:solidFill>
              </a:rPr>
              <a:t>y):~likes(x,y)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060" y="123520"/>
            <a:ext cx="2975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Skolemization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765" y="723138"/>
            <a:ext cx="27997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  <a:tab pos="256667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Skole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ation	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6858" y="723138"/>
            <a:ext cx="47866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16280" algn="l"/>
                <a:tab pos="2007235" algn="l"/>
                <a:tab pos="2585085" algn="l"/>
                <a:tab pos="4496435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p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ocess	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	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epl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	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765" y="1120111"/>
            <a:ext cx="7860665" cy="525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lvl="0" indent="0" algn="just" defTabSz="914400" rtl="0" eaLnBrk="1" fontAlgn="auto" latinLnBrk="0" hangingPunct="1">
              <a:lnSpc>
                <a:spcPct val="120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existential quantified variable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Skolem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function and </a:t>
            </a:r>
            <a:r>
              <a:rPr kumimoji="0" sz="2600" b="0" i="0" u="none" strike="noStrike" kern="1200" cap="none" spc="-6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deletion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respective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quantifiers.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5715" lvl="0" indent="-3429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Skolem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function is arbitrary functions which can always </a:t>
            </a:r>
            <a:r>
              <a:rPr kumimoji="0" sz="2600" b="0" i="0" u="none" strike="noStrike" kern="1200" cap="none" spc="-6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assume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correct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required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existentially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quantified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6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6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  <a:r>
              <a:rPr kumimoji="0" sz="26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President(x)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</a:tabLst>
              <a:defRPr/>
            </a:pP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transformed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formula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</a:tabLst>
              <a:defRPr/>
            </a:pP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President(P1)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5080" lvl="1" indent="-28702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  <a:tab pos="1837055" algn="l"/>
                <a:tab pos="2386965" algn="l"/>
                <a:tab pos="2809240" algn="l"/>
                <a:tab pos="3157220" algn="l"/>
                <a:tab pos="4460240" algn="l"/>
                <a:tab pos="5249545" algn="l"/>
                <a:tab pos="5782945" algn="l"/>
                <a:tab pos="7351395" algn="l"/>
              </a:tabLst>
              <a:defRPr/>
            </a:pP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here	P1	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a	fu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	with	</a:t>
            </a:r>
            <a:r>
              <a:rPr kumimoji="0" sz="2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	a</a:t>
            </a:r>
            <a:r>
              <a:rPr kumimoji="0" sz="26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gu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ents	that  somehow</a:t>
            </a:r>
            <a:r>
              <a:rPr kumimoji="0" sz="26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produces</a:t>
            </a:r>
            <a:r>
              <a:rPr kumimoji="0" sz="26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</a:t>
            </a:r>
            <a:r>
              <a:rPr kumimoji="0" sz="26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2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satisfies</a:t>
            </a:r>
            <a:r>
              <a:rPr kumimoji="0" sz="2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president.</a:t>
            </a:r>
            <a:endParaRPr kumimoji="0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426" y="450849"/>
            <a:ext cx="2325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Example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538" y="1026668"/>
            <a:ext cx="5868035" cy="22218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Everybody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loves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somebody.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197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3746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y: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(Person(x)	^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Person(y))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Loves(x,y)]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Converted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79375" lvl="0" indent="0" algn="l" defTabSz="914400" rtl="0" eaLnBrk="1" fontAlgn="auto" latinLnBrk="0" hangingPunct="1">
              <a:lnSpc>
                <a:spcPct val="1196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>
                <a:tab pos="198310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(Person(x)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Person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f(x))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Loves(x,f(x))]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Where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specifies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person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loves.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257" y="496646"/>
            <a:ext cx="2729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Clausal</a:t>
            </a:r>
            <a:r>
              <a:rPr spc="-75" dirty="0"/>
              <a:t> </a:t>
            </a:r>
            <a:r>
              <a:rPr spc="-1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892" y="1493977"/>
            <a:ext cx="7592695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065" algn="l"/>
                <a:tab pos="3937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formula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said</a:t>
            </a:r>
            <a:r>
              <a:rPr kumimoji="0" sz="2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4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2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clausal</a:t>
            </a:r>
            <a:r>
              <a:rPr kumimoji="0" sz="2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sz="2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</a:t>
            </a:r>
            <a:r>
              <a:rPr kumimoji="0" sz="2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4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 MT"/>
              <a:buChar char="•"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93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∀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400" b="0" i="0" u="none" strike="noStrike" kern="1200" cap="none" spc="24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∀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∀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2400" b="0" i="0" u="none" strike="noStrike" kern="1200" cap="none" spc="24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[C</a:t>
            </a:r>
            <a:r>
              <a:rPr kumimoji="0" sz="2400" b="0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sz="2400" b="0" i="0" u="none" strike="noStrike" kern="1200" cap="none" spc="254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𝖠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2400" b="0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sz="2400" b="0" i="0" u="none" strike="noStrike" kern="1200" cap="none" spc="240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𝖠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…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𝖠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2400" b="0" i="0" u="none" strike="noStrike" kern="1200" cap="none" spc="-7" normalizeH="0" baseline="-2083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].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„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937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93065" algn="l"/>
                <a:tab pos="39370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All</a:t>
            </a:r>
            <a:r>
              <a:rPr kumimoji="0" sz="24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first-order</a:t>
            </a:r>
            <a:r>
              <a:rPr kumimoji="0" sz="2400" b="0" i="0" u="none" strike="noStrike" kern="1200" cap="none" spc="2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logic</a:t>
            </a:r>
            <a:r>
              <a:rPr kumimoji="0" sz="24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formulas</a:t>
            </a:r>
            <a:r>
              <a:rPr kumimoji="0" sz="2400" b="0" i="0" u="none" strike="noStrike" kern="1200" cap="none" spc="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can</a:t>
            </a:r>
            <a:r>
              <a:rPr kumimoji="0" sz="24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</a:t>
            </a:r>
            <a:r>
              <a:rPr kumimoji="0" sz="2400" b="0" i="0" u="none" strike="noStrike" kern="1200" cap="none" spc="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converted</a:t>
            </a:r>
            <a:r>
              <a:rPr kumimoji="0" sz="24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4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clausal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93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359410"/>
            <a:ext cx="638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Equivalent</a:t>
            </a:r>
            <a:r>
              <a:rPr spc="-20" dirty="0"/>
              <a:t> </a:t>
            </a:r>
            <a:r>
              <a:rPr spc="-5" dirty="0"/>
              <a:t>Logical</a:t>
            </a:r>
            <a:r>
              <a:rPr spc="-10" dirty="0"/>
              <a:t> 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628" y="1007110"/>
            <a:ext cx="229171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(Double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Negation) </a:t>
            </a:r>
            <a:r>
              <a:rPr kumimoji="0" sz="2400" b="0" i="0" u="none" strike="noStrike" kern="1200" cap="none" spc="-5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(Commutativity)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452" y="1958162"/>
            <a:ext cx="81159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638048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G)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 H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F &amp;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(G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H),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G)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 =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(G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H)	(Associativity)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007110"/>
            <a:ext cx="3868420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i.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~(~F)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5080" lvl="0" indent="0" algn="l" defTabSz="914400" rtl="0" eaLnBrk="1" fontAlgn="auto" latinLnBrk="0" hangingPunct="1">
              <a:lnSpc>
                <a:spcPts val="3460"/>
              </a:lnSpc>
              <a:spcBef>
                <a:spcPts val="204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ii.	F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 </a:t>
            </a:r>
            <a:r>
              <a:rPr kumimoji="0" sz="2400" b="0" i="0" u="none" strike="noStrike" kern="1200" cap="none" spc="-5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iii.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iv.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452" y="2397378"/>
            <a:ext cx="7489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(G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H)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G)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(F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H),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(G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H)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G)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(F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(Distributivity)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125597"/>
            <a:ext cx="310515" cy="909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vi.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452" y="3125597"/>
            <a:ext cx="662432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20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05333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~(F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G)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~F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~G,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~(F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G)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~F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~G	(De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Morgan) </a:t>
            </a:r>
            <a:r>
              <a:rPr kumimoji="0" sz="2400" b="0" i="0" u="none" strike="noStrike" kern="1200" cap="none" spc="-5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 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~F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4010024"/>
            <a:ext cx="3916679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AutoNum type="romanLcPeriod" startAt="7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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(~F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G)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(~G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Calibri"/>
              <a:buAutoNum type="romanLcPeriod" startAt="7"/>
              <a:tabLst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F[x]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(F[x]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Calibri"/>
              <a:buAutoNum type="romanLcPeriod" startAt="7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F[x]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(F[x]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x.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F[x]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(F[x]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xi.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F[x]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(F[x]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982" y="496646"/>
            <a:ext cx="6780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Equivalent </a:t>
            </a:r>
            <a:r>
              <a:rPr spc="-5" dirty="0"/>
              <a:t>Logical</a:t>
            </a:r>
            <a:r>
              <a:rPr spc="-10" dirty="0"/>
              <a:t> Expressions...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765" y="1426209"/>
            <a:ext cx="5458460" cy="225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xii.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~(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F[x]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(~F[x])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70230" marR="0" lvl="0" indent="-558165" algn="l" defTabSz="914400" rtl="0" eaLnBrk="1" fontAlgn="auto" latinLnBrk="0" hangingPunct="1">
              <a:lnSpc>
                <a:spcPct val="100000"/>
              </a:lnSpc>
              <a:spcBef>
                <a:spcPts val="2014"/>
              </a:spcBef>
              <a:spcAft>
                <a:spcPts val="0"/>
              </a:spcAft>
              <a:buClrTx/>
              <a:buSzTx/>
              <a:buFontTx/>
              <a:buAutoNum type="romanLcPeriod" startAt="13"/>
              <a:tabLst>
                <a:tab pos="57086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~(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F[x]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(~F[x])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33400" marR="0" lvl="0" indent="-521334" algn="l" defTabSz="914400" rtl="0" eaLnBrk="1" fontAlgn="auto" latinLnBrk="0" hangingPunct="1">
              <a:lnSpc>
                <a:spcPct val="100000"/>
              </a:lnSpc>
              <a:spcBef>
                <a:spcPts val="2014"/>
              </a:spcBef>
              <a:spcAft>
                <a:spcPts val="0"/>
              </a:spcAft>
              <a:buClrTx/>
              <a:buSzTx/>
              <a:buFont typeface="Times New Roman"/>
              <a:buAutoNum type="romanLcPeriod" startAt="13"/>
              <a:tabLst>
                <a:tab pos="5340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F[x]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G[x]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(F[x]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G[x])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Tx/>
              <a:buSzTx/>
              <a:buFontTx/>
              <a:buNone/>
              <a:tabLst>
                <a:tab pos="525780" algn="l"/>
              </a:tabLst>
              <a:defRPr/>
            </a:pP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xv.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F[x]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&amp;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G[x]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(F[x]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G[x])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433" y="0"/>
            <a:ext cx="60248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Conversion to</a:t>
            </a:r>
            <a:r>
              <a:rPr sz="3600" spc="-10" dirty="0"/>
              <a:t> </a:t>
            </a:r>
            <a:r>
              <a:rPr sz="3600" spc="-5" dirty="0"/>
              <a:t>Clausal</a:t>
            </a:r>
            <a:r>
              <a:rPr sz="3600" spc="-10" dirty="0"/>
              <a:t> </a:t>
            </a:r>
            <a:r>
              <a:rPr sz="3600" spc="-20" dirty="0"/>
              <a:t>form</a:t>
            </a:r>
            <a:r>
              <a:rPr sz="3600" spc="-10" dirty="0"/>
              <a:t> </a:t>
            </a:r>
            <a:r>
              <a:rPr sz="3600" dirty="0"/>
              <a:t>or </a:t>
            </a:r>
            <a:r>
              <a:rPr sz="3600" spc="5" dirty="0"/>
              <a:t> </a:t>
            </a:r>
            <a:r>
              <a:rPr sz="3600" spc="-5" dirty="0"/>
              <a:t>Conjunctive</a:t>
            </a:r>
            <a:r>
              <a:rPr sz="3600" spc="-10" dirty="0"/>
              <a:t> </a:t>
            </a:r>
            <a:r>
              <a:rPr sz="3600" dirty="0"/>
              <a:t>Normal</a:t>
            </a:r>
            <a:r>
              <a:rPr sz="3600" spc="-15" dirty="0"/>
              <a:t> Form</a:t>
            </a:r>
            <a:r>
              <a:rPr sz="3600" spc="-45" dirty="0"/>
              <a:t> </a:t>
            </a:r>
            <a:r>
              <a:rPr sz="3600" spc="-5" dirty="0"/>
              <a:t>(CNF)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1113789"/>
            <a:ext cx="8378190" cy="49098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imina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impli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ions,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⇒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using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fact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18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18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⇒</a:t>
            </a:r>
            <a:r>
              <a:rPr kumimoji="0" sz="1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equ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¬A</a:t>
            </a:r>
            <a:r>
              <a:rPr kumimoji="0" sz="18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∨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Reduce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scope of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negation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a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single term,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using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following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facts: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¬(¬P)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¬(A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∨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 ¬A</a:t>
            </a:r>
            <a:r>
              <a:rPr kumimoji="0" sz="18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𝖠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¬(A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𝖠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B) =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¬A</a:t>
            </a:r>
            <a:r>
              <a:rPr kumimoji="0" sz="18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¬B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∀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P(x)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∃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¬P(x)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∃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P(x)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∀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¬P(x)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Standardize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variables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binds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unique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Move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quantifiers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left,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maintaining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order.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5080" lvl="0" indent="-51562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Eliminate</a:t>
            </a:r>
            <a:r>
              <a:rPr kumimoji="0" sz="1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existential</a:t>
            </a:r>
            <a:r>
              <a:rPr kumimoji="0" sz="1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quantifiers,</a:t>
            </a:r>
            <a:r>
              <a:rPr kumimoji="0" sz="1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using</a:t>
            </a:r>
            <a:r>
              <a:rPr kumimoji="0" sz="1800" b="0" i="0" u="none" strike="noStrike" kern="1200" cap="none" spc="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Skolem</a:t>
            </a:r>
            <a:r>
              <a:rPr kumimoji="0" sz="1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functions</a:t>
            </a:r>
            <a:r>
              <a:rPr kumimoji="0" sz="18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(functions</a:t>
            </a:r>
            <a:r>
              <a:rPr kumimoji="0" sz="18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1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preceding </a:t>
            </a:r>
            <a:r>
              <a:rPr kumimoji="0" sz="1800" b="0" i="0" u="none" strike="noStrike" kern="1200" cap="none" spc="-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universally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quantified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variables).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Drop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prefix;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assume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universal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quantification.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Convert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matrix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into a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conjunction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disjunctions.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[(a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&amp;b)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c=(a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c)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(b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Create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separate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clause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corresponding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conjunction.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Standardize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apart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variables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clauses.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123520"/>
            <a:ext cx="6435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-10" dirty="0"/>
              <a:t> </a:t>
            </a:r>
            <a:r>
              <a:rPr spc="-5" dirty="0"/>
              <a:t>of </a:t>
            </a:r>
            <a:r>
              <a:rPr spc="-10" dirty="0"/>
              <a:t>Clausal</a:t>
            </a:r>
            <a:r>
              <a:rPr spc="25" dirty="0"/>
              <a:t> </a:t>
            </a:r>
            <a:r>
              <a:rPr spc="-2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992" y="1257045"/>
            <a:ext cx="6560820" cy="46932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P(f(x), </a:t>
            </a: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1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z)</a:t>
            </a:r>
            <a:r>
              <a:rPr kumimoji="0" sz="1800" b="1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Q(x,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u)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R(y,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v)))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1: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Eliminate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logical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implications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(~(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z)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P(f(x),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z)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Q(x,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u)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v)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R(y,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v)))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265" marR="819785" lvl="0" indent="-342265" algn="r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42265" algn="l"/>
                <a:tab pos="35560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2: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Reduce the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scope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negation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single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term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797560" lvl="0" indent="0" algn="r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638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~P(f(x),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z)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Q(x, u)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v)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R(y,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v)))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</a:t>
            </a:r>
            <a:r>
              <a:rPr kumimoji="0" sz="18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5080" lvl="0" indent="-28702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	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require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because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quantifiers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different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 </a:t>
            </a:r>
            <a:r>
              <a:rPr kumimoji="0" sz="1800" b="0" i="0" u="none" strike="noStrike" kern="1200" cap="none" spc="-43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assignments.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4: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Move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quantifiers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left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(~P(f(x), 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z)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(Q(x,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u) &amp;</a:t>
            </a:r>
            <a:r>
              <a:rPr kumimoji="0" sz="1800" b="0" i="0" u="none" strike="noStrike" kern="1200" cap="none" spc="4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R(y,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v)))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5: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Skolem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functions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	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y(~P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g(y))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Q(a, h(y))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 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R(y,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l(y))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6:</a:t>
            </a: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Drop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prefix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(~P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g(y))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Q(a,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h(y))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R(y,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l(y))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154" y="461594"/>
            <a:ext cx="7085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</a:t>
            </a:r>
            <a:r>
              <a:rPr sz="4400" spc="-15" dirty="0"/>
              <a:t> </a:t>
            </a:r>
            <a:r>
              <a:rPr sz="4400" dirty="0"/>
              <a:t>of</a:t>
            </a:r>
            <a:r>
              <a:rPr sz="4400" spc="-35" dirty="0"/>
              <a:t> </a:t>
            </a:r>
            <a:r>
              <a:rPr sz="4400" spc="-5" dirty="0"/>
              <a:t>Clausal</a:t>
            </a:r>
            <a:r>
              <a:rPr sz="4400" spc="-35" dirty="0"/>
              <a:t> </a:t>
            </a:r>
            <a:r>
              <a:rPr sz="4400" spc="-15" dirty="0"/>
              <a:t>Conversion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1854"/>
            <a:ext cx="6642734" cy="20529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7: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Convert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matrix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into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conjunction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disjunctions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	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((~P</a:t>
            </a: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g(y))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Q(a, h(y))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&amp;(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~P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g(y))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R(y,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l(y)))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1150" marR="0" lvl="0" indent="-299085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Pct val="58333"/>
              <a:buFont typeface="Wingdings"/>
              <a:buChar char=""/>
              <a:tabLst>
                <a:tab pos="311150" algn="l"/>
                <a:tab pos="311785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</a:t>
            </a:r>
            <a:r>
              <a:rPr kumimoji="0" sz="18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8: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	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(~P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g(y))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Q(a,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h(y))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	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~P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f(x)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y,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g(y))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R(y,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l(y)))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11150" marR="0" lvl="0" indent="-299085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Pct val="58333"/>
              <a:buFont typeface="Wingdings"/>
              <a:buChar char=""/>
              <a:tabLst>
                <a:tab pos="311150" algn="l"/>
                <a:tab pos="311785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Step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9: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Standardize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apart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variables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clauses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6538" y="496646"/>
            <a:ext cx="7031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Limitations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10" dirty="0"/>
              <a:t>Propositional</a:t>
            </a:r>
            <a:r>
              <a:rPr spc="30" dirty="0"/>
              <a:t> </a:t>
            </a:r>
            <a:r>
              <a:rPr spc="-5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40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lvl="0" indent="-34353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propositional</a:t>
            </a:r>
            <a:r>
              <a:rPr kumimoji="0" sz="2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logic</a:t>
            </a:r>
            <a:r>
              <a:rPr kumimoji="0" sz="2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has</a:t>
            </a:r>
            <a:r>
              <a:rPr kumimoji="0" sz="2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its</a:t>
            </a:r>
            <a:r>
              <a:rPr kumimoji="0" sz="24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limitations</a:t>
            </a:r>
            <a:r>
              <a:rPr kumimoji="0" sz="24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</a:t>
            </a:r>
            <a:r>
              <a:rPr kumimoji="0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</a:t>
            </a:r>
            <a:r>
              <a:rPr kumimoji="0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cannot</a:t>
            </a:r>
            <a:r>
              <a:rPr kumimoji="0" sz="2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deal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properly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general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statements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form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“All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men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mortal”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5080" lvl="0" indent="-34353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  <a:tab pos="2265680" algn="l"/>
              </a:tabLst>
              <a:defRPr/>
            </a:pP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You</a:t>
            </a:r>
            <a:r>
              <a:rPr kumimoji="0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</a:t>
            </a:r>
            <a:r>
              <a:rPr kumimoji="0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</a:t>
            </a:r>
            <a:r>
              <a:rPr kumimoji="0" sz="2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derive</a:t>
            </a:r>
            <a:r>
              <a:rPr kumimoji="0" sz="24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</a:t>
            </a:r>
            <a:r>
              <a:rPr kumimoji="0" sz="24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sz="2400" b="0" i="0" u="none" strike="noStrike" kern="1200" cap="none" spc="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conjunction</a:t>
            </a:r>
            <a:r>
              <a:rPr kumimoji="0" sz="2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sz="24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“Socrates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man”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	“Socrates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mortal”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mortal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Socrates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Socrates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mortal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Then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(P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Q)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valid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1457" y="496646"/>
            <a:ext cx="5641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Translate</a:t>
            </a:r>
            <a:r>
              <a:rPr spc="-5" dirty="0"/>
              <a:t> </a:t>
            </a:r>
            <a:r>
              <a:rPr spc="-25" dirty="0"/>
              <a:t>into</a:t>
            </a:r>
            <a:r>
              <a:rPr spc="-20" dirty="0"/>
              <a:t> </a:t>
            </a:r>
            <a:r>
              <a:rPr spc="-5" dirty="0"/>
              <a:t>Clausal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6240145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Hari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kind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Bananas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Apples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Anything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anyone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isn‟t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killed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food.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Hari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everything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2689" y="496646"/>
            <a:ext cx="573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Convert </a:t>
            </a:r>
            <a:r>
              <a:rPr spc="-5" dirty="0"/>
              <a:t>it</a:t>
            </a:r>
            <a:r>
              <a:rPr spc="-15" dirty="0"/>
              <a:t> </a:t>
            </a:r>
            <a:r>
              <a:rPr spc="-25" dirty="0"/>
              <a:t>into</a:t>
            </a:r>
            <a:r>
              <a:rPr spc="-15" dirty="0"/>
              <a:t> </a:t>
            </a:r>
            <a:r>
              <a:rPr spc="-5" dirty="0"/>
              <a:t>clausal</a:t>
            </a:r>
            <a:r>
              <a:rPr spc="5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875"/>
            <a:ext cx="8010525" cy="29508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ClrTx/>
              <a:buSzTx/>
              <a:buFont typeface="Times New Roman"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Food(x)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Likes(hari,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Food(bananas)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Food(apples)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Tx/>
              <a:buSzTx/>
              <a:buFont typeface="Times New Roman"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y: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Eats(y,x)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¬Killedby(y,x)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Food(x)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 typeface="Times New Roman"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Eats(ram,</a:t>
            </a:r>
            <a:r>
              <a:rPr kumimoji="0" sz="3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Eats(hari,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496646"/>
            <a:ext cx="178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5875"/>
            <a:ext cx="6762115" cy="29508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Food(x)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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Likes(hari,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Food(bananas)</a:t>
            </a:r>
            <a:r>
              <a:rPr kumimoji="0" sz="32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Food(apples)</a:t>
            </a:r>
            <a:r>
              <a:rPr kumimoji="0" sz="32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Eats(y,x)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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Killedby(y,x)</a:t>
            </a:r>
            <a:r>
              <a:rPr kumimoji="0" sz="32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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Food(x)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84200" marR="0" lvl="0" indent="-572135" algn="l" defTabSz="914400" rtl="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84200" algn="l"/>
                <a:tab pos="584835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Eats(ram,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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eats(hari,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x)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29" y="461594"/>
            <a:ext cx="4642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Convert</a:t>
            </a:r>
            <a:r>
              <a:rPr sz="4400" spc="-45" dirty="0"/>
              <a:t> </a:t>
            </a:r>
            <a:r>
              <a:rPr sz="4400" dirty="0"/>
              <a:t>it</a:t>
            </a:r>
            <a:r>
              <a:rPr sz="4400" spc="-25" dirty="0"/>
              <a:t> into </a:t>
            </a:r>
            <a:r>
              <a:rPr sz="4400" spc="-15" dirty="0"/>
              <a:t>FOPL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8128"/>
            <a:ext cx="7684770" cy="2632131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Tx/>
              <a:buAutoNum type="romanLcPeriod"/>
              <a:tabLst>
                <a:tab pos="527685" algn="l"/>
                <a:tab pos="52832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lectures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Lecturer(x)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Determined(x)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66675" lvl="0" indent="-5156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/>
              <a:buAutoNum type="romanLcPeriod" startAt="2"/>
              <a:tabLst>
                <a:tab pos="587375" algn="l"/>
                <a:tab pos="58801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one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who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intelligent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give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good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service.</a:t>
            </a:r>
          </a:p>
          <a:p>
            <a:pPr marL="546100" marR="0" lvl="0" indent="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2133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Determined(x)	^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Intelligent(x)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Givegoodservice(x)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22672"/>
            <a:ext cx="356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619" y="4549518"/>
            <a:ext cx="3703954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 marR="5080" lvl="0" indent="-5270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Mary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intelligent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lecturer.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Lecturer(mary)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Intelligent(mary)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674" y="461594"/>
            <a:ext cx="7141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Convert</a:t>
            </a:r>
            <a:r>
              <a:rPr sz="4400" spc="-35" dirty="0"/>
              <a:t> </a:t>
            </a:r>
            <a:r>
              <a:rPr sz="4400" spc="-10" dirty="0"/>
              <a:t>FOPL</a:t>
            </a:r>
            <a:r>
              <a:rPr sz="4400" spc="-15" dirty="0"/>
              <a:t> </a:t>
            </a:r>
            <a:r>
              <a:rPr sz="4400" spc="-20" dirty="0"/>
              <a:t>into</a:t>
            </a:r>
            <a:r>
              <a:rPr sz="4400" spc="-15" dirty="0"/>
              <a:t> </a:t>
            </a:r>
            <a:r>
              <a:rPr sz="4400" spc="-5" dirty="0"/>
              <a:t>clausal</a:t>
            </a:r>
            <a:r>
              <a:rPr sz="4400" spc="-35" dirty="0"/>
              <a:t> </a:t>
            </a:r>
            <a:r>
              <a:rPr sz="4400" spc="-20" dirty="0"/>
              <a:t>form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4256913"/>
            <a:ext cx="356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548128"/>
            <a:ext cx="8639810" cy="44170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Tx/>
              <a:buNone/>
              <a:tabLst>
                <a:tab pos="52768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lectures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22300" marR="0" lvl="0" indent="0" algn="l" defTabSz="914400" rtl="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Lecturer(x)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Determined(x)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46100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Lecturer(x)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Determined(x)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Tx/>
              <a:buSzTx/>
              <a:buFontTx/>
              <a:buNone/>
              <a:tabLst>
                <a:tab pos="58674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i.	Any one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who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intelligent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good service.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46100" marR="0" lvl="0" indent="0" algn="l" defTabSz="914400" rtl="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2133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x: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Determined(x)	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^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Intelligent(x)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Givegoodservice(x)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45795" marR="1094740" lvl="0" indent="-100330" algn="l" defTabSz="914400" rtl="0" eaLnBrk="1" fontAlgn="auto" latinLnBrk="0" hangingPunct="1">
              <a:lnSpc>
                <a:spcPct val="1196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¬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Determined(x)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¬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Intelligent(x)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Givegoodservice(x)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Mary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intelligent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98500" marR="5851525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Lecturer(mary)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ligent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ry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  (Both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same)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922" y="496646"/>
            <a:ext cx="3541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5" dirty="0"/>
              <a:t>FOPL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538" y="1166305"/>
            <a:ext cx="7755890" cy="42710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Marcus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man.</a:t>
            </a:r>
            <a:endParaRPr sz="2400">
              <a:latin typeface="Times New Roman"/>
              <a:cs typeface="Times New Roman"/>
            </a:endParaRPr>
          </a:p>
          <a:p>
            <a:pPr marL="927100" lvl="1" indent="-45847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dirty="0">
                <a:latin typeface="Times New Roman"/>
                <a:cs typeface="Times New Roman"/>
              </a:rPr>
              <a:t>Man(Marcus).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Marcus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Pompeian.</a:t>
            </a:r>
            <a:endParaRPr sz="2400">
              <a:latin typeface="Times New Roman"/>
              <a:cs typeface="Times New Roman"/>
            </a:endParaRPr>
          </a:p>
          <a:p>
            <a:pPr marL="927100" lvl="1" indent="-45847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spc="-5" dirty="0">
                <a:latin typeface="Times New Roman"/>
                <a:cs typeface="Times New Roman"/>
              </a:rPr>
              <a:t>Pompeian(marcus)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Pompeian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Romans.</a:t>
            </a:r>
            <a:endParaRPr sz="2400">
              <a:latin typeface="Times New Roman"/>
              <a:cs typeface="Times New Roman"/>
            </a:endParaRPr>
          </a:p>
          <a:p>
            <a:pPr marL="927100" lvl="1" indent="-458470">
              <a:lnSpc>
                <a:spcPct val="100000"/>
              </a:lnSpc>
              <a:spcBef>
                <a:spcPts val="585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x: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Pompeian(x)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Roman(x)</a:t>
            </a: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Caesar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ruler.</a:t>
            </a:r>
            <a:endParaRPr sz="2400">
              <a:latin typeface="Times New Roman"/>
              <a:cs typeface="Times New Roman"/>
            </a:endParaRPr>
          </a:p>
          <a:p>
            <a:pPr marL="1061085" lvl="1" indent="-648335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1061085" algn="l"/>
                <a:tab pos="1061720" algn="l"/>
              </a:tabLst>
            </a:pPr>
            <a:r>
              <a:rPr sz="2400" dirty="0">
                <a:latin typeface="Times New Roman"/>
                <a:cs typeface="Times New Roman"/>
              </a:rPr>
              <a:t>Ruler(Caesar)</a:t>
            </a: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Romans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loyal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Caesar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him.</a:t>
            </a:r>
            <a:endParaRPr sz="24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984885" algn="l"/>
                <a:tab pos="985519" algn="l"/>
                <a:tab pos="1591310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x:	</a:t>
            </a:r>
            <a:r>
              <a:rPr sz="2400" spc="-5" dirty="0">
                <a:latin typeface="Times New Roman"/>
                <a:cs typeface="Times New Roman"/>
              </a:rPr>
              <a:t>Roman(x)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LoyalTo(x,Caesar)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Hate(x,Caesar)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138" y="461594"/>
            <a:ext cx="3893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</a:t>
            </a:r>
            <a:r>
              <a:rPr sz="4400" spc="-30" dirty="0"/>
              <a:t> </a:t>
            </a:r>
            <a:r>
              <a:rPr sz="4400" dirty="0"/>
              <a:t>of</a:t>
            </a:r>
            <a:r>
              <a:rPr sz="4400" spc="-40" dirty="0"/>
              <a:t> </a:t>
            </a:r>
            <a:r>
              <a:rPr sz="4400" spc="-15" dirty="0"/>
              <a:t>FOPL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1548091"/>
            <a:ext cx="8666480" cy="44919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400"/>
              </a:spcBef>
              <a:buAutoNum type="arabicPeriod" startAt="6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Everyone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loyal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someone.</a:t>
            </a:r>
            <a:endParaRPr sz="24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x: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dirty="0">
                <a:latin typeface="Times New Roman"/>
                <a:cs typeface="Times New Roman"/>
              </a:rPr>
              <a:t>y: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LoyalTo(x,y)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buAutoNum type="arabicPeriod" startAt="7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People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assassinate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aren't </a:t>
            </a:r>
            <a:r>
              <a:rPr sz="2400" dirty="0">
                <a:latin typeface="Times New Roman"/>
                <a:cs typeface="Times New Roman"/>
              </a:rPr>
              <a:t>loyal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411095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x: 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y: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Person(x)	^</a:t>
            </a:r>
            <a:r>
              <a:rPr sz="2400" dirty="0">
                <a:latin typeface="Times New Roman"/>
                <a:cs typeface="Times New Roman"/>
              </a:rPr>
              <a:t> Ruler(y)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^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TryAssassinate(x,y)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Symbol"/>
                <a:cs typeface="Symbol"/>
              </a:rPr>
              <a:t></a:t>
            </a:r>
            <a:r>
              <a:rPr sz="2400" spc="-15" dirty="0">
                <a:latin typeface="Times New Roman"/>
                <a:cs typeface="Times New Roman"/>
              </a:rPr>
              <a:t>¬LoyalTo(x,y)]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82550" marR="4103370" indent="-70485">
              <a:lnSpc>
                <a:spcPct val="110000"/>
              </a:lnSpc>
              <a:buAutoNum type="arabicPeriod" startAt="8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Marcus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assassinate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Caesar.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TryAssassinate(Marcus,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Caesar)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8"/>
            </a:pPr>
            <a:endParaRPr sz="30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buAutoNum type="arabicPeriod" startAt="8"/>
              <a:tabLst>
                <a:tab pos="30099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men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dirty="0">
                <a:latin typeface="Times New Roman"/>
                <a:cs typeface="Times New Roman"/>
              </a:rPr>
              <a:t>x: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Men(x)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People(x)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5378" y="286257"/>
            <a:ext cx="2335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Prove</a:t>
            </a:r>
            <a:r>
              <a:rPr sz="4400" spc="-70" dirty="0"/>
              <a:t> </a:t>
            </a:r>
            <a:r>
              <a:rPr sz="4400" spc="-5" dirty="0"/>
              <a:t>this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940054"/>
            <a:ext cx="807275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2516505" indent="-15240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conclusion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12700" marR="3733800">
              <a:lnSpc>
                <a:spcPct val="120000"/>
              </a:lnSpc>
            </a:pPr>
            <a:r>
              <a:rPr sz="2400" dirty="0">
                <a:latin typeface="Times New Roman"/>
                <a:cs typeface="Times New Roman"/>
              </a:rPr>
              <a:t>“Marcus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loyal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Caesar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?”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¬loyalto(Marcus,Caesar)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/>
                <a:cs typeface="Times New Roman"/>
              </a:rPr>
              <a:t>Solution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marR="5080" indent="381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goal,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need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rules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inference </a:t>
            </a:r>
            <a:r>
              <a:rPr sz="2400" dirty="0">
                <a:latin typeface="Times New Roman"/>
                <a:cs typeface="Times New Roman"/>
              </a:rPr>
              <a:t>to transform it </a:t>
            </a:r>
            <a:r>
              <a:rPr sz="2400" spc="-5" dirty="0">
                <a:latin typeface="Times New Roman"/>
                <a:cs typeface="Times New Roman"/>
              </a:rPr>
              <a:t>into another goal that </a:t>
            </a:r>
            <a:r>
              <a:rPr sz="2400" dirty="0">
                <a:latin typeface="Times New Roman"/>
                <a:cs typeface="Times New Roman"/>
              </a:rPr>
              <a:t>can in turn be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transformed,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on, </a:t>
            </a:r>
            <a:r>
              <a:rPr sz="2400" spc="-5" dirty="0">
                <a:latin typeface="Times New Roman"/>
                <a:cs typeface="Times New Roman"/>
              </a:rPr>
              <a:t>until </a:t>
            </a:r>
            <a:r>
              <a:rPr sz="2400" dirty="0">
                <a:latin typeface="Times New Roman"/>
                <a:cs typeface="Times New Roman"/>
              </a:rPr>
              <a:t>there are no </a:t>
            </a:r>
            <a:r>
              <a:rPr sz="2400" spc="-5" dirty="0">
                <a:latin typeface="Times New Roman"/>
                <a:cs typeface="Times New Roman"/>
              </a:rPr>
              <a:t>unsatisfied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goals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remaining.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829" y="286257"/>
            <a:ext cx="1960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Solution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951" y="1219200"/>
            <a:ext cx="7046796" cy="470123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878" y="192786"/>
            <a:ext cx="2339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Unifi</a:t>
            </a:r>
            <a:r>
              <a:rPr spc="-40" dirty="0"/>
              <a:t>c</a:t>
            </a:r>
            <a:r>
              <a:rPr spc="-50" dirty="0"/>
              <a:t>a</a:t>
            </a:r>
            <a:r>
              <a:rPr spc="-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765" y="751408"/>
            <a:ext cx="751776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59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substitution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unifier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expression.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formulas </a:t>
            </a:r>
            <a:r>
              <a:rPr sz="2400" dirty="0">
                <a:latin typeface="Times New Roman"/>
                <a:cs typeface="Times New Roman"/>
              </a:rPr>
              <a:t>unify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identical.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5600" algn="l"/>
                <a:tab pos="763905" algn="l"/>
                <a:tab pos="2289175" algn="l"/>
                <a:tab pos="2699385" algn="l"/>
                <a:tab pos="3041015" algn="l"/>
                <a:tab pos="4260215" algn="l"/>
                <a:tab pos="4921885" algn="l"/>
                <a:tab pos="6010275" algn="l"/>
                <a:tab pos="7266305" algn="l"/>
              </a:tabLst>
            </a:pPr>
            <a:r>
              <a:rPr sz="2400" spc="-5" dirty="0">
                <a:latin typeface="Times New Roman"/>
                <a:cs typeface="Times New Roman"/>
              </a:rPr>
              <a:t>A	unificat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func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that	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igns</a:t>
            </a:r>
            <a:r>
              <a:rPr sz="2400" dirty="0">
                <a:latin typeface="Times New Roman"/>
                <a:cs typeface="Times New Roman"/>
              </a:rPr>
              <a:t>	b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ndings	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spcBef>
                <a:spcPts val="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binding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either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constant,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594" y="461594"/>
            <a:ext cx="3451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Syntax </a:t>
            </a:r>
            <a:r>
              <a:rPr sz="4400" dirty="0"/>
              <a:t>of</a:t>
            </a:r>
            <a:r>
              <a:rPr sz="4400" spc="-35" dirty="0"/>
              <a:t> </a:t>
            </a:r>
            <a:r>
              <a:rPr sz="4400" spc="-15" dirty="0"/>
              <a:t>FOPL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1876425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Connect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Constants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Predicates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3535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Functions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842" y="496646"/>
            <a:ext cx="4055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Unification</a:t>
            </a:r>
            <a:r>
              <a:rPr spc="-2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14"/>
            <a:ext cx="8073390" cy="41598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unification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simple.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ts val="2735"/>
              </a:lnSpc>
              <a:spcBef>
                <a:spcPts val="2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attempt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unify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literals,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initial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predicate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symbols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proceed.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3535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Otherwise,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unified,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regardless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arguments.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two</a:t>
            </a:r>
            <a:r>
              <a:rPr sz="2400" dirty="0">
                <a:latin typeface="Times New Roman"/>
                <a:cs typeface="Times New Roman"/>
              </a:rPr>
              <a:t> literals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i="1" dirty="0">
                <a:latin typeface="Times New Roman"/>
                <a:cs typeface="Times New Roman"/>
              </a:rPr>
              <a:t>tryassassinate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(Marcus, </a:t>
            </a:r>
            <a:r>
              <a:rPr sz="2400" i="1" dirty="0">
                <a:latin typeface="Times New Roman"/>
                <a:cs typeface="Times New Roman"/>
              </a:rPr>
              <a:t>Caesar)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i="1" spc="-10" dirty="0">
                <a:latin typeface="Times New Roman"/>
                <a:cs typeface="Times New Roman"/>
              </a:rPr>
              <a:t>hate(Marcus,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Caesar)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unified.</a:t>
            </a:r>
            <a:endParaRPr sz="24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91100"/>
              </a:lnSpc>
              <a:spcBef>
                <a:spcPts val="484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predicate</a:t>
            </a:r>
            <a:r>
              <a:rPr sz="2400" dirty="0">
                <a:latin typeface="Times New Roman"/>
                <a:cs typeface="Times New Roman"/>
              </a:rPr>
              <a:t> symbols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arguments, </a:t>
            </a:r>
            <a:r>
              <a:rPr sz="2400" dirty="0">
                <a:latin typeface="Times New Roman"/>
                <a:cs typeface="Times New Roman"/>
              </a:rPr>
              <a:t>one pair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time. </a:t>
            </a:r>
            <a:r>
              <a:rPr sz="2400" dirty="0">
                <a:latin typeface="Times New Roman"/>
                <a:cs typeface="Times New Roman"/>
              </a:rPr>
              <a:t>If the </a:t>
            </a:r>
            <a:r>
              <a:rPr sz="2400" spc="-5" dirty="0">
                <a:latin typeface="Times New Roman"/>
                <a:cs typeface="Times New Roman"/>
              </a:rPr>
              <a:t>first matches, 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second,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 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55852" y="636295"/>
          <a:ext cx="7107554" cy="480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0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16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536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800"/>
                        </a:lnSpc>
                      </a:pPr>
                      <a:r>
                        <a:rPr sz="4000" b="1" spc="-10" dirty="0">
                          <a:latin typeface="Calibri"/>
                          <a:cs typeface="Calibri"/>
                        </a:rPr>
                        <a:t>Example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677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x)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P(A,A)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{x/A}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039">
                <a:tc>
                  <a:txBody>
                    <a:bodyPr/>
                    <a:lstStyle/>
                    <a:p>
                      <a:pPr marL="38100">
                        <a:lnSpc>
                          <a:spcPts val="364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3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x)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364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P(A,B)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364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fail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7647">
                <a:tc>
                  <a:txBody>
                    <a:bodyPr/>
                    <a:lstStyle/>
                    <a:p>
                      <a:pPr marL="38100">
                        <a:lnSpc>
                          <a:spcPts val="364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y)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364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P(A,B)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364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{x/A,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y/B}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671">
                <a:tc>
                  <a:txBody>
                    <a:bodyPr/>
                    <a:lstStyle/>
                    <a:p>
                      <a:pPr marL="38100">
                        <a:lnSpc>
                          <a:spcPts val="364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y)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364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P(A,A)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ts val="3640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fail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9478">
                <a:tc>
                  <a:txBody>
                    <a:bodyPr/>
                    <a:lstStyle/>
                    <a:p>
                      <a:pPr marL="38100">
                        <a:lnSpc>
                          <a:spcPts val="359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3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y)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359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P(A,</a:t>
                      </a:r>
                      <a:r>
                        <a:rPr sz="3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z)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359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{x/A,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y/z}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7614">
                <a:tc gridSpan="4">
                  <a:txBody>
                    <a:bodyPr/>
                    <a:lstStyle/>
                    <a:p>
                      <a:pPr>
                        <a:lnSpc>
                          <a:spcPts val="3740"/>
                        </a:lnSpc>
                        <a:tabLst>
                          <a:tab pos="5080000" algn="l"/>
                        </a:tabLst>
                      </a:pPr>
                      <a:r>
                        <a:rPr sz="3200" spc="5" dirty="0">
                          <a:latin typeface="Times New Roman"/>
                          <a:cs typeface="Times New Roman"/>
                        </a:rPr>
                        <a:t>P(f(x),y)P(f(A),B)	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{x/A,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y/B}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6265">
                <a:tc>
                  <a:txBody>
                    <a:bodyPr/>
                    <a:lstStyle/>
                    <a:p>
                      <a:pPr marL="100330">
                        <a:lnSpc>
                          <a:spcPts val="378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3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y)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ts val="378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P(f(x),B)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ts val="378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fail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9541">
                <a:tc>
                  <a:txBody>
                    <a:bodyPr/>
                    <a:lstStyle/>
                    <a:p>
                      <a:pPr marL="38100">
                        <a:lnSpc>
                          <a:spcPts val="359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P(x,</a:t>
                      </a:r>
                      <a:r>
                        <a:rPr sz="3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y)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314">
                        <a:lnSpc>
                          <a:spcPts val="359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P(z,</a:t>
                      </a:r>
                      <a:r>
                        <a:rPr sz="3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f(z))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ts val="359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{x/z,</a:t>
                      </a:r>
                      <a:r>
                        <a:rPr sz="3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dirty="0">
                          <a:latin typeface="Times New Roman"/>
                          <a:cs typeface="Times New Roman"/>
                        </a:rPr>
                        <a:t>y/f(z)}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832" y="461594"/>
            <a:ext cx="4960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Unification</a:t>
            </a:r>
            <a:r>
              <a:rPr sz="4400" spc="-25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9090"/>
            <a:ext cx="8074659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Unify(L1,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L2)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returns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list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representing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composition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substitutions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that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were </a:t>
            </a:r>
            <a:r>
              <a:rPr sz="3000" spc="-15" dirty="0">
                <a:latin typeface="Calibri"/>
                <a:cs typeface="Calibri"/>
              </a:rPr>
              <a:t> performed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during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match.</a:t>
            </a:r>
            <a:endParaRPr sz="300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empty list, </a:t>
            </a:r>
            <a:r>
              <a:rPr sz="3000" spc="5" dirty="0">
                <a:latin typeface="Calibri"/>
                <a:cs typeface="Calibri"/>
              </a:rPr>
              <a:t>NIL, </a:t>
            </a:r>
            <a:r>
              <a:rPr sz="3000" spc="-15" dirty="0">
                <a:latin typeface="Calibri"/>
                <a:cs typeface="Calibri"/>
              </a:rPr>
              <a:t>indicates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match was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found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without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substitutions.</a:t>
            </a:r>
            <a:endParaRPr sz="30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list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consisting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single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value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FAIL 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indicates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that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unification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procedure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failed.</a:t>
            </a:r>
            <a:endParaRPr sz="300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The final </a:t>
            </a:r>
            <a:r>
              <a:rPr sz="3000" spc="-10" dirty="0">
                <a:latin typeface="Calibri"/>
                <a:cs typeface="Calibri"/>
              </a:rPr>
              <a:t>substitution </a:t>
            </a:r>
            <a:r>
              <a:rPr sz="3000" spc="-15" dirty="0">
                <a:latin typeface="Calibri"/>
                <a:cs typeface="Calibri"/>
              </a:rPr>
              <a:t>produced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unification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process</a:t>
            </a:r>
            <a:r>
              <a:rPr sz="3000" spc="-5" dirty="0">
                <a:latin typeface="Calibri"/>
                <a:cs typeface="Calibri"/>
              </a:rPr>
              <a:t> will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used</a:t>
            </a:r>
            <a:r>
              <a:rPr sz="3000" spc="-10" dirty="0">
                <a:latin typeface="Calibri"/>
                <a:cs typeface="Calibri"/>
              </a:rPr>
              <a:t> by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resolution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procedure.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6860" y="0"/>
            <a:ext cx="4514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Unification</a:t>
            </a:r>
            <a:r>
              <a:rPr spc="-3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518859"/>
            <a:ext cx="16344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SUBST.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427672"/>
            <a:ext cx="8130540" cy="61266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35"/>
              </a:spcBef>
            </a:pPr>
            <a:r>
              <a:rPr sz="1800" b="1" i="1" spc="-5" dirty="0">
                <a:latin typeface="Times New Roman"/>
                <a:cs typeface="Times New Roman"/>
              </a:rPr>
              <a:t>Algorithm: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Unify(L1,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L2)</a:t>
            </a:r>
            <a:endParaRPr sz="1800" dirty="0">
              <a:latin typeface="Times New Roman"/>
              <a:cs typeface="Times New Roman"/>
            </a:endParaRPr>
          </a:p>
          <a:p>
            <a:pPr marL="190500" marR="3432810" indent="-190500" algn="r">
              <a:lnSpc>
                <a:spcPct val="100000"/>
              </a:lnSpc>
              <a:spcBef>
                <a:spcPts val="430"/>
              </a:spcBef>
              <a:buAutoNum type="romanUcPeriod"/>
              <a:tabLst>
                <a:tab pos="1905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L1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i="1" spc="-5" dirty="0">
                <a:latin typeface="Times New Roman"/>
                <a:cs typeface="Times New Roman"/>
              </a:rPr>
              <a:t>L2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constants,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then:</a:t>
            </a:r>
          </a:p>
          <a:p>
            <a:pPr marL="311785" marR="3453765" lvl="1" indent="-311785" algn="r">
              <a:lnSpc>
                <a:spcPct val="100000"/>
              </a:lnSpc>
              <a:spcBef>
                <a:spcPts val="430"/>
              </a:spcBef>
              <a:buAutoNum type="alphaLcParenBoth"/>
              <a:tabLst>
                <a:tab pos="31178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L1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L2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identical,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NIL.</a:t>
            </a:r>
            <a:endParaRPr sz="1800" dirty="0">
              <a:latin typeface="Times New Roman"/>
              <a:cs typeface="Times New Roman"/>
            </a:endParaRPr>
          </a:p>
          <a:p>
            <a:pPr marL="692150" lvl="1" indent="-324485">
              <a:lnSpc>
                <a:spcPct val="100000"/>
              </a:lnSpc>
              <a:spcBef>
                <a:spcPts val="434"/>
              </a:spcBef>
              <a:buAutoNum type="alphaLcParenBoth"/>
              <a:tabLst>
                <a:tab pos="692785" algn="l"/>
              </a:tabLst>
            </a:pPr>
            <a:r>
              <a:rPr sz="1800" dirty="0">
                <a:latin typeface="Times New Roman"/>
                <a:cs typeface="Times New Roman"/>
              </a:rPr>
              <a:t>Else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L1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 variable,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L1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L2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 </a:t>
            </a:r>
            <a:r>
              <a:rPr sz="1800" spc="-25" dirty="0">
                <a:latin typeface="Times New Roman"/>
                <a:cs typeface="Times New Roman"/>
              </a:rPr>
              <a:t>{FAIL},</a:t>
            </a:r>
            <a:r>
              <a:rPr sz="1800" dirty="0">
                <a:latin typeface="Times New Roman"/>
                <a:cs typeface="Times New Roman"/>
              </a:rPr>
              <a:t> else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</a:p>
          <a:p>
            <a:pPr marL="368300">
              <a:lnSpc>
                <a:spcPct val="100000"/>
              </a:lnSpc>
            </a:pPr>
            <a:r>
              <a:rPr sz="1800" i="1" spc="-10" dirty="0">
                <a:latin typeface="Times New Roman"/>
                <a:cs typeface="Times New Roman"/>
              </a:rPr>
              <a:t>(L2/L1).</a:t>
            </a:r>
            <a:endParaRPr sz="1800" dirty="0">
              <a:latin typeface="Times New Roman"/>
              <a:cs typeface="Times New Roman"/>
            </a:endParaRPr>
          </a:p>
          <a:p>
            <a:pPr marL="679450" lvl="1" indent="-311785">
              <a:lnSpc>
                <a:spcPct val="100000"/>
              </a:lnSpc>
              <a:spcBef>
                <a:spcPts val="434"/>
              </a:spcBef>
              <a:buAutoNum type="alphaLcParenBoth" startAt="3"/>
              <a:tabLst>
                <a:tab pos="680085" algn="l"/>
              </a:tabLst>
            </a:pPr>
            <a:r>
              <a:rPr sz="1800" dirty="0">
                <a:latin typeface="Times New Roman"/>
                <a:cs typeface="Times New Roman"/>
              </a:rPr>
              <a:t>Else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L2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L2 </a:t>
            </a:r>
            <a:r>
              <a:rPr sz="1800" dirty="0">
                <a:latin typeface="Times New Roman"/>
                <a:cs typeface="Times New Roman"/>
              </a:rPr>
              <a:t>occurs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i="1" spc="-5" dirty="0">
                <a:latin typeface="Times New Roman"/>
                <a:cs typeface="Times New Roman"/>
              </a:rPr>
              <a:t>L1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{FAIL}</a:t>
            </a:r>
            <a:r>
              <a:rPr sz="1800" dirty="0">
                <a:latin typeface="Times New Roman"/>
                <a:cs typeface="Times New Roman"/>
              </a:rPr>
              <a:t> , else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</a:p>
          <a:p>
            <a:pPr marL="368300">
              <a:lnSpc>
                <a:spcPct val="100000"/>
              </a:lnSpc>
            </a:pPr>
            <a:r>
              <a:rPr sz="1800" i="1" spc="-10" dirty="0">
                <a:latin typeface="Times New Roman"/>
                <a:cs typeface="Times New Roman"/>
              </a:rPr>
              <a:t>(L1/L2).</a:t>
            </a:r>
            <a:endParaRPr sz="1800" dirty="0">
              <a:latin typeface="Times New Roman"/>
              <a:cs typeface="Times New Roman"/>
            </a:endParaRPr>
          </a:p>
          <a:p>
            <a:pPr marL="692150" lvl="1" indent="-324485">
              <a:lnSpc>
                <a:spcPct val="100000"/>
              </a:lnSpc>
              <a:spcBef>
                <a:spcPts val="430"/>
              </a:spcBef>
              <a:buAutoNum type="alphaLcParenBoth" startAt="4"/>
              <a:tabLst>
                <a:tab pos="692785" algn="l"/>
              </a:tabLst>
            </a:pPr>
            <a:r>
              <a:rPr sz="1800" dirty="0">
                <a:latin typeface="Times New Roman"/>
                <a:cs typeface="Times New Roman"/>
              </a:rPr>
              <a:t>Else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{FAIL}.</a:t>
            </a:r>
            <a:endParaRPr sz="1800" dirty="0">
              <a:latin typeface="Times New Roman"/>
              <a:cs typeface="Times New Roman"/>
            </a:endParaRPr>
          </a:p>
          <a:p>
            <a:pPr marL="253365" indent="-228600">
              <a:lnSpc>
                <a:spcPct val="100000"/>
              </a:lnSpc>
              <a:spcBef>
                <a:spcPts val="434"/>
              </a:spcBef>
              <a:buAutoNum type="arabicPeriod" startAt="2"/>
              <a:tabLst>
                <a:tab pos="2540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initial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L1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i="1" spc="-5" dirty="0">
                <a:latin typeface="Times New Roman"/>
                <a:cs typeface="Times New Roman"/>
              </a:rPr>
              <a:t>L2 </a:t>
            </a:r>
            <a:r>
              <a:rPr sz="1800" dirty="0">
                <a:latin typeface="Times New Roman"/>
                <a:cs typeface="Times New Roman"/>
              </a:rPr>
              <a:t>are not identical,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 </a:t>
            </a:r>
            <a:r>
              <a:rPr sz="1800" spc="-20" dirty="0">
                <a:latin typeface="Times New Roman"/>
                <a:cs typeface="Times New Roman"/>
              </a:rPr>
              <a:t>{FAIL}</a:t>
            </a:r>
            <a:r>
              <a:rPr sz="1800" i="1" spc="-2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253365" indent="-2286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254000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LI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L2 </a:t>
            </a:r>
            <a:r>
              <a:rPr sz="1800" dirty="0">
                <a:latin typeface="Times New Roman"/>
                <a:cs typeface="Times New Roman"/>
              </a:rPr>
              <a:t>have a </a:t>
            </a:r>
            <a:r>
              <a:rPr sz="1800" spc="-5" dirty="0">
                <a:latin typeface="Times New Roman"/>
                <a:cs typeface="Times New Roman"/>
              </a:rPr>
              <a:t>different number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arguments, </a:t>
            </a:r>
            <a:r>
              <a:rPr sz="1800" dirty="0">
                <a:latin typeface="Times New Roman"/>
                <a:cs typeface="Times New Roman"/>
              </a:rPr>
              <a:t>then return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{FAIL}</a:t>
            </a:r>
            <a:r>
              <a:rPr sz="1800" i="1" spc="-20" dirty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254000" marR="833755" indent="-254000">
              <a:lnSpc>
                <a:spcPct val="100000"/>
              </a:lnSpc>
              <a:spcBef>
                <a:spcPts val="434"/>
              </a:spcBef>
              <a:buAutoNum type="arabicPeriod" startAt="2"/>
              <a:tabLst>
                <a:tab pos="254000" algn="l"/>
              </a:tabLst>
            </a:pP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i="1" spc="-5" dirty="0">
                <a:latin typeface="Times New Roman"/>
                <a:cs typeface="Times New Roman"/>
              </a:rPr>
              <a:t>SUBST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NIL</a:t>
            </a:r>
            <a:r>
              <a:rPr sz="1800" i="1" spc="-5" dirty="0">
                <a:latin typeface="Times New Roman"/>
                <a:cs typeface="Times New Roman"/>
              </a:rPr>
              <a:t>. </a:t>
            </a:r>
            <a:r>
              <a:rPr sz="1800" spc="-5" dirty="0">
                <a:latin typeface="Times New Roman"/>
                <a:cs typeface="Times New Roman"/>
              </a:rPr>
              <a:t>(At </a:t>
            </a:r>
            <a:r>
              <a:rPr sz="1800" dirty="0">
                <a:latin typeface="Times New Roman"/>
                <a:cs typeface="Times New Roman"/>
              </a:rPr>
              <a:t>the end of this procedure, </a:t>
            </a:r>
            <a:r>
              <a:rPr sz="1800" i="1" spc="-5" dirty="0">
                <a:latin typeface="Times New Roman"/>
                <a:cs typeface="Times New Roman"/>
              </a:rPr>
              <a:t>SUBST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contain all 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substitutions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unify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L1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L2.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253365" indent="-22860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2540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←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number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arguments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L1 </a:t>
            </a:r>
            <a:r>
              <a:rPr sz="1800" i="1" dirty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679450" lvl="1" indent="-311785">
              <a:lnSpc>
                <a:spcPct val="100000"/>
              </a:lnSpc>
              <a:spcBef>
                <a:spcPts val="434"/>
              </a:spcBef>
              <a:buAutoNum type="alphaLcParenBoth"/>
              <a:tabLst>
                <a:tab pos="680085" algn="l"/>
              </a:tabLst>
            </a:pPr>
            <a:r>
              <a:rPr sz="1800" spc="-5" dirty="0">
                <a:latin typeface="Times New Roman"/>
                <a:cs typeface="Times New Roman"/>
              </a:rPr>
              <a:t>Call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Unify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0" dirty="0">
                <a:latin typeface="Times New Roman"/>
                <a:cs typeface="Times New Roman"/>
              </a:rPr>
              <a:t> argument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L1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and the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argument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L2,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putting result</a:t>
            </a:r>
          </a:p>
          <a:p>
            <a:pPr marL="368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S.</a:t>
            </a:r>
            <a:endParaRPr sz="1800" dirty="0">
              <a:latin typeface="Times New Roman"/>
              <a:cs typeface="Times New Roman"/>
            </a:endParaRPr>
          </a:p>
          <a:p>
            <a:pPr marL="692150" lvl="1" indent="-324485">
              <a:lnSpc>
                <a:spcPct val="100000"/>
              </a:lnSpc>
              <a:spcBef>
                <a:spcPts val="434"/>
              </a:spcBef>
              <a:buAutoNum type="alphaLcParenBoth" startAt="2"/>
              <a:tabLst>
                <a:tab pos="692785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S 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ont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ins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AIL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 {</a:t>
            </a:r>
            <a:r>
              <a:rPr sz="1800" spc="-145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AIL}.</a:t>
            </a:r>
            <a:endParaRPr sz="1800" dirty="0">
              <a:latin typeface="Times New Roman"/>
              <a:cs typeface="Times New Roman"/>
            </a:endParaRPr>
          </a:p>
          <a:p>
            <a:pPr marL="679450" lvl="1" indent="-311785">
              <a:lnSpc>
                <a:spcPct val="100000"/>
              </a:lnSpc>
              <a:spcBef>
                <a:spcPts val="430"/>
              </a:spcBef>
              <a:buAutoNum type="alphaLcParenBoth" startAt="2"/>
              <a:tabLst>
                <a:tab pos="68008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equal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then:</a:t>
            </a:r>
          </a:p>
          <a:p>
            <a:pPr marL="971550" lvl="2" indent="-260985">
              <a:lnSpc>
                <a:spcPct val="100000"/>
              </a:lnSpc>
              <a:spcBef>
                <a:spcPts val="430"/>
              </a:spcBef>
              <a:buAutoNum type="romanLcParenBoth"/>
              <a:tabLst>
                <a:tab pos="972185" algn="l"/>
              </a:tabLst>
            </a:pPr>
            <a:r>
              <a:rPr sz="1800" dirty="0">
                <a:latin typeface="Times New Roman"/>
                <a:cs typeface="Times New Roman"/>
              </a:rPr>
              <a:t>Apply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remainder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both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L1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L2.</a:t>
            </a:r>
            <a:endParaRPr sz="1800" dirty="0">
              <a:latin typeface="Times New Roman"/>
              <a:cs typeface="Times New Roman"/>
            </a:endParaRPr>
          </a:p>
          <a:p>
            <a:pPr marL="1047750" lvl="2" indent="-337185">
              <a:lnSpc>
                <a:spcPct val="100000"/>
              </a:lnSpc>
              <a:spcBef>
                <a:spcPts val="985"/>
              </a:spcBef>
              <a:buFont typeface="Times New Roman"/>
              <a:buAutoNum type="romanLcParenBoth"/>
              <a:tabLst>
                <a:tab pos="1048385" algn="l"/>
              </a:tabLst>
            </a:pPr>
            <a:r>
              <a:rPr sz="2700" i="1" spc="-30" baseline="16975" dirty="0">
                <a:latin typeface="Times New Roman"/>
                <a:cs typeface="Times New Roman"/>
              </a:rPr>
              <a:t>SUBST:</a:t>
            </a:r>
            <a:r>
              <a:rPr sz="2700" i="1" spc="7" baseline="16975" dirty="0">
                <a:latin typeface="Times New Roman"/>
                <a:cs typeface="Times New Roman"/>
              </a:rPr>
              <a:t> </a:t>
            </a:r>
            <a:r>
              <a:rPr sz="2700" i="1" baseline="16975" dirty="0">
                <a:latin typeface="Times New Roman"/>
                <a:cs typeface="Times New Roman"/>
              </a:rPr>
              <a:t>= </a:t>
            </a:r>
            <a:r>
              <a:rPr sz="3200" spc="-382" baseline="16975" dirty="0">
                <a:cs typeface="Times New Roman" panose="02020603050405020304" pitchFamily="18" charset="0"/>
              </a:rPr>
              <a:t>APPEND</a:t>
            </a:r>
            <a:r>
              <a:rPr lang="en-IN" sz="3200" i="1" spc="-509" baseline="16975" dirty="0">
                <a:cs typeface="Times New Roman" panose="02020603050405020304" pitchFamily="18" charset="0"/>
              </a:rPr>
              <a:t>(S,SUBSET)</a:t>
            </a:r>
            <a:endParaRPr lang="en-IN" sz="3200" spc="-442" baseline="16975" dirty="0">
              <a:solidFill>
                <a:srgbClr val="888888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5165" y="245110"/>
            <a:ext cx="1155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</a:t>
            </a:r>
            <a:r>
              <a:rPr spc="-35" dirty="0"/>
              <a:t>v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4165"/>
            <a:ext cx="3401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  <a:tab pos="2850515" algn="l"/>
              </a:tabLst>
            </a:pPr>
            <a:r>
              <a:rPr sz="3200" spc="-5" dirty="0">
                <a:latin typeface="Calibri"/>
                <a:cs typeface="Calibri"/>
              </a:rPr>
              <a:t>(Un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spc="-25" dirty="0">
                <a:latin typeface="Calibri"/>
                <a:cs typeface="Calibri"/>
              </a:rPr>
              <a:t>ca</a:t>
            </a:r>
            <a:r>
              <a:rPr sz="3200" dirty="0">
                <a:latin typeface="Calibri"/>
                <a:cs typeface="Calibri"/>
              </a:rPr>
              <a:t>tion)	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5972" y="1074165"/>
            <a:ext cx="4250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885" algn="l"/>
                <a:tab pos="2327910" algn="l"/>
                <a:tab pos="3109595" algn="l"/>
              </a:tabLst>
            </a:pPr>
            <a:r>
              <a:rPr sz="3200" dirty="0">
                <a:latin typeface="Calibri"/>
                <a:cs typeface="Calibri"/>
              </a:rPr>
              <a:t>each	</a:t>
            </a:r>
            <a:r>
              <a:rPr sz="3200" spc="-5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r	of	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omic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61845"/>
            <a:ext cx="807085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5"/>
              </a:spcBef>
              <a:tabLst>
                <a:tab pos="2271395" algn="l"/>
                <a:tab pos="3101975" algn="l"/>
                <a:tab pos="3816985" algn="l"/>
                <a:tab pos="4810760" algn="l"/>
                <a:tab pos="6202680" algn="l"/>
                <a:tab pos="7447915" algn="l"/>
                <a:tab pos="7828915" algn="l"/>
              </a:tabLst>
            </a:pP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enc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	gi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the	mo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	</a:t>
            </a:r>
            <a:r>
              <a:rPr sz="3200" spc="-5" dirty="0">
                <a:latin typeface="Calibri"/>
                <a:cs typeface="Calibri"/>
              </a:rPr>
              <a:t>unifie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-5" dirty="0">
                <a:latin typeface="Calibri"/>
                <a:cs typeface="Calibri"/>
              </a:rPr>
              <a:t>it  </a:t>
            </a:r>
            <a:r>
              <a:rPr sz="3200" spc="-20" dirty="0">
                <a:latin typeface="Calibri"/>
                <a:cs typeface="Calibri"/>
              </a:rPr>
              <a:t>exists,</a:t>
            </a:r>
            <a:r>
              <a:rPr sz="3200" spc="-5" dirty="0">
                <a:latin typeface="Calibri"/>
                <a:cs typeface="Calibri"/>
              </a:rPr>
              <a:t> otherwise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say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“fail”:</a:t>
            </a:r>
            <a:endParaRPr sz="3200">
              <a:latin typeface="Calibri"/>
              <a:cs typeface="Calibri"/>
            </a:endParaRPr>
          </a:p>
          <a:p>
            <a:pPr marL="402590" indent="-390525">
              <a:lnSpc>
                <a:spcPct val="100000"/>
              </a:lnSpc>
              <a:spcBef>
                <a:spcPts val="770"/>
              </a:spcBef>
              <a:buAutoNum type="alphaLcPeriod"/>
              <a:tabLst>
                <a:tab pos="403225" algn="l"/>
              </a:tabLst>
            </a:pPr>
            <a:r>
              <a:rPr sz="3200" spc="5" dirty="0">
                <a:latin typeface="Calibri"/>
                <a:cs typeface="Calibri"/>
              </a:rPr>
              <a:t>R(A,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x),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R(y,</a:t>
            </a:r>
            <a:r>
              <a:rPr sz="3200" spc="-10" dirty="0">
                <a:latin typeface="Calibri"/>
                <a:cs typeface="Calibri"/>
              </a:rPr>
              <a:t> z)</a:t>
            </a:r>
            <a:endParaRPr sz="3200">
              <a:latin typeface="Calibri"/>
              <a:cs typeface="Calibri"/>
            </a:endParaRPr>
          </a:p>
          <a:p>
            <a:pPr marL="422909" indent="-410845">
              <a:lnSpc>
                <a:spcPct val="100000"/>
              </a:lnSpc>
              <a:spcBef>
                <a:spcPts val="770"/>
              </a:spcBef>
              <a:buAutoNum type="alphaLcPeriod"/>
              <a:tabLst>
                <a:tab pos="423545" algn="l"/>
              </a:tabLst>
            </a:pPr>
            <a:r>
              <a:rPr sz="3200" dirty="0">
                <a:latin typeface="Calibri"/>
                <a:cs typeface="Calibri"/>
              </a:rPr>
              <a:t>P(A,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B,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B),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P(x,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14" dirty="0">
                <a:latin typeface="Calibri"/>
                <a:cs typeface="Calibri"/>
              </a:rPr>
              <a:t>y,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z)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c.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Q(y,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G(A,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B)),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Q(G(x,x),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d.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Older(Father(y),</a:t>
            </a:r>
            <a:r>
              <a:rPr sz="3200" dirty="0">
                <a:latin typeface="Calibri"/>
                <a:cs typeface="Calibri"/>
              </a:rPr>
              <a:t> y), </a:t>
            </a:r>
            <a:r>
              <a:rPr sz="3200" spc="-10" dirty="0">
                <a:latin typeface="Calibri"/>
                <a:cs typeface="Calibri"/>
              </a:rPr>
              <a:t>Older(Father(x),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John)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e.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Knows(Father(y),y),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Knows(x,x)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245110"/>
            <a:ext cx="17837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4165"/>
            <a:ext cx="80708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(Unification)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pair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atomic </a:t>
            </a:r>
            <a:r>
              <a:rPr sz="3200" spc="-10" dirty="0">
                <a:latin typeface="Calibri"/>
                <a:cs typeface="Calibri"/>
              </a:rPr>
              <a:t> sentences, give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15" dirty="0">
                <a:latin typeface="Calibri"/>
                <a:cs typeface="Calibri"/>
              </a:rPr>
              <a:t>general </a:t>
            </a:r>
            <a:r>
              <a:rPr sz="3200" spc="-5" dirty="0">
                <a:latin typeface="Calibri"/>
                <a:cs typeface="Calibri"/>
              </a:rPr>
              <a:t>unifier if it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exists,</a:t>
            </a:r>
            <a:r>
              <a:rPr sz="3200" spc="-5" dirty="0">
                <a:latin typeface="Calibri"/>
                <a:cs typeface="Calibri"/>
              </a:rPr>
              <a:t> otherwise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say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“fail”: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37942"/>
            <a:ext cx="4471035" cy="178181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870"/>
              </a:spcBef>
              <a:buAutoNum type="alphaLcPeriod"/>
              <a:tabLst>
                <a:tab pos="403225" algn="l"/>
              </a:tabLst>
            </a:pPr>
            <a:r>
              <a:rPr sz="3200" spc="5" dirty="0">
                <a:latin typeface="Calibri"/>
                <a:cs typeface="Calibri"/>
              </a:rPr>
              <a:t>R(A,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x),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R(y,</a:t>
            </a:r>
            <a:r>
              <a:rPr sz="3200" spc="-10" dirty="0">
                <a:latin typeface="Calibri"/>
                <a:cs typeface="Calibri"/>
              </a:rPr>
              <a:t> z)</a:t>
            </a:r>
            <a:endParaRPr sz="3200">
              <a:latin typeface="Calibri"/>
              <a:cs typeface="Calibri"/>
            </a:endParaRPr>
          </a:p>
          <a:p>
            <a:pPr marL="422909" indent="-410845">
              <a:lnSpc>
                <a:spcPct val="100000"/>
              </a:lnSpc>
              <a:spcBef>
                <a:spcPts val="770"/>
              </a:spcBef>
              <a:buAutoNum type="alphaLcPeriod"/>
              <a:tabLst>
                <a:tab pos="423545" algn="l"/>
              </a:tabLst>
            </a:pPr>
            <a:r>
              <a:rPr sz="3200" dirty="0">
                <a:latin typeface="Calibri"/>
                <a:cs typeface="Calibri"/>
              </a:rPr>
              <a:t>P(A,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B,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B),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P(x,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14" dirty="0">
                <a:latin typeface="Calibri"/>
                <a:cs typeface="Calibri"/>
              </a:rPr>
              <a:t>y,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z)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c.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Q(y,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G(A,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B)), Q(G(x,x),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828" y="2537942"/>
            <a:ext cx="2066289" cy="178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2880">
              <a:lnSpc>
                <a:spcPct val="120100"/>
              </a:lnSpc>
              <a:spcBef>
                <a:spcPts val="95"/>
              </a:spcBef>
            </a:pPr>
            <a:r>
              <a:rPr sz="3200" spc="-25" dirty="0">
                <a:latin typeface="Calibri"/>
                <a:cs typeface="Calibri"/>
              </a:rPr>
              <a:t>y/A,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x/z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x/A,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y/B,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z/B</a:t>
            </a:r>
            <a:endParaRPr sz="3200">
              <a:latin typeface="Calibri"/>
              <a:cs typeface="Calibri"/>
            </a:endParaRPr>
          </a:p>
          <a:p>
            <a:pPr marL="1018540">
              <a:lnSpc>
                <a:spcPct val="100000"/>
              </a:lnSpc>
              <a:spcBef>
                <a:spcPts val="770"/>
              </a:spcBef>
            </a:pPr>
            <a:r>
              <a:rPr sz="3200" spc="-15" dirty="0">
                <a:latin typeface="Calibri"/>
                <a:cs typeface="Calibri"/>
              </a:rPr>
              <a:t>fail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391025"/>
            <a:ext cx="688911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5950" algn="l"/>
                <a:tab pos="3543935" algn="l"/>
                <a:tab pos="424053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.	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lder(</a:t>
            </a:r>
            <a:r>
              <a:rPr sz="3200" spc="-85" dirty="0">
                <a:latin typeface="Calibri"/>
                <a:cs typeface="Calibri"/>
              </a:rPr>
              <a:t>F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ther(y),	y),	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lder(</a:t>
            </a:r>
            <a:r>
              <a:rPr sz="3200" spc="-85" dirty="0">
                <a:latin typeface="Calibri"/>
                <a:cs typeface="Calibri"/>
              </a:rPr>
              <a:t>F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ther(x</a:t>
            </a:r>
            <a:r>
              <a:rPr sz="3200" spc="5" dirty="0">
                <a:latin typeface="Calibri"/>
                <a:cs typeface="Calibri"/>
              </a:rPr>
              <a:t>)</a:t>
            </a:r>
            <a:r>
              <a:rPr sz="320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5"/>
              </a:spcBef>
            </a:pPr>
            <a:r>
              <a:rPr sz="3200" spc="-60" dirty="0">
                <a:latin typeface="Calibri"/>
                <a:cs typeface="Calibri"/>
              </a:rPr>
              <a:t>x/y,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y/John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e.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Knows(Father(y),y),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Knows(x,x)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6293" y="4391025"/>
            <a:ext cx="919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J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hn)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4104" y="5464251"/>
            <a:ext cx="523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ail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401" y="359410"/>
            <a:ext cx="4227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Resolution </a:t>
            </a:r>
            <a:r>
              <a:rPr spc="-10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911" y="1101344"/>
            <a:ext cx="827849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Given </a:t>
            </a:r>
            <a:r>
              <a:rPr sz="2400" spc="-5" dirty="0">
                <a:latin typeface="Times New Roman"/>
                <a:cs typeface="Times New Roman"/>
              </a:rPr>
              <a:t>two clauses C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</a:t>
            </a:r>
            <a:r>
              <a:rPr sz="2400" spc="-7" baseline="-20833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with no </a:t>
            </a:r>
            <a:r>
              <a:rPr sz="2400" spc="-5" dirty="0">
                <a:latin typeface="Times New Roman"/>
                <a:cs typeface="Times New Roman"/>
              </a:rPr>
              <a:t>variables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common, </a:t>
            </a:r>
            <a:r>
              <a:rPr sz="2400" spc="5" dirty="0">
                <a:latin typeface="Times New Roman"/>
                <a:cs typeface="Times New Roman"/>
              </a:rPr>
              <a:t>if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literal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46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complement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literal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baseline="-20833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both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baseline="-20833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and l</a:t>
            </a:r>
            <a:r>
              <a:rPr sz="2400" baseline="-20833" dirty="0">
                <a:latin typeface="Times New Roman"/>
                <a:cs typeface="Times New Roman"/>
              </a:rPr>
              <a:t>2 </a:t>
            </a:r>
            <a:r>
              <a:rPr sz="2400" spc="-5" dirty="0">
                <a:latin typeface="Times New Roman"/>
                <a:cs typeface="Times New Roman"/>
              </a:rPr>
              <a:t>are deleted and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disjuncted </a:t>
            </a:r>
            <a:r>
              <a:rPr sz="2400" dirty="0">
                <a:latin typeface="Times New Roman"/>
                <a:cs typeface="Times New Roman"/>
              </a:rPr>
              <a:t>C is </a:t>
            </a:r>
            <a:r>
              <a:rPr sz="2400" spc="-10" dirty="0">
                <a:latin typeface="Times New Roman"/>
                <a:cs typeface="Times New Roman"/>
              </a:rPr>
              <a:t>formed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remaining reduced clauses.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new clauses </a:t>
            </a:r>
            <a:r>
              <a:rPr sz="2400" dirty="0">
                <a:latin typeface="Times New Roman"/>
                <a:cs typeface="Times New Roman"/>
              </a:rPr>
              <a:t>C is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resolve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0" marR="3175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Resolution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generating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resolvents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clauses.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1356360" algn="l"/>
                <a:tab pos="256349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Example:	</a:t>
            </a:r>
            <a:r>
              <a:rPr sz="2400" dirty="0">
                <a:latin typeface="Times New Roman"/>
                <a:cs typeface="Times New Roman"/>
              </a:rPr>
              <a:t>(~</a:t>
            </a:r>
            <a:r>
              <a:rPr sz="2400" spc="-5" dirty="0">
                <a:latin typeface="Times New Roman"/>
                <a:cs typeface="Times New Roman"/>
              </a:rPr>
              <a:t> PVQ)	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(~Q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endParaRPr sz="2400">
              <a:latin typeface="Times New Roman"/>
              <a:cs typeface="Times New Roman"/>
            </a:endParaRPr>
          </a:p>
          <a:p>
            <a:pPr marL="1790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(~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PVQ)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(~Q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R)</a:t>
            </a:r>
            <a:endParaRPr sz="2400">
              <a:latin typeface="Times New Roman"/>
              <a:cs typeface="Times New Roman"/>
            </a:endParaRPr>
          </a:p>
          <a:p>
            <a:pPr marL="18669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Times New Roman"/>
                <a:cs typeface="Times New Roman"/>
              </a:rPr>
              <a:t>~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59436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526" y="496646"/>
            <a:ext cx="2251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Refutation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650"/>
            <a:ext cx="8073390" cy="16351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Resolution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proofs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refutation.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other words,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prove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statement, resolution attempts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 show</a:t>
            </a:r>
            <a:r>
              <a:rPr sz="2400" dirty="0">
                <a:latin typeface="Times New Roman"/>
                <a:cs typeface="Times New Roman"/>
              </a:rPr>
              <a:t> 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negation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produces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contradiction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260" y="548081"/>
            <a:ext cx="49701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Example</a:t>
            </a:r>
            <a:r>
              <a:rPr sz="4200" spc="-60" dirty="0"/>
              <a:t> </a:t>
            </a:r>
            <a:r>
              <a:rPr sz="4200" dirty="0"/>
              <a:t>of</a:t>
            </a:r>
            <a:r>
              <a:rPr sz="4200" spc="-35" dirty="0"/>
              <a:t> </a:t>
            </a:r>
            <a:r>
              <a:rPr sz="4200" spc="-10" dirty="0"/>
              <a:t>Resolution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93444" y="1168654"/>
            <a:ext cx="43230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clauses:-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B: ~ P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C: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~Q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3363532"/>
            <a:ext cx="193675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A: P V Q V 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: </a:t>
            </a:r>
            <a:r>
              <a:rPr sz="2400" spc="-5" dirty="0">
                <a:latin typeface="Times New Roman"/>
                <a:cs typeface="Times New Roman"/>
              </a:rPr>
              <a:t>~P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 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 marR="525780">
              <a:lnSpc>
                <a:spcPct val="120000"/>
              </a:lnSpc>
              <a:spcBef>
                <a:spcPts val="5"/>
              </a:spcBef>
              <a:tabLst>
                <a:tab pos="908050" algn="l"/>
              </a:tabLst>
            </a:pPr>
            <a:r>
              <a:rPr sz="2400" dirty="0">
                <a:latin typeface="Times New Roman"/>
                <a:cs typeface="Times New Roman"/>
              </a:rPr>
              <a:t>C: </a:t>
            </a:r>
            <a:r>
              <a:rPr sz="2400" spc="-5" dirty="0">
                <a:latin typeface="Times New Roman"/>
                <a:cs typeface="Times New Roman"/>
              </a:rPr>
              <a:t>~Q	V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2290" y="3363532"/>
            <a:ext cx="298259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(Given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latin typeface="Times New Roman"/>
                <a:cs typeface="Times New Roman"/>
              </a:rPr>
              <a:t>problem)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(Given 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problem)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(Resolvent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B)  (Given in the </a:t>
            </a:r>
            <a:r>
              <a:rPr sz="2400" spc="-5" dirty="0">
                <a:latin typeface="Times New Roman"/>
                <a:cs typeface="Times New Roman"/>
              </a:rPr>
              <a:t>problem) </a:t>
            </a:r>
            <a:r>
              <a:rPr sz="2400" dirty="0">
                <a:latin typeface="Times New Roman"/>
                <a:cs typeface="Times New Roman"/>
              </a:rPr>
              <a:t> (Resolvent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3527" y="533400"/>
            <a:ext cx="6929345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042" y="359410"/>
            <a:ext cx="3139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Syntax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30" dirty="0"/>
              <a:t> </a:t>
            </a:r>
            <a:r>
              <a:rPr spc="-15" dirty="0"/>
              <a:t>FOPL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765" y="1170559"/>
            <a:ext cx="6503034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Connectives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  <a:r>
              <a:rPr kumimoji="0" sz="2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five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connective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symbols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  <a:tab pos="130175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~	: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not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negation</a:t>
            </a: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  <a:tab pos="129730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	: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conjuction</a:t>
            </a: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  <a:tab pos="124523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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: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inclusive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disjunction</a:t>
            </a: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  <a:tab pos="128524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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: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implication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  <a:tab pos="130175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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: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equivalence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only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–"/>
              <a:tabLst/>
              <a:defRPr/>
            </a:pP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quantifier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symbols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  <a:tab pos="1227455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: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existential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quantification</a:t>
            </a:r>
          </a:p>
          <a:p>
            <a:pPr marL="1169670" marR="0" lvl="2" indent="-24320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833"/>
              <a:buFont typeface="Wingdings"/>
              <a:buChar char=""/>
              <a:tabLst>
                <a:tab pos="11703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Example: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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</a:p>
          <a:p>
            <a:pPr marL="756285" marR="0" lvl="1" indent="-2870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920" algn="l"/>
                <a:tab pos="1278890" algn="l"/>
              </a:tabLst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: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universal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quantification</a:t>
            </a:r>
          </a:p>
          <a:p>
            <a:pPr marL="1169670" marR="0" lvl="2" indent="-243204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Pct val="95833"/>
              <a:buFont typeface="Wingdings"/>
              <a:buChar char=""/>
              <a:tabLst>
                <a:tab pos="1170305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Example: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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means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sz="24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x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496646"/>
            <a:ext cx="4627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15" dirty="0"/>
              <a:t>resolution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087" y="1741393"/>
            <a:ext cx="6981825" cy="514349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1221" y="283210"/>
            <a:ext cx="17837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86" y="1146960"/>
            <a:ext cx="8076297" cy="475978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829" y="461594"/>
            <a:ext cx="1962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</a:t>
            </a:r>
            <a:r>
              <a:rPr sz="4400" spc="-15" dirty="0"/>
              <a:t>l</a:t>
            </a:r>
            <a:r>
              <a:rPr sz="4400" dirty="0"/>
              <a:t>ution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46608"/>
            <a:ext cx="6543675" cy="335129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4458" y="496646"/>
            <a:ext cx="1818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6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4854"/>
            <a:ext cx="8073390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Times New Roman"/>
                <a:cs typeface="Times New Roman"/>
              </a:rPr>
              <a:t>Assume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facts:</a:t>
            </a:r>
            <a:endParaRPr sz="24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2400" dirty="0">
                <a:latin typeface="Times New Roman"/>
                <a:cs typeface="Times New Roman"/>
              </a:rPr>
              <a:t>“Steve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courses.</a:t>
            </a:r>
            <a:endParaRPr sz="24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580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2400" dirty="0">
                <a:latin typeface="Times New Roman"/>
                <a:cs typeface="Times New Roman"/>
              </a:rPr>
              <a:t>Science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hard.</a:t>
            </a:r>
            <a:endParaRPr sz="2400">
              <a:latin typeface="Times New Roman"/>
              <a:cs typeface="Times New Roman"/>
            </a:endParaRPr>
          </a:p>
          <a:p>
            <a:pPr marL="643890" indent="-631825">
              <a:lnSpc>
                <a:spcPct val="100000"/>
              </a:lnSpc>
              <a:spcBef>
                <a:spcPts val="575"/>
              </a:spcBef>
              <a:buAutoNum type="romanLcPeriod"/>
              <a:tabLst>
                <a:tab pos="643255" algn="l"/>
                <a:tab pos="64452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courses 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Humanities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Department</a:t>
            </a:r>
            <a:r>
              <a:rPr sz="2400" dirty="0">
                <a:latin typeface="Times New Roman"/>
                <a:cs typeface="Times New Roman"/>
              </a:rPr>
              <a:t> 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easy.</a:t>
            </a:r>
            <a:endParaRPr sz="24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575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2400" spc="-5" dirty="0">
                <a:latin typeface="Times New Roman"/>
                <a:cs typeface="Times New Roman"/>
              </a:rPr>
              <a:t>HM101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course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Humanities”.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8735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Times New Roman"/>
                <a:cs typeface="Times New Roman"/>
              </a:rPr>
              <a:t>Convert the </a:t>
            </a:r>
            <a:r>
              <a:rPr sz="2400" dirty="0">
                <a:latin typeface="Times New Roman"/>
                <a:cs typeface="Times New Roman"/>
              </a:rPr>
              <a:t>above </a:t>
            </a:r>
            <a:r>
              <a:rPr sz="2400" spc="-5" dirty="0">
                <a:latin typeface="Times New Roman"/>
                <a:cs typeface="Times New Roman"/>
              </a:rPr>
              <a:t>statements </a:t>
            </a:r>
            <a:r>
              <a:rPr sz="2400" dirty="0">
                <a:latin typeface="Times New Roman"/>
                <a:cs typeface="Times New Roman"/>
              </a:rPr>
              <a:t>into appropriate </a:t>
            </a:r>
            <a:r>
              <a:rPr sz="2400" spc="-15" dirty="0">
                <a:latin typeface="Times New Roman"/>
                <a:cs typeface="Times New Roman"/>
              </a:rPr>
              <a:t>wffs </a:t>
            </a:r>
            <a:r>
              <a:rPr sz="2400" dirty="0">
                <a:latin typeface="Times New Roman"/>
                <a:cs typeface="Times New Roman"/>
              </a:rPr>
              <a:t>so that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resolution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performed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answer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question. </a:t>
            </a:r>
            <a:r>
              <a:rPr sz="2400" dirty="0">
                <a:latin typeface="Times New Roman"/>
                <a:cs typeface="Times New Roman"/>
              </a:rPr>
              <a:t>“ what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 steve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like?”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090" y="240538"/>
            <a:ext cx="160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Solution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933043"/>
            <a:ext cx="8227059" cy="52216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spc="-5" dirty="0">
                <a:latin typeface="Times New Roman"/>
                <a:cs typeface="Times New Roman"/>
              </a:rPr>
              <a:t>First</a:t>
            </a:r>
            <a:r>
              <a:rPr sz="2600" dirty="0">
                <a:latin typeface="Times New Roman"/>
                <a:cs typeface="Times New Roman"/>
              </a:rPr>
              <a:t> we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will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convert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 FOPL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(First</a:t>
            </a:r>
            <a:r>
              <a:rPr sz="2600" dirty="0">
                <a:latin typeface="Times New Roman"/>
                <a:cs typeface="Times New Roman"/>
              </a:rPr>
              <a:t> order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predicate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logic)</a:t>
            </a:r>
          </a:p>
          <a:p>
            <a:pPr marL="584200" indent="-572135">
              <a:lnSpc>
                <a:spcPct val="100000"/>
              </a:lnSpc>
              <a:spcBef>
                <a:spcPts val="625"/>
              </a:spcBef>
              <a:buAutoNum type="romanLcPeriod"/>
              <a:tabLst>
                <a:tab pos="584200" algn="l"/>
                <a:tab pos="584835" algn="l"/>
              </a:tabLst>
            </a:pPr>
            <a:r>
              <a:rPr sz="2600" dirty="0">
                <a:latin typeface="Times New Roman"/>
                <a:cs typeface="Times New Roman"/>
              </a:rPr>
              <a:t>“Steve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likes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easy </a:t>
            </a:r>
            <a:r>
              <a:rPr sz="2600" dirty="0">
                <a:latin typeface="Times New Roman"/>
                <a:cs typeface="Times New Roman"/>
              </a:rPr>
              <a:t>courses.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x: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easy(x)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-&gt;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likes(steve,x)</a:t>
            </a:r>
            <a:endParaRPr sz="2600" dirty="0">
              <a:latin typeface="Times New Roman"/>
              <a:cs typeface="Times New Roman"/>
            </a:endParaRPr>
          </a:p>
          <a:p>
            <a:pPr marL="361315" indent="-349250">
              <a:lnSpc>
                <a:spcPct val="100000"/>
              </a:lnSpc>
              <a:spcBef>
                <a:spcPts val="610"/>
              </a:spcBef>
              <a:buAutoNum type="romanLcPeriod" startAt="2"/>
              <a:tabLst>
                <a:tab pos="361950" algn="l"/>
              </a:tabLst>
            </a:pPr>
            <a:r>
              <a:rPr sz="2600" dirty="0">
                <a:latin typeface="Times New Roman"/>
                <a:cs typeface="Times New Roman"/>
              </a:rPr>
              <a:t>Science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courses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hard.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x: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science(x)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-&gt; ~easy(x)</a:t>
            </a:r>
            <a:endParaRPr sz="2600" dirty="0">
              <a:latin typeface="Times New Roman"/>
              <a:cs typeface="Times New Roman"/>
            </a:endParaRPr>
          </a:p>
          <a:p>
            <a:pPr marL="518159" indent="-506095">
              <a:lnSpc>
                <a:spcPct val="100000"/>
              </a:lnSpc>
              <a:spcBef>
                <a:spcPts val="610"/>
              </a:spcBef>
              <a:buAutoNum type="romanLcPeriod" startAt="3"/>
              <a:tabLst>
                <a:tab pos="518159" algn="l"/>
                <a:tab pos="518795" algn="l"/>
              </a:tabLst>
            </a:pPr>
            <a:r>
              <a:rPr sz="2600" dirty="0">
                <a:latin typeface="Times New Roman"/>
                <a:cs typeface="Times New Roman"/>
              </a:rPr>
              <a:t>All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courses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Humanities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Department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easy.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dirty="0">
                <a:latin typeface="Times New Roman"/>
                <a:cs typeface="Times New Roman"/>
              </a:rPr>
              <a:t>x: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humanities(x)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-&gt;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easy(x)</a:t>
            </a:r>
          </a:p>
          <a:p>
            <a:pPr marL="12700" marR="3128645">
              <a:lnSpc>
                <a:spcPts val="3750"/>
              </a:lnSpc>
              <a:spcBef>
                <a:spcPts val="210"/>
              </a:spcBef>
              <a:buAutoNum type="romanLcPeriod" startAt="4"/>
              <a:tabLst>
                <a:tab pos="414020" algn="l"/>
              </a:tabLst>
            </a:pPr>
            <a:r>
              <a:rPr sz="2600" dirty="0">
                <a:latin typeface="Times New Roman"/>
                <a:cs typeface="Times New Roman"/>
              </a:rPr>
              <a:t>HM101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course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Humanities”.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humanities(HM101)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conclusion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encoded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likes(steve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x).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670" y="283210"/>
            <a:ext cx="4518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  <a:r>
              <a:rPr spc="-40" dirty="0"/>
              <a:t> </a:t>
            </a:r>
            <a:r>
              <a:rPr spc="-10" dirty="0"/>
              <a:t>continued….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5605"/>
            <a:ext cx="80727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put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premises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clause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negation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conclusion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clauses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(we</a:t>
            </a:r>
            <a:r>
              <a:rPr sz="2400" dirty="0">
                <a:latin typeface="Times New Roman"/>
                <a:cs typeface="Times New Roman"/>
              </a:rPr>
              <a:t> 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parentheses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clauses):</a:t>
            </a:r>
          </a:p>
          <a:p>
            <a:pPr marL="443230" indent="-431165" algn="just">
              <a:lnSpc>
                <a:spcPct val="100000"/>
              </a:lnSpc>
              <a:spcBef>
                <a:spcPts val="590"/>
              </a:spcBef>
              <a:buAutoNum type="arabicParenBoth"/>
              <a:tabLst>
                <a:tab pos="443865" algn="l"/>
              </a:tabLst>
            </a:pPr>
            <a:r>
              <a:rPr sz="2400" dirty="0">
                <a:latin typeface="Times New Roman"/>
                <a:cs typeface="Times New Roman"/>
              </a:rPr>
              <a:t>~easy(x)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likes(steve,x)</a:t>
            </a:r>
          </a:p>
          <a:p>
            <a:pPr marL="443230" indent="-431165" algn="just">
              <a:lnSpc>
                <a:spcPct val="100000"/>
              </a:lnSpc>
              <a:spcBef>
                <a:spcPts val="575"/>
              </a:spcBef>
              <a:buAutoNum type="arabicParenBoth"/>
              <a:tabLst>
                <a:tab pos="443865" algn="l"/>
              </a:tabLst>
            </a:pPr>
            <a:r>
              <a:rPr sz="2400" dirty="0">
                <a:latin typeface="Times New Roman"/>
                <a:cs typeface="Times New Roman"/>
              </a:rPr>
              <a:t>~science(x)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~easy(x)</a:t>
            </a:r>
          </a:p>
          <a:p>
            <a:pPr marL="443230" indent="-431165" algn="just">
              <a:lnSpc>
                <a:spcPct val="100000"/>
              </a:lnSpc>
              <a:spcBef>
                <a:spcPts val="575"/>
              </a:spcBef>
              <a:buAutoNum type="arabicParenBoth"/>
              <a:tabLst>
                <a:tab pos="443865" algn="l"/>
              </a:tabLst>
            </a:pPr>
            <a:r>
              <a:rPr sz="2400" spc="-5" dirty="0">
                <a:latin typeface="Times New Roman"/>
                <a:cs typeface="Times New Roman"/>
              </a:rPr>
              <a:t>~humanities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easy(x)</a:t>
            </a:r>
          </a:p>
          <a:p>
            <a:pPr marL="443865" indent="-431800" algn="just">
              <a:lnSpc>
                <a:spcPct val="100000"/>
              </a:lnSpc>
              <a:spcBef>
                <a:spcPts val="565"/>
              </a:spcBef>
              <a:buAutoNum type="arabicParenBoth"/>
              <a:tabLst>
                <a:tab pos="444500" algn="l"/>
              </a:tabLst>
            </a:pPr>
            <a:r>
              <a:rPr sz="2400" spc="-5" dirty="0">
                <a:latin typeface="Times New Roman"/>
                <a:cs typeface="Times New Roman"/>
              </a:rPr>
              <a:t>humanities(HM101)</a:t>
            </a:r>
            <a:endParaRPr sz="2400" dirty="0">
              <a:latin typeface="Times New Roman"/>
              <a:cs typeface="Times New Roman"/>
            </a:endParaRPr>
          </a:p>
          <a:p>
            <a:pPr marL="443230" indent="-431165" algn="just">
              <a:lnSpc>
                <a:spcPct val="100000"/>
              </a:lnSpc>
              <a:spcBef>
                <a:spcPts val="580"/>
              </a:spcBef>
              <a:buAutoNum type="arabicParenBoth"/>
              <a:tabLst>
                <a:tab pos="443865" algn="l"/>
              </a:tabLst>
            </a:pPr>
            <a:r>
              <a:rPr sz="2400" dirty="0">
                <a:latin typeface="Times New Roman"/>
                <a:cs typeface="Times New Roman"/>
              </a:rPr>
              <a:t>~likes(steve,x)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736" y="461594"/>
            <a:ext cx="4977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Solution</a:t>
            </a:r>
            <a:r>
              <a:rPr sz="4400" spc="-85" dirty="0"/>
              <a:t> </a:t>
            </a:r>
            <a:r>
              <a:rPr sz="4400" spc="-5" dirty="0"/>
              <a:t>continued….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149" y="1545354"/>
            <a:ext cx="6926300" cy="386560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	 </a:t>
            </a:r>
            <a:r>
              <a:rPr lang="en-US" dirty="0"/>
              <a:t>likes(</a:t>
            </a:r>
            <a:r>
              <a:rPr lang="en-US" dirty="0" err="1"/>
              <a:t>steve,x</a:t>
            </a:r>
            <a:r>
              <a:rPr lang="en-US" dirty="0"/>
              <a:t>)     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/>
              <a:t>easy(x)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likes(</a:t>
            </a:r>
            <a:r>
              <a:rPr lang="en-US" dirty="0" err="1"/>
              <a:t>steve,x</a:t>
            </a:r>
            <a:r>
              <a:rPr lang="en-US" dirty="0"/>
              <a:t>)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		 </a:t>
            </a:r>
            <a:r>
              <a:rPr lang="en-US" dirty="0"/>
              <a:t>easy(x) 	</a:t>
            </a:r>
            <a:r>
              <a:rPr lang="en-US" dirty="0">
                <a:sym typeface="Wingdings" pitchFamily="2" charset="2"/>
              </a:rPr>
              <a:t>resolvent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57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3581400" y="24384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4876800" y="22860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8200" y="2971801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US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Humanities</a:t>
            </a:r>
            <a:r>
              <a:rPr lang="en-US" dirty="0"/>
              <a:t>(x)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easy(x)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62200" y="38100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3657600" y="36576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38400" y="4495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Humanities</a:t>
            </a:r>
            <a:r>
              <a:rPr lang="en-US" dirty="0"/>
              <a:t>(x)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0" y="43434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Humanities(HM101)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733800" y="50292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5029200" y="48768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9400" y="5181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HM101/X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56388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3401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670" y="496646"/>
            <a:ext cx="4520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Solution</a:t>
            </a:r>
            <a:r>
              <a:rPr spc="-30" dirty="0"/>
              <a:t> </a:t>
            </a:r>
            <a:r>
              <a:rPr spc="-10" dirty="0"/>
              <a:t>continued….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7402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resolution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proof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obtained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resolutions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(6)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1&amp;5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yields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resolvent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~easy(x).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(7)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3&amp;6 </a:t>
            </a:r>
            <a:r>
              <a:rPr sz="2400" spc="-5" dirty="0">
                <a:latin typeface="Times New Roman"/>
                <a:cs typeface="Times New Roman"/>
              </a:rPr>
              <a:t>yields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resolvent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~humanities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(x).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(8)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4&amp;7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yields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clause;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substitution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x/HM101</a:t>
            </a:r>
            <a:r>
              <a:rPr sz="2400" dirty="0">
                <a:latin typeface="Times New Roman"/>
                <a:cs typeface="Times New Roman"/>
              </a:rPr>
              <a:t> is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produced by the </a:t>
            </a:r>
            <a:r>
              <a:rPr sz="2400" spc="-5" dirty="0">
                <a:latin typeface="Times New Roman"/>
                <a:cs typeface="Times New Roman"/>
              </a:rPr>
              <a:t>unification algorithm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says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wff </a:t>
            </a:r>
            <a:r>
              <a:rPr sz="2400" dirty="0">
                <a:latin typeface="Times New Roman"/>
                <a:cs typeface="Times New Roman"/>
              </a:rPr>
              <a:t>of the form likes(steve,x) which </a:t>
            </a:r>
            <a:r>
              <a:rPr sz="2400" spc="-5" dirty="0">
                <a:latin typeface="Times New Roman"/>
                <a:cs typeface="Times New Roman"/>
              </a:rPr>
              <a:t>follows </a:t>
            </a:r>
            <a:r>
              <a:rPr sz="2400" dirty="0">
                <a:latin typeface="Times New Roman"/>
                <a:cs typeface="Times New Roman"/>
              </a:rPr>
              <a:t>from the </a:t>
            </a:r>
            <a:r>
              <a:rPr sz="2400" spc="-5" dirty="0">
                <a:latin typeface="Times New Roman"/>
                <a:cs typeface="Times New Roman"/>
              </a:rPr>
              <a:t>premises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likes(steve, HM101). </a:t>
            </a:r>
            <a:r>
              <a:rPr sz="2400" dirty="0">
                <a:latin typeface="Times New Roman"/>
                <a:cs typeface="Times New Roman"/>
              </a:rPr>
              <a:t>Thus, </a:t>
            </a:r>
            <a:r>
              <a:rPr sz="2400" spc="-5" dirty="0">
                <a:latin typeface="Times New Roman"/>
                <a:cs typeface="Times New Roman"/>
              </a:rPr>
              <a:t>resolution gives us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assumptions.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461594"/>
            <a:ext cx="194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libri"/>
                <a:cs typeface="Calibri"/>
              </a:rPr>
              <a:t>E</a:t>
            </a:r>
            <a:r>
              <a:rPr sz="4400" b="0" spc="-85" dirty="0">
                <a:latin typeface="Calibri"/>
                <a:cs typeface="Calibri"/>
              </a:rPr>
              <a:t>x</a:t>
            </a:r>
            <a:r>
              <a:rPr sz="4400" b="0" dirty="0">
                <a:latin typeface="Calibri"/>
                <a:cs typeface="Calibri"/>
              </a:rPr>
              <a:t>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1534413"/>
            <a:ext cx="7049134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Problem Statement: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Ravi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likes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food.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Apples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chicken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food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Anything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eats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killed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food</a:t>
            </a:r>
            <a:endParaRPr sz="2800">
              <a:latin typeface="Calibri"/>
              <a:cs typeface="Calibri"/>
            </a:endParaRPr>
          </a:p>
          <a:p>
            <a:pPr marL="436245" indent="-424180">
              <a:lnSpc>
                <a:spcPct val="100000"/>
              </a:lnSpc>
              <a:buAutoNum type="arabicPeriod"/>
              <a:tabLst>
                <a:tab pos="436245" algn="l"/>
                <a:tab pos="436880" algn="l"/>
              </a:tabLst>
            </a:pPr>
            <a:r>
              <a:rPr sz="2800" spc="-15" dirty="0">
                <a:latin typeface="Calibri"/>
                <a:cs typeface="Calibri"/>
              </a:rPr>
              <a:t>Ajay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peanuts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still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alive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Rita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everything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Ajay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eats.</a:t>
            </a:r>
            <a:endParaRPr sz="2800">
              <a:latin typeface="Calibri"/>
              <a:cs typeface="Calibri"/>
            </a:endParaRPr>
          </a:p>
          <a:p>
            <a:pPr marL="355600" marR="5080" indent="-262255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Prove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resolution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Ravi </a:t>
            </a:r>
            <a:r>
              <a:rPr sz="2800" spc="-25" dirty="0">
                <a:latin typeface="Calibri"/>
                <a:cs typeface="Calibri"/>
              </a:rPr>
              <a:t>likes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peanuts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resolution.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2805"/>
            <a:ext cx="8072120" cy="203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3535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Constants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constants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fixed-values terms that belong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a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given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domain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discourse.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They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denoted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numbers,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words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small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letter.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5080" lvl="0" indent="-343535" algn="just" defTabSz="914400" rtl="0" eaLnBrk="1" fontAlgn="auto" latinLnBrk="0" hangingPunct="1">
              <a:lnSpc>
                <a:spcPts val="356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Variables: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variables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terms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assume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values </a:t>
            </a:r>
            <a:r>
              <a:rPr kumimoji="0" sz="2400" b="0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over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given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domain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0350" y="496646"/>
            <a:ext cx="3544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Syntax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10" dirty="0"/>
              <a:t>FOPL...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738" y="461594"/>
            <a:ext cx="1908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libri"/>
                <a:cs typeface="Calibri"/>
              </a:rPr>
              <a:t>Solution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73685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Step</a:t>
            </a:r>
            <a:r>
              <a:rPr sz="3200" dirty="0">
                <a:latin typeface="Calibri"/>
                <a:cs typeface="Calibri"/>
              </a:rPr>
              <a:t> 1: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Converting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statements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Predicate/Propositional </a:t>
            </a:r>
            <a:r>
              <a:rPr sz="3200" spc="-5" dirty="0">
                <a:latin typeface="Calibri"/>
                <a:cs typeface="Calibri"/>
              </a:rPr>
              <a:t>Logic</a:t>
            </a:r>
            <a:endParaRPr sz="3200">
              <a:latin typeface="Calibri"/>
              <a:cs typeface="Calibri"/>
            </a:endParaRPr>
          </a:p>
          <a:p>
            <a:pPr marL="393700" indent="-290195">
              <a:lnSpc>
                <a:spcPts val="3829"/>
              </a:lnSpc>
              <a:spcBef>
                <a:spcPts val="25"/>
              </a:spcBef>
              <a:buFont typeface="Calibri"/>
              <a:buAutoNum type="romanLcPeriod"/>
              <a:tabLst>
                <a:tab pos="394335" algn="l"/>
              </a:tabLst>
            </a:pPr>
            <a:r>
              <a:rPr sz="3200" dirty="0">
                <a:latin typeface="Cambria Math"/>
                <a:cs typeface="Cambria Math"/>
              </a:rPr>
              <a:t>∀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food(x)</a:t>
            </a:r>
            <a:r>
              <a:rPr sz="3200" dirty="0">
                <a:latin typeface="Calibri"/>
                <a:cs typeface="Calibri"/>
              </a:rPr>
              <a:t> →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likes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(Ravi,</a:t>
            </a:r>
            <a:r>
              <a:rPr sz="3200" spc="-5" dirty="0">
                <a:latin typeface="Calibri"/>
                <a:cs typeface="Calibri"/>
              </a:rPr>
              <a:t> x)</a:t>
            </a:r>
            <a:endParaRPr sz="3200">
              <a:latin typeface="Calibri"/>
              <a:cs typeface="Calibri"/>
            </a:endParaRPr>
          </a:p>
          <a:p>
            <a:pPr marL="394335" indent="-382270">
              <a:lnSpc>
                <a:spcPts val="3829"/>
              </a:lnSpc>
              <a:buAutoNum type="romanLcPeriod"/>
              <a:tabLst>
                <a:tab pos="394970" algn="l"/>
              </a:tabLst>
            </a:pPr>
            <a:r>
              <a:rPr sz="3200" spc="-20" dirty="0">
                <a:latin typeface="Calibri"/>
                <a:cs typeface="Calibri"/>
              </a:rPr>
              <a:t>food </a:t>
            </a:r>
            <a:r>
              <a:rPr sz="3200" dirty="0">
                <a:latin typeface="Calibri"/>
                <a:cs typeface="Calibri"/>
              </a:rPr>
              <a:t>(Apple)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^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food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(chicken)</a:t>
            </a:r>
            <a:endParaRPr sz="3200">
              <a:latin typeface="Calibri"/>
              <a:cs typeface="Calibri"/>
            </a:endParaRPr>
          </a:p>
          <a:p>
            <a:pPr marL="581025" indent="-477520">
              <a:lnSpc>
                <a:spcPts val="3829"/>
              </a:lnSpc>
              <a:spcBef>
                <a:spcPts val="25"/>
              </a:spcBef>
              <a:buFont typeface="Calibri"/>
              <a:buAutoNum type="romanLcPeriod"/>
              <a:tabLst>
                <a:tab pos="581660" algn="l"/>
              </a:tabLst>
            </a:pPr>
            <a:r>
              <a:rPr sz="3200" dirty="0">
                <a:latin typeface="Cambria Math"/>
                <a:cs typeface="Cambria Math"/>
              </a:rPr>
              <a:t>∀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∀</a:t>
            </a:r>
            <a:r>
              <a:rPr sz="3200" dirty="0">
                <a:latin typeface="Calibri"/>
                <a:cs typeface="Calibri"/>
              </a:rPr>
              <a:t>b: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b)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^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killed</a:t>
            </a:r>
            <a:r>
              <a:rPr sz="3200" dirty="0">
                <a:latin typeface="Calibri"/>
                <a:cs typeface="Calibri"/>
              </a:rPr>
              <a:t> (a)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→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food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(b)</a:t>
            </a:r>
            <a:endParaRPr sz="3200">
              <a:latin typeface="Calibri"/>
              <a:cs typeface="Calibri"/>
            </a:endParaRPr>
          </a:p>
          <a:p>
            <a:pPr marL="544195" indent="-440690">
              <a:lnSpc>
                <a:spcPts val="3829"/>
              </a:lnSpc>
              <a:buAutoNum type="romanLcPeriod"/>
              <a:tabLst>
                <a:tab pos="544830" algn="l"/>
              </a:tabLst>
            </a:pPr>
            <a:r>
              <a:rPr sz="3200" spc="-5" dirty="0">
                <a:latin typeface="Calibri"/>
                <a:cs typeface="Calibri"/>
              </a:rPr>
              <a:t>eats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(Ajay,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Peanuts)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^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alive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(Ajay)</a:t>
            </a:r>
            <a:endParaRPr sz="3200">
              <a:latin typeface="Calibri"/>
              <a:cs typeface="Calibri"/>
            </a:endParaRPr>
          </a:p>
          <a:p>
            <a:pPr marL="358775" indent="-346710">
              <a:lnSpc>
                <a:spcPct val="100000"/>
              </a:lnSpc>
              <a:spcBef>
                <a:spcPts val="25"/>
              </a:spcBef>
              <a:buFont typeface="Calibri"/>
              <a:buAutoNum type="romanLcPeriod"/>
              <a:tabLst>
                <a:tab pos="359410" algn="l"/>
              </a:tabLst>
            </a:pPr>
            <a:r>
              <a:rPr sz="3200" dirty="0">
                <a:latin typeface="Cambria Math"/>
                <a:cs typeface="Cambria Math"/>
              </a:rPr>
              <a:t>∀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 </a:t>
            </a:r>
            <a:r>
              <a:rPr sz="3200" spc="-5" dirty="0">
                <a:latin typeface="Calibri"/>
                <a:cs typeface="Calibri"/>
              </a:rPr>
              <a:t>eats </a:t>
            </a:r>
            <a:r>
              <a:rPr sz="3200" spc="-55" dirty="0">
                <a:latin typeface="Calibri"/>
                <a:cs typeface="Calibri"/>
              </a:rPr>
              <a:t>(Ajay,</a:t>
            </a:r>
            <a:r>
              <a:rPr sz="3200" dirty="0">
                <a:latin typeface="Calibri"/>
                <a:cs typeface="Calibri"/>
              </a:rPr>
              <a:t> c) →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(Rita,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c)</a:t>
            </a:r>
            <a:endParaRPr sz="3200">
              <a:latin typeface="Calibri"/>
              <a:cs typeface="Calibri"/>
            </a:endParaRPr>
          </a:p>
          <a:p>
            <a:pPr marL="485140" indent="-473075">
              <a:lnSpc>
                <a:spcPct val="100000"/>
              </a:lnSpc>
              <a:spcBef>
                <a:spcPts val="5"/>
              </a:spcBef>
              <a:buFont typeface="Calibri"/>
              <a:buAutoNum type="romanLcPeriod"/>
              <a:tabLst>
                <a:tab pos="485775" algn="l"/>
              </a:tabLst>
            </a:pPr>
            <a:r>
              <a:rPr sz="3200" dirty="0">
                <a:latin typeface="Cambria Math"/>
                <a:cs typeface="Cambria Math"/>
              </a:rPr>
              <a:t>∀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" dirty="0">
                <a:latin typeface="Calibri"/>
                <a:cs typeface="Calibri"/>
              </a:rPr>
              <a:t> alive(d)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→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~killed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(d)</a:t>
            </a:r>
            <a:endParaRPr sz="3200">
              <a:latin typeface="Calibri"/>
              <a:cs typeface="Calibri"/>
            </a:endParaRPr>
          </a:p>
          <a:p>
            <a:pPr marL="12700" marR="2072639">
              <a:lnSpc>
                <a:spcPts val="3820"/>
              </a:lnSpc>
              <a:spcBef>
                <a:spcPts val="114"/>
              </a:spcBef>
              <a:buFont typeface="Calibri"/>
              <a:buAutoNum type="romanLcPeriod"/>
              <a:tabLst>
                <a:tab pos="580390" algn="l"/>
              </a:tabLst>
            </a:pPr>
            <a:r>
              <a:rPr sz="3200" dirty="0">
                <a:latin typeface="Cambria Math"/>
                <a:cs typeface="Cambria Math"/>
              </a:rPr>
              <a:t>∀</a:t>
            </a:r>
            <a:r>
              <a:rPr sz="3200" dirty="0">
                <a:latin typeface="Calibri"/>
                <a:cs typeface="Calibri"/>
              </a:rPr>
              <a:t>e:</a:t>
            </a:r>
            <a:r>
              <a:rPr sz="3200" spc="-5" dirty="0">
                <a:latin typeface="Calibri"/>
                <a:cs typeface="Calibri"/>
              </a:rPr>
              <a:t> ~killed(e)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→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alive(e)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Conclusion: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likes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(Ravi,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Peanuts)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276" y="461594"/>
            <a:ext cx="4709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libri"/>
                <a:cs typeface="Calibri"/>
              </a:rPr>
              <a:t>Solution</a:t>
            </a:r>
            <a:r>
              <a:rPr sz="4400" b="0" spc="-6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continued…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8001000" cy="5464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Step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2: </a:t>
            </a:r>
            <a:r>
              <a:rPr sz="3200" spc="-15" dirty="0">
                <a:latin typeface="Calibri"/>
                <a:cs typeface="Calibri"/>
              </a:rPr>
              <a:t>Convert</a:t>
            </a:r>
            <a:r>
              <a:rPr sz="3200" spc="-20" dirty="0">
                <a:latin typeface="Calibri"/>
                <a:cs typeface="Calibri"/>
              </a:rPr>
              <a:t> into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CNF</a:t>
            </a:r>
            <a:endParaRPr sz="3200" dirty="0">
              <a:latin typeface="Calibri"/>
              <a:cs typeface="Calibri"/>
            </a:endParaRPr>
          </a:p>
          <a:p>
            <a:pPr marL="405765" indent="-290195">
              <a:lnSpc>
                <a:spcPct val="100000"/>
              </a:lnSpc>
              <a:buAutoNum type="romanLcPeriod"/>
              <a:tabLst>
                <a:tab pos="406400" algn="l"/>
              </a:tabLst>
            </a:pPr>
            <a:r>
              <a:rPr sz="3200" spc="-15" dirty="0">
                <a:latin typeface="Calibri"/>
                <a:cs typeface="Calibri"/>
              </a:rPr>
              <a:t>~food(x)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25" dirty="0">
                <a:latin typeface="Calibri"/>
                <a:cs typeface="Calibri"/>
              </a:rPr>
              <a:t>likes</a:t>
            </a:r>
            <a:r>
              <a:rPr sz="3200" spc="-10" dirty="0">
                <a:latin typeface="Calibri"/>
                <a:cs typeface="Calibri"/>
              </a:rPr>
              <a:t> (Ravi,</a:t>
            </a:r>
            <a:r>
              <a:rPr sz="3200" spc="-5" dirty="0">
                <a:latin typeface="Calibri"/>
                <a:cs typeface="Calibri"/>
              </a:rPr>
              <a:t> x)</a:t>
            </a:r>
            <a:endParaRPr sz="3200" dirty="0">
              <a:latin typeface="Calibri"/>
              <a:cs typeface="Calibri"/>
            </a:endParaRPr>
          </a:p>
          <a:p>
            <a:pPr marL="498475" indent="-382905">
              <a:lnSpc>
                <a:spcPct val="100000"/>
              </a:lnSpc>
              <a:buAutoNum type="romanLcPeriod"/>
              <a:tabLst>
                <a:tab pos="499109" algn="l"/>
              </a:tabLst>
            </a:pPr>
            <a:r>
              <a:rPr sz="3200" spc="-15" dirty="0">
                <a:latin typeface="Calibri"/>
                <a:cs typeface="Calibri"/>
              </a:rPr>
              <a:t>Food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(apple)</a:t>
            </a:r>
            <a:endParaRPr sz="3200" dirty="0">
              <a:latin typeface="Calibri"/>
              <a:cs typeface="Calibri"/>
            </a:endParaRPr>
          </a:p>
          <a:p>
            <a:pPr marL="501015" indent="-476250">
              <a:lnSpc>
                <a:spcPct val="100000"/>
              </a:lnSpc>
              <a:buAutoNum type="romanLcPeriod"/>
              <a:tabLst>
                <a:tab pos="501650" algn="l"/>
              </a:tabLst>
            </a:pPr>
            <a:r>
              <a:rPr sz="3200" spc="-15" dirty="0">
                <a:latin typeface="Calibri"/>
                <a:cs typeface="Calibri"/>
              </a:rPr>
              <a:t>Food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(chicken)</a:t>
            </a:r>
            <a:endParaRPr sz="3200" dirty="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557530" algn="l"/>
              </a:tabLst>
            </a:pPr>
            <a:r>
              <a:rPr sz="3200" dirty="0">
                <a:latin typeface="Calibri"/>
                <a:cs typeface="Calibri"/>
              </a:rPr>
              <a:t>~</a:t>
            </a:r>
            <a:r>
              <a:rPr sz="3200" spc="-5" dirty="0">
                <a:latin typeface="Calibri"/>
                <a:cs typeface="Calibri"/>
              </a:rPr>
              <a:t> eats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(a, b)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 </a:t>
            </a:r>
            <a:r>
              <a:rPr sz="3200" spc="-5" dirty="0">
                <a:latin typeface="Calibri"/>
                <a:cs typeface="Calibri"/>
              </a:rPr>
              <a:t>killed (a)</a:t>
            </a:r>
            <a:r>
              <a:rPr sz="3200" dirty="0">
                <a:latin typeface="Calibri"/>
                <a:cs typeface="Calibri"/>
              </a:rPr>
              <a:t> v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food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(b)</a:t>
            </a:r>
            <a:endParaRPr sz="3200" dirty="0">
              <a:latin typeface="Calibri"/>
              <a:cs typeface="Calibri"/>
            </a:endParaRPr>
          </a:p>
          <a:p>
            <a:pPr marL="461645" indent="-346075">
              <a:lnSpc>
                <a:spcPct val="100000"/>
              </a:lnSpc>
              <a:buAutoNum type="romanLcPeriod"/>
              <a:tabLst>
                <a:tab pos="462280" algn="l"/>
              </a:tabLst>
            </a:pPr>
            <a:r>
              <a:rPr sz="3200" spc="-20" dirty="0">
                <a:latin typeface="Calibri"/>
                <a:cs typeface="Calibri"/>
              </a:rPr>
              <a:t>Eats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(Ajay,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Peanuts)</a:t>
            </a:r>
            <a:endParaRPr sz="3200" dirty="0">
              <a:latin typeface="Calibri"/>
              <a:cs typeface="Calibri"/>
            </a:endParaRPr>
          </a:p>
          <a:p>
            <a:pPr marL="497840" indent="-473075">
              <a:lnSpc>
                <a:spcPct val="100000"/>
              </a:lnSpc>
              <a:buAutoNum type="romanLcPeriod"/>
              <a:tabLst>
                <a:tab pos="498475" algn="l"/>
              </a:tabLst>
            </a:pPr>
            <a:r>
              <a:rPr sz="3200" spc="-10" dirty="0">
                <a:latin typeface="Calibri"/>
                <a:cs typeface="Calibri"/>
              </a:rPr>
              <a:t>Alive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(Ajay)</a:t>
            </a:r>
            <a:endParaRPr sz="3200" dirty="0">
              <a:latin typeface="Calibri"/>
              <a:cs typeface="Calibri"/>
            </a:endParaRPr>
          </a:p>
          <a:p>
            <a:pPr marL="683260" indent="-567690">
              <a:lnSpc>
                <a:spcPct val="100000"/>
              </a:lnSpc>
              <a:buAutoNum type="romanLcPeriod"/>
              <a:tabLst>
                <a:tab pos="683895" algn="l"/>
              </a:tabLst>
            </a:pPr>
            <a:r>
              <a:rPr sz="3200" spc="-10" dirty="0">
                <a:latin typeface="Calibri"/>
                <a:cs typeface="Calibri"/>
              </a:rPr>
              <a:t>~eats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(Ajay,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(Rita,</a:t>
            </a:r>
            <a:r>
              <a:rPr sz="3200" dirty="0">
                <a:latin typeface="Calibri"/>
                <a:cs typeface="Calibri"/>
              </a:rPr>
              <a:t> c)</a:t>
            </a:r>
          </a:p>
          <a:p>
            <a:pPr marL="777240" indent="-661670">
              <a:lnSpc>
                <a:spcPct val="100000"/>
              </a:lnSpc>
              <a:buAutoNum type="romanLcPeriod"/>
              <a:tabLst>
                <a:tab pos="777875" algn="l"/>
              </a:tabLst>
            </a:pPr>
            <a:r>
              <a:rPr sz="3200" spc="-10" dirty="0">
                <a:latin typeface="Calibri"/>
                <a:cs typeface="Calibri"/>
              </a:rPr>
              <a:t>~alive </a:t>
            </a:r>
            <a:r>
              <a:rPr sz="3200" spc="-5" dirty="0">
                <a:latin typeface="Calibri"/>
                <a:cs typeface="Calibri"/>
              </a:rPr>
              <a:t>(d)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~</a:t>
            </a:r>
            <a:r>
              <a:rPr sz="3200" spc="-5" dirty="0">
                <a:latin typeface="Calibri"/>
                <a:cs typeface="Calibri"/>
              </a:rPr>
              <a:t> killed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(d)</a:t>
            </a:r>
            <a:endParaRPr sz="3200" dirty="0">
              <a:latin typeface="Calibri"/>
              <a:cs typeface="Calibri"/>
            </a:endParaRPr>
          </a:p>
          <a:p>
            <a:pPr marL="25400" marR="666750">
              <a:lnSpc>
                <a:spcPct val="64000"/>
              </a:lnSpc>
              <a:spcBef>
                <a:spcPts val="1385"/>
              </a:spcBef>
              <a:buAutoNum type="romanLcPeriod"/>
              <a:tabLst>
                <a:tab pos="491490" algn="l"/>
              </a:tabLst>
            </a:pPr>
            <a:r>
              <a:rPr sz="3200" dirty="0">
                <a:latin typeface="Calibri"/>
                <a:cs typeface="Calibri"/>
              </a:rPr>
              <a:t>Killed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(e)</a:t>
            </a:r>
            <a:r>
              <a:rPr sz="3200" dirty="0">
                <a:latin typeface="Calibri"/>
                <a:cs typeface="Calibri"/>
              </a:rPr>
              <a:t> v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alive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(e) </a:t>
            </a:r>
            <a:r>
              <a:rPr sz="3200" spc="5" dirty="0">
                <a:latin typeface="Calibri"/>
                <a:cs typeface="Calibri"/>
              </a:rPr>
              <a:t> </a:t>
            </a:r>
            <a:endParaRPr lang="en-IN" sz="3200" spc="5" dirty="0">
              <a:latin typeface="Calibri"/>
              <a:cs typeface="Calibri"/>
            </a:endParaRPr>
          </a:p>
          <a:p>
            <a:pPr marL="25400" marR="666750">
              <a:lnSpc>
                <a:spcPct val="64000"/>
              </a:lnSpc>
              <a:spcBef>
                <a:spcPts val="1385"/>
              </a:spcBef>
              <a:tabLst>
                <a:tab pos="491490" algn="l"/>
              </a:tabLst>
            </a:pPr>
            <a:r>
              <a:rPr sz="4800" spc="-7" baseline="-24305" dirty="0">
                <a:latin typeface="Calibri"/>
                <a:cs typeface="Calibri"/>
              </a:rPr>
              <a:t>Concl</a:t>
            </a:r>
            <a:r>
              <a:rPr sz="4800" spc="-22" baseline="-24305" dirty="0">
                <a:latin typeface="Calibri"/>
                <a:cs typeface="Calibri"/>
              </a:rPr>
              <a:t>u</a:t>
            </a:r>
            <a:r>
              <a:rPr sz="4800" spc="-7" baseline="-24305" dirty="0">
                <a:latin typeface="Calibri"/>
                <a:cs typeface="Calibri"/>
              </a:rPr>
              <a:t>s</a:t>
            </a:r>
            <a:r>
              <a:rPr sz="4800" spc="-15" baseline="-24305" dirty="0">
                <a:latin typeface="Calibri"/>
                <a:cs typeface="Calibri"/>
              </a:rPr>
              <a:t>i</a:t>
            </a:r>
            <a:r>
              <a:rPr sz="4800" spc="-7" baseline="-24305" dirty="0">
                <a:latin typeface="Calibri"/>
                <a:cs typeface="Calibri"/>
              </a:rPr>
              <a:t>on</a:t>
            </a:r>
            <a:r>
              <a:rPr sz="4800" baseline="-24305" dirty="0">
                <a:latin typeface="Calibri"/>
                <a:cs typeface="Calibri"/>
              </a:rPr>
              <a:t>:</a:t>
            </a:r>
            <a:r>
              <a:rPr sz="4800" spc="44" baseline="-24305" dirty="0">
                <a:latin typeface="Calibri"/>
                <a:cs typeface="Calibri"/>
              </a:rPr>
              <a:t> </a:t>
            </a:r>
            <a:r>
              <a:rPr sz="4800" baseline="-24305" dirty="0">
                <a:latin typeface="Calibri"/>
                <a:cs typeface="Calibri"/>
              </a:rPr>
              <a:t>l</a:t>
            </a:r>
            <a:r>
              <a:rPr sz="4800" spc="-15" baseline="-24305" dirty="0">
                <a:latin typeface="Calibri"/>
                <a:cs typeface="Calibri"/>
              </a:rPr>
              <a:t>i</a:t>
            </a:r>
            <a:r>
              <a:rPr sz="4800" spc="-172" baseline="-24305" dirty="0">
                <a:latin typeface="Calibri"/>
                <a:cs typeface="Calibri"/>
              </a:rPr>
              <a:t>k</a:t>
            </a:r>
            <a:r>
              <a:rPr sz="4800" baseline="-24305" dirty="0">
                <a:latin typeface="Calibri"/>
                <a:cs typeface="Calibri"/>
              </a:rPr>
              <a:t>e</a:t>
            </a:r>
            <a:r>
              <a:rPr sz="4800" spc="-637" baseline="-24305" dirty="0"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48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4800" spc="-742" baseline="-24305" dirty="0">
                <a:latin typeface="Calibri"/>
                <a:cs typeface="Calibri"/>
              </a:rPr>
              <a:t>(</a:t>
            </a:r>
            <a:r>
              <a:rPr sz="1200" spc="-14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4800" spc="-2392" baseline="-24305" dirty="0"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62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4800" spc="-1027" baseline="-24305" dirty="0"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45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4800" spc="-1364" baseline="-24305" dirty="0"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409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4800" spc="-494" baseline="-24305" dirty="0">
                <a:latin typeface="Calibri"/>
                <a:cs typeface="Calibri"/>
              </a:rPr>
              <a:t>i</a:t>
            </a:r>
            <a:r>
              <a:rPr sz="1200" spc="-240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4800" spc="-847" baseline="-24305" dirty="0">
                <a:latin typeface="Calibri"/>
                <a:cs typeface="Calibri"/>
              </a:rPr>
              <a:t>,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480" dirty="0">
                <a:solidFill>
                  <a:srgbClr val="888888"/>
                </a:solidFill>
                <a:latin typeface="Calibri"/>
                <a:cs typeface="Calibri"/>
              </a:rPr>
              <a:t>w</a:t>
            </a:r>
            <a:r>
              <a:rPr sz="4800" spc="-1792" baseline="-24305" dirty="0"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es</a:t>
            </a:r>
            <a:r>
              <a:rPr sz="1200" spc="-575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4800" spc="-1132" baseline="-24305" dirty="0">
                <a:latin typeface="Calibri"/>
                <a:cs typeface="Calibri"/>
              </a:rPr>
              <a:t>e</a:t>
            </a:r>
            <a:r>
              <a:rPr sz="1200" spc="-27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4800" spc="-1897" baseline="-24305" dirty="0"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is</a:t>
            </a:r>
            <a:r>
              <a:rPr sz="1200" spc="-114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4800" spc="-2354" baseline="-24305" dirty="0">
                <a:latin typeface="Calibri"/>
                <a:cs typeface="Calibri"/>
              </a:rPr>
              <a:t>n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a,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62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4800" spc="-1604" baseline="-24305" dirty="0"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sz="1200" spc="-19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4800" spc="-1312" baseline="-24305" dirty="0">
                <a:latin typeface="Calibri"/>
                <a:cs typeface="Calibri"/>
              </a:rPr>
              <a:t>t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g</a:t>
            </a:r>
            <a:r>
              <a:rPr sz="1200" spc="-9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4800" spc="-1770" baseline="-24305" dirty="0"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 </a:t>
            </a:r>
            <a:r>
              <a:rPr sz="1200" spc="6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4800" spc="-7" baseline="-24305" dirty="0">
                <a:latin typeface="Calibri"/>
                <a:cs typeface="Calibri"/>
              </a:rPr>
              <a:t>)</a:t>
            </a:r>
            <a:endParaRPr sz="4800" baseline="-2430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276" y="461594"/>
            <a:ext cx="4709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libri"/>
                <a:cs typeface="Calibri"/>
              </a:rPr>
              <a:t>Solution</a:t>
            </a:r>
            <a:r>
              <a:rPr sz="4400" b="0" spc="-6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continued…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988642"/>
            <a:ext cx="63182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Step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Negate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conclusion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~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likes</a:t>
            </a:r>
            <a:r>
              <a:rPr sz="3200" spc="-10" dirty="0">
                <a:latin typeface="Calibri"/>
                <a:cs typeface="Calibri"/>
              </a:rPr>
              <a:t> (Ravi,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Peanuts)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Step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4: </a:t>
            </a:r>
            <a:r>
              <a:rPr sz="3200" spc="-15" dirty="0">
                <a:latin typeface="Calibri"/>
                <a:cs typeface="Calibri"/>
              </a:rPr>
              <a:t>Resolve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resolution</a:t>
            </a:r>
            <a:r>
              <a:rPr sz="3200" spc="-10" dirty="0">
                <a:latin typeface="Calibri"/>
                <a:cs typeface="Calibri"/>
              </a:rPr>
              <a:t> tree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413" y="461594"/>
            <a:ext cx="482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Solution</a:t>
            </a:r>
            <a:r>
              <a:rPr sz="4400" spc="-90" dirty="0"/>
              <a:t> </a:t>
            </a:r>
            <a:r>
              <a:rPr sz="4400" spc="-5" dirty="0"/>
              <a:t>continued…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564" y="1511598"/>
            <a:ext cx="6421708" cy="32899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1044" y="4894021"/>
            <a:ext cx="76149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Hence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see that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negation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spc="-5" dirty="0">
                <a:latin typeface="Calibri"/>
                <a:cs typeface="Calibri"/>
              </a:rPr>
              <a:t>conclusion has been </a:t>
            </a:r>
            <a:r>
              <a:rPr sz="2000" spc="-15" dirty="0">
                <a:latin typeface="Calibri"/>
                <a:cs typeface="Calibri"/>
              </a:rPr>
              <a:t>proved </a:t>
            </a:r>
            <a:r>
              <a:rPr sz="2000" dirty="0">
                <a:latin typeface="Calibri"/>
                <a:cs typeface="Calibri"/>
              </a:rPr>
              <a:t>as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 contradiction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facts. </a:t>
            </a:r>
            <a:r>
              <a:rPr sz="2000" spc="-5" dirty="0">
                <a:latin typeface="Calibri"/>
                <a:cs typeface="Calibri"/>
              </a:rPr>
              <a:t>Hence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negation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invalid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false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assertion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89B3D-BE59-4EFF-A1AE-4CCE32EB3CB6}" type="slidenum">
              <a:rPr lang="en-GB"/>
              <a:pPr/>
              <a:t>64</a:t>
            </a:fld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Propositional Logic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Representing simple facts</a:t>
            </a:r>
          </a:p>
          <a:p>
            <a:pPr marL="533400" indent="-533400">
              <a:lnSpc>
                <a:spcPct val="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dirty="0">
              <a:latin typeface="Tahoma" pitchFamily="34" charset="0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latin typeface="Tahoma" pitchFamily="34" charset="0"/>
              </a:rPr>
              <a:t>	It is raining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latin typeface="Tahoma" pitchFamily="34" charset="0"/>
              </a:rPr>
              <a:t>	</a:t>
            </a: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RAINING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</a:t>
            </a:r>
            <a:r>
              <a:rPr lang="en-GB" sz="2000" dirty="0">
                <a:latin typeface="Tahoma" pitchFamily="34" charset="0"/>
              </a:rPr>
              <a:t>It is sunny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SUNNY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</a:t>
            </a:r>
            <a:r>
              <a:rPr lang="en-GB" sz="2000" dirty="0">
                <a:latin typeface="Tahoma" pitchFamily="34" charset="0"/>
              </a:rPr>
              <a:t>It is windy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WINDY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</a:t>
            </a:r>
            <a:r>
              <a:rPr lang="en-GB" sz="2000" dirty="0">
                <a:latin typeface="Tahoma" pitchFamily="34" charset="0"/>
              </a:rPr>
              <a:t>If it is raining, then it is not sunny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	RAINING </a:t>
            </a:r>
            <a:r>
              <a:rPr lang="en-GB" sz="2000" dirty="0">
                <a:solidFill>
                  <a:srgbClr val="0000FF"/>
                </a:solidFill>
                <a:latin typeface="Tahoma" pitchFamily="34" charset="0"/>
                <a:sym typeface="Symbol" pitchFamily="18" charset="2"/>
              </a:rPr>
              <a:t> </a:t>
            </a: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SUNNY</a:t>
            </a:r>
            <a:endParaRPr lang="en-GB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F96-5F1B-42A7-8C0B-94F2728CD379}" type="slidenum">
              <a:rPr lang="en-GB"/>
              <a:pPr/>
              <a:t>65</a:t>
            </a:fld>
            <a:endParaRPr lang="en-GB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sz="2000" dirty="0">
                <a:solidFill>
                  <a:srgbClr val="0000FF"/>
                </a:solidFill>
                <a:latin typeface="Tahoma" pitchFamily="34" charset="0"/>
              </a:rPr>
              <a:t>Represent the facts in logic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 dirty="0"/>
              <a:t>Marcus was a man.</a:t>
            </a:r>
            <a:endParaRPr lang="en-GB" sz="2000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2.</a:t>
            </a:r>
            <a:r>
              <a:rPr lang="en-GB" sz="2000" dirty="0">
                <a:solidFill>
                  <a:srgbClr val="0000FF"/>
                </a:solidFill>
              </a:rPr>
              <a:t>	</a:t>
            </a:r>
            <a:r>
              <a:rPr lang="en-GB" sz="2000" dirty="0"/>
              <a:t>Marcus was a Pompeian.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3.	All </a:t>
            </a:r>
            <a:r>
              <a:rPr lang="en-GB" sz="2000" dirty="0" err="1"/>
              <a:t>Pompeians</a:t>
            </a:r>
            <a:r>
              <a:rPr lang="en-GB" sz="2000" dirty="0"/>
              <a:t> were Romans.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4.	Caesar was a ruler.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5"/>
            </a:pPr>
            <a:r>
              <a:rPr lang="en-GB" sz="2000" dirty="0"/>
              <a:t>All </a:t>
            </a:r>
            <a:r>
              <a:rPr lang="en-GB" sz="2000" dirty="0" err="1"/>
              <a:t>Pompeians</a:t>
            </a:r>
            <a:r>
              <a:rPr lang="en-GB" sz="2000" dirty="0"/>
              <a:t> were either loyal to Caesar or hated him.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6.	Every one is loyal to someone.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7"/>
            </a:pPr>
            <a:r>
              <a:rPr lang="en-GB" sz="2000" dirty="0"/>
              <a:t>People only try to assassinate rulers they are not loyal to.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7"/>
            </a:pPr>
            <a:r>
              <a:rPr lang="en-GB" sz="2000" dirty="0">
                <a:sym typeface="Symbol" pitchFamily="18" charset="2"/>
              </a:rPr>
              <a:t>Marcus tried to assassinate Caesar.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1800" dirty="0"/>
              <a:t>	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EFA7-70E3-40A8-ADFA-2BA6A65D8C1F}" type="slidenum">
              <a:rPr lang="en-GB"/>
              <a:pPr/>
              <a:t>66</a:t>
            </a:fld>
            <a:endParaRPr lang="en-GB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/>
              <a:t>Marcus was a man.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>
                <a:sym typeface="Symbol" pitchFamily="18" charset="2"/>
              </a:rPr>
              <a:t>	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man(Marcus)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6B2E-59E7-441A-8699-FC98D41C1005}" type="slidenum">
              <a:rPr lang="en-GB"/>
              <a:pPr/>
              <a:t>67</a:t>
            </a:fld>
            <a:endParaRPr lang="en-GB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2.</a:t>
            </a: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000"/>
              <a:t>Marcus was a Pompeian.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Pompeian(Marcus)</a:t>
            </a:r>
            <a:endParaRPr lang="en-GB" sz="2000">
              <a:solidFill>
                <a:srgbClr val="0000FF"/>
              </a:solidFill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3707-5CF5-461D-8249-26D9F345624D}" type="slidenum">
              <a:rPr lang="en-GB"/>
              <a:pPr/>
              <a:t>68</a:t>
            </a:fld>
            <a:endParaRPr lang="en-GB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3.	All </a:t>
            </a:r>
            <a:r>
              <a:rPr lang="en-GB" sz="2000" dirty="0" err="1"/>
              <a:t>Pompeians</a:t>
            </a:r>
            <a:r>
              <a:rPr lang="en-GB" sz="2000" dirty="0"/>
              <a:t> were Romans.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x: </a:t>
            </a:r>
            <a:r>
              <a:rPr lang="en-GB" sz="2000" dirty="0">
                <a:solidFill>
                  <a:srgbClr val="0000FF"/>
                </a:solidFill>
              </a:rPr>
              <a:t>Pompeian(x)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 </a:t>
            </a:r>
            <a:r>
              <a:rPr lang="en-GB" sz="2000" dirty="0">
                <a:solidFill>
                  <a:srgbClr val="0000FF"/>
                </a:solidFill>
              </a:rPr>
              <a:t>Roman(x)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EFAE-7F84-4163-9920-DE72E190921B}" type="slidenum">
              <a:rPr lang="en-GB"/>
              <a:pPr/>
              <a:t>69</a:t>
            </a:fld>
            <a:endParaRPr lang="en-GB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4.	Caesar was a ruler.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ruler(Caesar)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sz="200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398" y="119837"/>
            <a:ext cx="3544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Syntax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10" dirty="0"/>
              <a:t>FOPL...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13205"/>
            <a:ext cx="7795259" cy="460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0" indent="-343535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Predicates: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predicate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defined as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relation</a:t>
            </a:r>
            <a:r>
              <a:rPr kumimoji="0" sz="2400" b="0" i="0" u="none" strike="noStrike" kern="1200" cap="none" spc="5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binds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</a:t>
            </a:r>
            <a:r>
              <a:rPr kumimoji="0" sz="24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atoms</a:t>
            </a:r>
            <a:r>
              <a:rPr kumimoji="0" sz="24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together.</a:t>
            </a:r>
            <a:r>
              <a:rPr kumimoji="0" sz="24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Ex:</a:t>
            </a:r>
            <a:r>
              <a:rPr kumimoji="0" sz="24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Rabbit</a:t>
            </a:r>
            <a:r>
              <a:rPr kumimoji="0" sz="24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</a:t>
            </a:r>
            <a:r>
              <a:rPr kumimoji="0" sz="24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carrots,</a:t>
            </a:r>
            <a:r>
              <a:rPr kumimoji="0" sz="24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4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represented </a:t>
            </a:r>
            <a:r>
              <a:rPr kumimoji="0" sz="2400" b="0" i="0" u="none" strike="noStrike" kern="1200" cap="none" spc="-5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70305" marR="0" lvl="1" indent="-24384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5833"/>
              <a:buFont typeface="Wingdings"/>
              <a:buChar char=""/>
              <a:tabLst>
                <a:tab pos="1170940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LIKES(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rabit,</a:t>
            </a:r>
            <a:r>
              <a:rPr kumimoji="0" sz="2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carrots)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003300" marR="751205" lvl="0" indent="-76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Here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a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predicate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links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atoms </a:t>
            </a:r>
            <a:r>
              <a:rPr kumimoji="0" sz="2400" b="1" i="0" u="none" strike="noStrike" kern="1200" cap="none" spc="-5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“rabbit“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“carrots“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5080" lvl="0" indent="-34353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Functions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also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possible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to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function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an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argument,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e.g.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Ravi„s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is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Rani„s</a:t>
            </a:r>
            <a:r>
              <a:rPr kumimoji="0" sz="2400" b="0" i="0" u="none" strike="noStrike" kern="120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father“</a:t>
            </a:r>
            <a:r>
              <a:rPr kumimoji="0" sz="2400" b="0" i="0" u="none" strike="noStrike" kern="1200" cap="none" spc="6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represented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as-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FATHER(father(Ravi),</a:t>
            </a:r>
            <a:r>
              <a:rPr kumimoji="0" sz="2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Rani)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0" indent="-28702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 MT"/>
              <a:buChar char="–"/>
              <a:tabLst>
                <a:tab pos="756285" algn="l"/>
                <a:tab pos="756920" algn="l"/>
                <a:tab pos="1395095" algn="l"/>
                <a:tab pos="2484755" algn="l"/>
                <a:tab pos="2799080" algn="l"/>
                <a:tab pos="3056255" algn="l"/>
                <a:tab pos="4131310" algn="l"/>
                <a:tab pos="4641850" algn="l"/>
                <a:tab pos="6025515" algn="l"/>
                <a:tab pos="6339840" algn="l"/>
                <a:tab pos="6595745" algn="l"/>
                <a:tab pos="758634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Here	</a:t>
            </a:r>
            <a:r>
              <a:rPr kumimoji="0" sz="20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000" b="0" i="0" u="none" strike="noStrike" kern="120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	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a	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	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nd	fa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er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(Rav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	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	a	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	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62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indicate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Ravi„s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936A-B8F9-4EAF-B64A-60B1D4F2297F}" type="slidenum">
              <a:rPr lang="en-GB"/>
              <a:pPr/>
              <a:t>70</a:t>
            </a:fld>
            <a:endParaRPr lang="en-GB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5"/>
            </a:pPr>
            <a:r>
              <a:rPr lang="en-GB" sz="2000" dirty="0"/>
              <a:t>All </a:t>
            </a:r>
            <a:r>
              <a:rPr lang="en-GB" sz="2000" dirty="0" err="1"/>
              <a:t>Pompeians</a:t>
            </a:r>
            <a:r>
              <a:rPr lang="en-GB" sz="2000" dirty="0"/>
              <a:t> were either loyal to Caesar or hated him.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CC3300"/>
                </a:solidFill>
              </a:rPr>
              <a:t>inclusive-or	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FF9900"/>
                </a:solidFill>
              </a:rPr>
              <a:t>	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x: </a:t>
            </a:r>
            <a:r>
              <a:rPr lang="en-GB" sz="2000" dirty="0">
                <a:solidFill>
                  <a:srgbClr val="0000FF"/>
                </a:solidFill>
              </a:rPr>
              <a:t>Roman(x)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GB" sz="2000" dirty="0" err="1">
                <a:solidFill>
                  <a:srgbClr val="0000FF"/>
                </a:solidFill>
              </a:rPr>
              <a:t>loyalto</a:t>
            </a:r>
            <a:r>
              <a:rPr lang="en-GB" sz="2000" dirty="0">
                <a:solidFill>
                  <a:srgbClr val="0000FF"/>
                </a:solidFill>
              </a:rPr>
              <a:t>(x, Caesar)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 </a:t>
            </a:r>
            <a:r>
              <a:rPr lang="en-GB" sz="2000" dirty="0">
                <a:solidFill>
                  <a:srgbClr val="0000FF"/>
                </a:solidFill>
              </a:rPr>
              <a:t>hate(x, Caesar)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sz="2000" dirty="0">
              <a:solidFill>
                <a:srgbClr val="0000FF"/>
              </a:solidFill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FF9900"/>
                </a:solidFill>
              </a:rPr>
              <a:t>	</a:t>
            </a:r>
            <a:r>
              <a:rPr lang="en-GB" sz="2000" dirty="0">
                <a:solidFill>
                  <a:srgbClr val="CC3300"/>
                </a:solidFill>
              </a:rPr>
              <a:t>exclusive-or	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FF9900"/>
                </a:solidFill>
              </a:rPr>
              <a:t>	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x: </a:t>
            </a:r>
            <a:r>
              <a:rPr lang="en-GB" sz="2000" dirty="0">
                <a:solidFill>
                  <a:srgbClr val="0000FF"/>
                </a:solidFill>
              </a:rPr>
              <a:t>Roman(x)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 (</a:t>
            </a:r>
            <a:r>
              <a:rPr lang="en-GB" sz="2000" dirty="0" err="1">
                <a:solidFill>
                  <a:srgbClr val="0000FF"/>
                </a:solidFill>
              </a:rPr>
              <a:t>loyalto</a:t>
            </a:r>
            <a:r>
              <a:rPr lang="en-GB" sz="2000" dirty="0">
                <a:solidFill>
                  <a:srgbClr val="0000FF"/>
                </a:solidFill>
              </a:rPr>
              <a:t>(x, Caesar)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 </a:t>
            </a:r>
            <a:r>
              <a:rPr lang="en-GB" sz="2000" dirty="0">
                <a:solidFill>
                  <a:srgbClr val="0000FF"/>
                </a:solidFill>
              </a:rPr>
              <a:t>hate(x, Caesar))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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			          (</a:t>
            </a:r>
            <a:r>
              <a:rPr lang="en-GB" sz="2000" dirty="0" err="1">
                <a:solidFill>
                  <a:srgbClr val="0000FF"/>
                </a:solidFill>
              </a:rPr>
              <a:t>loyalto</a:t>
            </a:r>
            <a:r>
              <a:rPr lang="en-GB" sz="2000" dirty="0">
                <a:solidFill>
                  <a:srgbClr val="0000FF"/>
                </a:solidFill>
              </a:rPr>
              <a:t>(x, Caesar)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GB" sz="2000" dirty="0">
                <a:solidFill>
                  <a:srgbClr val="0000FF"/>
                </a:solidFill>
              </a:rPr>
              <a:t> hate(x, Caesar))</a:t>
            </a:r>
            <a:endParaRPr lang="en-GB" sz="2000" dirty="0">
              <a:solidFill>
                <a:srgbClr val="0000FF"/>
              </a:solidFill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3BF8-E7BC-4193-B018-6B1B425FEAA2}" type="slidenum">
              <a:rPr lang="en-GB"/>
              <a:pPr/>
              <a:t>71</a:t>
            </a:fld>
            <a:endParaRPr lang="en-GB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6.	Every one is loyal to someone.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	x: y: loyalto(x, y)		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y: x: loyalto(x, y)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B20DD-7E28-4A75-A00B-F28BC0A8AB66}" type="slidenum">
              <a:rPr lang="en-GB"/>
              <a:pPr/>
              <a:t>72</a:t>
            </a:fld>
            <a:endParaRPr lang="en-GB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7"/>
            </a:pPr>
            <a:r>
              <a:rPr lang="en-GB" sz="2000" dirty="0"/>
              <a:t>People </a:t>
            </a:r>
            <a:r>
              <a:rPr lang="en-GB" sz="2000" dirty="0">
                <a:solidFill>
                  <a:srgbClr val="CC3300"/>
                </a:solidFill>
              </a:rPr>
              <a:t>only </a:t>
            </a:r>
            <a:r>
              <a:rPr lang="en-GB" sz="2000" dirty="0"/>
              <a:t>try to assassinate rulers they are not loyal to.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ym typeface="Symbol" pitchFamily="18" charset="2"/>
              </a:rPr>
              <a:t>	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ym typeface="Symbol" pitchFamily="18" charset="2"/>
              </a:rPr>
              <a:t>	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ym typeface="Symbol" pitchFamily="18" charset="2"/>
              </a:rPr>
              <a:t>	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x: y: person(x)  ruler(y)  </a:t>
            </a:r>
            <a:r>
              <a:rPr lang="en-GB" sz="2000" dirty="0" err="1">
                <a:solidFill>
                  <a:srgbClr val="0000FF"/>
                </a:solidFill>
                <a:sym typeface="Symbol" pitchFamily="18" charset="2"/>
              </a:rPr>
              <a:t>tryassassinate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(x, y) 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		          </a:t>
            </a:r>
            <a:r>
              <a:rPr lang="en-GB" sz="2000" dirty="0" err="1">
                <a:solidFill>
                  <a:srgbClr val="0000FF"/>
                </a:solidFill>
                <a:sym typeface="Symbol" pitchFamily="18" charset="2"/>
              </a:rPr>
              <a:t>loyalto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(x, y)</a:t>
            </a:r>
            <a:endParaRPr lang="en-GB" sz="2000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 dirty="0"/>
              <a:t>	</a:t>
            </a:r>
          </a:p>
        </p:txBody>
      </p:sp>
      <p:sp>
        <p:nvSpPr>
          <p:cNvPr id="184324" name="Freeform 4"/>
          <p:cNvSpPr>
            <a:spLocks/>
          </p:cNvSpPr>
          <p:nvPr/>
        </p:nvSpPr>
        <p:spPr bwMode="auto">
          <a:xfrm>
            <a:off x="2438400" y="2362200"/>
            <a:ext cx="12954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816" y="144"/>
              </a:cxn>
              <a:cxn ang="0">
                <a:pos x="816" y="0"/>
              </a:cxn>
            </a:cxnLst>
            <a:rect l="0" t="0" r="r" b="b"/>
            <a:pathLst>
              <a:path w="816" h="144">
                <a:moveTo>
                  <a:pt x="0" y="0"/>
                </a:moveTo>
                <a:lnTo>
                  <a:pt x="0" y="144"/>
                </a:lnTo>
                <a:lnTo>
                  <a:pt x="816" y="144"/>
                </a:lnTo>
                <a:lnTo>
                  <a:pt x="816" y="0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25" name="Freeform 5"/>
          <p:cNvSpPr>
            <a:spLocks/>
          </p:cNvSpPr>
          <p:nvPr/>
        </p:nvSpPr>
        <p:spPr bwMode="auto">
          <a:xfrm>
            <a:off x="2438400" y="2362200"/>
            <a:ext cx="26670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1680" y="288"/>
              </a:cxn>
              <a:cxn ang="0">
                <a:pos x="1680" y="0"/>
              </a:cxn>
            </a:cxnLst>
            <a:rect l="0" t="0" r="r" b="b"/>
            <a:pathLst>
              <a:path w="1680" h="288">
                <a:moveTo>
                  <a:pt x="0" y="0"/>
                </a:moveTo>
                <a:lnTo>
                  <a:pt x="0" y="288"/>
                </a:lnTo>
                <a:lnTo>
                  <a:pt x="1680" y="288"/>
                </a:lnTo>
                <a:lnTo>
                  <a:pt x="1680" y="0"/>
                </a:lnTo>
              </a:path>
            </a:pathLst>
          </a:custGeom>
          <a:noFill/>
          <a:ln w="12700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325F-A85B-492F-8698-72070CC2AA2F}" type="slidenum">
              <a:rPr lang="en-GB"/>
              <a:pPr/>
              <a:t>73</a:t>
            </a:fld>
            <a:endParaRPr lang="en-GB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8"/>
            </a:pPr>
            <a:r>
              <a:rPr lang="en-GB" sz="2000">
                <a:sym typeface="Symbol" pitchFamily="18" charset="2"/>
              </a:rPr>
              <a:t>Marcus tried to assassinate Caesar.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tryassassinate(Marcus, Caesar)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A536D-75BF-4C0A-893E-FAF77E6A35A2}" type="slidenum">
              <a:rPr lang="en-GB"/>
              <a:pPr/>
              <a:t>74</a:t>
            </a:fld>
            <a:endParaRPr lang="en-GB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Was Marcus loyal to Caesar?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>
                <a:sym typeface="Symbol" pitchFamily="18" charset="2"/>
              </a:rPr>
              <a:t>	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man(Marcus)</a:t>
            </a:r>
            <a:endParaRPr lang="en-GB" sz="200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>
                <a:sym typeface="Symbol" pitchFamily="18" charset="2"/>
              </a:rPr>
              <a:t>	 </a:t>
            </a:r>
            <a:r>
              <a:rPr lang="en-GB" sz="2000">
                <a:solidFill>
                  <a:srgbClr val="0000FF"/>
                </a:solidFill>
              </a:rPr>
              <a:t>ruler(Caesar)</a:t>
            </a:r>
            <a:endParaRPr lang="en-GB" sz="200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>
                <a:sym typeface="Symbol" pitchFamily="18" charset="2"/>
              </a:rPr>
              <a:t>	 </a:t>
            </a:r>
            <a:r>
              <a:rPr lang="en-GB" sz="2000">
                <a:solidFill>
                  <a:srgbClr val="0000FF"/>
                </a:solidFill>
              </a:rPr>
              <a:t>tryassassinate(Marcus, Caesar)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			 	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x: man(x)  person(x)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	loyalto(Marcus, Caesar)</a:t>
            </a:r>
            <a:endParaRPr lang="en-GB" sz="200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AD5E-7154-4F6D-8040-EBBDE9341998}" type="slidenum">
              <a:rPr lang="en-GB"/>
              <a:pPr/>
              <a:t>75</a:t>
            </a:fld>
            <a:endParaRPr lang="en-GB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Predicate Logic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ct val="100000"/>
              </a:spcAft>
              <a:buSzPct val="120000"/>
            </a:pPr>
            <a:r>
              <a:rPr lang="en-GB"/>
              <a:t>Many English sentences are </a:t>
            </a:r>
            <a:r>
              <a:rPr lang="en-GB">
                <a:solidFill>
                  <a:srgbClr val="0000FF"/>
                </a:solidFill>
              </a:rPr>
              <a:t>ambiguous</a:t>
            </a:r>
            <a:r>
              <a:rPr lang="en-GB"/>
              <a:t>.</a:t>
            </a:r>
          </a:p>
          <a:p>
            <a:pPr>
              <a:spcBef>
                <a:spcPct val="0"/>
              </a:spcBef>
              <a:spcAft>
                <a:spcPct val="100000"/>
              </a:spcAft>
              <a:buSzPct val="120000"/>
            </a:pPr>
            <a:r>
              <a:rPr lang="en-GB"/>
              <a:t>There is often a </a:t>
            </a:r>
            <a:r>
              <a:rPr lang="en-GB">
                <a:solidFill>
                  <a:srgbClr val="0000FF"/>
                </a:solidFill>
              </a:rPr>
              <a:t>choice</a:t>
            </a:r>
            <a:r>
              <a:rPr lang="en-GB"/>
              <a:t> of how to represent knowledge.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SzPct val="120000"/>
            </a:pPr>
            <a:r>
              <a:rPr lang="en-GB">
                <a:solidFill>
                  <a:srgbClr val="0000FF"/>
                </a:solidFill>
              </a:rPr>
              <a:t>Obvious information</a:t>
            </a:r>
            <a:r>
              <a:rPr lang="en-GB"/>
              <a:t> may be necessary for reasoning</a:t>
            </a:r>
          </a:p>
          <a:p>
            <a:pPr>
              <a:spcBef>
                <a:spcPct val="0"/>
              </a:spcBef>
              <a:spcAft>
                <a:spcPct val="100000"/>
              </a:spcAft>
              <a:buSzPct val="120000"/>
            </a:pPr>
            <a:r>
              <a:rPr lang="en-GB"/>
              <a:t>We may not know in advance which </a:t>
            </a:r>
            <a:r>
              <a:rPr lang="en-GB">
                <a:solidFill>
                  <a:srgbClr val="0000FF"/>
                </a:solidFill>
              </a:rPr>
              <a:t>statements to deduce </a:t>
            </a:r>
            <a:r>
              <a:rPr lang="en-GB"/>
              <a:t>(P or </a:t>
            </a:r>
            <a:r>
              <a:rPr lang="en-GB">
                <a:sym typeface="Symbol" pitchFamily="18" charset="2"/>
              </a:rPr>
              <a:t></a:t>
            </a:r>
            <a:r>
              <a:rPr lang="en-GB"/>
              <a:t>P).</a:t>
            </a:r>
          </a:p>
          <a:p>
            <a:pPr>
              <a:lnSpc>
                <a:spcPct val="150000"/>
              </a:lnSpc>
              <a:spcBef>
                <a:spcPct val="0"/>
              </a:spcBef>
              <a:buSzPct val="120000"/>
              <a:buFontTx/>
              <a:buNone/>
            </a:pPr>
            <a:endParaRPr lang="en-GB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FA1F-0F08-434F-88EF-75F9E6B99C81}" type="slidenum">
              <a:rPr lang="en-GB"/>
              <a:pPr/>
              <a:t>76</a:t>
            </a:fld>
            <a:endParaRPr lang="en-GB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Reasoning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1.</a:t>
            </a: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000"/>
              <a:t>Marcus was a Pompeian.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2.	All Pompeians died when the volcano erupted in 79 A.D.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3.	It is now 2008 A.D.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000"/>
          </a:p>
          <a:p>
            <a:pPr marL="533400" indent="-53340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>
                <a:solidFill>
                  <a:srgbClr val="0000FF"/>
                </a:solidFill>
              </a:rPr>
              <a:t>Is Marcus alive?</a:t>
            </a:r>
            <a:endParaRPr lang="en-GB">
              <a:solidFill>
                <a:srgbClr val="0000FF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FE36-F034-4382-BBFE-D2C506DB9B7A}" type="slidenum">
              <a:rPr lang="en-GB"/>
              <a:pPr/>
              <a:t>77</a:t>
            </a:fld>
            <a:endParaRPr lang="en-GB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Reasoning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/>
              <a:t>Marcus was a Pompeian.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Pompeian(Marcus)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2"/>
            </a:pPr>
            <a:r>
              <a:rPr lang="en-GB" sz="2000"/>
              <a:t>All Pompeians died when the volcano erupted in 79 A.D.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erupted(volcano, 79)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GB" sz="2000"/>
              <a:t>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x: Pompeian(x)</a:t>
            </a:r>
            <a:r>
              <a:rPr lang="en-GB" sz="2000">
                <a:solidFill>
                  <a:srgbClr val="0000FF"/>
                </a:solidFill>
              </a:rPr>
              <a:t>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</a:rPr>
              <a:t>died(x, 79)</a:t>
            </a:r>
            <a:endParaRPr lang="en-GB" sz="2000"/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3.	It is now 2008 A.D.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now = 2008</a:t>
            </a:r>
          </a:p>
          <a:p>
            <a:pPr marL="533400" indent="-53340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endParaRPr lang="en-GB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FDF2-2A26-413F-B03A-020FCF3031FC}" type="slidenum">
              <a:rPr lang="en-GB"/>
              <a:pPr/>
              <a:t>78</a:t>
            </a:fld>
            <a:endParaRPr lang="en-GB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/>
              <a:t>Reasoning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/>
              <a:t>Marcus was a Pompeian.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Pompeian(Marcus)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2"/>
            </a:pPr>
            <a:r>
              <a:rPr lang="en-GB" sz="2000"/>
              <a:t>All Pompeians died when the volcano erupted in 79 A.D.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erupted(volcano, 79)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GB" sz="2000"/>
              <a:t>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x: Pompeian(x)</a:t>
            </a:r>
            <a:r>
              <a:rPr lang="en-GB" sz="2000">
                <a:solidFill>
                  <a:srgbClr val="0000FF"/>
                </a:solidFill>
              </a:rPr>
              <a:t>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</a:rPr>
              <a:t>died(x, 79)</a:t>
            </a:r>
            <a:endParaRPr lang="en-GB" sz="2000"/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/>
              <a:t>3.	It is now 2008 A.D.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now = 2008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000">
              <a:solidFill>
                <a:srgbClr val="0000FF"/>
              </a:solidFill>
            </a:endParaRPr>
          </a:p>
          <a:p>
            <a:pPr marL="533400" indent="-533400" algn="ctr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x: t</a:t>
            </a:r>
            <a:r>
              <a:rPr lang="en-GB" sz="2000" baseline="-2500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: t</a:t>
            </a:r>
            <a:r>
              <a:rPr lang="en-GB" sz="2000" baseline="-2500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: </a:t>
            </a:r>
            <a:r>
              <a:rPr lang="en-GB" sz="2000">
                <a:solidFill>
                  <a:srgbClr val="CC3300"/>
                </a:solidFill>
              </a:rPr>
              <a:t>died(x, 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GB" sz="2000" baseline="-2500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GB" sz="2000">
                <a:solidFill>
                  <a:srgbClr val="CC3300"/>
                </a:solidFill>
              </a:rPr>
              <a:t>) 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</a:t>
            </a:r>
            <a:r>
              <a:rPr lang="en-GB" sz="2000">
                <a:solidFill>
                  <a:srgbClr val="CC3300"/>
                </a:solidFill>
              </a:rPr>
              <a:t> greater-than(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GB" sz="2000" baseline="-2500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GB" sz="2000">
                <a:solidFill>
                  <a:srgbClr val="CC3300"/>
                </a:solidFill>
              </a:rPr>
              <a:t>, 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GB" sz="2000" baseline="-2500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GB" sz="2000">
                <a:solidFill>
                  <a:srgbClr val="CC3300"/>
                </a:solidFill>
              </a:rPr>
              <a:t>) 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 </a:t>
            </a:r>
            <a:r>
              <a:rPr lang="en-GB" sz="2000">
                <a:solidFill>
                  <a:srgbClr val="CC3300"/>
                </a:solidFill>
              </a:rPr>
              <a:t>dead(x, </a:t>
            </a:r>
            <a:r>
              <a:rPr lang="en-GB" sz="2000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GB" sz="2000" baseline="-2500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GB" sz="2000">
                <a:solidFill>
                  <a:srgbClr val="CC3300"/>
                </a:solidFill>
              </a:rPr>
              <a:t>)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GB" sz="2000">
              <a:solidFill>
                <a:srgbClr val="CC3300"/>
              </a:solidFill>
            </a:endParaRPr>
          </a:p>
          <a:p>
            <a:pPr marL="533400" indent="-53340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endParaRPr lang="en-GB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75A2-3C24-41F0-86EE-262A7B669A86}" type="slidenum">
              <a:rPr lang="en-GB"/>
              <a:pPr/>
              <a:t>79</a:t>
            </a:fld>
            <a:endParaRPr lang="en-GB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 sz="4000"/>
              <a:t>Resolution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34340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dirty="0"/>
              <a:t> Resolution produces proofs by refutation(i.e. To prove   	statement)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The basic ideas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	</a:t>
            </a:r>
            <a:r>
              <a:rPr lang="en-GB" dirty="0"/>
              <a:t>KB |</a:t>
            </a:r>
            <a:r>
              <a:rPr lang="en-GB" dirty="0">
                <a:latin typeface="Symbol" pitchFamily="18" charset="2"/>
              </a:rPr>
              <a:t>= </a:t>
            </a:r>
            <a:r>
              <a:rPr lang="en-GB" dirty="0">
                <a:sym typeface="Symbol" pitchFamily="18" charset="2"/>
              </a:rPr>
              <a:t>	</a:t>
            </a:r>
            <a:r>
              <a:rPr lang="en-GB" dirty="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GB" dirty="0">
                <a:sym typeface="Symbol" pitchFamily="18" charset="2"/>
              </a:rPr>
              <a:t>    </a:t>
            </a:r>
            <a:r>
              <a:rPr lang="en-GB" dirty="0"/>
              <a:t>KB </a:t>
            </a:r>
            <a:r>
              <a:rPr lang="en-GB" dirty="0">
                <a:sym typeface="Symbol" pitchFamily="18" charset="2"/>
              </a:rPr>
              <a:t> </a:t>
            </a:r>
            <a:r>
              <a:rPr lang="en-GB" dirty="0"/>
              <a:t> |</a:t>
            </a:r>
            <a:r>
              <a:rPr lang="en-GB" dirty="0">
                <a:latin typeface="Symbol" pitchFamily="18" charset="2"/>
              </a:rPr>
              <a:t>= </a:t>
            </a:r>
            <a:r>
              <a:rPr lang="en-GB" dirty="0">
                <a:latin typeface="Times New Roman" pitchFamily="18" charset="0"/>
              </a:rPr>
              <a:t>false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latin typeface="Times New Roman" pitchFamily="18" charset="0"/>
              </a:rPr>
              <a:t>	(</a:t>
            </a:r>
            <a:r>
              <a:rPr lang="en-GB" dirty="0">
                <a:sym typeface="Symbol" pitchFamily="18" charset="2"/>
              </a:rPr>
              <a:t>  </a:t>
            </a:r>
            <a:r>
              <a:rPr lang="en-GB" dirty="0">
                <a:solidFill>
                  <a:srgbClr val="A50021"/>
                </a:solidFill>
                <a:sym typeface="Symbol" pitchFamily="18" charset="2"/>
              </a:rPr>
              <a:t></a:t>
            </a:r>
            <a:r>
              <a:rPr lang="en-GB" dirty="0">
                <a:sym typeface="Symbol" pitchFamily="18" charset="2"/>
              </a:rPr>
              <a:t>) 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dirty="0">
                <a:sym typeface="Symbol" pitchFamily="18" charset="2"/>
              </a:rPr>
              <a:t>  </a:t>
            </a:r>
            <a:r>
              <a:rPr lang="en-GB" dirty="0">
                <a:solidFill>
                  <a:srgbClr val="A50021"/>
                </a:solidFill>
                <a:sym typeface="Symbol" pitchFamily="18" charset="2"/>
              </a:rPr>
              <a:t></a:t>
            </a:r>
            <a:r>
              <a:rPr lang="en-GB" dirty="0">
                <a:sym typeface="Symbol" pitchFamily="18" charset="2"/>
              </a:rPr>
              <a:t>)    </a:t>
            </a:r>
            <a:r>
              <a:rPr lang="en-GB" b="1" dirty="0">
                <a:sym typeface="Symbol" pitchFamily="18" charset="2"/>
              </a:rPr>
              <a:t></a:t>
            </a:r>
            <a:r>
              <a:rPr lang="en-GB" dirty="0">
                <a:sym typeface="Symbol" pitchFamily="18" charset="2"/>
              </a:rPr>
              <a:t>   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dirty="0">
                <a:sym typeface="Symbol" pitchFamily="18" charset="2"/>
              </a:rPr>
              <a:t>  ) 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ym typeface="Symbol" pitchFamily="18" charset="2"/>
              </a:rPr>
              <a:t>	sound and complete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0350" y="496646"/>
            <a:ext cx="3544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Syntax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10" dirty="0"/>
              <a:t>FOPL...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8074659" cy="44615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985" lvl="0" indent="-343535" algn="just" defTabSz="914400" rtl="0" eaLnBrk="1" fontAlgn="auto" latinLnBrk="0" hangingPunct="1">
              <a:lnSpc>
                <a:spcPts val="3240"/>
              </a:lnSpc>
              <a:spcBef>
                <a:spcPts val="5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Constants,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variables,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functions</a:t>
            </a:r>
            <a:r>
              <a:rPr kumimoji="0" sz="3000" b="0" i="0" u="none" strike="noStrike" kern="1200" cap="none" spc="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3000" b="0" i="0" u="none" strike="noStrike" kern="1200" cap="none" spc="6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referred </a:t>
            </a:r>
            <a:r>
              <a:rPr kumimoji="0" sz="3000" b="0" i="0" u="none" strike="noStrike" kern="1200" cap="none" spc="-6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terms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6350" lvl="0" indent="-343535" algn="just" defTabSz="914400" rtl="0" eaLnBrk="1" fontAlgn="auto" latinLnBrk="0" hangingPunct="1">
              <a:lnSpc>
                <a:spcPts val="3240"/>
              </a:lnSpc>
              <a:spcBef>
                <a:spcPts val="72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44323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Predicates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referred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 </a:t>
            </a:r>
            <a:r>
              <a:rPr kumimoji="0" sz="3000" b="1" i="0" u="heavy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atomic formulas </a:t>
            </a:r>
            <a:r>
              <a:rPr kumimoji="0" sz="30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 </a:t>
            </a:r>
            <a:r>
              <a:rPr kumimoji="0" sz="30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heavy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atoms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5080" lvl="0" indent="-343535" algn="just" defTabSz="914400" rtl="0" eaLnBrk="1" fontAlgn="auto" latinLnBrk="0" hangingPunct="1">
              <a:lnSpc>
                <a:spcPts val="3240"/>
              </a:lnSpc>
              <a:spcBef>
                <a:spcPts val="72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When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want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to</a:t>
            </a:r>
            <a:r>
              <a:rPr kumimoji="0" sz="3000" b="0" i="0" u="none" strike="noStrike" kern="1200" cap="none" spc="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refer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3000" b="0" i="0" u="none" strike="noStrike" kern="1200" cap="none" spc="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atom</a:t>
            </a:r>
            <a:r>
              <a:rPr kumimoji="0" sz="3000" b="0" i="0" u="none" strike="noStrike" kern="1200" cap="none" spc="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or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its 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negation,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often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the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word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1" i="0" u="heavy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Calibri"/>
                <a:ea typeface="+mn-ea"/>
                <a:cs typeface="Calibri"/>
              </a:rPr>
              <a:t>literal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55600" marR="5715" lvl="0" indent="-343535" algn="just" defTabSz="914400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addition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above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symbols,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left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right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parentheses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square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brackets,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braces,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3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sz="3000" b="0" i="0" u="none" strike="noStrike" kern="1200" cap="none" spc="-6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period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are</a:t>
            </a:r>
            <a:r>
              <a:rPr kumimoji="0" sz="3000" b="0" i="0" u="none" strike="noStrike" kern="1200" cap="none" spc="6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used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</a:t>
            </a:r>
            <a:r>
              <a:rPr kumimoji="0" sz="3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punctuation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in</a:t>
            </a:r>
            <a:r>
              <a:rPr kumimoji="0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symbolic </a:t>
            </a:r>
            <a:r>
              <a:rPr kumimoji="0" sz="3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representation.</a:t>
            </a: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6C2A-DC9D-4BD7-B31B-7D4FE068BC1B}" type="slidenum">
              <a:rPr lang="en-GB"/>
              <a:pPr/>
              <a:t>80</a:t>
            </a:fld>
            <a:endParaRPr lang="en-GB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 sz="4000" dirty="0"/>
              <a:t>Conversion to Clause Form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/>
              <a:t>Eliminate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GB" sz="2000"/>
              <a:t>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>
                <a:latin typeface="Tahoma" pitchFamily="34" charset="0"/>
              </a:rPr>
              <a:t>		</a:t>
            </a:r>
            <a:r>
              <a:rPr lang="en-GB" sz="200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20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 Q  </a:t>
            </a:r>
            <a:r>
              <a:rPr lang="en-GB" sz="200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20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Q</a:t>
            </a:r>
            <a:endParaRPr lang="en-GB" sz="2000">
              <a:solidFill>
                <a:srgbClr val="A50021"/>
              </a:solidFill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2"/>
            </a:pPr>
            <a:r>
              <a:rPr lang="en-GB" sz="2000"/>
              <a:t>Reduce the scope of each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GB" sz="2000">
                <a:sym typeface="Symbol" pitchFamily="18" charset="2"/>
              </a:rPr>
              <a:t> </a:t>
            </a:r>
            <a:r>
              <a:rPr lang="en-GB" sz="2000"/>
              <a:t>to a single term.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1600">
                <a:latin typeface="Tahoma" pitchFamily="34" charset="0"/>
                <a:sym typeface="Symbol" pitchFamily="18" charset="2"/>
              </a:rPr>
              <a:t>	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(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Q)  P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 Q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(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P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 Q)  P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Q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x: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x: 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P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	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x: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x: 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P</a:t>
            </a: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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P</a:t>
            </a:r>
            <a:endParaRPr lang="en-GB" sz="1800">
              <a:solidFill>
                <a:srgbClr val="A50021"/>
              </a:solidFill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3"/>
            </a:pPr>
            <a:r>
              <a:rPr lang="en-GB" sz="2000"/>
              <a:t>Standardize </a:t>
            </a:r>
            <a:r>
              <a:rPr lang="en-GB" sz="2000">
                <a:solidFill>
                  <a:srgbClr val="0000FF"/>
                </a:solidFill>
              </a:rPr>
              <a:t>variables</a:t>
            </a:r>
            <a:r>
              <a:rPr lang="en-GB" sz="2000"/>
              <a:t> so that each quantifier binds a unique variable.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1800">
                <a:latin typeface="Tahoma" pitchFamily="34" charset="0"/>
              </a:rPr>
              <a:t>	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x: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P(x))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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x: Q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(x))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x: P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(x))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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sz="160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y: </a:t>
            </a:r>
            <a:r>
              <a:rPr lang="en-GB" sz="1800">
                <a:solidFill>
                  <a:srgbClr val="A50021"/>
                </a:solidFill>
                <a:latin typeface="Tahoma" pitchFamily="34" charset="0"/>
              </a:rPr>
              <a:t>Q(y))</a:t>
            </a:r>
            <a:endParaRPr lang="en-GB" sz="1600">
              <a:solidFill>
                <a:srgbClr val="A50021"/>
              </a:solidFill>
              <a:latin typeface="Tahoma" pitchFamily="34" charset="0"/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3"/>
            </a:pPr>
            <a:endParaRPr lang="en-GB" sz="200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Clause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/>
              <a:t>Move all </a:t>
            </a:r>
            <a:r>
              <a:rPr lang="en-GB" sz="2000" dirty="0">
                <a:solidFill>
                  <a:srgbClr val="0000FF"/>
                </a:solidFill>
              </a:rPr>
              <a:t>quantifiers</a:t>
            </a:r>
            <a:r>
              <a:rPr lang="en-GB" sz="2000" dirty="0"/>
              <a:t> to the left without changing their relative order.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	(</a:t>
            </a: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x: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P(x))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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y: Q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(y))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x: y: (P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(x)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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(Q(y))</a:t>
            </a:r>
            <a:endParaRPr lang="en-GB" sz="1800" dirty="0"/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/>
              <a:t>Eliminate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 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dirty="0" err="1">
                <a:sym typeface="Symbol" pitchFamily="18" charset="2"/>
              </a:rPr>
              <a:t>Skolemization</a:t>
            </a:r>
            <a:r>
              <a:rPr lang="en-GB" sz="2000" dirty="0">
                <a:sym typeface="Symbol" pitchFamily="18" charset="2"/>
              </a:rPr>
              <a:t>).</a:t>
            </a:r>
          </a:p>
          <a:p>
            <a:pPr marL="914400" lvl="1" indent="-457200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1600" dirty="0">
                <a:latin typeface="Tahoma" pitchFamily="34" charset="0"/>
                <a:sym typeface="Symbol" pitchFamily="18" charset="2"/>
              </a:rPr>
              <a:t>	</a:t>
            </a: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x: P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(x)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P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Tahoma" pitchFamily="34" charset="0"/>
              </a:rPr>
              <a:t>c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)	</a:t>
            </a:r>
            <a:r>
              <a:rPr lang="en-GB" sz="1800" dirty="0">
                <a:latin typeface="Tahoma" pitchFamily="34" charset="0"/>
              </a:rPr>
              <a:t>		</a:t>
            </a:r>
            <a:r>
              <a:rPr lang="en-GB" sz="1800" dirty="0" err="1">
                <a:latin typeface="Tahoma" pitchFamily="34" charset="0"/>
              </a:rPr>
              <a:t>Skolem</a:t>
            </a:r>
            <a:r>
              <a:rPr lang="en-GB" sz="1800" dirty="0">
                <a:latin typeface="Tahoma" pitchFamily="34" charset="0"/>
              </a:rPr>
              <a:t> constant</a:t>
            </a:r>
            <a:endParaRPr lang="en-GB" sz="1800" dirty="0">
              <a:latin typeface="Tahoma" pitchFamily="34" charset="0"/>
              <a:sym typeface="Symbol" pitchFamily="18" charset="2"/>
            </a:endParaRPr>
          </a:p>
          <a:p>
            <a:pPr marL="914400" lvl="1" indent="-4572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1800" dirty="0">
                <a:latin typeface="Tahoma" pitchFamily="34" charset="0"/>
                <a:sym typeface="Symbol" pitchFamily="18" charset="2"/>
              </a:rPr>
              <a:t>	</a:t>
            </a: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x: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y P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(x, y)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x: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P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(x, </a:t>
            </a:r>
            <a:r>
              <a:rPr lang="en-GB" sz="1800" dirty="0">
                <a:solidFill>
                  <a:srgbClr val="0000FF"/>
                </a:solidFill>
                <a:latin typeface="Tahoma" pitchFamily="34" charset="0"/>
              </a:rPr>
              <a:t>f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(x))</a:t>
            </a:r>
            <a:r>
              <a:rPr lang="en-GB" sz="1800" dirty="0">
                <a:latin typeface="Tahoma" pitchFamily="34" charset="0"/>
              </a:rPr>
              <a:t>	</a:t>
            </a:r>
            <a:r>
              <a:rPr lang="en-GB" sz="1800" dirty="0" err="1">
                <a:latin typeface="Tahoma" pitchFamily="34" charset="0"/>
              </a:rPr>
              <a:t>Skolem</a:t>
            </a:r>
            <a:r>
              <a:rPr lang="en-GB" sz="1800" dirty="0">
                <a:latin typeface="Tahoma" pitchFamily="34" charset="0"/>
              </a:rPr>
              <a:t> function</a:t>
            </a:r>
            <a:endParaRPr lang="en-GB" sz="1800" dirty="0"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>
                <a:sym typeface="Symbol" pitchFamily="18" charset="2"/>
              </a:rPr>
              <a:t>Drop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GB" sz="2000" dirty="0">
                <a:sym typeface="Symbol" pitchFamily="18" charset="2"/>
              </a:rPr>
              <a:t>.</a:t>
            </a:r>
          </a:p>
          <a:p>
            <a:pPr marL="914400" lvl="1" indent="-4572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	 x: P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(x)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 </a:t>
            </a:r>
            <a:r>
              <a:rPr lang="en-GB" sz="16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P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(x)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</a:t>
            </a:r>
            <a:endParaRPr lang="en-GB" sz="1800" dirty="0"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4"/>
            </a:pPr>
            <a:r>
              <a:rPr lang="en-GB" sz="2000" dirty="0">
                <a:sym typeface="Symbol" pitchFamily="18" charset="2"/>
              </a:rPr>
              <a:t>Convert the formula into a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conjunction of </a:t>
            </a:r>
            <a:r>
              <a:rPr lang="en-GB" sz="2000" dirty="0" err="1">
                <a:solidFill>
                  <a:srgbClr val="0000FF"/>
                </a:solidFill>
                <a:sym typeface="Symbol" pitchFamily="18" charset="2"/>
              </a:rPr>
              <a:t>disjuncts</a:t>
            </a:r>
            <a:r>
              <a:rPr lang="en-GB" sz="2000" dirty="0">
                <a:sym typeface="Symbol" pitchFamily="18" charset="2"/>
              </a:rPr>
              <a:t>.</a:t>
            </a: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ym typeface="Symbol" pitchFamily="18" charset="2"/>
              </a:rPr>
              <a:t>		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(P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 Q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)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  R 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(P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R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)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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(Q 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  <a:sym typeface="Symbol" pitchFamily="18" charset="2"/>
              </a:rPr>
              <a:t> R</a:t>
            </a:r>
            <a:r>
              <a:rPr lang="en-GB" sz="1800" dirty="0">
                <a:solidFill>
                  <a:srgbClr val="A50021"/>
                </a:solidFill>
                <a:latin typeface="Tahoma" pitchFamily="34" charset="0"/>
              </a:rPr>
              <a:t>)</a:t>
            </a:r>
            <a:endParaRPr lang="en-GB" sz="1800" dirty="0">
              <a:solidFill>
                <a:srgbClr val="A50021"/>
              </a:solidFill>
              <a:sym typeface="Symbol" pitchFamily="18" charset="2"/>
            </a:endParaRP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ym typeface="Symbol" pitchFamily="18" charset="2"/>
              </a:rPr>
              <a:t>8.	Create a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separate clause</a:t>
            </a:r>
            <a:r>
              <a:rPr lang="en-GB" sz="2000" dirty="0">
                <a:sym typeface="Symbol" pitchFamily="18" charset="2"/>
              </a:rPr>
              <a:t> corresponding to each conjunct.</a:t>
            </a:r>
          </a:p>
          <a:p>
            <a:pPr marL="533400" indent="-533400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ym typeface="Symbol" pitchFamily="18" charset="2"/>
              </a:rPr>
              <a:t>9.	Standardize apart the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variables</a:t>
            </a:r>
            <a:r>
              <a:rPr lang="en-GB" sz="2000" dirty="0">
                <a:sym typeface="Symbol" pitchFamily="18" charset="2"/>
              </a:rPr>
              <a:t> in the set of obtained clauses.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0DE-764D-464D-8CBE-2287B1E7E9C0}" type="slidenum">
              <a:rPr lang="en-GB"/>
              <a:pPr/>
              <a:t>82</a:t>
            </a:fld>
            <a:endParaRPr lang="en-GB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 sz="4000"/>
              <a:t>Resolution in Propositional Logic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1.	Convert all the propositions of </a:t>
            </a:r>
            <a:r>
              <a:rPr lang="en-GB" sz="2000" dirty="0">
                <a:solidFill>
                  <a:srgbClr val="A50021"/>
                </a:solidFill>
              </a:rPr>
              <a:t>KB</a:t>
            </a:r>
            <a:r>
              <a:rPr lang="en-GB" sz="2000" dirty="0"/>
              <a:t> to </a:t>
            </a:r>
            <a:r>
              <a:rPr lang="en-GB" sz="2000" dirty="0">
                <a:solidFill>
                  <a:srgbClr val="0000FF"/>
                </a:solidFill>
              </a:rPr>
              <a:t>clause form 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A50021"/>
                </a:solidFill>
              </a:rPr>
              <a:t>S</a:t>
            </a:r>
            <a:r>
              <a:rPr lang="en-GB" sz="2000" dirty="0"/>
              <a:t>).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2.	</a:t>
            </a:r>
            <a:r>
              <a:rPr lang="en-GB" sz="2000" dirty="0">
                <a:solidFill>
                  <a:srgbClr val="0000FF"/>
                </a:solidFill>
              </a:rPr>
              <a:t>Negate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</a:t>
            </a:r>
            <a:r>
              <a:rPr lang="en-GB" sz="2000" dirty="0">
                <a:sym typeface="Symbol" pitchFamily="18" charset="2"/>
              </a:rPr>
              <a:t> and convert it to clause form</a:t>
            </a:r>
            <a:r>
              <a:rPr lang="en-GB" sz="2000" dirty="0"/>
              <a:t>. Add it to </a:t>
            </a:r>
            <a:r>
              <a:rPr lang="en-GB" sz="2000" dirty="0">
                <a:solidFill>
                  <a:srgbClr val="A50021"/>
                </a:solidFill>
              </a:rPr>
              <a:t>S</a:t>
            </a:r>
            <a:r>
              <a:rPr lang="en-GB" sz="2000" dirty="0"/>
              <a:t>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3"/>
            </a:pPr>
            <a:r>
              <a:rPr lang="en-GB" sz="2000" dirty="0"/>
              <a:t>Repeat until either a </a:t>
            </a:r>
            <a:r>
              <a:rPr lang="en-GB" sz="2000" dirty="0">
                <a:solidFill>
                  <a:srgbClr val="0000FF"/>
                </a:solidFill>
              </a:rPr>
              <a:t>contradiction</a:t>
            </a:r>
            <a:r>
              <a:rPr lang="en-GB" sz="2000" dirty="0"/>
              <a:t> is found or no progress can be made.</a:t>
            </a:r>
          </a:p>
          <a:p>
            <a:pPr marL="1027113" lvl="1" indent="-37941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lphaLcPeriod"/>
            </a:pPr>
            <a:r>
              <a:rPr lang="en-GB" sz="1800" dirty="0">
                <a:ea typeface="Arial Unicode MS" pitchFamily="34" charset="-128"/>
                <a:cs typeface="Arial Unicode MS" pitchFamily="34" charset="-128"/>
              </a:rPr>
              <a:t>Select two clauses (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  </a:t>
            </a:r>
            <a:r>
              <a:rPr lang="en-GB" sz="1800" dirty="0">
                <a:solidFill>
                  <a:srgbClr val="A50021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P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 and 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  </a:t>
            </a:r>
            <a:r>
              <a:rPr lang="en-GB" sz="1800" dirty="0">
                <a:solidFill>
                  <a:srgbClr val="A50021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).</a:t>
            </a:r>
          </a:p>
          <a:p>
            <a:pPr marL="1027113" lvl="1" indent="-379413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lphaLcPeriod"/>
            </a:pP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Add the </a:t>
            </a:r>
            <a:r>
              <a:rPr lang="en-GB" sz="1800" dirty="0" err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resolvent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  ) to </a:t>
            </a:r>
            <a:r>
              <a:rPr lang="en-GB" sz="1800" dirty="0">
                <a:solidFill>
                  <a:srgbClr val="A50021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S</a:t>
            </a:r>
            <a:r>
              <a:rPr lang="en-GB" sz="18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</a:t>
            </a:r>
            <a:endParaRPr lang="en-GB" sz="1800" dirty="0">
              <a:ea typeface="Arial Unicode MS" pitchFamily="34" charset="-128"/>
              <a:cs typeface="Arial Unicode MS" pitchFamily="34" charset="-128"/>
            </a:endParaRP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endParaRPr lang="en-GB" sz="1800" dirty="0">
              <a:solidFill>
                <a:srgbClr val="0000FF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endParaRPr lang="en-GB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EA53-A24F-40D5-BB4C-FDD12C1BEEF3}" type="slidenum">
              <a:rPr lang="en-GB"/>
              <a:pPr/>
              <a:t>83</a:t>
            </a:fld>
            <a:endParaRPr lang="en-GB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 sz="4000"/>
              <a:t>Resolution in Propositional Logic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Example:  given the Axioms Prove R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	Given Axioms                         converted to Clause form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olidFill>
                  <a:srgbClr val="A50021"/>
                </a:solidFill>
              </a:rPr>
              <a:t>       		</a:t>
            </a:r>
            <a:r>
              <a:rPr lang="en-GB" sz="2000" dirty="0"/>
              <a:t>P				     </a:t>
            </a:r>
            <a:r>
              <a:rPr lang="en-GB" sz="2000" dirty="0" err="1"/>
              <a:t>P</a:t>
            </a:r>
            <a:r>
              <a:rPr lang="en-GB" sz="2000" dirty="0"/>
              <a:t>                         (1)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        (P </a:t>
            </a:r>
            <a:r>
              <a:rPr lang="en-GB" sz="2000" dirty="0">
                <a:sym typeface="Symbol" pitchFamily="18" charset="2"/>
              </a:rPr>
              <a:t> </a:t>
            </a:r>
            <a:r>
              <a:rPr lang="en-GB" sz="2000" dirty="0"/>
              <a:t>Q) </a:t>
            </a:r>
            <a:r>
              <a:rPr lang="en-GB" sz="2000" dirty="0">
                <a:sym typeface="Symbol" pitchFamily="18" charset="2"/>
              </a:rPr>
              <a:t> </a:t>
            </a:r>
            <a:r>
              <a:rPr lang="en-GB" sz="2000" dirty="0"/>
              <a:t>R, 	</a:t>
            </a:r>
            <a:r>
              <a:rPr lang="en-GB" sz="2000" dirty="0">
                <a:solidFill>
                  <a:srgbClr val="A50021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 		 </a:t>
            </a: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P V Q V R</a:t>
            </a:r>
            <a:r>
              <a:rPr lang="en-GB" sz="2000" dirty="0"/>
              <a:t>	       (2)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	(S </a:t>
            </a:r>
            <a:r>
              <a:rPr lang="en-GB" sz="2000" dirty="0">
                <a:sym typeface="Symbol" pitchFamily="18" charset="2"/>
              </a:rPr>
              <a:t> </a:t>
            </a:r>
            <a:r>
              <a:rPr lang="en-GB" sz="2000" dirty="0"/>
              <a:t>T) </a:t>
            </a:r>
            <a:r>
              <a:rPr lang="en-GB" sz="2000" dirty="0">
                <a:sym typeface="Symbol" pitchFamily="18" charset="2"/>
              </a:rPr>
              <a:t> </a:t>
            </a:r>
            <a:r>
              <a:rPr lang="en-GB" sz="2000" dirty="0"/>
              <a:t>Q,			 </a:t>
            </a: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GB" sz="2000" dirty="0"/>
              <a:t>S V Q                   (3)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						</a:t>
            </a: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T V Q		       (4)</a:t>
            </a: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  T					   </a:t>
            </a:r>
            <a:r>
              <a:rPr lang="en-GB" sz="2000" dirty="0" err="1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</a:t>
            </a:r>
            <a:endParaRPr lang="en-GB" sz="2000" dirty="0"/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	</a:t>
            </a:r>
            <a:endParaRPr lang="en-GB" sz="1800" dirty="0">
              <a:solidFill>
                <a:srgbClr val="0000FF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533400" indent="-533400">
              <a:spcBef>
                <a:spcPct val="0"/>
              </a:spcBef>
              <a:spcAft>
                <a:spcPct val="100000"/>
              </a:spcAft>
              <a:buClr>
                <a:schemeClr val="tx1"/>
              </a:buClr>
              <a:buFontTx/>
              <a:buNone/>
            </a:pPr>
            <a:endParaRPr lang="en-GB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>
              <a:buNone/>
            </a:pPr>
            <a:endParaRPr lang="en-GB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 P V Q V R</a:t>
            </a:r>
            <a:r>
              <a:rPr lang="en-GB" dirty="0"/>
              <a:t>	     		 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84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2667000" y="28956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3962400" y="28194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81400" y="3429000"/>
            <a:ext cx="1372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P V Q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38862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5638800" y="38100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3352800"/>
            <a:ext cx="421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P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029200" y="4343400"/>
            <a:ext cx="627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Q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43200" y="47244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3962400" y="47244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0" y="4267200"/>
            <a:ext cx="1174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T V Q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29000" y="5334000"/>
            <a:ext cx="5918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10000" y="57150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5105400" y="56388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77000" y="518160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76800" y="63246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UNIFY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endParaRPr lang="en-GB" dirty="0"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 To unify P(</a:t>
            </a:r>
            <a:r>
              <a:rPr lang="en-GB" dirty="0" err="1">
                <a:ea typeface="Arial Unicode MS" pitchFamily="34" charset="-128"/>
                <a:cs typeface="Arial Unicode MS" pitchFamily="34" charset="-128"/>
              </a:rPr>
              <a:t>x,x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), P(</a:t>
            </a:r>
            <a:r>
              <a:rPr lang="en-GB" dirty="0" err="1">
                <a:ea typeface="Arial Unicode MS" pitchFamily="34" charset="-128"/>
                <a:cs typeface="Arial Unicode MS" pitchFamily="34" charset="-128"/>
              </a:rPr>
              <a:t>x,y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)   y/x  substitute y for x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knows(John, x)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knows(John, Jane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)) = {Jane/x}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endParaRPr lang="en-GB" dirty="0"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UNIFY(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knows(John, x)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knows(y, mother(y)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)) = {John/y, mother(John)/x}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</a:rPr>
              <a:t>UNIFY(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knows(John, x)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knows(x, Elizabeth</a:t>
            </a:r>
            <a:r>
              <a:rPr lang="en-GB" dirty="0">
                <a:ea typeface="Arial Unicode MS" pitchFamily="34" charset="-128"/>
                <a:cs typeface="Arial Unicode MS" pitchFamily="34" charset="-128"/>
              </a:rPr>
              <a:t>)) = FAIL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85</a:t>
            </a:fld>
            <a:endParaRPr lang="en-GB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 :Unify(L1,L2)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/>
              <a:t>If L1 or L2 are both variables or constants, then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/>
              <a:t>	(a)	If L1 and L2 are identical, then return NIL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/>
              <a:t>      (b) Else if L1 is a variable, then if L1 occurs in L2  then return {FAIL}, else return (L2/L1).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/>
              <a:t>      (C) Else if L2 is a variable then if L2 occurs in L1 	 	  then return {FAIL},else return (L1/L2).</a:t>
            </a:r>
          </a:p>
          <a:p>
            <a:pPr marL="457200" indent="-457200">
              <a:lnSpc>
                <a:spcPct val="150000"/>
              </a:lnSpc>
              <a:buNone/>
            </a:pPr>
            <a:r>
              <a:rPr lang="en-US" sz="2000" dirty="0"/>
              <a:t>      (d) Else return {FAIL}.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000" dirty="0"/>
              <a:t>If the initial predicate symbols in L1 and are not identical, then return {FAIL}.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US" sz="2000" dirty="0"/>
              <a:t>If L1 and L2 have a different number of arguments, then return {FAIL}.</a:t>
            </a:r>
          </a:p>
          <a:p>
            <a:pPr marL="457200" indent="-457200">
              <a:buAutoNum type="arabicPeriod" startAt="3"/>
            </a:pPr>
            <a:r>
              <a:rPr lang="en-US" sz="2000" dirty="0"/>
              <a:t>Set  SUBST to NIL.</a:t>
            </a:r>
          </a:p>
          <a:p>
            <a:pPr marL="457200" indent="-457200">
              <a:buAutoNum type="arabicPeriod" startAt="3"/>
            </a:pPr>
            <a:r>
              <a:rPr lang="en-US" sz="2000" dirty="0"/>
              <a:t>For i</a:t>
            </a:r>
            <a:r>
              <a:rPr lang="en-US" sz="2000" dirty="0">
                <a:sym typeface="Wingdings" pitchFamily="2" charset="2"/>
              </a:rPr>
              <a:t>1 to number of arguments in L1</a:t>
            </a:r>
          </a:p>
          <a:p>
            <a:pPr marL="457200" indent="-457200">
              <a:buNone/>
            </a:pPr>
            <a:r>
              <a:rPr lang="en-US" sz="2000" dirty="0">
                <a:sym typeface="Wingdings" pitchFamily="2" charset="2"/>
              </a:rPr>
              <a:t>	(a) Call Unify with </a:t>
            </a:r>
            <a:r>
              <a:rPr lang="en-US" sz="2000" dirty="0" err="1">
                <a:sym typeface="Wingdings" pitchFamily="2" charset="2"/>
              </a:rPr>
              <a:t>ith</a:t>
            </a:r>
            <a:r>
              <a:rPr lang="en-US" sz="2000" dirty="0">
                <a:sym typeface="Wingdings" pitchFamily="2" charset="2"/>
              </a:rPr>
              <a:t> argument of L1 and the </a:t>
            </a:r>
            <a:r>
              <a:rPr lang="en-US" sz="2000" dirty="0" err="1">
                <a:sym typeface="Wingdings" pitchFamily="2" charset="2"/>
              </a:rPr>
              <a:t>ith</a:t>
            </a:r>
            <a:r>
              <a:rPr lang="en-US" sz="2000" dirty="0">
                <a:sym typeface="Wingdings" pitchFamily="2" charset="2"/>
              </a:rPr>
              <a:t> 	argument of L2 ,put result in S</a:t>
            </a:r>
          </a:p>
          <a:p>
            <a:pPr marL="457200" indent="-457200">
              <a:buNone/>
            </a:pPr>
            <a:r>
              <a:rPr lang="en-US" sz="2000" dirty="0">
                <a:sym typeface="Wingdings" pitchFamily="2" charset="2"/>
              </a:rPr>
              <a:t>      (b) If  S contain FAIL then return {FAIL}</a:t>
            </a:r>
          </a:p>
          <a:p>
            <a:pPr marL="457200" indent="-457200">
              <a:buNone/>
            </a:pPr>
            <a:r>
              <a:rPr lang="en-US" sz="2000" dirty="0">
                <a:sym typeface="Wingdings" pitchFamily="2" charset="2"/>
              </a:rPr>
              <a:t>      (c) If S is not equal to NIL then</a:t>
            </a:r>
          </a:p>
          <a:p>
            <a:pPr marL="457200" indent="-457200">
              <a:buNone/>
            </a:pPr>
            <a:r>
              <a:rPr lang="en-US" sz="2000" dirty="0">
                <a:sym typeface="Wingdings" pitchFamily="2" charset="2"/>
              </a:rPr>
              <a:t>            </a:t>
            </a:r>
            <a:r>
              <a:rPr lang="en-US" sz="2000" dirty="0" err="1"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  Apply S to remainder of both L1 and L2</a:t>
            </a:r>
          </a:p>
          <a:p>
            <a:pPr marL="457200" indent="-457200">
              <a:buNone/>
            </a:pPr>
            <a:r>
              <a:rPr lang="en-US" sz="2000" dirty="0">
                <a:sym typeface="Wingdings" pitchFamily="2" charset="2"/>
              </a:rPr>
              <a:t>            ii  SUBST:= APPEND(S,SUBST)</a:t>
            </a:r>
          </a:p>
          <a:p>
            <a:pPr marL="457200" indent="-457200">
              <a:buNone/>
            </a:pPr>
            <a:r>
              <a:rPr lang="en-US" sz="2000" dirty="0">
                <a:sym typeface="Wingdings" pitchFamily="2" charset="2"/>
              </a:rPr>
              <a:t> 6. Return SUBST.</a:t>
            </a:r>
          </a:p>
          <a:p>
            <a:pPr marL="457200" indent="-457200">
              <a:buAutoNum type="arabicPeriod" startAt="3"/>
            </a:pPr>
            <a:endParaRPr lang="en-US" dirty="0">
              <a:sym typeface="Wingdings" pitchFamily="2" charset="2"/>
            </a:endParaRPr>
          </a:p>
          <a:p>
            <a:pPr marL="457200" indent="-457200">
              <a:buAutoNum type="arabicPeriod" startAt="3"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in 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en-US" dirty="0"/>
              <a:t>Resolve two clauses</a:t>
            </a:r>
          </a:p>
          <a:p>
            <a:pPr marL="457200" indent="-457200">
              <a:buNone/>
            </a:pPr>
            <a:r>
              <a:rPr lang="en-US" dirty="0"/>
              <a:t>      1.  man(Marcus)</a:t>
            </a:r>
          </a:p>
          <a:p>
            <a:pPr marL="457200" indent="-457200">
              <a:buNone/>
            </a:pPr>
            <a:r>
              <a:rPr lang="en-US" dirty="0"/>
              <a:t>      2.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man(x1) V mortal(x1)</a:t>
            </a:r>
          </a:p>
          <a:p>
            <a:pPr marL="457200" indent="-457200">
              <a:buNone/>
            </a:pP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two clauses can be unified substitute Marcus/x1</a:t>
            </a:r>
          </a:p>
          <a:p>
            <a:pPr marL="457200" indent="-457200">
              <a:buNone/>
            </a:pPr>
            <a:endParaRPr lang="en-GB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 marL="457200" indent="-457200">
              <a:buNone/>
            </a:pPr>
            <a:r>
              <a:rPr lang="en-US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  man(Marcus)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      man(Marcus)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 parent clause</a:t>
            </a:r>
            <a:endParaRPr lang="en-GB" dirty="0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88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45720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3810000" y="44958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62200" y="52578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mortal(Marcus)                    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</a:t>
            </a:r>
            <a:r>
              <a:rPr lang="en-GB" dirty="0" err="1"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Resolvent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is set of given statements</a:t>
            </a:r>
          </a:p>
          <a:p>
            <a:r>
              <a:rPr lang="en-US" dirty="0"/>
              <a:t>We want to prove statement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89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41" y="496646"/>
            <a:ext cx="5669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Translating</a:t>
            </a:r>
            <a:r>
              <a:rPr spc="10" dirty="0"/>
              <a:t> </a:t>
            </a:r>
            <a:r>
              <a:rPr spc="-5" dirty="0"/>
              <a:t>English</a:t>
            </a:r>
            <a:r>
              <a:rPr dirty="0"/>
              <a:t> </a:t>
            </a:r>
            <a:r>
              <a:rPr spc="-25" dirty="0"/>
              <a:t>to</a:t>
            </a:r>
            <a:r>
              <a:rPr spc="-10" dirty="0"/>
              <a:t> FOPL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661"/>
            <a:ext cx="3386454" cy="43853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Bhaskar likes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aeroplanes.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Ravi‟s</a:t>
            </a:r>
            <a:r>
              <a:rPr kumimoji="0" sz="2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rani‟s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father.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Plato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likes</a:t>
            </a:r>
            <a:r>
              <a:rPr kumimoji="0" sz="2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mango.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Sima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girl.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Rose</a:t>
            </a:r>
            <a:r>
              <a:rPr kumimoji="0" sz="2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red.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John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owns</a:t>
            </a:r>
            <a:r>
              <a:rPr kumimoji="0" sz="2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gold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Ram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taller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than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mohan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name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khan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27685" marR="0" lvl="0" indent="-515620" algn="l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527685" algn="l"/>
                <a:tab pos="52832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Apple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fruit.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Convert All the statements of F to Clause Form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Negate P and Convert it into Clause Form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Repeat Until  either Contradiction is found  or no progress can be made</a:t>
            </a:r>
          </a:p>
          <a:p>
            <a:pPr>
              <a:buNone/>
            </a:pPr>
            <a:r>
              <a:rPr lang="en-US" dirty="0"/>
              <a:t>	(a)	Select two clauses call them parent clauses</a:t>
            </a:r>
          </a:p>
          <a:p>
            <a:pPr>
              <a:buNone/>
            </a:pPr>
            <a:r>
              <a:rPr lang="en-US" dirty="0"/>
              <a:t>	(b)	Resolve them together </a:t>
            </a:r>
          </a:p>
          <a:p>
            <a:pPr>
              <a:buNone/>
            </a:pPr>
            <a:r>
              <a:rPr lang="en-US" dirty="0"/>
              <a:t>		if pair of literals T1 and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US" dirty="0"/>
              <a:t>T2, one parent clause 	contain T1 and other contain 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US" dirty="0"/>
              <a:t>T2</a:t>
            </a:r>
          </a:p>
          <a:p>
            <a:pPr>
              <a:buNone/>
            </a:pPr>
            <a:r>
              <a:rPr lang="en-US" dirty="0"/>
              <a:t>		T1 and T2 are </a:t>
            </a:r>
            <a:r>
              <a:rPr lang="en-US" dirty="0" err="1"/>
              <a:t>Unifiable</a:t>
            </a:r>
            <a:endParaRPr lang="en-US" dirty="0"/>
          </a:p>
          <a:p>
            <a:pPr>
              <a:buNone/>
            </a:pPr>
            <a:r>
              <a:rPr lang="en-US" dirty="0"/>
              <a:t>     (C) If the </a:t>
            </a:r>
            <a:r>
              <a:rPr lang="en-US" dirty="0" err="1"/>
              <a:t>resolvent</a:t>
            </a:r>
            <a:r>
              <a:rPr lang="en-US" dirty="0"/>
              <a:t> is empty then contradiction has 	been found ,other repeat the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FD4D-56E9-4AD8-9FAB-17C6CF9FA1D0}" type="slidenum">
              <a:rPr lang="en-GB"/>
              <a:pPr/>
              <a:t>91</a:t>
            </a:fld>
            <a:endParaRPr lang="en-GB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 sz="4000"/>
              <a:t>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AutoNum type="alphaUcPeriod" startAt="17"/>
            </a:pPr>
            <a:r>
              <a:rPr lang="en-GB" sz="2000" dirty="0"/>
              <a:t>Assume Following facts and give the Answer of the Question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sz="2000" dirty="0"/>
              <a:t>		</a:t>
            </a:r>
            <a:r>
              <a:rPr lang="en-GB" sz="2000" b="1" dirty="0"/>
              <a:t> Is Marcus hate Caesar? Using  Resolution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sz="2000" b="1" dirty="0"/>
              <a:t>1.	</a:t>
            </a:r>
            <a:r>
              <a:rPr lang="en-GB" sz="2000" dirty="0"/>
              <a:t>Marcus was a man.</a:t>
            </a:r>
            <a:endParaRPr lang="en-GB" sz="2000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2.</a:t>
            </a:r>
            <a:r>
              <a:rPr lang="en-GB" sz="2000" dirty="0">
                <a:solidFill>
                  <a:srgbClr val="0000FF"/>
                </a:solidFill>
              </a:rPr>
              <a:t>	</a:t>
            </a:r>
            <a:r>
              <a:rPr lang="en-GB" sz="2000" dirty="0"/>
              <a:t>Marcus was a Pompeian.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3.	All </a:t>
            </a:r>
            <a:r>
              <a:rPr lang="en-GB" sz="2000" dirty="0" err="1"/>
              <a:t>Pompeians</a:t>
            </a:r>
            <a:r>
              <a:rPr lang="en-GB" sz="2000" dirty="0"/>
              <a:t> were Romans.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4.	Caesar was a ruler.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5"/>
            </a:pPr>
            <a:r>
              <a:rPr lang="en-GB" sz="2000" dirty="0"/>
              <a:t>All </a:t>
            </a:r>
            <a:r>
              <a:rPr lang="en-GB" sz="2000" dirty="0" err="1"/>
              <a:t>Pompeians</a:t>
            </a:r>
            <a:r>
              <a:rPr lang="en-GB" sz="2000" dirty="0"/>
              <a:t> were either loyal to Caesar or hated him.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6.	Every one is loyal to someone.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7"/>
            </a:pPr>
            <a:r>
              <a:rPr lang="en-GB" sz="2000" dirty="0"/>
              <a:t>People only try to assassinate rulers they are not loyal to.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7"/>
            </a:pPr>
            <a:r>
              <a:rPr lang="en-GB" sz="2000" dirty="0">
                <a:sym typeface="Symbol" pitchFamily="18" charset="2"/>
              </a:rPr>
              <a:t>Marcus tried to assassinate Caesar.</a:t>
            </a:r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1800" dirty="0"/>
              <a:t>	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6C0A-0783-48D6-9B24-8067913EE4D8}" type="slidenum">
              <a:rPr lang="en-GB"/>
              <a:pPr/>
              <a:t>92</a:t>
            </a:fld>
            <a:endParaRPr lang="en-GB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 sz="4000"/>
              <a:t>Example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  <a:noFill/>
          <a:ln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sz="2000" dirty="0">
                <a:solidFill>
                  <a:srgbClr val="0000FF"/>
                </a:solidFill>
              </a:rPr>
              <a:t>Axioms in Clause Form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sz="2000" dirty="0">
                <a:solidFill>
                  <a:srgbClr val="0000FF"/>
                </a:solidFill>
              </a:rPr>
              <a:t>Man(Marcus)</a:t>
            </a:r>
            <a:r>
              <a:rPr lang="en-GB" sz="2000" dirty="0"/>
              <a:t>.</a:t>
            </a:r>
            <a:endParaRPr lang="en-GB" sz="2000" dirty="0"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2.</a:t>
            </a:r>
            <a:r>
              <a:rPr lang="en-GB" sz="2000" dirty="0">
                <a:solidFill>
                  <a:srgbClr val="0000FF"/>
                </a:solidFill>
              </a:rPr>
              <a:t>	Pompeian(Marcus)</a:t>
            </a:r>
            <a:r>
              <a:rPr lang="en-GB" sz="200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3.	</a:t>
            </a: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</a:t>
            </a: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sz="2000" dirty="0">
                <a:solidFill>
                  <a:srgbClr val="0000FF"/>
                </a:solidFill>
              </a:rPr>
              <a:t>Pompeian(x1)  V Roman(x1)</a:t>
            </a:r>
            <a:r>
              <a:rPr lang="en-GB" sz="200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4.	</a:t>
            </a:r>
            <a:r>
              <a:rPr lang="en-GB" sz="2000" dirty="0">
                <a:solidFill>
                  <a:srgbClr val="0000FF"/>
                </a:solidFill>
              </a:rPr>
              <a:t>ruler(Caesar)</a:t>
            </a:r>
            <a:r>
              <a:rPr lang="en-GB" sz="200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5"/>
            </a:pP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GB" sz="2000" dirty="0">
                <a:solidFill>
                  <a:srgbClr val="0000FF"/>
                </a:solidFill>
              </a:rPr>
              <a:t>Roman(x2)  V </a:t>
            </a:r>
            <a:r>
              <a:rPr lang="en-GB" sz="2000" dirty="0" err="1">
                <a:solidFill>
                  <a:srgbClr val="0000FF"/>
                </a:solidFill>
              </a:rPr>
              <a:t>loyalto</a:t>
            </a:r>
            <a:r>
              <a:rPr lang="en-GB" sz="2000" dirty="0">
                <a:solidFill>
                  <a:srgbClr val="0000FF"/>
                </a:solidFill>
              </a:rPr>
              <a:t>(x2, Caesar)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 </a:t>
            </a:r>
            <a:r>
              <a:rPr lang="en-GB" sz="2000" dirty="0">
                <a:solidFill>
                  <a:srgbClr val="0000FF"/>
                </a:solidFill>
              </a:rPr>
              <a:t>hate(x2, Caesar)</a:t>
            </a:r>
            <a:r>
              <a:rPr lang="en-GB" sz="200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 startAt="6"/>
            </a:pPr>
            <a:r>
              <a:rPr lang="en-GB" sz="2000" dirty="0" err="1">
                <a:solidFill>
                  <a:srgbClr val="0000FF"/>
                </a:solidFill>
                <a:sym typeface="Symbol" pitchFamily="18" charset="2"/>
              </a:rPr>
              <a:t>loyalto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(x3, f1(x3))</a:t>
            </a:r>
            <a:r>
              <a:rPr lang="en-GB" sz="200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None/>
            </a:pP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7</a:t>
            </a: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.  man</a:t>
            </a:r>
            <a:r>
              <a:rPr lang="en-GB" sz="2000" dirty="0">
                <a:solidFill>
                  <a:schemeClr val="accent2"/>
                </a:solidFill>
                <a:sym typeface="Symbol" pitchFamily="18" charset="2"/>
              </a:rPr>
              <a:t>(x4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)  </a:t>
            </a: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ruler(y1)  </a:t>
            </a: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GB" sz="2000" dirty="0" err="1">
                <a:solidFill>
                  <a:srgbClr val="0000FF"/>
                </a:solidFill>
                <a:sym typeface="Symbol" pitchFamily="18" charset="2"/>
              </a:rPr>
              <a:t>tryassassinate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(x4, y1) V </a:t>
            </a: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GB" sz="2000" dirty="0" err="1">
                <a:solidFill>
                  <a:srgbClr val="0000FF"/>
                </a:solidFill>
                <a:sym typeface="Symbol" pitchFamily="18" charset="2"/>
              </a:rPr>
              <a:t>loyalto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(x4, y1)</a:t>
            </a:r>
            <a:r>
              <a:rPr lang="en-GB" sz="2000" dirty="0"/>
              <a:t>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sym typeface="Symbol" pitchFamily="18" charset="2"/>
              </a:rPr>
              <a:t>8.	</a:t>
            </a:r>
            <a:r>
              <a:rPr lang="en-GB" sz="2000" dirty="0" err="1">
                <a:solidFill>
                  <a:srgbClr val="0000FF"/>
                </a:solidFill>
                <a:sym typeface="Symbol" pitchFamily="18" charset="2"/>
              </a:rPr>
              <a:t>tryassassinate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(Marcus, Caesar)</a:t>
            </a:r>
            <a:r>
              <a:rPr lang="en-GB" sz="2000" dirty="0">
                <a:sym typeface="Symbol" pitchFamily="18" charset="2"/>
              </a:rPr>
              <a:t>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sz="1800" dirty="0"/>
              <a:t>	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FDBE4-5CFD-44E5-ADD8-096D904776FA}" type="slidenum">
              <a:rPr lang="en-GB"/>
              <a:pPr/>
              <a:t>93</a:t>
            </a:fld>
            <a:endParaRPr lang="en-GB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 sz="4000"/>
              <a:t>Example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/>
              <a:t>Prove: </a:t>
            </a:r>
            <a:r>
              <a:rPr lang="en-GB" dirty="0">
                <a:solidFill>
                  <a:srgbClr val="0000FF"/>
                </a:solidFill>
              </a:rPr>
              <a:t>hate(Marcus, Caesar)</a:t>
            </a:r>
            <a:endParaRPr lang="en-GB" dirty="0"/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 </a:t>
            </a:r>
            <a:r>
              <a:rPr lang="en-GB" sz="2000" dirty="0">
                <a:solidFill>
                  <a:srgbClr val="0000FF"/>
                </a:solidFill>
              </a:rPr>
              <a:t>hate(Marcus, Caesar)       		5            Marcus/x2    </a:t>
            </a:r>
            <a:endParaRPr lang="en-GB" sz="2000" dirty="0">
              <a:sym typeface="Symbol" pitchFamily="18" charset="2"/>
            </a:endParaRP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sz="2000" dirty="0"/>
              <a:t>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67000" y="28956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3962400" y="28194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3000" y="3198169"/>
            <a:ext cx="6781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</a:rPr>
              <a:t>3               </a:t>
            </a: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GB" sz="2000" dirty="0">
                <a:solidFill>
                  <a:srgbClr val="0000FF"/>
                </a:solidFill>
              </a:rPr>
              <a:t>Roman(Marcus)  V </a:t>
            </a:r>
            <a:r>
              <a:rPr lang="en-GB" sz="2000" dirty="0" err="1">
                <a:solidFill>
                  <a:srgbClr val="0000FF"/>
                </a:solidFill>
              </a:rPr>
              <a:t>loyalto</a:t>
            </a:r>
            <a:r>
              <a:rPr lang="en-GB" sz="2000" dirty="0">
                <a:solidFill>
                  <a:srgbClr val="0000FF"/>
                </a:solidFill>
              </a:rPr>
              <a:t>(Marcus, Caesar)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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43000" y="37338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2514600" y="36576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00200" y="4267200"/>
            <a:ext cx="5492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</a:t>
            </a: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 sz="2000" dirty="0">
                <a:solidFill>
                  <a:srgbClr val="0000FF"/>
                </a:solidFill>
              </a:rPr>
              <a:t>Pompeian(Marcus)  V </a:t>
            </a:r>
            <a:r>
              <a:rPr lang="en-GB" sz="2000" dirty="0" err="1">
                <a:solidFill>
                  <a:srgbClr val="0000FF"/>
                </a:solidFill>
              </a:rPr>
              <a:t>loyalto</a:t>
            </a:r>
            <a:r>
              <a:rPr lang="en-GB" sz="2000" dirty="0">
                <a:solidFill>
                  <a:srgbClr val="0000FF"/>
                </a:solidFill>
              </a:rPr>
              <a:t>(Marcus, Caesar) </a:t>
            </a:r>
            <a:r>
              <a:rPr lang="en-GB" sz="2000" dirty="0">
                <a:solidFill>
                  <a:srgbClr val="0000FF"/>
                </a:solidFill>
                <a:sym typeface="Symbol" pitchFamily="18" charset="2"/>
              </a:rPr>
              <a:t>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3810001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</a:rPr>
              <a:t>Marcus/x1 </a:t>
            </a:r>
            <a:endParaRPr lang="en-US" sz="2000" dirty="0"/>
          </a:p>
          <a:p>
            <a:endParaRPr lang="en-US" sz="2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495800" y="46482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5867400" y="45720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5200" y="4114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2400" y="5181600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00FF"/>
                </a:solidFill>
              </a:rPr>
              <a:t>loyalto</a:t>
            </a:r>
            <a:r>
              <a:rPr lang="en-GB" sz="2000" dirty="0">
                <a:solidFill>
                  <a:srgbClr val="0000FF"/>
                </a:solidFill>
              </a:rPr>
              <a:t>(Marcus, Caesar)</a:t>
            </a:r>
            <a:endParaRPr lang="en-US" sz="2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81200" y="56388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3352800" y="5562600"/>
            <a:ext cx="1524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0200" y="5257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94</a:t>
            </a:fld>
            <a:endParaRPr lang="en-GB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04800" y="2895600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dirty="0">
                <a:solidFill>
                  <a:schemeClr val="accent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 man</a:t>
            </a:r>
            <a:r>
              <a:rPr lang="en-GB" sz="2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(Marcus</a:t>
            </a:r>
            <a:r>
              <a:rPr lang="en-GB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V </a:t>
            </a:r>
            <a:r>
              <a:rPr lang="en-GB" sz="2000" dirty="0">
                <a:solidFill>
                  <a:schemeClr val="accent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 </a:t>
            </a:r>
            <a:r>
              <a:rPr lang="en-GB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ruler(Caesar) V </a:t>
            </a:r>
            <a:r>
              <a:rPr lang="en-GB" sz="2000" dirty="0">
                <a:solidFill>
                  <a:schemeClr val="accent2"/>
                </a:solidFill>
                <a:latin typeface="Times New Roman" pitchFamily="18" charset="0"/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 </a:t>
            </a:r>
            <a:r>
              <a:rPr lang="en-GB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tryassassinate</a:t>
            </a:r>
            <a:r>
              <a:rPr lang="en-GB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(Marcus, Caesar) </a:t>
            </a:r>
            <a:endParaRPr lang="en-US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1981200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rgbClr val="0000FF"/>
                </a:solidFill>
              </a:rPr>
              <a:t>loyalto</a:t>
            </a:r>
            <a:r>
              <a:rPr lang="en-GB" sz="2000" dirty="0">
                <a:solidFill>
                  <a:srgbClr val="0000FF"/>
                </a:solidFill>
              </a:rPr>
              <a:t>(Marcus, Caesar)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43000" y="23622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4600" y="2362200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25146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Marcus/x4,Caesar/y1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562600" y="35052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934200" y="3505200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24800" y="320040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1200" y="4038600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	 </a:t>
            </a:r>
            <a:r>
              <a:rPr lang="en-GB" sz="20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ruler(Caesar) V </a:t>
            </a: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 </a:t>
            </a:r>
            <a:r>
              <a:rPr lang="en-GB" sz="2000" dirty="0" err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tryassassinate</a:t>
            </a:r>
            <a:r>
              <a:rPr lang="en-GB" sz="20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(Marcus, Caesar) </a:t>
            </a:r>
            <a:endParaRPr lang="en-US" sz="20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447800" y="44196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19400" y="4419600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6800" y="426720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4953000"/>
            <a:ext cx="3664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sz="2000" dirty="0">
                <a:solidFill>
                  <a:schemeClr val="accent2"/>
                </a:solidFill>
                <a:ea typeface="Arial Unicode MS" pitchFamily="34" charset="-128"/>
                <a:cs typeface="Times New Roman" pitchFamily="18" charset="0"/>
                <a:sym typeface="Symbol" pitchFamily="18" charset="2"/>
              </a:rPr>
              <a:t> </a:t>
            </a:r>
            <a:r>
              <a:rPr lang="en-GB" sz="2000" dirty="0" err="1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tryassassinate</a:t>
            </a:r>
            <a:r>
              <a:rPr lang="en-GB" sz="20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(Marcus, Caesar) </a:t>
            </a:r>
            <a:endParaRPr lang="en-US" sz="2000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657600" y="53340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029200" y="5334000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43600" y="4876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76800" y="5867400"/>
            <a:ext cx="3810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00400" y="6172200"/>
            <a:ext cx="3048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Resolution Proof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Use resolution to prove </a:t>
            </a:r>
            <a:r>
              <a:rPr lang="en-GB" dirty="0" err="1">
                <a:solidFill>
                  <a:srgbClr val="0000FF"/>
                </a:solidFill>
              </a:rPr>
              <a:t>marcus</a:t>
            </a:r>
            <a:r>
              <a:rPr lang="en-GB" dirty="0">
                <a:solidFill>
                  <a:srgbClr val="0000FF"/>
                </a:solidFill>
              </a:rPr>
              <a:t> is not alive  now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 dirty="0"/>
              <a:t>Marcus was a man.</a:t>
            </a:r>
            <a:endParaRPr lang="en-GB" dirty="0">
              <a:sym typeface="Symbol" pitchFamily="18" charset="2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/>
              <a:t>2.</a:t>
            </a:r>
            <a:r>
              <a:rPr lang="en-GB" dirty="0">
                <a:solidFill>
                  <a:srgbClr val="0000FF"/>
                </a:solidFill>
              </a:rPr>
              <a:t>	</a:t>
            </a:r>
            <a:r>
              <a:rPr lang="en-GB" dirty="0"/>
              <a:t>Marcus was a Pompeian.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/>
              <a:t>3.	Marcus was born in 40 A.D.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/>
              <a:t>4.	All men are mortal.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 dirty="0"/>
              <a:t>5.	All </a:t>
            </a:r>
            <a:r>
              <a:rPr lang="en-GB" dirty="0" err="1"/>
              <a:t>Pompeians</a:t>
            </a:r>
            <a:r>
              <a:rPr lang="en-GB" dirty="0"/>
              <a:t> died when the volcano 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/>
              <a:t>	erupted in 79 A.D.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/>
              <a:t>6.	No mortal lives longer than 150 years.</a:t>
            </a: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 dirty="0"/>
              <a:t>7.	It is now 1991 A.D.</a:t>
            </a:r>
            <a:endParaRPr lang="en-GB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95</a:t>
            </a:fld>
            <a:endParaRPr lang="en-GB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F9E3-0AC2-4A00-9484-7F19DF1665CA}" type="slidenum">
              <a:rPr lang="en-GB"/>
              <a:pPr/>
              <a:t>96</a:t>
            </a:fld>
            <a:endParaRPr lang="en-GB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GB" sz="4000"/>
              <a:t>Question Answering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/>
              <a:t>When did Marcus die?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AutoNum type="arabicPeriod"/>
            </a:pPr>
            <a:r>
              <a:rPr lang="en-GB"/>
              <a:t>Whom did Marcus hate?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/>
              <a:t>3.	Who tried to assassinate a ruler?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/>
              <a:t>4.	What happen in 79 A.D.?. 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r>
              <a:rPr lang="en-GB"/>
              <a:t>5.	Did Marcus hate everyone?</a:t>
            </a:r>
          </a:p>
          <a:p>
            <a:pPr marL="533400" indent="-5334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</a:pPr>
            <a:endParaRPr lang="en-GB"/>
          </a:p>
          <a:p>
            <a:pPr marL="533400" indent="-533400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GB"/>
              <a:t>	</a:t>
            </a:r>
            <a:endParaRPr lang="en-GB">
              <a:solidFill>
                <a:srgbClr val="0000FF"/>
              </a:solidFill>
            </a:endParaRPr>
          </a:p>
          <a:p>
            <a:pPr marL="533400" indent="-53340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endParaRPr lang="en-GB"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ED6C-FFD5-4F3E-BEF5-7D0E5C695D98}" type="slidenum">
              <a:rPr lang="en-GB"/>
              <a:pPr/>
              <a:t>97</a:t>
            </a:fld>
            <a:endParaRPr lang="en-GB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endParaRPr lang="en-GB" sz="4000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noFill/>
          <a:ln/>
        </p:spPr>
        <p:txBody>
          <a:bodyPr/>
          <a:lstStyle/>
          <a:p>
            <a:pPr>
              <a:buNone/>
            </a:pPr>
            <a:r>
              <a:rPr lang="en-US" sz="2800" dirty="0">
                <a:solidFill>
                  <a:schemeClr val="accent2"/>
                </a:solidFill>
              </a:rPr>
              <a:t>Use Resolution to </a:t>
            </a:r>
            <a:r>
              <a:rPr lang="en-US" sz="2800" dirty="0">
                <a:solidFill>
                  <a:srgbClr val="33CC33"/>
                </a:solidFill>
              </a:rPr>
              <a:t>prove  john likes Peanuts</a:t>
            </a:r>
          </a:p>
          <a:p>
            <a:pPr>
              <a:buNone/>
            </a:pPr>
            <a:r>
              <a:rPr lang="en-US" sz="2800" dirty="0"/>
              <a:t>1 John likes all kinds of food. </a:t>
            </a:r>
          </a:p>
          <a:p>
            <a:pPr>
              <a:buNone/>
            </a:pPr>
            <a:r>
              <a:rPr lang="en-US" sz="2800" dirty="0"/>
              <a:t>2 Apples are food. </a:t>
            </a:r>
          </a:p>
          <a:p>
            <a:pPr>
              <a:buNone/>
            </a:pPr>
            <a:r>
              <a:rPr lang="en-US" sz="2800" dirty="0"/>
              <a:t>3 Banana is food. </a:t>
            </a:r>
          </a:p>
          <a:p>
            <a:pPr>
              <a:buNone/>
            </a:pPr>
            <a:r>
              <a:rPr lang="en-US" sz="2800" dirty="0"/>
              <a:t>4 Anything anyone eats and isn’t killed by is food. </a:t>
            </a:r>
          </a:p>
          <a:p>
            <a:pPr>
              <a:buNone/>
            </a:pPr>
            <a:r>
              <a:rPr lang="en-US" sz="2800" dirty="0"/>
              <a:t>5 Bill eats peanuts and is still alive. </a:t>
            </a:r>
          </a:p>
          <a:p>
            <a:pPr>
              <a:buNone/>
            </a:pPr>
            <a:r>
              <a:rPr lang="en-US" sz="2800" dirty="0"/>
              <a:t>6 Sue eats everything Bill eats.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</a:pPr>
            <a:endParaRPr lang="en-GB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buNone/>
            </a:pPr>
            <a:r>
              <a:rPr lang="en-US" dirty="0"/>
              <a:t>Solution : 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covert sentences into logic</a:t>
            </a:r>
          </a:p>
          <a:p>
            <a:pPr lvl="0">
              <a:buNone/>
            </a:pPr>
            <a:r>
              <a:rPr lang="en-US" b="1" dirty="0">
                <a:sym typeface="Symbol"/>
              </a:rPr>
              <a:t>1.</a:t>
            </a:r>
            <a:r>
              <a:rPr lang="en-US" b="1" dirty="0"/>
              <a:t>x  :food(x)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likes(John , x)</a:t>
            </a:r>
            <a:endParaRPr lang="en-US" dirty="0"/>
          </a:p>
          <a:p>
            <a:pPr lvl="0">
              <a:buNone/>
            </a:pPr>
            <a:r>
              <a:rPr lang="en-US" b="1" dirty="0"/>
              <a:t>2.food(apples)</a:t>
            </a:r>
            <a:endParaRPr lang="en-US" dirty="0"/>
          </a:p>
          <a:p>
            <a:pPr lvl="0">
              <a:buNone/>
            </a:pPr>
            <a:r>
              <a:rPr lang="en-US" b="1" dirty="0"/>
              <a:t>3.food(banana)</a:t>
            </a:r>
            <a:endParaRPr lang="en-US" dirty="0"/>
          </a:p>
          <a:p>
            <a:pPr lvl="0">
              <a:buNone/>
            </a:pPr>
            <a:r>
              <a:rPr lang="en-US" b="1" dirty="0">
                <a:sym typeface="Symbol"/>
              </a:rPr>
              <a:t>4.</a:t>
            </a:r>
            <a:r>
              <a:rPr lang="en-US" b="1" dirty="0"/>
              <a:t>x </a:t>
            </a:r>
            <a:r>
              <a:rPr lang="en-US" b="1" dirty="0">
                <a:sym typeface="Symbol"/>
              </a:rPr>
              <a:t></a:t>
            </a:r>
            <a:r>
              <a:rPr lang="en-US" b="1" dirty="0"/>
              <a:t>y eats(y , x) </a:t>
            </a:r>
            <a:r>
              <a:rPr lang="en-US" b="1" dirty="0">
                <a:sym typeface="Symbol"/>
              </a:rPr>
              <a:t></a:t>
            </a:r>
            <a:r>
              <a:rPr lang="en-US" b="1" dirty="0"/>
              <a:t> alive(y)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food(x)</a:t>
            </a:r>
            <a:endParaRPr lang="en-US" dirty="0"/>
          </a:p>
          <a:p>
            <a:pPr lvl="0">
              <a:buNone/>
            </a:pPr>
            <a:r>
              <a:rPr lang="en-US" b="1" dirty="0">
                <a:sym typeface="Symbol"/>
              </a:rPr>
              <a:t>5.</a:t>
            </a:r>
            <a:r>
              <a:rPr lang="en-US" b="1" dirty="0"/>
              <a:t>x eats(Bill , x) </a:t>
            </a:r>
            <a:r>
              <a:rPr lang="en-US" b="1" dirty="0">
                <a:sym typeface="Symbol"/>
              </a:rPr>
              <a:t></a:t>
            </a:r>
            <a:r>
              <a:rPr lang="en-US" b="1" dirty="0"/>
              <a:t> alive(Bill)</a:t>
            </a:r>
            <a:endParaRPr lang="en-US" dirty="0"/>
          </a:p>
          <a:p>
            <a:pPr lvl="0">
              <a:buNone/>
            </a:pPr>
            <a:r>
              <a:rPr lang="en-US" b="1" dirty="0">
                <a:sym typeface="Symbol"/>
              </a:rPr>
              <a:t>6.</a:t>
            </a:r>
            <a:r>
              <a:rPr lang="en-US" b="1" dirty="0"/>
              <a:t>x eats(Bill , x) </a:t>
            </a:r>
            <a:r>
              <a:rPr lang="en-US" b="1" dirty="0">
                <a:sym typeface="Wingdings"/>
              </a:rPr>
              <a:t></a:t>
            </a:r>
            <a:r>
              <a:rPr lang="en-US" b="1" dirty="0"/>
              <a:t> eats(Sue , x)</a:t>
            </a:r>
          </a:p>
          <a:p>
            <a:pPr>
              <a:buNone/>
            </a:pPr>
            <a:r>
              <a:rPr lang="en-US" b="1" dirty="0"/>
              <a:t>7.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US" b="1" dirty="0"/>
              <a:t>  likes(John , peanuts)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98</a:t>
            </a:fld>
            <a:endParaRPr lang="en-GB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Convert logic form into clause form</a:t>
            </a:r>
          </a:p>
          <a:p>
            <a:pPr lvl="0">
              <a:buNone/>
            </a:pPr>
            <a:r>
              <a:rPr lang="en-US" b="1" dirty="0"/>
              <a:t>1.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 </a:t>
            </a:r>
            <a:r>
              <a:rPr lang="en-US" b="1" dirty="0"/>
              <a:t>food(x) </a:t>
            </a:r>
            <a:r>
              <a:rPr lang="en-US" b="1" dirty="0">
                <a:sym typeface="Symbol"/>
              </a:rPr>
              <a:t></a:t>
            </a:r>
            <a:r>
              <a:rPr lang="en-US" b="1" dirty="0"/>
              <a:t> likes(John , x)</a:t>
            </a:r>
            <a:endParaRPr lang="en-US" dirty="0"/>
          </a:p>
          <a:p>
            <a:pPr lvl="0">
              <a:buNone/>
            </a:pPr>
            <a:r>
              <a:rPr lang="en-US" b="1" dirty="0"/>
              <a:t>2.food(apples)</a:t>
            </a:r>
            <a:endParaRPr lang="en-US" dirty="0"/>
          </a:p>
          <a:p>
            <a:pPr lvl="0">
              <a:buNone/>
            </a:pPr>
            <a:r>
              <a:rPr lang="en-US" b="1" dirty="0"/>
              <a:t>3.food(banana)</a:t>
            </a:r>
            <a:endParaRPr lang="en-US" dirty="0"/>
          </a:p>
          <a:p>
            <a:pPr lvl="0">
              <a:buNone/>
            </a:pPr>
            <a:r>
              <a:rPr lang="en-US" b="1" dirty="0"/>
              <a:t>4.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 </a:t>
            </a:r>
            <a:r>
              <a:rPr lang="en-US" b="1" dirty="0"/>
              <a:t>eats(y , z) </a:t>
            </a:r>
            <a:r>
              <a:rPr lang="en-US" b="1" dirty="0">
                <a:sym typeface="Symbol"/>
              </a:rPr>
              <a:t></a:t>
            </a:r>
            <a:r>
              <a:rPr lang="en-US" b="1" dirty="0"/>
              <a:t>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US" b="1" dirty="0"/>
              <a:t> alive(y) </a:t>
            </a:r>
            <a:r>
              <a:rPr lang="en-US" b="1" dirty="0">
                <a:sym typeface="Symbol"/>
              </a:rPr>
              <a:t></a:t>
            </a:r>
            <a:r>
              <a:rPr lang="en-US" b="1" dirty="0"/>
              <a:t> food(z)</a:t>
            </a:r>
            <a:endParaRPr lang="en-US" dirty="0"/>
          </a:p>
          <a:p>
            <a:pPr lvl="0">
              <a:buNone/>
            </a:pPr>
            <a:r>
              <a:rPr lang="en-US" b="1" dirty="0"/>
              <a:t>5.eats(Bill , peanuts)</a:t>
            </a:r>
            <a:endParaRPr lang="en-US" dirty="0"/>
          </a:p>
          <a:p>
            <a:pPr lvl="0">
              <a:buNone/>
            </a:pPr>
            <a:r>
              <a:rPr lang="en-US" b="1" dirty="0"/>
              <a:t>6.alive(Bill)</a:t>
            </a:r>
            <a:endParaRPr lang="en-US" dirty="0"/>
          </a:p>
          <a:p>
            <a:pPr lvl="0">
              <a:buNone/>
            </a:pPr>
            <a:r>
              <a:rPr lang="en-US" b="1" dirty="0"/>
              <a:t>7.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</a:t>
            </a:r>
            <a:r>
              <a:rPr lang="en-US" b="1" dirty="0"/>
              <a:t> eats(bill , w) </a:t>
            </a:r>
            <a:r>
              <a:rPr lang="en-US" b="1" dirty="0">
                <a:sym typeface="Symbol"/>
              </a:rPr>
              <a:t></a:t>
            </a:r>
            <a:r>
              <a:rPr lang="en-US" b="1" dirty="0"/>
              <a:t> eats(Sue , w)</a:t>
            </a:r>
          </a:p>
          <a:p>
            <a:pPr>
              <a:buNone/>
            </a:pPr>
            <a:r>
              <a:rPr lang="en-US" b="1" dirty="0"/>
              <a:t>8. </a:t>
            </a:r>
            <a:r>
              <a:rPr lang="en-GB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</a:t>
            </a:r>
            <a:r>
              <a:rPr lang="en-US" b="1" dirty="0"/>
              <a:t> likes(John , peanuts)    </a:t>
            </a:r>
            <a:endParaRPr lang="en-US" dirty="0"/>
          </a:p>
          <a:p>
            <a:pPr lvl="0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E98-36D1-44AA-B3A8-ABB1AB62AA32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4319</Words>
  <Application>Microsoft Office PowerPoint</Application>
  <PresentationFormat>On-screen Show (4:3)</PresentationFormat>
  <Paragraphs>884</Paragraphs>
  <Slides>107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09" baseType="lpstr">
      <vt:lpstr>Default Design</vt:lpstr>
      <vt:lpstr>Office Theme</vt:lpstr>
      <vt:lpstr>Artificial Intelligence</vt:lpstr>
      <vt:lpstr>First Order Predicate Logic (FOPL)</vt:lpstr>
      <vt:lpstr>Limitations of Propositional Logic</vt:lpstr>
      <vt:lpstr>Syntax of FOPL</vt:lpstr>
      <vt:lpstr>Syntax of FOPL</vt:lpstr>
      <vt:lpstr>Syntax of FOPL...</vt:lpstr>
      <vt:lpstr>Syntax of FOPL...</vt:lpstr>
      <vt:lpstr>Syntax of FOPL...</vt:lpstr>
      <vt:lpstr>Translating English to FOPL</vt:lpstr>
      <vt:lpstr>Translating English to FOPL</vt:lpstr>
      <vt:lpstr>Translating English to FOPL</vt:lpstr>
      <vt:lpstr>Translating English to FOPL</vt:lpstr>
      <vt:lpstr>Translate into predicate logic</vt:lpstr>
      <vt:lpstr>Solution</vt:lpstr>
      <vt:lpstr>Solution</vt:lpstr>
      <vt:lpstr>Translate into predicate logic</vt:lpstr>
      <vt:lpstr>Solution</vt:lpstr>
      <vt:lpstr>Translating English to FOPL</vt:lpstr>
      <vt:lpstr>Solution</vt:lpstr>
      <vt:lpstr>Translating English to FOPL</vt:lpstr>
      <vt:lpstr>Solution</vt:lpstr>
      <vt:lpstr>Skolemization</vt:lpstr>
      <vt:lpstr>Example 1</vt:lpstr>
      <vt:lpstr>Clausal Form</vt:lpstr>
      <vt:lpstr>Equivalent Logical Expressions</vt:lpstr>
      <vt:lpstr>Equivalent Logical Expressions...</vt:lpstr>
      <vt:lpstr>Conversion to Clausal form or  Conjunctive Normal Form (CNF)</vt:lpstr>
      <vt:lpstr>Example of Clausal Conversion</vt:lpstr>
      <vt:lpstr>Example of Clausal Conversion</vt:lpstr>
      <vt:lpstr>Translate into Clausal form</vt:lpstr>
      <vt:lpstr>Convert it into clausal form</vt:lpstr>
      <vt:lpstr>Solution</vt:lpstr>
      <vt:lpstr>Convert it into FOPL</vt:lpstr>
      <vt:lpstr>Convert FOPL into clausal form</vt:lpstr>
      <vt:lpstr>Example of FOPL</vt:lpstr>
      <vt:lpstr>Example of FOPL</vt:lpstr>
      <vt:lpstr>Prove this</vt:lpstr>
      <vt:lpstr>Solution</vt:lpstr>
      <vt:lpstr>Unification</vt:lpstr>
      <vt:lpstr>Unification process</vt:lpstr>
      <vt:lpstr>Slide 41</vt:lpstr>
      <vt:lpstr>Unification algorithm</vt:lpstr>
      <vt:lpstr>Unification algorithm</vt:lpstr>
      <vt:lpstr>Solve</vt:lpstr>
      <vt:lpstr>Solution</vt:lpstr>
      <vt:lpstr>Resolution Principle</vt:lpstr>
      <vt:lpstr>Refutation</vt:lpstr>
      <vt:lpstr>Example of Resolution</vt:lpstr>
      <vt:lpstr>Slide 49</vt:lpstr>
      <vt:lpstr>Example of resolution</vt:lpstr>
      <vt:lpstr>Solution</vt:lpstr>
      <vt:lpstr>Solution</vt:lpstr>
      <vt:lpstr>Example</vt:lpstr>
      <vt:lpstr>Solution</vt:lpstr>
      <vt:lpstr>Solution continued….</vt:lpstr>
      <vt:lpstr>Solution continued….</vt:lpstr>
      <vt:lpstr>  </vt:lpstr>
      <vt:lpstr>Solution continued….</vt:lpstr>
      <vt:lpstr>Example</vt:lpstr>
      <vt:lpstr>Solution</vt:lpstr>
      <vt:lpstr>Solution continued…</vt:lpstr>
      <vt:lpstr>Solution continued…</vt:lpstr>
      <vt:lpstr>Solution continued…</vt:lpstr>
      <vt:lpstr>Using Propositional Logic</vt:lpstr>
      <vt:lpstr>Using Predicate Logic</vt:lpstr>
      <vt:lpstr>Using Predicate Logic</vt:lpstr>
      <vt:lpstr>Using Predicate Logic</vt:lpstr>
      <vt:lpstr>Using Predicate Logic</vt:lpstr>
      <vt:lpstr>Using Predicate Logic</vt:lpstr>
      <vt:lpstr>Using Predicate Logic</vt:lpstr>
      <vt:lpstr>Using Predicate Logic</vt:lpstr>
      <vt:lpstr>Using Predicate Logic</vt:lpstr>
      <vt:lpstr>Using Predicate Logic</vt:lpstr>
      <vt:lpstr>Using Predicate Logic</vt:lpstr>
      <vt:lpstr>Using Predicate Logic</vt:lpstr>
      <vt:lpstr>Reasoning</vt:lpstr>
      <vt:lpstr>Reasoning</vt:lpstr>
      <vt:lpstr>Reasoning</vt:lpstr>
      <vt:lpstr>Resolution</vt:lpstr>
      <vt:lpstr>Conversion to Clause Form</vt:lpstr>
      <vt:lpstr>Conversion to Clause Form</vt:lpstr>
      <vt:lpstr>Resolution in Propositional Logic</vt:lpstr>
      <vt:lpstr>Resolution in Propositional Logic</vt:lpstr>
      <vt:lpstr>Slide 84</vt:lpstr>
      <vt:lpstr>Unification</vt:lpstr>
      <vt:lpstr>Algorithm  :Unify(L1,L2)</vt:lpstr>
      <vt:lpstr>Slide 87</vt:lpstr>
      <vt:lpstr>Resolution in predicate Logic</vt:lpstr>
      <vt:lpstr>Resolution Algorithm</vt:lpstr>
      <vt:lpstr>Slide 90</vt:lpstr>
      <vt:lpstr>Example</vt:lpstr>
      <vt:lpstr>Example</vt:lpstr>
      <vt:lpstr>Example</vt:lpstr>
      <vt:lpstr>Slide 94</vt:lpstr>
      <vt:lpstr>Slide 95</vt:lpstr>
      <vt:lpstr>Question Answering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  </vt:lpstr>
    </vt:vector>
  </TitlesOfParts>
  <Company>Truong Dai Hoc Bach Khoa TPHCM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HP</cp:lastModifiedBy>
  <cp:revision>671</cp:revision>
  <dcterms:created xsi:type="dcterms:W3CDTF">2004-02-07T23:51:55Z</dcterms:created>
  <dcterms:modified xsi:type="dcterms:W3CDTF">2024-10-08T04:31:02Z</dcterms:modified>
</cp:coreProperties>
</file>