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55"/>
  </p:notesMasterIdLst>
  <p:sldIdLst>
    <p:sldId id="383" r:id="rId3"/>
    <p:sldId id="257" r:id="rId4"/>
    <p:sldId id="737" r:id="rId5"/>
    <p:sldId id="546" r:id="rId6"/>
    <p:sldId id="720" r:id="rId7"/>
    <p:sldId id="738" r:id="rId8"/>
    <p:sldId id="721" r:id="rId9"/>
    <p:sldId id="722" r:id="rId10"/>
    <p:sldId id="723" r:id="rId11"/>
    <p:sldId id="724" r:id="rId12"/>
    <p:sldId id="725" r:id="rId13"/>
    <p:sldId id="726" r:id="rId14"/>
    <p:sldId id="727" r:id="rId15"/>
    <p:sldId id="739" r:id="rId16"/>
    <p:sldId id="728" r:id="rId17"/>
    <p:sldId id="729" r:id="rId18"/>
    <p:sldId id="730" r:id="rId19"/>
    <p:sldId id="731" r:id="rId20"/>
    <p:sldId id="740" r:id="rId21"/>
    <p:sldId id="732" r:id="rId22"/>
    <p:sldId id="733" r:id="rId23"/>
    <p:sldId id="741" r:id="rId24"/>
    <p:sldId id="742" r:id="rId25"/>
    <p:sldId id="743" r:id="rId26"/>
    <p:sldId id="744" r:id="rId27"/>
    <p:sldId id="765" r:id="rId28"/>
    <p:sldId id="745" r:id="rId29"/>
    <p:sldId id="746" r:id="rId30"/>
    <p:sldId id="747" r:id="rId31"/>
    <p:sldId id="748" r:id="rId32"/>
    <p:sldId id="749" r:id="rId33"/>
    <p:sldId id="750" r:id="rId34"/>
    <p:sldId id="751" r:id="rId35"/>
    <p:sldId id="766" r:id="rId36"/>
    <p:sldId id="752" r:id="rId37"/>
    <p:sldId id="753" r:id="rId38"/>
    <p:sldId id="754" r:id="rId39"/>
    <p:sldId id="755" r:id="rId40"/>
    <p:sldId id="756" r:id="rId41"/>
    <p:sldId id="757" r:id="rId42"/>
    <p:sldId id="767" r:id="rId43"/>
    <p:sldId id="758" r:id="rId44"/>
    <p:sldId id="759" r:id="rId45"/>
    <p:sldId id="768" r:id="rId46"/>
    <p:sldId id="760" r:id="rId47"/>
    <p:sldId id="761" r:id="rId48"/>
    <p:sldId id="762" r:id="rId49"/>
    <p:sldId id="769" r:id="rId50"/>
    <p:sldId id="763" r:id="rId51"/>
    <p:sldId id="764" r:id="rId52"/>
    <p:sldId id="573" r:id="rId53"/>
    <p:sldId id="25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29A7ED-9411-40CC-8C89-67FB3F2E9F65}">
          <p14:sldIdLst>
            <p14:sldId id="383"/>
          </p14:sldIdLst>
        </p14:section>
        <p14:section name="Content" id="{66AC118B-A401-4EF3-A082-B1ECC11EF0B9}">
          <p14:sldIdLst>
            <p14:sldId id="257"/>
            <p14:sldId id="737"/>
            <p14:sldId id="546"/>
            <p14:sldId id="720"/>
            <p14:sldId id="738"/>
            <p14:sldId id="721"/>
            <p14:sldId id="722"/>
            <p14:sldId id="723"/>
            <p14:sldId id="724"/>
            <p14:sldId id="725"/>
            <p14:sldId id="726"/>
            <p14:sldId id="727"/>
            <p14:sldId id="739"/>
            <p14:sldId id="728"/>
            <p14:sldId id="729"/>
            <p14:sldId id="730"/>
            <p14:sldId id="731"/>
            <p14:sldId id="740"/>
            <p14:sldId id="732"/>
            <p14:sldId id="733"/>
            <p14:sldId id="741"/>
            <p14:sldId id="742"/>
            <p14:sldId id="743"/>
            <p14:sldId id="744"/>
            <p14:sldId id="765"/>
            <p14:sldId id="745"/>
            <p14:sldId id="746"/>
            <p14:sldId id="747"/>
            <p14:sldId id="748"/>
            <p14:sldId id="749"/>
            <p14:sldId id="750"/>
            <p14:sldId id="751"/>
            <p14:sldId id="766"/>
            <p14:sldId id="752"/>
            <p14:sldId id="753"/>
            <p14:sldId id="754"/>
            <p14:sldId id="755"/>
            <p14:sldId id="756"/>
            <p14:sldId id="757"/>
            <p14:sldId id="767"/>
            <p14:sldId id="758"/>
            <p14:sldId id="759"/>
            <p14:sldId id="768"/>
            <p14:sldId id="760"/>
            <p14:sldId id="761"/>
            <p14:sldId id="762"/>
            <p14:sldId id="769"/>
            <p14:sldId id="763"/>
            <p14:sldId id="764"/>
            <p14:sldId id="573"/>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2C06"/>
    <a:srgbClr val="9FA0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A9BF5-B210-4442-9008-425E19A1A5D6}" type="datetimeFigureOut">
              <a:rPr lang="en-IN" smtClean="0"/>
              <a:t>23-10-2024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F1C21-58E8-4A40-8759-BA56C13A0731}" type="slidenum">
              <a:rPr lang="en-IN" smtClean="0"/>
              <a:t>‹#›</a:t>
            </a:fld>
            <a:endParaRPr lang="en-IN"/>
          </a:p>
        </p:txBody>
      </p:sp>
    </p:spTree>
    <p:extLst>
      <p:ext uri="{BB962C8B-B14F-4D97-AF65-F5344CB8AC3E}">
        <p14:creationId xmlns:p14="http://schemas.microsoft.com/office/powerpoint/2010/main" val="1405601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30650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15680" y="98400"/>
            <a:ext cx="11360160" cy="763200"/>
          </a:xfrm>
          <a:prstGeom prst="rect">
            <a:avLst/>
          </a:prstGeom>
        </p:spPr>
        <p:txBody>
          <a:bodyPr lIns="0" tIns="0" rIns="0" bIns="0" anchor="ctr">
            <a:noAutofit/>
          </a:bodyPr>
          <a:lstStyle/>
          <a:p>
            <a:endParaRPr lang="en-US" sz="1867" b="0" strike="noStrike" spc="-1">
              <a:solidFill>
                <a:srgbClr val="000000"/>
              </a:solidFill>
              <a:latin typeface="Arial"/>
            </a:endParaRPr>
          </a:p>
        </p:txBody>
      </p:sp>
      <p:sp>
        <p:nvSpPr>
          <p:cNvPr id="49" name="PlaceHolder 2"/>
          <p:cNvSpPr>
            <a:spLocks noGrp="1"/>
          </p:cNvSpPr>
          <p:nvPr>
            <p:ph type="body"/>
          </p:nvPr>
        </p:nvSpPr>
        <p:spPr>
          <a:xfrm>
            <a:off x="415680" y="1151520"/>
            <a:ext cx="11360160" cy="4554720"/>
          </a:xfrm>
          <a:prstGeom prst="rect">
            <a:avLst/>
          </a:prstGeom>
        </p:spPr>
        <p:txBody>
          <a:bodyPr lIns="0" tIns="0" rIns="0" bIns="0">
            <a:normAutofit/>
          </a:bodyPr>
          <a:lstStyle/>
          <a:p>
            <a:endParaRPr lang="en-US" sz="1867" b="0" strike="noStrike" spc="-1">
              <a:solidFill>
                <a:srgbClr val="000000"/>
              </a:solidFill>
              <a:latin typeface="Arial"/>
            </a:endParaRPr>
          </a:p>
        </p:txBody>
      </p:sp>
    </p:spTree>
    <p:extLst>
      <p:ext uri="{BB962C8B-B14F-4D97-AF65-F5344CB8AC3E}">
        <p14:creationId xmlns:p14="http://schemas.microsoft.com/office/powerpoint/2010/main" val="245414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229045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415747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4000127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910670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260905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4266926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684564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770763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5946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630583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2930952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26161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4569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1243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636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3475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3055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5806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2817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blip>
          <a:srcRect/>
          <a:stretch>
            <a:fillRect/>
          </a:stretch>
        </a:blip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43892974"/>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9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812139337"/>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emf"/><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saranshbht/msc-books/blob/master/M.Sc.%20CS%20Sem-1/Artificial%20Intelligence/Kevin%20Knight%2C%20Elaine%20Rich%2C%20B.%20Nair%20-%20Artificial%20Intelligence%20(2010%2C%20Tata%20McGraw-Hill%20Education%20Pvt.%20Ltd.)%20-%20libgen.lc.pdf" TargetMode="Externa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67828" y="318952"/>
            <a:ext cx="7036176" cy="11169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lang="en-US" sz="2800" b="1" kern="0" dirty="0">
                <a:solidFill>
                  <a:srgbClr val="FFC000">
                    <a:lumMod val="50000"/>
                  </a:srgbClr>
                </a:solidFill>
                <a:latin typeface="Cambria" pitchFamily="18" charset="0"/>
                <a:ea typeface="Cambria" pitchFamily="18" charset="0"/>
                <a:cs typeface="Calibri" pitchFamily="34" charset="0"/>
                <a:sym typeface="Garamond"/>
              </a:rPr>
              <a:t>Department of Computer Engineering</a:t>
            </a:r>
            <a:endParaRPr kumimoji="0" sz="2800" b="1" i="0" u="none" strike="noStrike" kern="0" cap="none" spc="0" normalizeH="0" baseline="0" noProof="0" dirty="0">
              <a:ln>
                <a:noFill/>
              </a:ln>
              <a:solidFill>
                <a:srgbClr val="FFC000">
                  <a:lumMod val="50000"/>
                </a:srgbClr>
              </a:solidFill>
              <a:effectLst/>
              <a:uLnTx/>
              <a:uFillTx/>
              <a:latin typeface="Cambria" pitchFamily="18" charset="0"/>
              <a:ea typeface="Cambria" pitchFamily="18" charset="0"/>
              <a:cs typeface="Calibri" pitchFamily="34" charset="0"/>
              <a:sym typeface="Garamond"/>
            </a:endParaRPr>
          </a:p>
          <a:p>
            <a:pPr marL="0" marR="0" lvl="0" indent="0" algn="ctr" defTabSz="914400" rtl="0" eaLnBrk="1" fontAlgn="auto" latinLnBrk="0" hangingPunct="1">
              <a:lnSpc>
                <a:spcPct val="107000"/>
              </a:lnSpc>
              <a:spcBef>
                <a:spcPts val="80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00B0F0"/>
                </a:solidFill>
                <a:effectLst/>
                <a:uLnTx/>
                <a:uFillTx/>
                <a:latin typeface="Calibri" pitchFamily="34" charset="0"/>
                <a:ea typeface="Cambria" pitchFamily="18" charset="0"/>
                <a:cs typeface="Calibri" pitchFamily="34" charset="0"/>
                <a:sym typeface="Garamond"/>
              </a:rPr>
              <a:t>(01CE1702 – Artificial Intelligence)</a:t>
            </a:r>
            <a:endParaRPr kumimoji="0" sz="2800" b="1" i="0" u="none" strike="noStrike" kern="0" cap="none" spc="0" normalizeH="0" baseline="0" noProof="0" dirty="0">
              <a:ln>
                <a:noFill/>
              </a:ln>
              <a:solidFill>
                <a:srgbClr val="00B0F0"/>
              </a:solidFill>
              <a:effectLst/>
              <a:uLnTx/>
              <a:uFillTx/>
              <a:latin typeface="Calibri" pitchFamily="34" charset="0"/>
              <a:ea typeface="Cambria" pitchFamily="18" charset="0"/>
              <a:cs typeface="Calibri" pitchFamily="34" charset="0"/>
              <a:sym typeface="Garamond"/>
            </a:endParaRPr>
          </a:p>
        </p:txBody>
      </p:sp>
      <p:sp>
        <p:nvSpPr>
          <p:cNvPr id="4" name="Google Shape;84;p1"/>
          <p:cNvSpPr txBox="1"/>
          <p:nvPr/>
        </p:nvSpPr>
        <p:spPr>
          <a:xfrm>
            <a:off x="0" y="4771476"/>
            <a:ext cx="7821637" cy="1146171"/>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kumimoji="0" lang="en-US" sz="3200" b="1" i="0" u="none" strike="noStrike" kern="0" cap="none" spc="0" normalizeH="0" baseline="0" noProof="0" dirty="0">
                <a:ln>
                  <a:noFill/>
                </a:ln>
                <a:solidFill>
                  <a:srgbClr val="000000"/>
                </a:solidFill>
                <a:effectLst/>
                <a:uLnTx/>
                <a:uFillTx/>
                <a:latin typeface="Calibri" pitchFamily="34" charset="0"/>
                <a:ea typeface="Cambria" pitchFamily="18" charset="0"/>
                <a:cs typeface="Calibri" pitchFamily="34" charset="0"/>
                <a:sym typeface="Garamond"/>
              </a:rPr>
              <a:t>Unit-4</a:t>
            </a:r>
          </a:p>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r>
              <a:rPr kumimoji="0" lang="en-US" sz="3200" b="1" i="0" u="none" strike="noStrike" kern="0" cap="none" spc="0" normalizeH="0" baseline="0" noProof="0" dirty="0">
                <a:ln>
                  <a:noFill/>
                </a:ln>
                <a:solidFill>
                  <a:srgbClr val="000000"/>
                </a:solidFill>
                <a:effectLst/>
                <a:uLnTx/>
                <a:uFillTx/>
                <a:latin typeface="Calibri" pitchFamily="34" charset="0"/>
                <a:ea typeface="Cambria" pitchFamily="18" charset="0"/>
                <a:cs typeface="Calibri" pitchFamily="34" charset="0"/>
                <a:sym typeface="Garamond"/>
              </a:rPr>
              <a:t>Game Playing &amp; Planning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004312"/>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The minimax value of a node is the utility (for MAX) of being in the corresponding state, assuming that both players play optimally from there to the end of the game.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algorithm first recuses down to the three bottom left nodes and uses the UTILITY function on them to discover that their values are 3 and 14 respectively.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Then it takes the maximum of these values, 14, and returns it as the backed up value of parent node.</a:t>
            </a:r>
          </a:p>
          <a:p>
            <a:pPr marL="152396"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 similar process gives the backed-up values of 27, 17, 21, 14 and 5 respectively.</a:t>
            </a:r>
          </a:p>
          <a:p>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Minimax Search Procedure</a:t>
            </a:r>
            <a:endParaRPr lang="en-US" sz="1200" b="0" strike="noStrike" spc="-1" dirty="0">
              <a:solidFill>
                <a:srgbClr val="000000"/>
              </a:solidFill>
              <a:latin typeface="Arial"/>
            </a:endParaRPr>
          </a:p>
        </p:txBody>
      </p:sp>
      <p:pic>
        <p:nvPicPr>
          <p:cNvPr id="5" name="Picture 4">
            <a:extLst>
              <a:ext uri="{FF2B5EF4-FFF2-40B4-BE49-F238E27FC236}">
                <a16:creationId xmlns:a16="http://schemas.microsoft.com/office/drawing/2014/main" id="{C7060697-04E2-46C7-821F-9DCE3F3DB032}"/>
              </a:ext>
            </a:extLst>
          </p:cNvPr>
          <p:cNvPicPr>
            <a:picLocks noChangeAspect="1"/>
          </p:cNvPicPr>
          <p:nvPr/>
        </p:nvPicPr>
        <p:blipFill>
          <a:blip r:embed="rId2"/>
          <a:stretch>
            <a:fillRect/>
          </a:stretch>
        </p:blipFill>
        <p:spPr>
          <a:xfrm>
            <a:off x="2126205" y="4421328"/>
            <a:ext cx="7243000" cy="2134172"/>
          </a:xfrm>
          <a:prstGeom prst="rect">
            <a:avLst/>
          </a:prstGeom>
        </p:spPr>
      </p:pic>
    </p:spTree>
    <p:extLst>
      <p:ext uri="{BB962C8B-B14F-4D97-AF65-F5344CB8AC3E}">
        <p14:creationId xmlns:p14="http://schemas.microsoft.com/office/powerpoint/2010/main" val="177902412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Then it takes the minimum of these values 14, 17 and 5 respectively.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Finally, we take the maximum of 14, 17, and 5 to get the backed-up value of 17 for the root node.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minimax algorithm performs a complete depth-first exploration of the game tree.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During every ply MAX prefers to move to a state of maximum value, whereas MIN prefers a state of minimum value.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Minimax Search Procedure</a:t>
            </a:r>
            <a:endParaRPr lang="en-US" sz="1200" b="0" strike="noStrike" spc="-1" dirty="0">
              <a:solidFill>
                <a:srgbClr val="000000"/>
              </a:solidFill>
              <a:latin typeface="Arial"/>
            </a:endParaRPr>
          </a:p>
        </p:txBody>
      </p:sp>
      <p:pic>
        <p:nvPicPr>
          <p:cNvPr id="5" name="Picture 4">
            <a:extLst>
              <a:ext uri="{FF2B5EF4-FFF2-40B4-BE49-F238E27FC236}">
                <a16:creationId xmlns:a16="http://schemas.microsoft.com/office/drawing/2014/main" id="{4F7655A3-74A9-4EFF-A08F-267EB7918A8E}"/>
              </a:ext>
            </a:extLst>
          </p:cNvPr>
          <p:cNvPicPr>
            <a:picLocks noChangeAspect="1"/>
          </p:cNvPicPr>
          <p:nvPr/>
        </p:nvPicPr>
        <p:blipFill>
          <a:blip r:embed="rId2"/>
          <a:stretch>
            <a:fillRect/>
          </a:stretch>
        </p:blipFill>
        <p:spPr>
          <a:xfrm>
            <a:off x="2027731" y="4421326"/>
            <a:ext cx="7243000" cy="2134172"/>
          </a:xfrm>
          <a:prstGeom prst="rect">
            <a:avLst/>
          </a:prstGeom>
        </p:spPr>
      </p:pic>
    </p:spTree>
    <p:extLst>
      <p:ext uri="{BB962C8B-B14F-4D97-AF65-F5344CB8AC3E}">
        <p14:creationId xmlns:p14="http://schemas.microsoft.com/office/powerpoint/2010/main" val="264708792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Minimax Search Procedure</a:t>
            </a:r>
            <a:endParaRPr lang="en-US" sz="1200" b="0" strike="noStrike" spc="-1" dirty="0">
              <a:solidFill>
                <a:srgbClr val="000000"/>
              </a:solidFill>
              <a:latin typeface="Arial"/>
            </a:endParaRPr>
          </a:p>
        </p:txBody>
      </p:sp>
      <p:pic>
        <p:nvPicPr>
          <p:cNvPr id="5" name="Picture 4">
            <a:extLst>
              <a:ext uri="{FF2B5EF4-FFF2-40B4-BE49-F238E27FC236}">
                <a16:creationId xmlns:a16="http://schemas.microsoft.com/office/drawing/2014/main" id="{CBE5DD05-4AE3-4DC7-823E-C10F960E52D1}"/>
              </a:ext>
            </a:extLst>
          </p:cNvPr>
          <p:cNvPicPr>
            <a:picLocks noChangeAspect="1"/>
          </p:cNvPicPr>
          <p:nvPr/>
        </p:nvPicPr>
        <p:blipFill>
          <a:blip r:embed="rId2"/>
          <a:stretch>
            <a:fillRect/>
          </a:stretch>
        </p:blipFill>
        <p:spPr>
          <a:xfrm>
            <a:off x="325828" y="1746005"/>
            <a:ext cx="11280018" cy="4552656"/>
          </a:xfrm>
          <a:prstGeom prst="rect">
            <a:avLst/>
          </a:prstGeom>
        </p:spPr>
      </p:pic>
      <p:sp>
        <p:nvSpPr>
          <p:cNvPr id="6" name="Google Shape;128;p19">
            <a:extLst>
              <a:ext uri="{FF2B5EF4-FFF2-40B4-BE49-F238E27FC236}">
                <a16:creationId xmlns:a16="http://schemas.microsoft.com/office/drawing/2014/main" id="{C41E6243-9A63-4E3C-9D4E-0C59D4DDC14E}"/>
              </a:ext>
            </a:extLst>
          </p:cNvPr>
          <p:cNvSpPr txBox="1"/>
          <p:nvPr/>
        </p:nvSpPr>
        <p:spPr>
          <a:xfrm>
            <a:off x="691001" y="1102788"/>
            <a:ext cx="8154947" cy="615513"/>
          </a:xfrm>
          <a:prstGeom prst="rect">
            <a:avLst/>
          </a:prstGeom>
          <a:noFill/>
          <a:ln>
            <a:noFill/>
          </a:ln>
        </p:spPr>
        <p:txBody>
          <a:bodyPr spcFirstLastPara="1" wrap="square" lIns="121900" tIns="121900" rIns="121900" bIns="121900" anchor="t" anchorCtr="0">
            <a:spAutoFit/>
          </a:bodyPr>
          <a:lstStyle/>
          <a:p>
            <a:r>
              <a:rPr lang="en-IN" sz="2400" b="1" dirty="0">
                <a:latin typeface="Times New Roman" panose="02020603050405020304" pitchFamily="18" charset="0"/>
                <a:cs typeface="Times New Roman" panose="02020603050405020304" pitchFamily="18" charset="0"/>
              </a:rPr>
              <a:t>Practice Problem - 1</a:t>
            </a:r>
          </a:p>
        </p:txBody>
      </p:sp>
    </p:spTree>
    <p:extLst>
      <p:ext uri="{BB962C8B-B14F-4D97-AF65-F5344CB8AC3E}">
        <p14:creationId xmlns:p14="http://schemas.microsoft.com/office/powerpoint/2010/main" val="763075489"/>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Minimax Search Procedure</a:t>
            </a:r>
            <a:endParaRPr lang="en-US" sz="1200" b="0" strike="noStrike" spc="-1" dirty="0">
              <a:solidFill>
                <a:srgbClr val="000000"/>
              </a:solidFill>
              <a:latin typeface="Arial"/>
            </a:endParaRPr>
          </a:p>
        </p:txBody>
      </p:sp>
      <p:sp>
        <p:nvSpPr>
          <p:cNvPr id="6" name="Google Shape;128;p19">
            <a:extLst>
              <a:ext uri="{FF2B5EF4-FFF2-40B4-BE49-F238E27FC236}">
                <a16:creationId xmlns:a16="http://schemas.microsoft.com/office/drawing/2014/main" id="{C41E6243-9A63-4E3C-9D4E-0C59D4DDC14E}"/>
              </a:ext>
            </a:extLst>
          </p:cNvPr>
          <p:cNvSpPr txBox="1"/>
          <p:nvPr/>
        </p:nvSpPr>
        <p:spPr>
          <a:xfrm>
            <a:off x="691001" y="1102788"/>
            <a:ext cx="8154947" cy="615513"/>
          </a:xfrm>
          <a:prstGeom prst="rect">
            <a:avLst/>
          </a:prstGeom>
          <a:noFill/>
          <a:ln>
            <a:noFill/>
          </a:ln>
        </p:spPr>
        <p:txBody>
          <a:bodyPr spcFirstLastPara="1" wrap="square" lIns="121900" tIns="121900" rIns="121900" bIns="121900" anchor="t" anchorCtr="0">
            <a:spAutoFit/>
          </a:bodyPr>
          <a:lstStyle/>
          <a:p>
            <a:r>
              <a:rPr lang="en-IN" sz="2400" b="1" dirty="0">
                <a:latin typeface="Times New Roman" panose="02020603050405020304" pitchFamily="18" charset="0"/>
                <a:cs typeface="Times New Roman" panose="02020603050405020304" pitchFamily="18" charset="0"/>
              </a:rPr>
              <a:t>Practice Problem - 2</a:t>
            </a:r>
          </a:p>
        </p:txBody>
      </p:sp>
      <p:pic>
        <p:nvPicPr>
          <p:cNvPr id="8" name="Picture 7">
            <a:extLst>
              <a:ext uri="{FF2B5EF4-FFF2-40B4-BE49-F238E27FC236}">
                <a16:creationId xmlns:a16="http://schemas.microsoft.com/office/drawing/2014/main" id="{28A178FA-4DB4-49AB-8F70-96CC16DDE3FB}"/>
              </a:ext>
            </a:extLst>
          </p:cNvPr>
          <p:cNvPicPr>
            <a:picLocks noChangeAspect="1"/>
          </p:cNvPicPr>
          <p:nvPr/>
        </p:nvPicPr>
        <p:blipFill>
          <a:blip r:embed="rId2"/>
          <a:stretch>
            <a:fillRect/>
          </a:stretch>
        </p:blipFill>
        <p:spPr>
          <a:xfrm>
            <a:off x="710541" y="1774924"/>
            <a:ext cx="10067925" cy="4791075"/>
          </a:xfrm>
          <a:prstGeom prst="rect">
            <a:avLst/>
          </a:prstGeom>
        </p:spPr>
      </p:pic>
    </p:spTree>
    <p:extLst>
      <p:ext uri="{BB962C8B-B14F-4D97-AF65-F5344CB8AC3E}">
        <p14:creationId xmlns:p14="http://schemas.microsoft.com/office/powerpoint/2010/main" val="11752268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Game Playing &amp; Planning</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lnSpcReduction="10000"/>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Overview</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MiniMax Procedures</a:t>
            </a:r>
          </a:p>
          <a:p>
            <a:pPr marL="342900" indent="-342900">
              <a:buFont typeface="Arial" panose="020B0604020202020204" pitchFamily="34" charset="0"/>
              <a:buChar char="•"/>
            </a:pPr>
            <a:r>
              <a:rPr lang="en-US" sz="2800" dirty="0">
                <a:latin typeface="CastleT" panose="020E0602050706020204" pitchFamily="34" charset="0"/>
              </a:rPr>
              <a:t>Alpha Beta Cut-Offs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Refinement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the Blocks World</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Components of a Planning System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Goal Stack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Non-Linear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Hierarchical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Reactive Systems</a:t>
            </a:r>
          </a:p>
        </p:txBody>
      </p:sp>
    </p:spTree>
    <p:extLst>
      <p:ext uri="{BB962C8B-B14F-4D97-AF65-F5344CB8AC3E}">
        <p14:creationId xmlns:p14="http://schemas.microsoft.com/office/powerpoint/2010/main" val="156141421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Alpha-beta pruning is a modified version of the Minimax algorithm. It is an optimization technique for the Minimax algorithm.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the Minimax search algorithm, the number of game states to be examined can be exponential in the depth of a tree.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Hence there is a technique by which without checking each node of the game tree we can compute the correct Minimax decision, and this technique is called pruning.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involves two threshold parameter Alpha and beta for future expansion, so it is called alpha-beta pruning. It is also called as Alpha-Beta Algorithm.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Alpha-beta pruning can be applied at any depth of a tree, and sometimes not only it prunes the tree leaves but also entire sub-tree.</a:t>
            </a:r>
          </a:p>
          <a:p>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Alpha-Beta Pruning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292263156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004312"/>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Alpha-beta pruning technique maintains two bounds:</a:t>
            </a:r>
          </a:p>
          <a:p>
            <a:pPr marL="1219169" lvl="2" indent="-457189">
              <a:buSzPts val="1800"/>
              <a:buFont typeface="+mj-lt"/>
              <a:buAutoNum type="arabicPeriod"/>
            </a:pPr>
            <a:r>
              <a:rPr lang="en-US" b="1" dirty="0">
                <a:latin typeface="Times New Roman" panose="02020603050405020304" pitchFamily="18" charset="0"/>
                <a:cs typeface="Times New Roman" panose="02020603050405020304" pitchFamily="18" charset="0"/>
              </a:rPr>
              <a:t>Alpha (𝜶):  </a:t>
            </a:r>
            <a:r>
              <a:rPr lang="en-US" dirty="0">
                <a:latin typeface="Times New Roman" panose="02020603050405020304" pitchFamily="18" charset="0"/>
                <a:cs typeface="Times New Roman" panose="02020603050405020304" pitchFamily="18" charset="0"/>
              </a:rPr>
              <a:t>The best (highest-value) choice we have found so far at any point along the path of Maximizer. The initial value of alpha is -∞. A lower bound on best, i.e., Max </a:t>
            </a:r>
          </a:p>
          <a:p>
            <a:pPr marL="1219169" lvl="2" indent="-457189">
              <a:buSzPts val="1800"/>
              <a:buFont typeface="+mj-lt"/>
              <a:buAutoNum type="arabicPeriod"/>
            </a:pPr>
            <a:r>
              <a:rPr lang="en-US" b="1" dirty="0">
                <a:latin typeface="Times New Roman" panose="02020603050405020304" pitchFamily="18" charset="0"/>
                <a:cs typeface="Times New Roman" panose="02020603050405020304" pitchFamily="18" charset="0"/>
              </a:rPr>
              <a:t>Beta (𝜷): </a:t>
            </a:r>
            <a:r>
              <a:rPr lang="en-US" dirty="0">
                <a:latin typeface="Times New Roman" panose="02020603050405020304" pitchFamily="18" charset="0"/>
                <a:cs typeface="Times New Roman" panose="02020603050405020304" pitchFamily="18" charset="0"/>
              </a:rPr>
              <a:t>The best (lowest-value) choice we have found so far at any point along the path of Minimizer. The initial value of beta is +∞. An upper bound on what the opponent can achieve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TextShape 1">
            <a:extLst>
              <a:ext uri="{FF2B5EF4-FFF2-40B4-BE49-F238E27FC236}">
                <a16:creationId xmlns:a16="http://schemas.microsoft.com/office/drawing/2014/main" id="{6AF98F44-DEB9-44A1-AF94-CD5A3E9EC166}"/>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Alpha-Beta Pruning</a:t>
            </a:r>
            <a:endParaRPr lang="en-US" sz="1200" b="0" strike="noStrike" spc="-1" dirty="0">
              <a:solidFill>
                <a:srgbClr val="000000"/>
              </a:solidFill>
              <a:latin typeface="Arial"/>
            </a:endParaRPr>
          </a:p>
        </p:txBody>
      </p:sp>
      <p:pic>
        <p:nvPicPr>
          <p:cNvPr id="6" name="Picture 5">
            <a:extLst>
              <a:ext uri="{FF2B5EF4-FFF2-40B4-BE49-F238E27FC236}">
                <a16:creationId xmlns:a16="http://schemas.microsoft.com/office/drawing/2014/main" id="{87415CE9-6EA6-453E-A801-D651CBA66570}"/>
              </a:ext>
            </a:extLst>
          </p:cNvPr>
          <p:cNvPicPr>
            <a:picLocks noChangeAspect="1"/>
          </p:cNvPicPr>
          <p:nvPr/>
        </p:nvPicPr>
        <p:blipFill>
          <a:blip r:embed="rId2"/>
          <a:stretch>
            <a:fillRect/>
          </a:stretch>
        </p:blipFill>
        <p:spPr>
          <a:xfrm>
            <a:off x="2573294" y="2674414"/>
            <a:ext cx="7316294" cy="3997244"/>
          </a:xfrm>
          <a:prstGeom prst="rect">
            <a:avLst/>
          </a:prstGeom>
        </p:spPr>
      </p:pic>
    </p:spTree>
    <p:extLst>
      <p:ext uri="{BB962C8B-B14F-4D97-AF65-F5344CB8AC3E}">
        <p14:creationId xmlns:p14="http://schemas.microsoft.com/office/powerpoint/2010/main" val="234226995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a:extLst>
              <a:ext uri="{FF2B5EF4-FFF2-40B4-BE49-F238E27FC236}">
                <a16:creationId xmlns:a16="http://schemas.microsoft.com/office/drawing/2014/main" id="{6AF98F44-DEB9-44A1-AF94-CD5A3E9EC166}"/>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Alpha-Beta Pruning</a:t>
            </a:r>
            <a:endParaRPr lang="en-US" sz="1200" b="0" strike="noStrike" spc="-1" dirty="0">
              <a:solidFill>
                <a:srgbClr val="000000"/>
              </a:solidFill>
              <a:latin typeface="Arial"/>
            </a:endParaRPr>
          </a:p>
        </p:txBody>
      </p:sp>
      <p:sp>
        <p:nvSpPr>
          <p:cNvPr id="8" name="Google Shape;128;p19">
            <a:extLst>
              <a:ext uri="{FF2B5EF4-FFF2-40B4-BE49-F238E27FC236}">
                <a16:creationId xmlns:a16="http://schemas.microsoft.com/office/drawing/2014/main" id="{2CD28F46-A43C-47CD-BCFE-516F4990E326}"/>
              </a:ext>
            </a:extLst>
          </p:cNvPr>
          <p:cNvSpPr txBox="1"/>
          <p:nvPr/>
        </p:nvSpPr>
        <p:spPr>
          <a:xfrm>
            <a:off x="691001" y="1156583"/>
            <a:ext cx="8154947" cy="615513"/>
          </a:xfrm>
          <a:prstGeom prst="rect">
            <a:avLst/>
          </a:prstGeom>
          <a:noFill/>
          <a:ln>
            <a:noFill/>
          </a:ln>
        </p:spPr>
        <p:txBody>
          <a:bodyPr spcFirstLastPara="1" wrap="square" lIns="121900" tIns="121900" rIns="121900" bIns="121900" anchor="t" anchorCtr="0">
            <a:spAutoFit/>
          </a:bodyPr>
          <a:lstStyle/>
          <a:p>
            <a:r>
              <a:rPr lang="en-IN" sz="2400" b="1" dirty="0">
                <a:latin typeface="Times New Roman" panose="02020603050405020304" pitchFamily="18" charset="0"/>
                <a:cs typeface="Times New Roman" panose="02020603050405020304" pitchFamily="18" charset="0"/>
              </a:rPr>
              <a:t>Alpha-Beta Pruning Example - 2</a:t>
            </a:r>
          </a:p>
        </p:txBody>
      </p:sp>
      <p:pic>
        <p:nvPicPr>
          <p:cNvPr id="9" name="Picture 8">
            <a:extLst>
              <a:ext uri="{FF2B5EF4-FFF2-40B4-BE49-F238E27FC236}">
                <a16:creationId xmlns:a16="http://schemas.microsoft.com/office/drawing/2014/main" id="{BB6175B0-8550-4D39-9A1B-3E131D7419A2}"/>
              </a:ext>
            </a:extLst>
          </p:cNvPr>
          <p:cNvPicPr>
            <a:picLocks noChangeAspect="1"/>
          </p:cNvPicPr>
          <p:nvPr/>
        </p:nvPicPr>
        <p:blipFill>
          <a:blip r:embed="rId2"/>
          <a:stretch>
            <a:fillRect/>
          </a:stretch>
        </p:blipFill>
        <p:spPr>
          <a:xfrm>
            <a:off x="1525295" y="1974475"/>
            <a:ext cx="9141378" cy="4003606"/>
          </a:xfrm>
          <a:prstGeom prst="rect">
            <a:avLst/>
          </a:prstGeom>
        </p:spPr>
      </p:pic>
    </p:spTree>
    <p:extLst>
      <p:ext uri="{BB962C8B-B14F-4D97-AF65-F5344CB8AC3E}">
        <p14:creationId xmlns:p14="http://schemas.microsoft.com/office/powerpoint/2010/main" val="59410268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a:extLst>
              <a:ext uri="{FF2B5EF4-FFF2-40B4-BE49-F238E27FC236}">
                <a16:creationId xmlns:a16="http://schemas.microsoft.com/office/drawing/2014/main" id="{6AF98F44-DEB9-44A1-AF94-CD5A3E9EC166}"/>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Alpha-Beta Pruning</a:t>
            </a:r>
            <a:endParaRPr lang="en-US" sz="1200" b="0" strike="noStrike" spc="-1" dirty="0">
              <a:solidFill>
                <a:srgbClr val="000000"/>
              </a:solidFill>
              <a:latin typeface="Arial"/>
            </a:endParaRPr>
          </a:p>
        </p:txBody>
      </p:sp>
      <p:sp>
        <p:nvSpPr>
          <p:cNvPr id="8" name="Google Shape;128;p19">
            <a:extLst>
              <a:ext uri="{FF2B5EF4-FFF2-40B4-BE49-F238E27FC236}">
                <a16:creationId xmlns:a16="http://schemas.microsoft.com/office/drawing/2014/main" id="{2CD28F46-A43C-47CD-BCFE-516F4990E326}"/>
              </a:ext>
            </a:extLst>
          </p:cNvPr>
          <p:cNvSpPr txBox="1"/>
          <p:nvPr/>
        </p:nvSpPr>
        <p:spPr>
          <a:xfrm>
            <a:off x="691001" y="1156583"/>
            <a:ext cx="8154947" cy="615513"/>
          </a:xfrm>
          <a:prstGeom prst="rect">
            <a:avLst/>
          </a:prstGeom>
          <a:noFill/>
          <a:ln>
            <a:noFill/>
          </a:ln>
        </p:spPr>
        <p:txBody>
          <a:bodyPr spcFirstLastPara="1" wrap="square" lIns="121900" tIns="121900" rIns="121900" bIns="121900" anchor="t" anchorCtr="0">
            <a:spAutoFit/>
          </a:bodyPr>
          <a:lstStyle/>
          <a:p>
            <a:r>
              <a:rPr lang="en-IN" sz="2400" b="1" dirty="0">
                <a:latin typeface="Times New Roman" panose="02020603050405020304" pitchFamily="18" charset="0"/>
                <a:cs typeface="Times New Roman" panose="02020603050405020304" pitchFamily="18" charset="0"/>
              </a:rPr>
              <a:t>Alpha-Beta Pruning Example - 3</a:t>
            </a:r>
          </a:p>
        </p:txBody>
      </p:sp>
      <p:pic>
        <p:nvPicPr>
          <p:cNvPr id="6" name="Picture 5">
            <a:extLst>
              <a:ext uri="{FF2B5EF4-FFF2-40B4-BE49-F238E27FC236}">
                <a16:creationId xmlns:a16="http://schemas.microsoft.com/office/drawing/2014/main" id="{15E8BBAA-B040-4FB7-AAF1-8DAA4652E8C4}"/>
              </a:ext>
            </a:extLst>
          </p:cNvPr>
          <p:cNvPicPr>
            <a:picLocks noChangeAspect="1"/>
          </p:cNvPicPr>
          <p:nvPr/>
        </p:nvPicPr>
        <p:blipFill>
          <a:blip r:embed="rId2"/>
          <a:stretch>
            <a:fillRect/>
          </a:stretch>
        </p:blipFill>
        <p:spPr>
          <a:xfrm>
            <a:off x="861233" y="2037947"/>
            <a:ext cx="10079272" cy="3964885"/>
          </a:xfrm>
          <a:prstGeom prst="rect">
            <a:avLst/>
          </a:prstGeom>
        </p:spPr>
      </p:pic>
    </p:spTree>
    <p:extLst>
      <p:ext uri="{BB962C8B-B14F-4D97-AF65-F5344CB8AC3E}">
        <p14:creationId xmlns:p14="http://schemas.microsoft.com/office/powerpoint/2010/main" val="232342664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Game Playing &amp; Planning</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lnSpcReduction="10000"/>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Overview</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MiniMax Procedures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Alpha Beta Cut-Offs</a:t>
            </a:r>
          </a:p>
          <a:p>
            <a:pPr marL="342900" indent="-342900">
              <a:buFont typeface="Arial" panose="020B0604020202020204" pitchFamily="34" charset="0"/>
              <a:buChar char="•"/>
            </a:pPr>
            <a:r>
              <a:rPr lang="en-US" sz="2800" dirty="0">
                <a:latin typeface="CastleT" panose="020E0602050706020204" pitchFamily="34" charset="0"/>
              </a:rPr>
              <a:t>Refinement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the Blocks World</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Components of a Planning System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Goal Stack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Non-Linear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Hierarchical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Reactive Systems</a:t>
            </a:r>
          </a:p>
        </p:txBody>
      </p:sp>
    </p:spTree>
    <p:extLst>
      <p:ext uri="{BB962C8B-B14F-4D97-AF65-F5344CB8AC3E}">
        <p14:creationId xmlns:p14="http://schemas.microsoft.com/office/powerpoint/2010/main" val="2530751546"/>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Game Playing &amp; Planning</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lnSpcReduction="10000"/>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Overview</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MiniMax Procedures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Alpha Beta Cut-Offs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Refinement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the Blocks World</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Components of a Planning System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Goal Stack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Non-Linear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Hierarchical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Reactive Systems</a:t>
            </a:r>
          </a:p>
        </p:txBody>
      </p:sp>
    </p:spTree>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269556" y="1004312"/>
            <a:ext cx="11547304"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Game theory is a discipline which stands from the game player’s point of view with a focus on how to win a game.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However, game designers would consider another important aspect: how to make a game more attractive.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With such motivation, a new game theory from the game designer’s point of view, called game refinement theory was proposed in the early 2000s.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Von Neumann was a pioneer who formed the foundation for the modern game theory, which has widely been applied in various fields.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One direction with game theory was to find the best move in a game or to ensure the possibility of winning the game based on the understanding of current positions.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Another direction with game refinement theory was to assess the attractiveness or sophistication of a game. </a:t>
            </a: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Game Refinement Theory</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373716329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976176"/>
            <a:ext cx="11265950" cy="5755212"/>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In particular, game refinement theory gives a measure to quantify the sophistication of a game. This enables to obtain the deep insight into the current game and improve the quality of the game.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measure of game refinement can also be used to obtain the deep insight into the history of games.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It also gives a reasonable look on the evolution of specific game variants.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Game refinement theory has been widely applied to many different types of games with the promising results.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can extend the idea of game refinement into the other domains in human life such as sports games, video games, education or business.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many activities of human, the engagement is used as one of the important standards to evaluate the effectiveness of those activities.</a:t>
            </a:r>
          </a:p>
          <a:p>
            <a:pPr marL="152396" indent="0" algn="just">
              <a:buNone/>
            </a:pPr>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Game Refinement Theory</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405678042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Game Playing &amp; Planning</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lnSpcReduction="10000"/>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Overview</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MiniMax Procedures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Alpha Beta Cut-Offs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Refinement Theory</a:t>
            </a:r>
          </a:p>
          <a:p>
            <a:pPr marL="342900" indent="-342900">
              <a:buFont typeface="Arial" panose="020B0604020202020204" pitchFamily="34" charset="0"/>
              <a:buChar char="•"/>
            </a:pPr>
            <a:r>
              <a:rPr lang="en-US" sz="2800" dirty="0">
                <a:latin typeface="CastleT" panose="020E0602050706020204" pitchFamily="34" charset="0"/>
              </a:rPr>
              <a:t>Introduction to the Blocks World</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Components of a Planning System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Goal Stack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Non-Linear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Hierarchical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Reactive Systems</a:t>
            </a:r>
          </a:p>
        </p:txBody>
      </p:sp>
    </p:spTree>
    <p:extLst>
      <p:ext uri="{BB962C8B-B14F-4D97-AF65-F5344CB8AC3E}">
        <p14:creationId xmlns:p14="http://schemas.microsoft.com/office/powerpoint/2010/main" val="206324382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The planning in Artificial Intelligence is about the decision making tasks performed by the robots or computer programs to achieve a specific goal.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execution of planning is about choosing a sequence of actions with a high likelihood to complete the specific task.</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Planning is the task of finding a procedural course of action for a declaratively described system to reach its goals while optimizing overall performance measures.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Automated planners find the transformations to apply in each given state out of the possible transformations for that state.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contrast to the classification problem, planners provide guarantees on the solution quality.</a:t>
            </a: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Planning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133513650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Automation is an emerging trend that requires efficient automated planning.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Many applications of planning in industry are, e.g.. robots and autonomous systems, cognitive assistants, cyber security, service composition, etc.</a:t>
            </a:r>
          </a:p>
          <a:p>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Requirements of AI Planning Techniques</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explain ability is desired</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you want to be able to explain why a particular course of action was chosen</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Assignment of responsibility is essential for automation of processes (e.g., autonomous driving, medical expert systems)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many real life applications, there is a structure of the problem that cannot be learned with Deep Learning (DL). </a:t>
            </a:r>
          </a:p>
          <a:p>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Planning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13454528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Solving optimization problems with learning is hard, but integrating planning techniques with heuristic guidance learned by DL will result in the most famous success stories of AI to day.</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GO player </a:t>
            </a:r>
            <a:r>
              <a:rPr lang="en-US" sz="2000" dirty="0" err="1">
                <a:latin typeface="Times New Roman" panose="02020603050405020304" pitchFamily="18" charset="0"/>
                <a:cs typeface="Times New Roman" panose="02020603050405020304" pitchFamily="18" charset="0"/>
              </a:rPr>
              <a:t>AlphaGO</a:t>
            </a:r>
            <a:r>
              <a:rPr lang="en-US" sz="2000" dirty="0">
                <a:latin typeface="Times New Roman" panose="02020603050405020304" pitchFamily="18" charset="0"/>
                <a:cs typeface="Times New Roman" panose="02020603050405020304" pitchFamily="18" charset="0"/>
              </a:rPr>
              <a:t> uses planning (monte-</a:t>
            </a:r>
            <a:r>
              <a:rPr lang="en-US" sz="2000" dirty="0" err="1">
                <a:latin typeface="Times New Roman" panose="02020603050405020304" pitchFamily="18" charset="0"/>
                <a:cs typeface="Times New Roman" panose="02020603050405020304" pitchFamily="18" charset="0"/>
              </a:rPr>
              <a:t>carlo</a:t>
            </a:r>
            <a:r>
              <a:rPr lang="en-US" sz="2000" dirty="0">
                <a:latin typeface="Times New Roman" panose="02020603050405020304" pitchFamily="18" charset="0"/>
                <a:cs typeface="Times New Roman" panose="02020603050405020304" pitchFamily="18" charset="0"/>
              </a:rPr>
              <a:t> tree search) with deep learning (heuristic guidance) to select the next move</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Cognitive assistant (Samsung) uses knowledge graph, planning, and deep learning to answer complicated queries</a:t>
            </a:r>
          </a:p>
          <a:p>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Planning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267120739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Game Playing &amp; Planning</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lnSpcReduction="10000"/>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Overview</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MiniMax Procedures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Alpha Beta Cut-Offs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Refinement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the Blocks World</a:t>
            </a:r>
          </a:p>
          <a:p>
            <a:pPr marL="342900" indent="-342900">
              <a:buFont typeface="Arial" panose="020B0604020202020204" pitchFamily="34" charset="0"/>
              <a:buChar char="•"/>
            </a:pPr>
            <a:r>
              <a:rPr lang="en-US" sz="2800" dirty="0">
                <a:latin typeface="CastleT" panose="020E0602050706020204" pitchFamily="34" charset="0"/>
              </a:rPr>
              <a:t>Components of a Planning System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Goal Stack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Non-Linear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Hierarchical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Reactive Systems</a:t>
            </a:r>
          </a:p>
        </p:txBody>
      </p:sp>
    </p:spTree>
    <p:extLst>
      <p:ext uri="{BB962C8B-B14F-4D97-AF65-F5344CB8AC3E}">
        <p14:creationId xmlns:p14="http://schemas.microsoft.com/office/powerpoint/2010/main" val="131066151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Planning refers to the process of computing several steps of a problem-solving procedure before executing any of them.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planning consists of following important steps:</a:t>
            </a:r>
          </a:p>
          <a:p>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Choose the best rule for applying the next rule based on the best available heuristics.</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The most widely used technique for selecting appropriate rules to apply is first to isolate a set of differences between desired goal state and then to identify those rules that are relevant to reduce those differences.</a:t>
            </a: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Components of Planning System</a:t>
            </a:r>
          </a:p>
          <a:p>
            <a:pPr algn="just">
              <a:lnSpc>
                <a:spcPct val="100000"/>
              </a:lnSpc>
            </a:pPr>
            <a:endParaRPr lang="en-US" sz="1200" b="0" strike="noStrike" spc="-1" dirty="0">
              <a:solidFill>
                <a:srgbClr val="000000"/>
              </a:solidFill>
              <a:latin typeface="Arial"/>
            </a:endParaRPr>
          </a:p>
        </p:txBody>
      </p:sp>
    </p:spTree>
    <p:extLst>
      <p:ext uri="{BB962C8B-B14F-4D97-AF65-F5344CB8AC3E}">
        <p14:creationId xmlns:p14="http://schemas.microsoft.com/office/powerpoint/2010/main" val="2857816331"/>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3"/>
            </a:pPr>
            <a:r>
              <a:rPr lang="en-US" sz="2000" dirty="0">
                <a:latin typeface="Times New Roman" panose="02020603050405020304" pitchFamily="18" charset="0"/>
                <a:cs typeface="Times New Roman" panose="02020603050405020304" pitchFamily="18" charset="0"/>
              </a:rPr>
              <a:t>Detect when a solution has been found</a:t>
            </a:r>
          </a:p>
          <a:p>
            <a:pPr marL="0" indent="0">
              <a:buNone/>
            </a:pPr>
            <a:r>
              <a:rPr lang="en-US" sz="2000" dirty="0">
                <a:latin typeface="Times New Roman" panose="02020603050405020304" pitchFamily="18" charset="0"/>
                <a:cs typeface="Times New Roman" panose="02020603050405020304" pitchFamily="18" charset="0"/>
              </a:rPr>
              <a:t>A planning system has succeeded in finding a solution to a problem when it has found a sequence of operators that transform the initial problem state into the goal state.</a:t>
            </a:r>
          </a:p>
          <a:p>
            <a:pPr marL="0" indent="0">
              <a:buNone/>
            </a:pPr>
            <a:r>
              <a:rPr lang="en-US" sz="2000" dirty="0">
                <a:latin typeface="Times New Roman" panose="02020603050405020304" pitchFamily="18" charset="0"/>
                <a:cs typeface="Times New Roman" panose="02020603050405020304" pitchFamily="18" charset="0"/>
              </a:rPr>
              <a:t>How will it know when this has done? </a:t>
            </a:r>
          </a:p>
          <a:p>
            <a:pPr marL="0" indent="0">
              <a:buNone/>
            </a:pPr>
            <a:r>
              <a:rPr lang="en-US" sz="2000" dirty="0">
                <a:latin typeface="Times New Roman" panose="02020603050405020304" pitchFamily="18" charset="0"/>
                <a:cs typeface="Times New Roman" panose="02020603050405020304" pitchFamily="18" charset="0"/>
              </a:rPr>
              <a:t>In simple problem-solving systems, this question is easily answered by a straightforward match of the state descriptions.</a:t>
            </a:r>
          </a:p>
          <a:p>
            <a:pPr marL="0" indent="0">
              <a:buNone/>
            </a:pPr>
            <a:r>
              <a:rPr lang="en-US" sz="2000" dirty="0">
                <a:latin typeface="Times New Roman" panose="02020603050405020304" pitchFamily="18" charset="0"/>
                <a:cs typeface="Times New Roman" panose="02020603050405020304" pitchFamily="18" charset="0"/>
              </a:rPr>
              <a:t>One of the representative systems for planning systems is predicate logic. Suppose that as a part of our goal, we have the predicate P(x).</a:t>
            </a:r>
          </a:p>
          <a:p>
            <a:pPr marL="0" indent="0">
              <a:buNone/>
            </a:pPr>
            <a:r>
              <a:rPr lang="en-US" sz="2000" dirty="0">
                <a:latin typeface="Times New Roman" panose="02020603050405020304" pitchFamily="18" charset="0"/>
                <a:cs typeface="Times New Roman" panose="02020603050405020304" pitchFamily="18" charset="0"/>
              </a:rPr>
              <a:t>To see whether P(x) satisfied in some state, we ask whether we can prove P(x) given the assertions that describe that state and the axioms that define the world model.</a:t>
            </a: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Components of Planning System</a:t>
            </a:r>
          </a:p>
          <a:p>
            <a:pPr algn="just">
              <a:lnSpc>
                <a:spcPct val="100000"/>
              </a:lnSpc>
            </a:pPr>
            <a:endParaRPr lang="en-US" sz="1200" b="0" strike="noStrike" spc="-1" dirty="0">
              <a:solidFill>
                <a:srgbClr val="000000"/>
              </a:solidFill>
              <a:latin typeface="Arial"/>
            </a:endParaRPr>
          </a:p>
        </p:txBody>
      </p:sp>
    </p:spTree>
    <p:extLst>
      <p:ext uri="{BB962C8B-B14F-4D97-AF65-F5344CB8AC3E}">
        <p14:creationId xmlns:p14="http://schemas.microsoft.com/office/powerpoint/2010/main" val="355925199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4"/>
            </a:pPr>
            <a:r>
              <a:rPr lang="en-US" sz="2000" dirty="0">
                <a:latin typeface="Times New Roman" panose="02020603050405020304" pitchFamily="18" charset="0"/>
                <a:cs typeface="Times New Roman" panose="02020603050405020304" pitchFamily="18" charset="0"/>
              </a:rPr>
              <a:t>Detect dead ends so that they can be abandoned and the system’s effort is directed in more fruitful directions.</a:t>
            </a:r>
          </a:p>
          <a:p>
            <a:pPr algn="just"/>
            <a:r>
              <a:rPr lang="en-US" sz="2000" dirty="0">
                <a:latin typeface="Times New Roman" panose="02020603050405020304" pitchFamily="18" charset="0"/>
                <a:cs typeface="Times New Roman" panose="02020603050405020304" pitchFamily="18" charset="0"/>
              </a:rPr>
              <a:t>As a planning system is searching for a sequence of operators to solve a particular problem, it must be able to detect when it is exploring a path that can never lead to a solution.</a:t>
            </a:r>
          </a:p>
          <a:p>
            <a:pPr algn="just"/>
            <a:r>
              <a:rPr lang="en-US" sz="2000" dirty="0">
                <a:latin typeface="Times New Roman" panose="02020603050405020304" pitchFamily="18" charset="0"/>
                <a:cs typeface="Times New Roman" panose="02020603050405020304" pitchFamily="18" charset="0"/>
              </a:rPr>
              <a:t>The same reasoning mechanisms that can use to detect a solution can often use for detecting a dead end.</a:t>
            </a:r>
          </a:p>
          <a:p>
            <a:pPr algn="just"/>
            <a:r>
              <a:rPr lang="en-US" sz="2000" dirty="0">
                <a:latin typeface="Times New Roman" panose="02020603050405020304" pitchFamily="18" charset="0"/>
                <a:cs typeface="Times New Roman" panose="02020603050405020304" pitchFamily="18" charset="0"/>
              </a:rPr>
              <a:t>If the search process is reasoning forward from the initial state. It can prune any path that leads to a state from which the goal state cannot reach.</a:t>
            </a:r>
          </a:p>
          <a:p>
            <a:pPr algn="just"/>
            <a:r>
              <a:rPr lang="en-US" sz="2000" dirty="0">
                <a:latin typeface="Times New Roman" panose="02020603050405020304" pitchFamily="18" charset="0"/>
                <a:cs typeface="Times New Roman" panose="02020603050405020304" pitchFamily="18" charset="0"/>
              </a:rPr>
              <a:t>If search process reasoning backward from the goal state, it can also terminate a path either because it is sure that the initial state cannot reach or because little progress made.</a:t>
            </a:r>
          </a:p>
          <a:p>
            <a:pPr marL="457200" indent="-457200">
              <a:buFont typeface="+mj-lt"/>
              <a:buAutoNum type="arabicPeriod" startAt="4"/>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5.     Detect when an almost correct solution has been found.</a:t>
            </a:r>
          </a:p>
          <a:p>
            <a:pPr algn="just"/>
            <a:r>
              <a:rPr lang="en-US" sz="2000" dirty="0">
                <a:latin typeface="Times New Roman" panose="02020603050405020304" pitchFamily="18" charset="0"/>
                <a:cs typeface="Times New Roman" panose="02020603050405020304" pitchFamily="18" charset="0"/>
              </a:rPr>
              <a:t>The kinds of techniques discussed are often useful in solving nearly decomposable problems.</a:t>
            </a:r>
          </a:p>
          <a:p>
            <a:pPr algn="just"/>
            <a:r>
              <a:rPr lang="en-US" sz="2000" dirty="0">
                <a:latin typeface="Times New Roman" panose="02020603050405020304" pitchFamily="18" charset="0"/>
                <a:cs typeface="Times New Roman" panose="02020603050405020304" pitchFamily="18" charset="0"/>
              </a:rPr>
              <a:t>One good way of solving such problems is to assume that they are completely decomposable, proceed to solve the sub-problems separately. And then check that when the sub-solutions combined. </a:t>
            </a:r>
          </a:p>
          <a:p>
            <a:pPr algn="just"/>
            <a:r>
              <a:rPr lang="en-US" sz="2000" dirty="0">
                <a:latin typeface="Times New Roman" panose="02020603050405020304" pitchFamily="18" charset="0"/>
                <a:cs typeface="Times New Roman" panose="02020603050405020304" pitchFamily="18" charset="0"/>
              </a:rPr>
              <a:t>They do in fact give a solution to the original problem.</a:t>
            </a: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Components of Planning System</a:t>
            </a:r>
          </a:p>
          <a:p>
            <a:pPr algn="just">
              <a:lnSpc>
                <a:spcPct val="100000"/>
              </a:lnSpc>
            </a:pPr>
            <a:endParaRPr lang="en-US" sz="1200" b="0" strike="noStrike" spc="-1" dirty="0">
              <a:solidFill>
                <a:srgbClr val="000000"/>
              </a:solidFill>
              <a:latin typeface="Arial"/>
            </a:endParaRPr>
          </a:p>
        </p:txBody>
      </p:sp>
    </p:spTree>
    <p:extLst>
      <p:ext uri="{BB962C8B-B14F-4D97-AF65-F5344CB8AC3E}">
        <p14:creationId xmlns:p14="http://schemas.microsoft.com/office/powerpoint/2010/main" val="96195110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Game Playing &amp; Planning</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lnSpcReduction="10000"/>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latin typeface="CastleT" panose="020E0602050706020204" pitchFamily="34" charset="0"/>
              </a:rPr>
              <a:t>Overview</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MiniMax Procedures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Alpha Beta Cut-Offs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Refinement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the Blocks World</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Components of a Planning System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Goal Stack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Non-Linear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Hierarchical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Reactive Systems</a:t>
            </a:r>
          </a:p>
        </p:txBody>
      </p:sp>
    </p:spTree>
    <p:extLst>
      <p:ext uri="{BB962C8B-B14F-4D97-AF65-F5344CB8AC3E}">
        <p14:creationId xmlns:p14="http://schemas.microsoft.com/office/powerpoint/2010/main" val="350675633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r>
              <a:rPr lang="en-US" sz="2000" dirty="0">
                <a:latin typeface="Times New Roman" panose="02020603050405020304" pitchFamily="18" charset="0"/>
                <a:cs typeface="Times New Roman" panose="02020603050405020304" pitchFamily="18" charset="0"/>
              </a:rPr>
              <a:t>Planning refers to the process of computing several steps of a problem-solving procedure before executing any of them.</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In order to compare different methods of planning, we should look at all of them in a single domain.</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The Block World Problem is described as, </a:t>
            </a:r>
          </a:p>
          <a:p>
            <a:pPr marL="1066785" lvl="1" indent="-4572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There is a flat surface on which blocks can be placed.</a:t>
            </a:r>
          </a:p>
          <a:p>
            <a:pPr marL="1066785" lvl="1" indent="-4572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There are a number of square blocks, all the same size.</a:t>
            </a:r>
          </a:p>
          <a:p>
            <a:pPr marL="1066785" lvl="1" indent="-4572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blocks are labeled with alphabets ‘A’, ‘B’, ‘C’, etc.</a:t>
            </a:r>
          </a:p>
          <a:p>
            <a:pPr marL="1066785" lvl="1" indent="-4572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They can be stacked one upon the other.</a:t>
            </a:r>
          </a:p>
          <a:p>
            <a:pPr marL="1066785" lvl="1" indent="-4572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There is robot arm that can manipulate the blocks.</a:t>
            </a:r>
          </a:p>
          <a:p>
            <a:pPr marL="1066785" lvl="1" indent="-4572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start state and goal state are given.</a:t>
            </a: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Blocks World Problem</a:t>
            </a:r>
          </a:p>
          <a:p>
            <a:pPr algn="just">
              <a:lnSpc>
                <a:spcPct val="100000"/>
              </a:lnSpc>
            </a:pPr>
            <a:endParaRPr lang="en-US" sz="3600" spc="-1" dirty="0">
              <a:solidFill>
                <a:srgbClr val="00A4B6"/>
              </a:solidFill>
              <a:latin typeface="Proxima Nova"/>
              <a:ea typeface="Proxima Nova"/>
            </a:endParaRPr>
          </a:p>
          <a:p>
            <a:pPr algn="just">
              <a:lnSpc>
                <a:spcPct val="100000"/>
              </a:lnSpc>
            </a:pPr>
            <a:endParaRPr lang="en-US" sz="1200" b="0" strike="noStrike" spc="-1" dirty="0">
              <a:solidFill>
                <a:srgbClr val="000000"/>
              </a:solidFill>
              <a:latin typeface="Arial"/>
            </a:endParaRPr>
          </a:p>
        </p:txBody>
      </p:sp>
    </p:spTree>
    <p:extLst>
      <p:ext uri="{BB962C8B-B14F-4D97-AF65-F5344CB8AC3E}">
        <p14:creationId xmlns:p14="http://schemas.microsoft.com/office/powerpoint/2010/main" val="26153857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r>
              <a:rPr lang="en-US" sz="2000" dirty="0">
                <a:latin typeface="Times New Roman" panose="02020603050405020304" pitchFamily="18" charset="0"/>
                <a:cs typeface="Times New Roman" panose="02020603050405020304" pitchFamily="18" charset="0"/>
              </a:rPr>
              <a:t>Actions of the robot arm (the robot arm can hold only one block at a time)</a:t>
            </a:r>
          </a:p>
          <a:p>
            <a:pPr marL="1066785" lvl="1" indent="-4572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UNSTACK(A, B): Pick up block A from its current position on block B.</a:t>
            </a:r>
          </a:p>
          <a:p>
            <a:pPr marL="1066785" lvl="1" indent="-4572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STACK(A, B): Place block A on block B.</a:t>
            </a:r>
          </a:p>
          <a:p>
            <a:pPr marL="1066785" lvl="1" indent="-4572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PICKUP(A): Pick up block A from the table and hold it.</a:t>
            </a:r>
          </a:p>
          <a:p>
            <a:pPr marL="1066785" lvl="1" indent="-4572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PUTDOWN(A): Put block A down on the table.</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Predicates : In order to specify both the conditions under which an operation may be performed and the results of performing it, we need the following predicates:</a:t>
            </a:r>
          </a:p>
          <a:p>
            <a:pPr marL="1066785" lvl="1" indent="-457200" algn="just">
              <a:buFont typeface="+mj-lt"/>
              <a:buAutoNum type="arabicPeriod"/>
            </a:pPr>
            <a:r>
              <a:rPr lang="en-US" sz="2000" dirty="0">
                <a:latin typeface="Times New Roman" panose="02020603050405020304" pitchFamily="18" charset="0"/>
                <a:cs typeface="Times New Roman" panose="02020603050405020304" pitchFamily="18" charset="0"/>
              </a:rPr>
              <a:t>ON(A, B): Block A is on Block B.</a:t>
            </a:r>
          </a:p>
          <a:p>
            <a:pPr marL="1066785" lvl="1" indent="-457200" algn="just">
              <a:buFont typeface="+mj-lt"/>
              <a:buAutoNum type="arabicPeriod"/>
            </a:pPr>
            <a:r>
              <a:rPr lang="en-US" sz="2000" dirty="0">
                <a:latin typeface="Times New Roman" panose="02020603050405020304" pitchFamily="18" charset="0"/>
                <a:cs typeface="Times New Roman" panose="02020603050405020304" pitchFamily="18" charset="0"/>
              </a:rPr>
              <a:t>ONTABLES(A): Block A is on the table.</a:t>
            </a:r>
          </a:p>
          <a:p>
            <a:pPr marL="1066785" lvl="1" indent="-457200" algn="just">
              <a:buFont typeface="+mj-lt"/>
              <a:buAutoNum type="arabicPeriod"/>
            </a:pPr>
            <a:r>
              <a:rPr lang="en-US" sz="2000" dirty="0">
                <a:latin typeface="Times New Roman" panose="02020603050405020304" pitchFamily="18" charset="0"/>
                <a:cs typeface="Times New Roman" panose="02020603050405020304" pitchFamily="18" charset="0"/>
              </a:rPr>
              <a:t>CLEAR(A): There is nothing on the top of Block A.</a:t>
            </a:r>
          </a:p>
          <a:p>
            <a:pPr marL="1066785" lvl="1" indent="-457200" algn="just">
              <a:buFont typeface="+mj-lt"/>
              <a:buAutoNum type="arabicPeriod"/>
            </a:pPr>
            <a:r>
              <a:rPr lang="en-US" sz="2000" dirty="0">
                <a:latin typeface="Times New Roman" panose="02020603050405020304" pitchFamily="18" charset="0"/>
                <a:cs typeface="Times New Roman" panose="02020603050405020304" pitchFamily="18" charset="0"/>
              </a:rPr>
              <a:t>HOLDING(A): The arm is holding Block A.</a:t>
            </a:r>
          </a:p>
          <a:p>
            <a:pPr marL="1066785" lvl="1" indent="-457200" algn="just">
              <a:buFont typeface="+mj-lt"/>
              <a:buAutoNum type="arabicPeriod"/>
            </a:pPr>
            <a:r>
              <a:rPr lang="en-US" sz="2000" dirty="0">
                <a:latin typeface="Times New Roman" panose="02020603050405020304" pitchFamily="18" charset="0"/>
                <a:cs typeface="Times New Roman" panose="02020603050405020304" pitchFamily="18" charset="0"/>
              </a:rPr>
              <a:t>ARMEMPTY: The arm is holding nothing.</a:t>
            </a: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Blocks World Problem</a:t>
            </a:r>
          </a:p>
          <a:p>
            <a:pPr algn="just">
              <a:lnSpc>
                <a:spcPct val="100000"/>
              </a:lnSpc>
            </a:pPr>
            <a:endParaRPr lang="en-US" sz="3600" spc="-1" dirty="0">
              <a:solidFill>
                <a:srgbClr val="00A4B6"/>
              </a:solidFill>
              <a:latin typeface="Proxima Nova"/>
              <a:ea typeface="Proxima Nova"/>
            </a:endParaRPr>
          </a:p>
          <a:p>
            <a:pPr algn="just">
              <a:lnSpc>
                <a:spcPct val="100000"/>
              </a:lnSpc>
            </a:pPr>
            <a:endParaRPr lang="en-US" sz="1200" b="0" strike="noStrike" spc="-1" dirty="0">
              <a:solidFill>
                <a:srgbClr val="000000"/>
              </a:solidFill>
              <a:latin typeface="Arial"/>
            </a:endParaRPr>
          </a:p>
        </p:txBody>
      </p:sp>
    </p:spTree>
    <p:extLst>
      <p:ext uri="{BB962C8B-B14F-4D97-AF65-F5344CB8AC3E}">
        <p14:creationId xmlns:p14="http://schemas.microsoft.com/office/powerpoint/2010/main" val="11218648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r>
              <a:rPr lang="en-US" sz="2000" dirty="0">
                <a:latin typeface="Times New Roman" panose="02020603050405020304" pitchFamily="18" charset="0"/>
                <a:cs typeface="Times New Roman" panose="02020603050405020304" pitchFamily="18" charset="0"/>
              </a:rPr>
              <a:t>It uses the first-order logic and theorem proving to plan strategies from start to goal.</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STRIPS language: “Classical” approach that most planners use, lends itself to efficient planning algorithms.</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Environment: office environment with specially colored and shaped objects.</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STRIPS planner: developed for this system to determine the actions of the robot should take to achieve goals.</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STRIPS (</a:t>
            </a:r>
            <a:r>
              <a:rPr lang="en-US" sz="2000" dirty="0" err="1">
                <a:latin typeface="Times New Roman" panose="02020603050405020304" pitchFamily="18" charset="0"/>
                <a:cs typeface="Times New Roman" panose="02020603050405020304" pitchFamily="18" charset="0"/>
              </a:rPr>
              <a:t>STanford</a:t>
            </a:r>
            <a:r>
              <a:rPr lang="en-US" sz="2000" dirty="0">
                <a:latin typeface="Times New Roman" panose="02020603050405020304" pitchFamily="18" charset="0"/>
                <a:cs typeface="Times New Roman" panose="02020603050405020304" pitchFamily="18" charset="0"/>
              </a:rPr>
              <a:t> Research Institute Problem Solver) is a restrictive way to express states, actions and goals, but leads to more efficiency.</a:t>
            </a: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77500" lnSpcReduction="20000"/>
          </a:bodyPr>
          <a:lstStyle/>
          <a:p>
            <a:pPr algn="just">
              <a:lnSpc>
                <a:spcPct val="100000"/>
              </a:lnSpc>
            </a:pPr>
            <a:r>
              <a:rPr lang="en-US" sz="3600" spc="-1" dirty="0">
                <a:solidFill>
                  <a:srgbClr val="00A4B6"/>
                </a:solidFill>
                <a:latin typeface="Proxima Nova"/>
                <a:ea typeface="Proxima Nova"/>
              </a:rPr>
              <a:t>Unit-4   STRIPS-Based Approach to Robot Control</a:t>
            </a:r>
          </a:p>
          <a:p>
            <a:pPr algn="just">
              <a:lnSpc>
                <a:spcPct val="100000"/>
              </a:lnSpc>
            </a:pPr>
            <a:endParaRPr lang="en-US" sz="1200" b="0" strike="noStrike" spc="-1" dirty="0">
              <a:solidFill>
                <a:srgbClr val="000000"/>
              </a:solidFill>
              <a:latin typeface="Arial"/>
            </a:endParaRPr>
          </a:p>
        </p:txBody>
      </p:sp>
    </p:spTree>
    <p:extLst>
      <p:ext uri="{BB962C8B-B14F-4D97-AF65-F5344CB8AC3E}">
        <p14:creationId xmlns:p14="http://schemas.microsoft.com/office/powerpoint/2010/main" val="971865002"/>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r>
              <a:rPr lang="en-US" sz="2000" dirty="0">
                <a:latin typeface="Times New Roman" panose="02020603050405020304" pitchFamily="18" charset="0"/>
                <a:cs typeface="Times New Roman" panose="02020603050405020304" pitchFamily="18" charset="0"/>
              </a:rPr>
              <a:t>ADD List : List of new predicates that the operator causes to become true.</a:t>
            </a:r>
          </a:p>
          <a:p>
            <a:pPr marL="457200" indent="-457200" algn="just"/>
            <a:r>
              <a:rPr lang="en-US" sz="2000" dirty="0">
                <a:latin typeface="Times New Roman" panose="02020603050405020304" pitchFamily="18" charset="0"/>
                <a:cs typeface="Times New Roman" panose="02020603050405020304" pitchFamily="18" charset="0"/>
              </a:rPr>
              <a:t>DELETE List : List of old predicates that the operator causes to become false.</a:t>
            </a:r>
          </a:p>
          <a:p>
            <a:pPr marL="457200" indent="-457200" algn="just"/>
            <a:r>
              <a:rPr lang="en-US" sz="2000" dirty="0">
                <a:latin typeface="Times New Roman" panose="02020603050405020304" pitchFamily="18" charset="0"/>
                <a:cs typeface="Times New Roman" panose="02020603050405020304" pitchFamily="18" charset="0"/>
              </a:rPr>
              <a:t>PRECONDITIONS list contains those predicates that must be true for the operator to be applied. </a:t>
            </a:r>
          </a:p>
          <a:p>
            <a:pPr marL="457200" indent="-457200" algn="just"/>
            <a:r>
              <a:rPr lang="en-US" sz="2000" dirty="0">
                <a:latin typeface="Times New Roman" panose="02020603050405020304" pitchFamily="18" charset="0"/>
                <a:cs typeface="Times New Roman" panose="02020603050405020304" pitchFamily="18" charset="0"/>
              </a:rPr>
              <a:t>STRIPS style operators for BLOCK World problem are :</a:t>
            </a: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77500" lnSpcReduction="20000"/>
          </a:bodyPr>
          <a:lstStyle/>
          <a:p>
            <a:pPr algn="just">
              <a:lnSpc>
                <a:spcPct val="100000"/>
              </a:lnSpc>
            </a:pPr>
            <a:r>
              <a:rPr lang="en-US" sz="3600" spc="-1" dirty="0">
                <a:solidFill>
                  <a:srgbClr val="00A4B6"/>
                </a:solidFill>
                <a:latin typeface="Proxima Nova"/>
                <a:ea typeface="Proxima Nova"/>
              </a:rPr>
              <a:t>Unit-4   STRIPS-Based Approach to Robot Control</a:t>
            </a:r>
          </a:p>
          <a:p>
            <a:pPr algn="just">
              <a:lnSpc>
                <a:spcPct val="100000"/>
              </a:lnSpc>
            </a:pPr>
            <a:endParaRPr lang="en-US" sz="1200" b="0" strike="noStrike" spc="-1" dirty="0">
              <a:solidFill>
                <a:srgbClr val="000000"/>
              </a:solidFill>
              <a:latin typeface="Arial"/>
            </a:endParaRPr>
          </a:p>
        </p:txBody>
      </p:sp>
      <p:sp>
        <p:nvSpPr>
          <p:cNvPr id="5" name="Rectangle 4">
            <a:extLst>
              <a:ext uri="{FF2B5EF4-FFF2-40B4-BE49-F238E27FC236}">
                <a16:creationId xmlns:a16="http://schemas.microsoft.com/office/drawing/2014/main" id="{3A37B4BD-D545-4C4A-8DCC-9D38B0118D9F}"/>
              </a:ext>
            </a:extLst>
          </p:cNvPr>
          <p:cNvSpPr/>
          <p:nvPr/>
        </p:nvSpPr>
        <p:spPr>
          <a:xfrm>
            <a:off x="3404597" y="2860367"/>
            <a:ext cx="5226628" cy="36783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spcAft>
                <a:spcPts val="600"/>
              </a:spcAft>
              <a:buFont typeface="Arial" panose="020B0604020202020204" pitchFamily="34" charset="0"/>
              <a:buChar char="•"/>
            </a:pPr>
            <a:r>
              <a:rPr lang="en-US" dirty="0">
                <a:solidFill>
                  <a:srgbClr val="0070C0"/>
                </a:solidFill>
              </a:rPr>
              <a:t>STACK(x, y) </a:t>
            </a:r>
          </a:p>
          <a:p>
            <a:pPr marL="742950" lvl="1" indent="-285750">
              <a:spcAft>
                <a:spcPts val="600"/>
              </a:spcAft>
              <a:buFont typeface="Arial" panose="020B0604020202020204" pitchFamily="34" charset="0"/>
              <a:buChar char="•"/>
            </a:pPr>
            <a:r>
              <a:rPr lang="en-US" dirty="0">
                <a:solidFill>
                  <a:srgbClr val="0070C0"/>
                </a:solidFill>
              </a:rPr>
              <a:t>P: CLEAR(y) </a:t>
            </a:r>
            <a:r>
              <a:rPr lang="el-GR" dirty="0">
                <a:solidFill>
                  <a:srgbClr val="0070C0"/>
                </a:solidFill>
              </a:rPr>
              <a:t>Λ</a:t>
            </a:r>
            <a:r>
              <a:rPr lang="en-US" dirty="0">
                <a:solidFill>
                  <a:srgbClr val="0070C0"/>
                </a:solidFill>
              </a:rPr>
              <a:t> HOLDING(x) </a:t>
            </a:r>
          </a:p>
          <a:p>
            <a:pPr marL="742950" lvl="1" indent="-285750">
              <a:spcAft>
                <a:spcPts val="600"/>
              </a:spcAft>
              <a:buFont typeface="Arial" panose="020B0604020202020204" pitchFamily="34" charset="0"/>
              <a:buChar char="•"/>
            </a:pPr>
            <a:r>
              <a:rPr lang="en-US" dirty="0">
                <a:solidFill>
                  <a:srgbClr val="0070C0"/>
                </a:solidFill>
              </a:rPr>
              <a:t>D: CLEAR(y) </a:t>
            </a:r>
            <a:r>
              <a:rPr lang="el-GR" dirty="0">
                <a:solidFill>
                  <a:srgbClr val="0070C0"/>
                </a:solidFill>
              </a:rPr>
              <a:t>Λ</a:t>
            </a:r>
            <a:r>
              <a:rPr lang="en-US" dirty="0">
                <a:solidFill>
                  <a:srgbClr val="0070C0"/>
                </a:solidFill>
              </a:rPr>
              <a:t> HOLDING(x) </a:t>
            </a:r>
          </a:p>
          <a:p>
            <a:pPr marL="742950" lvl="1" indent="-285750">
              <a:spcAft>
                <a:spcPts val="600"/>
              </a:spcAft>
              <a:buFont typeface="Arial" panose="020B0604020202020204" pitchFamily="34" charset="0"/>
              <a:buChar char="•"/>
            </a:pPr>
            <a:r>
              <a:rPr lang="en-US" dirty="0">
                <a:solidFill>
                  <a:srgbClr val="0070C0"/>
                </a:solidFill>
              </a:rPr>
              <a:t>A: ARMEMPTY </a:t>
            </a:r>
            <a:r>
              <a:rPr lang="el-GR" dirty="0">
                <a:solidFill>
                  <a:srgbClr val="0070C0"/>
                </a:solidFill>
              </a:rPr>
              <a:t>Λ </a:t>
            </a:r>
            <a:r>
              <a:rPr lang="en-US" dirty="0">
                <a:solidFill>
                  <a:srgbClr val="0070C0"/>
                </a:solidFill>
              </a:rPr>
              <a:t>ON(x, y) </a:t>
            </a:r>
          </a:p>
          <a:p>
            <a:pPr marL="742950" lvl="1" indent="-285750">
              <a:spcAft>
                <a:spcPts val="600"/>
              </a:spcAft>
              <a:buFont typeface="Arial" panose="020B0604020202020204" pitchFamily="34" charset="0"/>
              <a:buChar char="•"/>
            </a:pPr>
            <a:r>
              <a:rPr lang="en-US" dirty="0">
                <a:solidFill>
                  <a:srgbClr val="0070C0"/>
                </a:solidFill>
              </a:rPr>
              <a:t>UNSTACK(x, y) </a:t>
            </a:r>
          </a:p>
          <a:p>
            <a:pPr marL="742950" lvl="1" indent="-285750">
              <a:spcAft>
                <a:spcPts val="600"/>
              </a:spcAft>
              <a:buFont typeface="Arial" panose="020B0604020202020204" pitchFamily="34" charset="0"/>
              <a:buChar char="•"/>
            </a:pPr>
            <a:r>
              <a:rPr lang="en-US" dirty="0">
                <a:solidFill>
                  <a:srgbClr val="0070C0"/>
                </a:solidFill>
              </a:rPr>
              <a:t>PICKUP(x) </a:t>
            </a:r>
          </a:p>
          <a:p>
            <a:pPr marL="742950" lvl="1" indent="-285750">
              <a:spcAft>
                <a:spcPts val="600"/>
              </a:spcAft>
              <a:buFont typeface="Arial" panose="020B0604020202020204" pitchFamily="34" charset="0"/>
              <a:buChar char="•"/>
            </a:pPr>
            <a:r>
              <a:rPr lang="en-US" dirty="0">
                <a:solidFill>
                  <a:srgbClr val="0070C0"/>
                </a:solidFill>
              </a:rPr>
              <a:t>P: CLEAR(x) </a:t>
            </a:r>
            <a:r>
              <a:rPr lang="el-GR" dirty="0">
                <a:solidFill>
                  <a:srgbClr val="0070C0"/>
                </a:solidFill>
              </a:rPr>
              <a:t>Λ</a:t>
            </a:r>
            <a:r>
              <a:rPr lang="en-US" dirty="0">
                <a:solidFill>
                  <a:srgbClr val="0070C0"/>
                </a:solidFill>
              </a:rPr>
              <a:t> ONTABLE(x) </a:t>
            </a:r>
            <a:r>
              <a:rPr lang="el-GR" dirty="0">
                <a:solidFill>
                  <a:srgbClr val="0070C0"/>
                </a:solidFill>
              </a:rPr>
              <a:t>Λ </a:t>
            </a:r>
            <a:r>
              <a:rPr lang="en-US" dirty="0">
                <a:solidFill>
                  <a:srgbClr val="0070C0"/>
                </a:solidFill>
              </a:rPr>
              <a:t>ARMEMPTY </a:t>
            </a:r>
          </a:p>
          <a:p>
            <a:pPr marL="742950" lvl="1" indent="-285750">
              <a:spcAft>
                <a:spcPts val="600"/>
              </a:spcAft>
              <a:buFont typeface="Arial" panose="020B0604020202020204" pitchFamily="34" charset="0"/>
              <a:buChar char="•"/>
            </a:pPr>
            <a:r>
              <a:rPr lang="en-US" dirty="0">
                <a:solidFill>
                  <a:srgbClr val="0070C0"/>
                </a:solidFill>
              </a:rPr>
              <a:t>D: ONTABLE(x) </a:t>
            </a:r>
            <a:r>
              <a:rPr lang="el-GR" dirty="0">
                <a:solidFill>
                  <a:srgbClr val="0070C0"/>
                </a:solidFill>
              </a:rPr>
              <a:t>Λ</a:t>
            </a:r>
            <a:r>
              <a:rPr lang="en-US" dirty="0">
                <a:solidFill>
                  <a:srgbClr val="0070C0"/>
                </a:solidFill>
              </a:rPr>
              <a:t> ARMEMPTY</a:t>
            </a:r>
          </a:p>
          <a:p>
            <a:pPr marL="742950" lvl="1" indent="-285750">
              <a:spcAft>
                <a:spcPts val="600"/>
              </a:spcAft>
              <a:buFont typeface="Arial" panose="020B0604020202020204" pitchFamily="34" charset="0"/>
              <a:buChar char="•"/>
            </a:pPr>
            <a:r>
              <a:rPr lang="en-US" dirty="0">
                <a:solidFill>
                  <a:srgbClr val="0070C0"/>
                </a:solidFill>
              </a:rPr>
              <a:t>A: HOLDING(x)</a:t>
            </a:r>
          </a:p>
          <a:p>
            <a:pPr marL="742950" lvl="1" indent="-285750">
              <a:spcAft>
                <a:spcPts val="600"/>
              </a:spcAft>
              <a:buFont typeface="Arial" panose="020B0604020202020204" pitchFamily="34" charset="0"/>
              <a:buChar char="•"/>
            </a:pPr>
            <a:r>
              <a:rPr lang="en-US" dirty="0">
                <a:solidFill>
                  <a:srgbClr val="0070C0"/>
                </a:solidFill>
              </a:rPr>
              <a:t>PUTDOWN(x)</a:t>
            </a:r>
          </a:p>
        </p:txBody>
      </p:sp>
    </p:spTree>
    <p:extLst>
      <p:ext uri="{BB962C8B-B14F-4D97-AF65-F5344CB8AC3E}">
        <p14:creationId xmlns:p14="http://schemas.microsoft.com/office/powerpoint/2010/main" val="556779286"/>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Game Playing &amp; Planning</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lnSpcReduction="10000"/>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Overview</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MiniMax Procedures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Alpha Beta Cut-Offs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Refinement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the Blocks World</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Components of a Planning System</a:t>
            </a:r>
          </a:p>
          <a:p>
            <a:pPr marL="342900" indent="-342900">
              <a:buFont typeface="Arial" panose="020B0604020202020204" pitchFamily="34" charset="0"/>
              <a:buChar char="•"/>
            </a:pPr>
            <a:r>
              <a:rPr lang="en-US" sz="2800" dirty="0">
                <a:latin typeface="CastleT" panose="020E0602050706020204" pitchFamily="34" charset="0"/>
              </a:rPr>
              <a:t>Goal Stack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Non-Linear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Hierarchical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Reactive Systems</a:t>
            </a:r>
          </a:p>
        </p:txBody>
      </p:sp>
    </p:spTree>
    <p:extLst>
      <p:ext uri="{BB962C8B-B14F-4D97-AF65-F5344CB8AC3E}">
        <p14:creationId xmlns:p14="http://schemas.microsoft.com/office/powerpoint/2010/main" val="1839147243"/>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Goal Stack Planning </a:t>
            </a:r>
          </a:p>
          <a:p>
            <a:pPr algn="just">
              <a:lnSpc>
                <a:spcPct val="100000"/>
              </a:lnSpc>
            </a:pPr>
            <a:endParaRPr lang="en-US" sz="1200" b="0" strike="noStrike" spc="-1" dirty="0">
              <a:solidFill>
                <a:srgbClr val="000000"/>
              </a:solidFill>
              <a:latin typeface="Arial"/>
            </a:endParaRPr>
          </a:p>
        </p:txBody>
      </p:sp>
      <p:sp>
        <p:nvSpPr>
          <p:cNvPr id="8" name="TextBox 7">
            <a:extLst>
              <a:ext uri="{FF2B5EF4-FFF2-40B4-BE49-F238E27FC236}">
                <a16:creationId xmlns:a16="http://schemas.microsoft.com/office/drawing/2014/main" id="{EBC68855-A6E3-4B86-ABB5-69067E22CDAE}"/>
              </a:ext>
            </a:extLst>
          </p:cNvPr>
          <p:cNvSpPr txBox="1"/>
          <p:nvPr/>
        </p:nvSpPr>
        <p:spPr>
          <a:xfrm>
            <a:off x="325828" y="1187196"/>
            <a:ext cx="11167477" cy="4708981"/>
          </a:xfrm>
          <a:prstGeom prst="rect">
            <a:avLst/>
          </a:prstGeom>
          <a:noFill/>
        </p:spPr>
        <p:txBody>
          <a:bodyPr wrap="square">
            <a:spAutoFit/>
          </a:bodyPr>
          <a:lstStyle/>
          <a:p>
            <a:pPr marL="457200" indent="-457200" algn="just"/>
            <a:r>
              <a:rPr lang="en-US" sz="2000" dirty="0">
                <a:latin typeface="Times New Roman" panose="02020603050405020304" pitchFamily="18" charset="0"/>
                <a:cs typeface="Times New Roman" panose="02020603050405020304" pitchFamily="18" charset="0"/>
              </a:rPr>
              <a:t>Goal Stack Planning is the one of the simplest planning algorithms that is designed to handle problems which include compound goals. </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It utilizes STRIPS as a formal language for specifying and manipulating the world with which it is working.</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This approach uses a Stack for plan generation. The stack can contain Sub-goal and actions described using predicates. The Sub-goals can be solved one by one in any order.</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It starts by pushing the unsatisfied goals into the stack. </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Then it pushes the individual sub-goals into the stack and  its pops an element out of the stack. </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When popping an element out of the stack the element could be,</a:t>
            </a:r>
          </a:p>
          <a:p>
            <a:pPr marL="1066785" lvl="1" indent="-4572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either a predicate describing a situation about our world or </a:t>
            </a:r>
          </a:p>
          <a:p>
            <a:pPr marL="1066785" lvl="1" indent="-4572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could be an action that can be applied to our world under consideration. </a:t>
            </a:r>
          </a:p>
        </p:txBody>
      </p:sp>
    </p:spTree>
    <p:extLst>
      <p:ext uri="{BB962C8B-B14F-4D97-AF65-F5344CB8AC3E}">
        <p14:creationId xmlns:p14="http://schemas.microsoft.com/office/powerpoint/2010/main" val="82751916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Goal Stack Planning </a:t>
            </a:r>
          </a:p>
          <a:p>
            <a:pPr algn="just">
              <a:lnSpc>
                <a:spcPct val="100000"/>
              </a:lnSpc>
            </a:pPr>
            <a:endParaRPr lang="en-US" sz="1200" b="0" strike="noStrike" spc="-1" dirty="0">
              <a:solidFill>
                <a:srgbClr val="000000"/>
              </a:solidFill>
              <a:latin typeface="Arial"/>
            </a:endParaRPr>
          </a:p>
        </p:txBody>
      </p:sp>
      <p:sp>
        <p:nvSpPr>
          <p:cNvPr id="8" name="TextBox 7">
            <a:extLst>
              <a:ext uri="{FF2B5EF4-FFF2-40B4-BE49-F238E27FC236}">
                <a16:creationId xmlns:a16="http://schemas.microsoft.com/office/drawing/2014/main" id="{EBC68855-A6E3-4B86-ABB5-69067E22CDAE}"/>
              </a:ext>
            </a:extLst>
          </p:cNvPr>
          <p:cNvSpPr txBox="1"/>
          <p:nvPr/>
        </p:nvSpPr>
        <p:spPr>
          <a:xfrm>
            <a:off x="325828" y="1187196"/>
            <a:ext cx="11167477" cy="4708981"/>
          </a:xfrm>
          <a:prstGeom prst="rect">
            <a:avLst/>
          </a:prstGeom>
          <a:noFill/>
        </p:spPr>
        <p:txBody>
          <a:bodyPr wrap="square">
            <a:spAutoFit/>
          </a:bodyPr>
          <a:lstStyle/>
          <a:p>
            <a:pPr marL="457200" indent="-457200" algn="just"/>
            <a:r>
              <a:rPr lang="en-US" sz="2000" dirty="0">
                <a:latin typeface="Times New Roman" panose="02020603050405020304" pitchFamily="18" charset="0"/>
                <a:cs typeface="Times New Roman" panose="02020603050405020304" pitchFamily="18" charset="0"/>
              </a:rPr>
              <a:t>So, a decision has to be made based on the kind of element we are popping out from the stack. </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If it is a Predicate, then compares it with the description of the current world, if it is satisfied or is already present in our current situation then there is nothing to do because already its true.</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On the contrary if the Predicate is not true then we have to select and push relevant action satisfying the predicate to the Stack.</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So after pushing the relevant action into the stack its precondition should also has to be pushed into the stack. </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In order to apply an operation its precondition has to be satisfied, i.e., the present situation of the world should be suitable enough to apply an operation. </a:t>
            </a:r>
          </a:p>
          <a:p>
            <a:pPr marL="457200" indent="-457200" algn="just"/>
            <a:endParaRPr lang="en-US" sz="2000" dirty="0">
              <a:latin typeface="Times New Roman" panose="02020603050405020304" pitchFamily="18" charset="0"/>
              <a:cs typeface="Times New Roman" panose="02020603050405020304" pitchFamily="18" charset="0"/>
            </a:endParaRPr>
          </a:p>
          <a:p>
            <a:pPr marL="457200" indent="-457200" algn="just"/>
            <a:r>
              <a:rPr lang="en-US" sz="2000" dirty="0">
                <a:latin typeface="Times New Roman" panose="02020603050405020304" pitchFamily="18" charset="0"/>
                <a:cs typeface="Times New Roman" panose="02020603050405020304" pitchFamily="18" charset="0"/>
              </a:rPr>
              <a:t>For that, the preconditions are pushed into the stack once after an action is pushed.</a:t>
            </a:r>
          </a:p>
        </p:txBody>
      </p:sp>
    </p:spTree>
    <p:extLst>
      <p:ext uri="{BB962C8B-B14F-4D97-AF65-F5344CB8AC3E}">
        <p14:creationId xmlns:p14="http://schemas.microsoft.com/office/powerpoint/2010/main" val="134936393"/>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Goal Stack Planning </a:t>
            </a:r>
          </a:p>
          <a:p>
            <a:pPr algn="just">
              <a:lnSpc>
                <a:spcPct val="100000"/>
              </a:lnSpc>
            </a:pPr>
            <a:endParaRPr lang="en-US" sz="1200" b="0" strike="noStrike" spc="-1" dirty="0">
              <a:solidFill>
                <a:srgbClr val="000000"/>
              </a:solidFill>
              <a:latin typeface="Arial"/>
            </a:endParaRPr>
          </a:p>
        </p:txBody>
      </p:sp>
      <p:sp>
        <p:nvSpPr>
          <p:cNvPr id="8" name="TextBox 7">
            <a:extLst>
              <a:ext uri="{FF2B5EF4-FFF2-40B4-BE49-F238E27FC236}">
                <a16:creationId xmlns:a16="http://schemas.microsoft.com/office/drawing/2014/main" id="{EBC68855-A6E3-4B86-ABB5-69067E22CDAE}"/>
              </a:ext>
            </a:extLst>
          </p:cNvPr>
          <p:cNvSpPr txBox="1"/>
          <p:nvPr/>
        </p:nvSpPr>
        <p:spPr>
          <a:xfrm>
            <a:off x="325828" y="1187196"/>
            <a:ext cx="11167477" cy="707886"/>
          </a:xfrm>
          <a:prstGeom prst="rect">
            <a:avLst/>
          </a:prstGeom>
          <a:noFill/>
        </p:spPr>
        <p:txBody>
          <a:bodyPr wrap="square">
            <a:spAutoFit/>
          </a:bodyPr>
          <a:lstStyle/>
          <a:p>
            <a:pPr marL="457200" indent="-457200" algn="just"/>
            <a:r>
              <a:rPr lang="en-US" sz="2000" dirty="0">
                <a:latin typeface="Times New Roman" panose="02020603050405020304" pitchFamily="18" charset="0"/>
                <a:cs typeface="Times New Roman" panose="02020603050405020304" pitchFamily="18" charset="0"/>
              </a:rPr>
              <a:t>Lets start here with the BLOCK WORLD example, the initial state is our current description of our world. The Goal state is what we have to achieve. </a:t>
            </a:r>
          </a:p>
        </p:txBody>
      </p:sp>
      <p:pic>
        <p:nvPicPr>
          <p:cNvPr id="5" name="Picture 4">
            <a:extLst>
              <a:ext uri="{FF2B5EF4-FFF2-40B4-BE49-F238E27FC236}">
                <a16:creationId xmlns:a16="http://schemas.microsoft.com/office/drawing/2014/main" id="{A4A201EA-2C80-45A5-B332-2B9284030FD3}"/>
              </a:ext>
            </a:extLst>
          </p:cNvPr>
          <p:cNvPicPr>
            <a:picLocks noChangeAspect="1"/>
          </p:cNvPicPr>
          <p:nvPr/>
        </p:nvPicPr>
        <p:blipFill>
          <a:blip r:embed="rId2"/>
          <a:stretch>
            <a:fillRect/>
          </a:stretch>
        </p:blipFill>
        <p:spPr>
          <a:xfrm>
            <a:off x="1153551" y="2816215"/>
            <a:ext cx="9867501" cy="1323975"/>
          </a:xfrm>
          <a:prstGeom prst="rect">
            <a:avLst/>
          </a:prstGeom>
        </p:spPr>
      </p:pic>
      <p:sp>
        <p:nvSpPr>
          <p:cNvPr id="6" name="TextBox 5">
            <a:extLst>
              <a:ext uri="{FF2B5EF4-FFF2-40B4-BE49-F238E27FC236}">
                <a16:creationId xmlns:a16="http://schemas.microsoft.com/office/drawing/2014/main" id="{EC98FB59-C0C0-40DE-B556-1D3646AE7F6A}"/>
              </a:ext>
            </a:extLst>
          </p:cNvPr>
          <p:cNvSpPr txBox="1"/>
          <p:nvPr/>
        </p:nvSpPr>
        <p:spPr>
          <a:xfrm>
            <a:off x="1523798" y="4140190"/>
            <a:ext cx="4883949" cy="1077218"/>
          </a:xfrm>
          <a:prstGeom prst="rect">
            <a:avLst/>
          </a:prstGeom>
          <a:noFill/>
        </p:spPr>
        <p:txBody>
          <a:bodyPr wrap="square" rtlCol="0">
            <a:spAutoFit/>
          </a:bodyPr>
          <a:lstStyle/>
          <a:p>
            <a:r>
              <a:rPr lang="en-US" sz="1600" dirty="0">
                <a:solidFill>
                  <a:srgbClr val="CC3399"/>
                </a:solidFill>
              </a:rPr>
              <a:t>Initial State</a:t>
            </a:r>
          </a:p>
          <a:p>
            <a:r>
              <a:rPr lang="en-US" sz="1600" dirty="0"/>
              <a:t>ON(B, A)</a:t>
            </a:r>
            <a:r>
              <a:rPr lang="el-GR" sz="1600" dirty="0"/>
              <a:t>Λ</a:t>
            </a:r>
            <a:r>
              <a:rPr lang="en-US" sz="1600" dirty="0"/>
              <a:t>ONTABLE(C)</a:t>
            </a:r>
            <a:r>
              <a:rPr lang="el-GR" sz="1600" dirty="0"/>
              <a:t> Λ</a:t>
            </a:r>
            <a:r>
              <a:rPr lang="en-US" sz="1600" dirty="0"/>
              <a:t>ONTABLE(A) </a:t>
            </a:r>
            <a:r>
              <a:rPr lang="el-GR" sz="1600" dirty="0"/>
              <a:t>Λ</a:t>
            </a:r>
            <a:r>
              <a:rPr lang="en-US" sz="1600" dirty="0"/>
              <a:t>ONTABLE(D)</a:t>
            </a:r>
            <a:r>
              <a:rPr lang="el-GR" sz="1600" dirty="0"/>
              <a:t> Λ</a:t>
            </a:r>
            <a:r>
              <a:rPr lang="en-US" sz="1600" dirty="0"/>
              <a:t>CLEAR(D)</a:t>
            </a:r>
            <a:r>
              <a:rPr lang="el-GR" sz="1600" dirty="0"/>
              <a:t> Λ</a:t>
            </a:r>
            <a:r>
              <a:rPr lang="en-US" sz="1600" dirty="0"/>
              <a:t>CLEAR(C)</a:t>
            </a:r>
            <a:r>
              <a:rPr lang="el-GR" sz="1600" dirty="0"/>
              <a:t> Λ</a:t>
            </a:r>
            <a:r>
              <a:rPr lang="en-US" sz="1600" dirty="0"/>
              <a:t>CLEAR(B) </a:t>
            </a:r>
            <a:r>
              <a:rPr lang="el-GR" sz="1600" dirty="0"/>
              <a:t>Λ</a:t>
            </a:r>
            <a:r>
              <a:rPr lang="en-US" sz="1600" dirty="0"/>
              <a:t> ARMEMPTY</a:t>
            </a:r>
          </a:p>
        </p:txBody>
      </p:sp>
      <p:sp>
        <p:nvSpPr>
          <p:cNvPr id="9" name="TextBox 8">
            <a:extLst>
              <a:ext uri="{FF2B5EF4-FFF2-40B4-BE49-F238E27FC236}">
                <a16:creationId xmlns:a16="http://schemas.microsoft.com/office/drawing/2014/main" id="{598FBA0F-2572-4DB7-87A9-8E278D39CF7B}"/>
              </a:ext>
            </a:extLst>
          </p:cNvPr>
          <p:cNvSpPr txBox="1"/>
          <p:nvPr/>
        </p:nvSpPr>
        <p:spPr>
          <a:xfrm>
            <a:off x="6907623" y="4150205"/>
            <a:ext cx="5060374" cy="830997"/>
          </a:xfrm>
          <a:prstGeom prst="rect">
            <a:avLst/>
          </a:prstGeom>
          <a:noFill/>
        </p:spPr>
        <p:txBody>
          <a:bodyPr wrap="square" rtlCol="0">
            <a:spAutoFit/>
          </a:bodyPr>
          <a:lstStyle/>
          <a:p>
            <a:r>
              <a:rPr lang="en-US" sz="1600" dirty="0">
                <a:solidFill>
                  <a:srgbClr val="CC3399"/>
                </a:solidFill>
              </a:rPr>
              <a:t>Goal State</a:t>
            </a:r>
          </a:p>
          <a:p>
            <a:r>
              <a:rPr lang="en-US" sz="1600" dirty="0"/>
              <a:t>ON(C,A)</a:t>
            </a:r>
            <a:r>
              <a:rPr lang="el-GR" sz="1600" dirty="0"/>
              <a:t>Λ</a:t>
            </a:r>
            <a:r>
              <a:rPr lang="en-US" sz="1600" dirty="0"/>
              <a:t>ON(B,D) ONTABLE(A)</a:t>
            </a:r>
            <a:r>
              <a:rPr lang="el-GR" sz="1600" dirty="0"/>
              <a:t> Λ</a:t>
            </a:r>
            <a:r>
              <a:rPr lang="en-US" sz="1600" dirty="0"/>
              <a:t>ONTABLE(D) </a:t>
            </a:r>
            <a:r>
              <a:rPr lang="el-GR" sz="1600" dirty="0"/>
              <a:t>Λ</a:t>
            </a:r>
            <a:r>
              <a:rPr lang="en-US" sz="1600" dirty="0"/>
              <a:t>CLEAR(C)</a:t>
            </a:r>
            <a:r>
              <a:rPr lang="el-GR" sz="1600" dirty="0"/>
              <a:t> Λ</a:t>
            </a:r>
            <a:r>
              <a:rPr lang="en-US" sz="1600" dirty="0"/>
              <a:t>CLEAR(B) </a:t>
            </a:r>
            <a:r>
              <a:rPr lang="el-GR" sz="1600" dirty="0"/>
              <a:t>Λ</a:t>
            </a:r>
            <a:r>
              <a:rPr lang="en-US" sz="1600" dirty="0"/>
              <a:t> ARMEMPTY</a:t>
            </a:r>
          </a:p>
        </p:txBody>
      </p:sp>
    </p:spTree>
    <p:extLst>
      <p:ext uri="{BB962C8B-B14F-4D97-AF65-F5344CB8AC3E}">
        <p14:creationId xmlns:p14="http://schemas.microsoft.com/office/powerpoint/2010/main" val="158429302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Goal Stack Planning </a:t>
            </a:r>
          </a:p>
          <a:p>
            <a:pPr algn="just">
              <a:lnSpc>
                <a:spcPct val="100000"/>
              </a:lnSpc>
            </a:pPr>
            <a:endParaRPr lang="en-US" sz="1200" b="0" strike="noStrike" spc="-1" dirty="0">
              <a:solidFill>
                <a:srgbClr val="000000"/>
              </a:solidFill>
              <a:latin typeface="Arial"/>
            </a:endParaRPr>
          </a:p>
        </p:txBody>
      </p:sp>
      <p:sp>
        <p:nvSpPr>
          <p:cNvPr id="8" name="TextBox 7">
            <a:extLst>
              <a:ext uri="{FF2B5EF4-FFF2-40B4-BE49-F238E27FC236}">
                <a16:creationId xmlns:a16="http://schemas.microsoft.com/office/drawing/2014/main" id="{EBC68855-A6E3-4B86-ABB5-69067E22CDAE}"/>
              </a:ext>
            </a:extLst>
          </p:cNvPr>
          <p:cNvSpPr txBox="1"/>
          <p:nvPr/>
        </p:nvSpPr>
        <p:spPr>
          <a:xfrm>
            <a:off x="325828" y="1187196"/>
            <a:ext cx="11167477"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following list of actions can be applied to the various situations in the problem.</a:t>
            </a:r>
          </a:p>
        </p:txBody>
      </p:sp>
      <p:graphicFrame>
        <p:nvGraphicFramePr>
          <p:cNvPr id="10" name="Table 9">
            <a:extLst>
              <a:ext uri="{FF2B5EF4-FFF2-40B4-BE49-F238E27FC236}">
                <a16:creationId xmlns:a16="http://schemas.microsoft.com/office/drawing/2014/main" id="{54207557-13CB-4DB1-B918-405F456EF467}"/>
              </a:ext>
            </a:extLst>
          </p:cNvPr>
          <p:cNvGraphicFramePr>
            <a:graphicFrameLocks noGrp="1"/>
          </p:cNvGraphicFramePr>
          <p:nvPr/>
        </p:nvGraphicFramePr>
        <p:xfrm>
          <a:off x="613569" y="2287529"/>
          <a:ext cx="10808683" cy="2870200"/>
        </p:xfrm>
        <a:graphic>
          <a:graphicData uri="http://schemas.openxmlformats.org/drawingml/2006/table">
            <a:tbl>
              <a:tblPr firstRow="1" bandRow="1">
                <a:tableStyleId>{21E4AEA4-8DFA-4A89-87EB-49C32662AFE0}</a:tableStyleId>
              </a:tblPr>
              <a:tblGrid>
                <a:gridCol w="2702171">
                  <a:extLst>
                    <a:ext uri="{9D8B030D-6E8A-4147-A177-3AD203B41FA5}">
                      <a16:colId xmlns:a16="http://schemas.microsoft.com/office/drawing/2014/main" val="20000"/>
                    </a:ext>
                  </a:extLst>
                </a:gridCol>
                <a:gridCol w="2702171">
                  <a:extLst>
                    <a:ext uri="{9D8B030D-6E8A-4147-A177-3AD203B41FA5}">
                      <a16:colId xmlns:a16="http://schemas.microsoft.com/office/drawing/2014/main" val="20001"/>
                    </a:ext>
                  </a:extLst>
                </a:gridCol>
                <a:gridCol w="2743202">
                  <a:extLst>
                    <a:ext uri="{9D8B030D-6E8A-4147-A177-3AD203B41FA5}">
                      <a16:colId xmlns:a16="http://schemas.microsoft.com/office/drawing/2014/main" val="20002"/>
                    </a:ext>
                  </a:extLst>
                </a:gridCol>
                <a:gridCol w="2661139">
                  <a:extLst>
                    <a:ext uri="{9D8B030D-6E8A-4147-A177-3AD203B41FA5}">
                      <a16:colId xmlns:a16="http://schemas.microsoft.com/office/drawing/2014/main" val="20003"/>
                    </a:ext>
                  </a:extLst>
                </a:gridCol>
              </a:tblGrid>
              <a:tr h="370840">
                <a:tc>
                  <a:txBody>
                    <a:bodyPr/>
                    <a:lstStyle/>
                    <a:p>
                      <a:pPr algn="ctr"/>
                      <a:r>
                        <a:rPr lang="en-US" dirty="0">
                          <a:solidFill>
                            <a:schemeClr val="accent1"/>
                          </a:solidFill>
                        </a:rPr>
                        <a:t>OPERATORS </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algn="ctr"/>
                      <a:r>
                        <a:rPr lang="en-US" dirty="0">
                          <a:solidFill>
                            <a:schemeClr val="accent1"/>
                          </a:solidFill>
                        </a:rPr>
                        <a:t>PRECONDITION</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algn="ctr"/>
                      <a:r>
                        <a:rPr lang="en-US" dirty="0">
                          <a:solidFill>
                            <a:schemeClr val="accent1"/>
                          </a:solidFill>
                        </a:rPr>
                        <a:t>DELETE</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algn="ctr"/>
                      <a:r>
                        <a:rPr lang="en-US" dirty="0">
                          <a:solidFill>
                            <a:schemeClr val="accent1"/>
                          </a:solidFill>
                        </a:rPr>
                        <a:t>ADD</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lvl="0" indent="0">
                        <a:buFont typeface="+mj-lt"/>
                        <a:buNone/>
                      </a:pPr>
                      <a:r>
                        <a:rPr lang="en-US" dirty="0">
                          <a:solidFill>
                            <a:srgbClr val="00B0F0"/>
                          </a:solidFill>
                        </a:rPr>
                        <a:t>STACK(A, B): </a:t>
                      </a:r>
                      <a:r>
                        <a:rPr lang="en-US" dirty="0">
                          <a:solidFill>
                            <a:schemeClr val="tx1"/>
                          </a:solidFill>
                        </a:rPr>
                        <a:t>Place block A on block B.</a:t>
                      </a:r>
                      <a:r>
                        <a:rPr lang="en-US" dirty="0">
                          <a:solidFill>
                            <a:srgbClr val="00B0F0"/>
                          </a:solidFill>
                        </a:rPr>
                        <a:t>	 </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CLEAR(B)</a:t>
                      </a:r>
                      <a:r>
                        <a:rPr lang="el-GR" dirty="0"/>
                        <a:t> Λ</a:t>
                      </a:r>
                      <a:r>
                        <a:rPr lang="en-US" dirty="0"/>
                        <a:t> HOLDING (A)</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CLEAR(B)</a:t>
                      </a:r>
                      <a:r>
                        <a:rPr lang="el-GR" dirty="0"/>
                        <a:t> Λ</a:t>
                      </a:r>
                      <a:r>
                        <a:rPr lang="en-US" dirty="0"/>
                        <a:t> HOLDING (A)</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r>
                        <a:rPr lang="en-US" dirty="0"/>
                        <a:t>ARMEMPTY </a:t>
                      </a:r>
                      <a:r>
                        <a:rPr lang="el-GR" dirty="0"/>
                        <a:t>Λ</a:t>
                      </a:r>
                      <a:r>
                        <a:rPr lang="en-US" dirty="0"/>
                        <a:t> ON(A,B)</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UNSTACK(A, B): </a:t>
                      </a:r>
                      <a:r>
                        <a:rPr lang="en-US" dirty="0">
                          <a:solidFill>
                            <a:schemeClr val="tx1"/>
                          </a:solidFill>
                        </a:rPr>
                        <a:t>Pick up block A from its current position on block B.</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ON(A,B)</a:t>
                      </a:r>
                      <a:r>
                        <a:rPr lang="el-GR" dirty="0"/>
                        <a:t> Λ</a:t>
                      </a:r>
                      <a:r>
                        <a:rPr lang="en-US" dirty="0"/>
                        <a:t> CLEAR(A)</a:t>
                      </a:r>
                      <a:r>
                        <a:rPr lang="el-GR" dirty="0"/>
                        <a:t> Λ</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ARMEMPTY</a:t>
                      </a:r>
                    </a:p>
                    <a:p>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ON(A,B)</a:t>
                      </a:r>
                      <a:r>
                        <a:rPr lang="el-GR" dirty="0"/>
                        <a:t> Λ</a:t>
                      </a:r>
                      <a:r>
                        <a:rPr lang="en-US" dirty="0"/>
                        <a:t> ARMEMPTY</a:t>
                      </a:r>
                    </a:p>
                    <a:p>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HOLDING (A) </a:t>
                      </a:r>
                      <a:r>
                        <a:rPr lang="el-GR" dirty="0"/>
                        <a:t>Λ</a:t>
                      </a:r>
                      <a:r>
                        <a:rPr lang="en-US" dirty="0"/>
                        <a:t> CLEAR(B)</a:t>
                      </a:r>
                      <a:r>
                        <a:rPr lang="el-GR" dirty="0"/>
                        <a:t> </a:t>
                      </a:r>
                      <a:endParaRPr lang="en-US" dirty="0"/>
                    </a:p>
                    <a:p>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PICKUP(A): </a:t>
                      </a:r>
                      <a:r>
                        <a:rPr lang="en-US" dirty="0">
                          <a:solidFill>
                            <a:schemeClr val="tx1"/>
                          </a:solidFill>
                        </a:rPr>
                        <a:t>Pick up block A from the table and hold it.</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CLEAR(A)</a:t>
                      </a:r>
                      <a:r>
                        <a:rPr lang="el-GR" dirty="0"/>
                        <a:t> Λ</a:t>
                      </a:r>
                      <a:r>
                        <a:rPr lang="en-US" dirty="0"/>
                        <a:t> ONTABLE(A) </a:t>
                      </a:r>
                      <a:r>
                        <a:rPr lang="el-GR" dirty="0"/>
                        <a:t>Λ</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ARMEMPTY</a:t>
                      </a:r>
                    </a:p>
                    <a:p>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ONTABLE(A) </a:t>
                      </a:r>
                      <a:r>
                        <a:rPr lang="el-GR" dirty="0"/>
                        <a:t>Λ</a:t>
                      </a:r>
                      <a:r>
                        <a:rPr lang="en-US" dirty="0"/>
                        <a:t> ARMEMPTY</a:t>
                      </a:r>
                    </a:p>
                    <a:p>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r>
                        <a:rPr lang="en-US" dirty="0"/>
                        <a:t>HOLDING (A)</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PUTDOWN(A): </a:t>
                      </a:r>
                      <a:r>
                        <a:rPr lang="en-US" dirty="0">
                          <a:solidFill>
                            <a:schemeClr val="tx1"/>
                          </a:solidFill>
                        </a:rPr>
                        <a:t>Put block A down on the table.</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HOLDING (A)</a:t>
                      </a:r>
                    </a:p>
                    <a:p>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HOLDING (A)</a:t>
                      </a:r>
                    </a:p>
                    <a:p>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ONTABLE(A) </a:t>
                      </a:r>
                      <a:r>
                        <a:rPr lang="el-GR" dirty="0"/>
                        <a:t>Λ</a:t>
                      </a:r>
                      <a:r>
                        <a:rPr lang="en-US" dirty="0"/>
                        <a:t> ARMEMPTY</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1884271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Goal Stack Planning </a:t>
            </a:r>
          </a:p>
          <a:p>
            <a:pPr algn="just">
              <a:lnSpc>
                <a:spcPct val="100000"/>
              </a:lnSpc>
            </a:pPr>
            <a:endParaRPr lang="en-US" sz="1200" b="0" strike="noStrike" spc="-1" dirty="0">
              <a:solidFill>
                <a:srgbClr val="000000"/>
              </a:solidFill>
              <a:latin typeface="Arial"/>
            </a:endParaRPr>
          </a:p>
        </p:txBody>
      </p:sp>
      <p:pic>
        <p:nvPicPr>
          <p:cNvPr id="6" name="Picture 5">
            <a:extLst>
              <a:ext uri="{FF2B5EF4-FFF2-40B4-BE49-F238E27FC236}">
                <a16:creationId xmlns:a16="http://schemas.microsoft.com/office/drawing/2014/main" id="{6E336E62-4D34-4A2A-9227-3688E473EC7C}"/>
              </a:ext>
            </a:extLst>
          </p:cNvPr>
          <p:cNvPicPr>
            <a:picLocks noChangeAspect="1"/>
          </p:cNvPicPr>
          <p:nvPr/>
        </p:nvPicPr>
        <p:blipFill>
          <a:blip r:embed="rId2"/>
          <a:stretch>
            <a:fillRect/>
          </a:stretch>
        </p:blipFill>
        <p:spPr>
          <a:xfrm>
            <a:off x="410380" y="1886792"/>
            <a:ext cx="1913940" cy="1677960"/>
          </a:xfrm>
          <a:prstGeom prst="rect">
            <a:avLst/>
          </a:prstGeom>
          <a:ln>
            <a:solidFill>
              <a:schemeClr val="accent2">
                <a:lumMod val="60000"/>
                <a:lumOff val="40000"/>
              </a:schemeClr>
            </a:solidFill>
          </a:ln>
        </p:spPr>
      </p:pic>
      <p:pic>
        <p:nvPicPr>
          <p:cNvPr id="9" name="Picture 8">
            <a:extLst>
              <a:ext uri="{FF2B5EF4-FFF2-40B4-BE49-F238E27FC236}">
                <a16:creationId xmlns:a16="http://schemas.microsoft.com/office/drawing/2014/main" id="{E6B39519-7B8B-4110-9120-2769E2CF8F66}"/>
              </a:ext>
            </a:extLst>
          </p:cNvPr>
          <p:cNvPicPr>
            <a:picLocks noChangeAspect="1"/>
          </p:cNvPicPr>
          <p:nvPr/>
        </p:nvPicPr>
        <p:blipFill>
          <a:blip r:embed="rId3"/>
          <a:stretch>
            <a:fillRect/>
          </a:stretch>
        </p:blipFill>
        <p:spPr>
          <a:xfrm>
            <a:off x="3181460" y="1943942"/>
            <a:ext cx="2057400" cy="1695450"/>
          </a:xfrm>
          <a:prstGeom prst="rect">
            <a:avLst/>
          </a:prstGeom>
          <a:ln>
            <a:solidFill>
              <a:schemeClr val="accent2">
                <a:lumMod val="60000"/>
                <a:lumOff val="40000"/>
              </a:schemeClr>
            </a:solidFill>
          </a:ln>
        </p:spPr>
      </p:pic>
      <p:pic>
        <p:nvPicPr>
          <p:cNvPr id="11" name="Picture 10">
            <a:extLst>
              <a:ext uri="{FF2B5EF4-FFF2-40B4-BE49-F238E27FC236}">
                <a16:creationId xmlns:a16="http://schemas.microsoft.com/office/drawing/2014/main" id="{82A1585D-905D-4D23-81AF-9D40B96DED3A}"/>
              </a:ext>
            </a:extLst>
          </p:cNvPr>
          <p:cNvPicPr>
            <a:picLocks noChangeAspect="1"/>
          </p:cNvPicPr>
          <p:nvPr/>
        </p:nvPicPr>
        <p:blipFill>
          <a:blip r:embed="rId4"/>
          <a:stretch>
            <a:fillRect/>
          </a:stretch>
        </p:blipFill>
        <p:spPr>
          <a:xfrm>
            <a:off x="6096000" y="1943941"/>
            <a:ext cx="2194560" cy="1715398"/>
          </a:xfrm>
          <a:prstGeom prst="rect">
            <a:avLst/>
          </a:prstGeom>
          <a:ln>
            <a:solidFill>
              <a:schemeClr val="accent2">
                <a:lumMod val="60000"/>
                <a:lumOff val="40000"/>
              </a:schemeClr>
            </a:solidFill>
          </a:ln>
        </p:spPr>
      </p:pic>
      <p:pic>
        <p:nvPicPr>
          <p:cNvPr id="12" name="Picture 11">
            <a:extLst>
              <a:ext uri="{FF2B5EF4-FFF2-40B4-BE49-F238E27FC236}">
                <a16:creationId xmlns:a16="http://schemas.microsoft.com/office/drawing/2014/main" id="{500FB019-4D31-4CAA-8EA8-6DA17BAB5B58}"/>
              </a:ext>
            </a:extLst>
          </p:cNvPr>
          <p:cNvPicPr>
            <a:picLocks noChangeAspect="1"/>
          </p:cNvPicPr>
          <p:nvPr/>
        </p:nvPicPr>
        <p:blipFill>
          <a:blip r:embed="rId5"/>
          <a:stretch>
            <a:fillRect/>
          </a:stretch>
        </p:blipFill>
        <p:spPr>
          <a:xfrm>
            <a:off x="9134365" y="1943942"/>
            <a:ext cx="1962150" cy="1752600"/>
          </a:xfrm>
          <a:prstGeom prst="rect">
            <a:avLst/>
          </a:prstGeom>
          <a:ln>
            <a:solidFill>
              <a:schemeClr val="accent2">
                <a:lumMod val="60000"/>
                <a:lumOff val="40000"/>
              </a:schemeClr>
            </a:solidFill>
          </a:ln>
        </p:spPr>
      </p:pic>
      <p:pic>
        <p:nvPicPr>
          <p:cNvPr id="13" name="Picture 12">
            <a:extLst>
              <a:ext uri="{FF2B5EF4-FFF2-40B4-BE49-F238E27FC236}">
                <a16:creationId xmlns:a16="http://schemas.microsoft.com/office/drawing/2014/main" id="{1121C0A9-04E4-455C-85B3-5B4C4F0B8FF6}"/>
              </a:ext>
            </a:extLst>
          </p:cNvPr>
          <p:cNvPicPr>
            <a:picLocks noChangeAspect="1"/>
          </p:cNvPicPr>
          <p:nvPr/>
        </p:nvPicPr>
        <p:blipFill>
          <a:blip r:embed="rId6"/>
          <a:stretch>
            <a:fillRect/>
          </a:stretch>
        </p:blipFill>
        <p:spPr>
          <a:xfrm>
            <a:off x="410380" y="4332472"/>
            <a:ext cx="1847850" cy="1781175"/>
          </a:xfrm>
          <a:prstGeom prst="rect">
            <a:avLst/>
          </a:prstGeom>
          <a:ln>
            <a:solidFill>
              <a:schemeClr val="accent2">
                <a:lumMod val="60000"/>
                <a:lumOff val="40000"/>
              </a:schemeClr>
            </a:solidFill>
          </a:ln>
        </p:spPr>
      </p:pic>
      <p:pic>
        <p:nvPicPr>
          <p:cNvPr id="14" name="Picture 13">
            <a:extLst>
              <a:ext uri="{FF2B5EF4-FFF2-40B4-BE49-F238E27FC236}">
                <a16:creationId xmlns:a16="http://schemas.microsoft.com/office/drawing/2014/main" id="{7BDFE9E0-234A-4B7B-B2BF-3866B9786837}"/>
              </a:ext>
            </a:extLst>
          </p:cNvPr>
          <p:cNvPicPr>
            <a:picLocks noChangeAspect="1"/>
          </p:cNvPicPr>
          <p:nvPr/>
        </p:nvPicPr>
        <p:blipFill>
          <a:blip r:embed="rId7"/>
          <a:stretch>
            <a:fillRect/>
          </a:stretch>
        </p:blipFill>
        <p:spPr>
          <a:xfrm>
            <a:off x="3181460" y="4332472"/>
            <a:ext cx="1920240" cy="1841055"/>
          </a:xfrm>
          <a:prstGeom prst="rect">
            <a:avLst/>
          </a:prstGeom>
          <a:ln>
            <a:solidFill>
              <a:schemeClr val="accent2">
                <a:lumMod val="60000"/>
                <a:lumOff val="40000"/>
              </a:schemeClr>
            </a:solidFill>
          </a:ln>
        </p:spPr>
      </p:pic>
      <p:pic>
        <p:nvPicPr>
          <p:cNvPr id="15" name="Picture 14">
            <a:extLst>
              <a:ext uri="{FF2B5EF4-FFF2-40B4-BE49-F238E27FC236}">
                <a16:creationId xmlns:a16="http://schemas.microsoft.com/office/drawing/2014/main" id="{609DB2AB-3B1A-4365-B083-55350B71B500}"/>
              </a:ext>
            </a:extLst>
          </p:cNvPr>
          <p:cNvPicPr>
            <a:picLocks noChangeAspect="1"/>
          </p:cNvPicPr>
          <p:nvPr/>
        </p:nvPicPr>
        <p:blipFill>
          <a:blip r:embed="rId8"/>
          <a:stretch>
            <a:fillRect/>
          </a:stretch>
        </p:blipFill>
        <p:spPr>
          <a:xfrm>
            <a:off x="6095999" y="4332472"/>
            <a:ext cx="1920240" cy="1890698"/>
          </a:xfrm>
          <a:prstGeom prst="rect">
            <a:avLst/>
          </a:prstGeom>
          <a:ln>
            <a:solidFill>
              <a:schemeClr val="accent2">
                <a:lumMod val="60000"/>
                <a:lumOff val="40000"/>
              </a:schemeClr>
            </a:solidFill>
          </a:ln>
        </p:spPr>
      </p:pic>
      <p:pic>
        <p:nvPicPr>
          <p:cNvPr id="16" name="Picture 15">
            <a:extLst>
              <a:ext uri="{FF2B5EF4-FFF2-40B4-BE49-F238E27FC236}">
                <a16:creationId xmlns:a16="http://schemas.microsoft.com/office/drawing/2014/main" id="{6966AC18-36C3-4D65-A7F7-77BA407153CC}"/>
              </a:ext>
            </a:extLst>
          </p:cNvPr>
          <p:cNvPicPr>
            <a:picLocks noChangeAspect="1"/>
          </p:cNvPicPr>
          <p:nvPr/>
        </p:nvPicPr>
        <p:blipFill>
          <a:blip r:embed="rId9"/>
          <a:stretch>
            <a:fillRect/>
          </a:stretch>
        </p:blipFill>
        <p:spPr>
          <a:xfrm>
            <a:off x="9134365" y="4332472"/>
            <a:ext cx="1920240" cy="1761870"/>
          </a:xfrm>
          <a:prstGeom prst="rect">
            <a:avLst/>
          </a:prstGeom>
          <a:ln>
            <a:solidFill>
              <a:schemeClr val="accent2">
                <a:lumMod val="60000"/>
                <a:lumOff val="40000"/>
              </a:schemeClr>
            </a:solidFill>
          </a:ln>
        </p:spPr>
      </p:pic>
    </p:spTree>
    <p:extLst>
      <p:ext uri="{BB962C8B-B14F-4D97-AF65-F5344CB8AC3E}">
        <p14:creationId xmlns:p14="http://schemas.microsoft.com/office/powerpoint/2010/main" val="15612964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Game Playing is an important domain of Artificial Intelligence.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two reasons that games appeared to be a good domain.</a:t>
            </a:r>
          </a:p>
          <a:p>
            <a:pPr marL="800100" lvl="1" indent="-342900">
              <a:buFont typeface="+mj-lt"/>
              <a:buAutoNum type="arabicPeriod"/>
            </a:pPr>
            <a:r>
              <a:rPr lang="en-US" sz="2000" dirty="0">
                <a:latin typeface="Times New Roman" panose="02020603050405020304" pitchFamily="18" charset="0"/>
                <a:cs typeface="Times New Roman" panose="02020603050405020304" pitchFamily="18" charset="0"/>
              </a:rPr>
              <a:t>They provide a structured task in which it is very easy to measure success or failure.</a:t>
            </a:r>
          </a:p>
          <a:p>
            <a:pPr marL="800100" lvl="1" indent="-342900">
              <a:buFont typeface="+mj-lt"/>
              <a:buAutoNum type="arabicPeriod"/>
            </a:pPr>
            <a:r>
              <a:rPr lang="en-US" sz="2000" dirty="0">
                <a:latin typeface="Times New Roman" panose="02020603050405020304" pitchFamily="18" charset="0"/>
                <a:cs typeface="Times New Roman" panose="02020603050405020304" pitchFamily="18" charset="0"/>
              </a:rPr>
              <a:t>They are easily solvable by a straightforward search from the starting state to a winning position.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Games require only the domain knowledge such as the rules, legal moves and the conditions of winning or losing the game.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a two-player game, both the players try to win the game. So, both of them try to make the best move possible at each turn.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improve the effectiveness of a search based problem solving program two things can be done.</a:t>
            </a:r>
          </a:p>
          <a:p>
            <a:pPr marL="800100" lvl="1" indent="-342900">
              <a:buFont typeface="+mj-lt"/>
              <a:buAutoNum type="arabicPeriod"/>
            </a:pPr>
            <a:r>
              <a:rPr lang="en-US" sz="2000" dirty="0">
                <a:latin typeface="Times New Roman" panose="02020603050405020304" pitchFamily="18" charset="0"/>
                <a:cs typeface="Times New Roman" panose="02020603050405020304" pitchFamily="18" charset="0"/>
              </a:rPr>
              <a:t>Improve generate procedure so that only good moves are generated.</a:t>
            </a:r>
          </a:p>
          <a:p>
            <a:pPr marL="800100" lvl="1" indent="-342900">
              <a:buFont typeface="+mj-lt"/>
              <a:buAutoNum type="arabicPeriod"/>
            </a:pPr>
            <a:r>
              <a:rPr lang="en-US" sz="2000" dirty="0">
                <a:latin typeface="Times New Roman" panose="02020603050405020304" pitchFamily="18" charset="0"/>
                <a:cs typeface="Times New Roman" panose="02020603050405020304" pitchFamily="18" charset="0"/>
              </a:rPr>
              <a:t>Improve test procedure so that the best move will be recognized and explored first.</a:t>
            </a:r>
          </a:p>
        </p:txBody>
      </p:sp>
      <p:sp>
        <p:nvSpPr>
          <p:cNvPr id="5" name="TextShape 1">
            <a:extLst>
              <a:ext uri="{FF2B5EF4-FFF2-40B4-BE49-F238E27FC236}">
                <a16:creationId xmlns:a16="http://schemas.microsoft.com/office/drawing/2014/main" id="{66AAA3C2-B087-4875-9251-A406CE3AD246}"/>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Game Playing &amp; Planning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346361559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Autofit/>
          </a:bodyPr>
          <a:lstStyle/>
          <a:p>
            <a:pPr algn="just">
              <a:lnSpc>
                <a:spcPct val="100000"/>
              </a:lnSpc>
            </a:pPr>
            <a:r>
              <a:rPr lang="en-US" sz="3200" spc="-1" dirty="0">
                <a:solidFill>
                  <a:srgbClr val="00A4B6"/>
                </a:solidFill>
                <a:latin typeface="Proxima Nova"/>
                <a:ea typeface="Proxima Nova"/>
              </a:rPr>
              <a:t>Unit-4   Constraint Posting</a:t>
            </a:r>
          </a:p>
          <a:p>
            <a:pPr algn="just">
              <a:lnSpc>
                <a:spcPct val="100000"/>
              </a:lnSpc>
            </a:pPr>
            <a:r>
              <a:rPr lang="en-US" sz="3200" spc="-1" dirty="0">
                <a:solidFill>
                  <a:srgbClr val="00A4B6"/>
                </a:solidFill>
                <a:latin typeface="Proxima Nova"/>
                <a:ea typeface="Proxima Nova"/>
              </a:rPr>
              <a:t> </a:t>
            </a:r>
          </a:p>
          <a:p>
            <a:pPr algn="just">
              <a:lnSpc>
                <a:spcPct val="100000"/>
              </a:lnSpc>
            </a:pPr>
            <a:endParaRPr lang="en-US" sz="3200" b="0" strike="noStrike" spc="-1" dirty="0">
              <a:solidFill>
                <a:srgbClr val="000000"/>
              </a:solidFill>
              <a:latin typeface="Arial"/>
            </a:endParaRPr>
          </a:p>
        </p:txBody>
      </p:sp>
      <p:sp>
        <p:nvSpPr>
          <p:cNvPr id="17" name="Text Placeholder 8">
            <a:extLst>
              <a:ext uri="{FF2B5EF4-FFF2-40B4-BE49-F238E27FC236}">
                <a16:creationId xmlns:a16="http://schemas.microsoft.com/office/drawing/2014/main" id="{713E2F9E-2D30-480C-AC0A-1560C2AA3216}"/>
              </a:ext>
            </a:extLst>
          </p:cNvPr>
          <p:cNvSpPr txBox="1">
            <a:spLocks/>
          </p:cNvSpPr>
          <p:nvPr/>
        </p:nvSpPr>
        <p:spPr>
          <a:xfrm>
            <a:off x="224003" y="1541445"/>
            <a:ext cx="11642169" cy="4879929"/>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The idea of constraint posting is to build up a plan by incrementally hypothesizing operators, partial orderings between operators, and binding of variables within operators.</a:t>
            </a:r>
          </a:p>
          <a:p>
            <a:pPr marL="457200" indent="-457200" algn="just"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Constraint posting often comes with Non-Linear Planning. The idea of constraint posting is to build up a plan incrementally.</a:t>
            </a:r>
          </a:p>
          <a:p>
            <a:pPr marL="457200" indent="-457200" algn="just"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At any given time in the problem-solving process, we may have a set of useful operators but perhaps no clear idea of how those operators should order with respect to each other.</a:t>
            </a:r>
          </a:p>
          <a:p>
            <a:pPr marL="457200" indent="-457200" algn="just"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A solution is a partially ordered, partially instantiated set of operators to generate an actual plan. And we can convert the partial order into any number of total orders.</a:t>
            </a:r>
          </a:p>
        </p:txBody>
      </p:sp>
    </p:spTree>
    <p:extLst>
      <p:ext uri="{BB962C8B-B14F-4D97-AF65-F5344CB8AC3E}">
        <p14:creationId xmlns:p14="http://schemas.microsoft.com/office/powerpoint/2010/main" val="260481387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Game Playing &amp; Planning</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lnSpcReduction="10000"/>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Overview</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MiniMax Procedures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Alpha Beta Cut-Offs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Refinement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the Blocks World</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Components of a Planning System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Goal Stack Planning</a:t>
            </a:r>
          </a:p>
          <a:p>
            <a:pPr marL="342900" indent="-342900">
              <a:buFont typeface="Arial" panose="020B0604020202020204" pitchFamily="34" charset="0"/>
              <a:buChar char="•"/>
            </a:pPr>
            <a:r>
              <a:rPr lang="en-US" sz="2800" dirty="0">
                <a:latin typeface="CastleT" panose="020E0602050706020204" pitchFamily="34" charset="0"/>
              </a:rPr>
              <a:t>Non-Linear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Hierarchical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Reactive Systems</a:t>
            </a:r>
          </a:p>
        </p:txBody>
      </p:sp>
    </p:spTree>
    <p:extLst>
      <p:ext uri="{BB962C8B-B14F-4D97-AF65-F5344CB8AC3E}">
        <p14:creationId xmlns:p14="http://schemas.microsoft.com/office/powerpoint/2010/main" val="349562048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Autofit/>
          </a:bodyPr>
          <a:lstStyle/>
          <a:p>
            <a:pPr algn="just">
              <a:lnSpc>
                <a:spcPct val="100000"/>
              </a:lnSpc>
            </a:pPr>
            <a:r>
              <a:rPr lang="en-US" sz="2800" spc="-1" dirty="0">
                <a:solidFill>
                  <a:srgbClr val="00A4B6"/>
                </a:solidFill>
                <a:latin typeface="Proxima Nova"/>
                <a:ea typeface="Proxima Nova"/>
              </a:rPr>
              <a:t>Unit-4   Nonlinear Planning using Constraint Posting</a:t>
            </a:r>
          </a:p>
          <a:p>
            <a:pPr algn="just">
              <a:lnSpc>
                <a:spcPct val="100000"/>
              </a:lnSpc>
            </a:pPr>
            <a:r>
              <a:rPr lang="en-US" sz="2800" spc="-1" dirty="0">
                <a:solidFill>
                  <a:srgbClr val="00A4B6"/>
                </a:solidFill>
                <a:latin typeface="Proxima Nova"/>
                <a:ea typeface="Proxima Nova"/>
              </a:rPr>
              <a:t> </a:t>
            </a:r>
          </a:p>
          <a:p>
            <a:pPr algn="just">
              <a:lnSpc>
                <a:spcPct val="100000"/>
              </a:lnSpc>
            </a:pPr>
            <a:endParaRPr lang="en-US" sz="2800" b="0" strike="noStrike" spc="-1" dirty="0">
              <a:solidFill>
                <a:srgbClr val="000000"/>
              </a:solidFill>
              <a:latin typeface="Arial"/>
            </a:endParaRPr>
          </a:p>
        </p:txBody>
      </p:sp>
      <p:sp>
        <p:nvSpPr>
          <p:cNvPr id="17" name="Text Placeholder 8">
            <a:extLst>
              <a:ext uri="{FF2B5EF4-FFF2-40B4-BE49-F238E27FC236}">
                <a16:creationId xmlns:a16="http://schemas.microsoft.com/office/drawing/2014/main" id="{713E2F9E-2D30-480C-AC0A-1560C2AA3216}"/>
              </a:ext>
            </a:extLst>
          </p:cNvPr>
          <p:cNvSpPr txBox="1">
            <a:spLocks/>
          </p:cNvSpPr>
          <p:nvPr/>
        </p:nvSpPr>
        <p:spPr>
          <a:xfrm>
            <a:off x="224003" y="1541445"/>
            <a:ext cx="11642169" cy="4879929"/>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This planning is used to set a goal stack and is included in the search space of all possible sub-goal orderings. It handles the goal interactions by interleaving method.</a:t>
            </a:r>
          </a:p>
          <a:p>
            <a:pPr marL="457200" indent="-457200" algn="just"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Many problems require an intertwined plan in which multiple sub-problems worked on simultaneously.</a:t>
            </a:r>
          </a:p>
          <a:p>
            <a:pPr marL="457200" indent="-457200" algn="just"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Such a plan is called nonlinear plan because it is not composed of a linear sequence of complete sub-plans.</a:t>
            </a:r>
          </a:p>
          <a:p>
            <a:pPr marL="457200" indent="-457200" algn="just"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Non-linear planning may be an optimal solution with respect to plan length (depending on search strategy used).</a:t>
            </a:r>
          </a:p>
          <a:p>
            <a:pPr marL="457200" indent="-457200" algn="just"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It takes larger search space, since all possible goal orderings are taken into consideration.</a:t>
            </a:r>
          </a:p>
        </p:txBody>
      </p:sp>
    </p:spTree>
    <p:extLst>
      <p:ext uri="{BB962C8B-B14F-4D97-AF65-F5344CB8AC3E}">
        <p14:creationId xmlns:p14="http://schemas.microsoft.com/office/powerpoint/2010/main" val="976016103"/>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Autofit/>
          </a:bodyPr>
          <a:lstStyle/>
          <a:p>
            <a:pPr algn="just">
              <a:lnSpc>
                <a:spcPct val="100000"/>
              </a:lnSpc>
            </a:pPr>
            <a:r>
              <a:rPr lang="en-US" sz="2800" spc="-1" dirty="0">
                <a:solidFill>
                  <a:srgbClr val="00A4B6"/>
                </a:solidFill>
                <a:latin typeface="Proxima Nova"/>
                <a:ea typeface="Proxima Nova"/>
              </a:rPr>
              <a:t>Unit-4  Constraint Posting versus State Space Search</a:t>
            </a:r>
          </a:p>
          <a:p>
            <a:pPr algn="just">
              <a:lnSpc>
                <a:spcPct val="100000"/>
              </a:lnSpc>
            </a:pPr>
            <a:endParaRPr lang="en-US" sz="2800" spc="-1" dirty="0">
              <a:solidFill>
                <a:srgbClr val="00A4B6"/>
              </a:solidFill>
              <a:latin typeface="Proxima Nova"/>
              <a:ea typeface="Proxima Nova"/>
            </a:endParaRPr>
          </a:p>
          <a:p>
            <a:pPr algn="just">
              <a:lnSpc>
                <a:spcPct val="100000"/>
              </a:lnSpc>
            </a:pPr>
            <a:r>
              <a:rPr lang="en-US" sz="2800" spc="-1" dirty="0">
                <a:solidFill>
                  <a:srgbClr val="00A4B6"/>
                </a:solidFill>
                <a:latin typeface="Proxima Nova"/>
                <a:ea typeface="Proxima Nova"/>
              </a:rPr>
              <a:t> </a:t>
            </a:r>
          </a:p>
          <a:p>
            <a:pPr algn="just">
              <a:lnSpc>
                <a:spcPct val="100000"/>
              </a:lnSpc>
            </a:pPr>
            <a:endParaRPr lang="en-US" sz="2800" b="0" strike="noStrike" spc="-1" dirty="0">
              <a:solidFill>
                <a:srgbClr val="000000"/>
              </a:solidFill>
              <a:latin typeface="Arial"/>
            </a:endParaRPr>
          </a:p>
        </p:txBody>
      </p:sp>
      <p:graphicFrame>
        <p:nvGraphicFramePr>
          <p:cNvPr id="5" name="Table 3">
            <a:extLst>
              <a:ext uri="{FF2B5EF4-FFF2-40B4-BE49-F238E27FC236}">
                <a16:creationId xmlns:a16="http://schemas.microsoft.com/office/drawing/2014/main" id="{318F30FE-9DC5-482E-A4C1-42BEA92A90E0}"/>
              </a:ext>
            </a:extLst>
          </p:cNvPr>
          <p:cNvGraphicFramePr>
            <a:graphicFrameLocks noGrp="1"/>
          </p:cNvGraphicFramePr>
          <p:nvPr/>
        </p:nvGraphicFramePr>
        <p:xfrm>
          <a:off x="1095527" y="2146849"/>
          <a:ext cx="8976126" cy="3421904"/>
        </p:xfrm>
        <a:graphic>
          <a:graphicData uri="http://schemas.openxmlformats.org/drawingml/2006/table">
            <a:tbl>
              <a:tblPr firstRow="1" bandRow="1">
                <a:tableStyleId>{073A0DAA-6AF3-43AB-8588-CEC1D06C72B9}</a:tableStyleId>
              </a:tblPr>
              <a:tblGrid>
                <a:gridCol w="4488063">
                  <a:extLst>
                    <a:ext uri="{9D8B030D-6E8A-4147-A177-3AD203B41FA5}">
                      <a16:colId xmlns:a16="http://schemas.microsoft.com/office/drawing/2014/main" val="1964265165"/>
                    </a:ext>
                  </a:extLst>
                </a:gridCol>
                <a:gridCol w="4488063">
                  <a:extLst>
                    <a:ext uri="{9D8B030D-6E8A-4147-A177-3AD203B41FA5}">
                      <a16:colId xmlns:a16="http://schemas.microsoft.com/office/drawing/2014/main" val="4274525051"/>
                    </a:ext>
                  </a:extLst>
                </a:gridCol>
              </a:tblGrid>
              <a:tr h="562895">
                <a:tc>
                  <a:txBody>
                    <a:bodyPr/>
                    <a:lstStyle/>
                    <a:p>
                      <a:pPr algn="ctr"/>
                      <a:r>
                        <a:rPr lang="en-US" sz="2000" dirty="0"/>
                        <a:t>State Space Search</a:t>
                      </a:r>
                      <a:endParaRPr lang="en-IN" sz="2000" dirty="0"/>
                    </a:p>
                  </a:txBody>
                  <a:tcPr/>
                </a:tc>
                <a:tc>
                  <a:txBody>
                    <a:bodyPr/>
                    <a:lstStyle/>
                    <a:p>
                      <a:pPr algn="ctr"/>
                      <a:r>
                        <a:rPr lang="en-US" sz="2000" dirty="0"/>
                        <a:t>Constraint Posting Search</a:t>
                      </a:r>
                      <a:endParaRPr lang="en-IN" sz="2000" dirty="0"/>
                    </a:p>
                  </a:txBody>
                  <a:tcPr/>
                </a:tc>
                <a:extLst>
                  <a:ext uri="{0D108BD9-81ED-4DB2-BD59-A6C34878D82A}">
                    <a16:rowId xmlns:a16="http://schemas.microsoft.com/office/drawing/2014/main" val="3405718422"/>
                  </a:ext>
                </a:extLst>
              </a:tr>
              <a:tr h="11863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Moves in the space: Modify world state via operator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Moves in the space: Add operators, Oder Operators, Bind variables Or Otherwise constrain plan</a:t>
                      </a:r>
                      <a:r>
                        <a:rPr lang="en-IN" sz="2000" dirty="0"/>
                        <a:t>.</a:t>
                      </a:r>
                      <a:endParaRPr lang="en-US" sz="2000" dirty="0"/>
                    </a:p>
                  </a:txBody>
                  <a:tcPr/>
                </a:tc>
                <a:extLst>
                  <a:ext uri="{0D108BD9-81ED-4DB2-BD59-A6C34878D82A}">
                    <a16:rowId xmlns:a16="http://schemas.microsoft.com/office/drawing/2014/main" val="2791373211"/>
                  </a:ext>
                </a:extLst>
              </a:tr>
              <a:tr h="9715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Model of time: Depth of node in search space</a:t>
                      </a:r>
                      <a:r>
                        <a:rPr lang="en-IN" sz="2000" dirty="0"/>
                        <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Model of Time: Partially ordered set of operators</a:t>
                      </a:r>
                      <a:r>
                        <a:rPr lang="en-IN" sz="2000" dirty="0"/>
                        <a:t>.</a:t>
                      </a:r>
                      <a:endParaRPr lang="en-US" sz="2000" dirty="0"/>
                    </a:p>
                  </a:txBody>
                  <a:tcPr/>
                </a:tc>
                <a:extLst>
                  <a:ext uri="{0D108BD9-81ED-4DB2-BD59-A6C34878D82A}">
                    <a16:rowId xmlns:a16="http://schemas.microsoft.com/office/drawing/2014/main" val="943072846"/>
                  </a:ext>
                </a:extLst>
              </a:tr>
              <a:tr h="562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Plan stored in Series of state transitions</a:t>
                      </a:r>
                      <a:r>
                        <a:rPr lang="en-IN" sz="2000" dirty="0"/>
                        <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Plan stored in Single node</a:t>
                      </a:r>
                      <a:r>
                        <a:rPr lang="en-IN" sz="2000" dirty="0"/>
                        <a:t>.</a:t>
                      </a:r>
                      <a:endParaRPr lang="en-US" sz="2000" dirty="0"/>
                    </a:p>
                  </a:txBody>
                  <a:tcPr/>
                </a:tc>
                <a:extLst>
                  <a:ext uri="{0D108BD9-81ED-4DB2-BD59-A6C34878D82A}">
                    <a16:rowId xmlns:a16="http://schemas.microsoft.com/office/drawing/2014/main" val="3364089908"/>
                  </a:ext>
                </a:extLst>
              </a:tr>
            </a:tbl>
          </a:graphicData>
        </a:graphic>
      </p:graphicFrame>
    </p:spTree>
    <p:extLst>
      <p:ext uri="{BB962C8B-B14F-4D97-AF65-F5344CB8AC3E}">
        <p14:creationId xmlns:p14="http://schemas.microsoft.com/office/powerpoint/2010/main" val="3331222963"/>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Game Playing &amp; Planning</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lnSpcReduction="10000"/>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Overview</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MiniMax Procedures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Alpha Beta Cut-Offs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Refinement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the Blocks World</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Components of a Planning System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Goal Stack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Non-Linear Planning</a:t>
            </a:r>
          </a:p>
          <a:p>
            <a:pPr marL="342900" indent="-342900">
              <a:buFont typeface="Arial" panose="020B0604020202020204" pitchFamily="34" charset="0"/>
              <a:buChar char="•"/>
            </a:pPr>
            <a:r>
              <a:rPr lang="en-US" sz="2800" dirty="0">
                <a:latin typeface="CastleT" panose="020E0602050706020204" pitchFamily="34" charset="0"/>
              </a:rPr>
              <a:t>Hierarchical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Reactive Systems</a:t>
            </a:r>
          </a:p>
        </p:txBody>
      </p:sp>
    </p:spTree>
    <p:extLst>
      <p:ext uri="{BB962C8B-B14F-4D97-AF65-F5344CB8AC3E}">
        <p14:creationId xmlns:p14="http://schemas.microsoft.com/office/powerpoint/2010/main" val="2341585495"/>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Autofit/>
          </a:bodyPr>
          <a:lstStyle/>
          <a:p>
            <a:pPr algn="just">
              <a:lnSpc>
                <a:spcPct val="100000"/>
              </a:lnSpc>
            </a:pPr>
            <a:r>
              <a:rPr lang="en-US" sz="2800" spc="-1" dirty="0">
                <a:solidFill>
                  <a:srgbClr val="00A4B6"/>
                </a:solidFill>
                <a:latin typeface="Proxima Nova"/>
                <a:ea typeface="Proxima Nova"/>
              </a:rPr>
              <a:t>Unit-4  Hierarchical Planning</a:t>
            </a:r>
          </a:p>
          <a:p>
            <a:pPr algn="just">
              <a:lnSpc>
                <a:spcPct val="100000"/>
              </a:lnSpc>
            </a:pPr>
            <a:endParaRPr lang="en-US" sz="2800" spc="-1" dirty="0">
              <a:solidFill>
                <a:srgbClr val="00A4B6"/>
              </a:solidFill>
              <a:latin typeface="Proxima Nova"/>
              <a:ea typeface="Proxima Nova"/>
            </a:endParaRPr>
          </a:p>
          <a:p>
            <a:pPr algn="just">
              <a:lnSpc>
                <a:spcPct val="100000"/>
              </a:lnSpc>
            </a:pPr>
            <a:endParaRPr lang="en-US" sz="2800" spc="-1" dirty="0">
              <a:solidFill>
                <a:srgbClr val="00A4B6"/>
              </a:solidFill>
              <a:latin typeface="Proxima Nova"/>
              <a:ea typeface="Proxima Nova"/>
            </a:endParaRPr>
          </a:p>
          <a:p>
            <a:pPr algn="just">
              <a:lnSpc>
                <a:spcPct val="100000"/>
              </a:lnSpc>
            </a:pPr>
            <a:r>
              <a:rPr lang="en-US" sz="2800" spc="-1" dirty="0">
                <a:solidFill>
                  <a:srgbClr val="00A4B6"/>
                </a:solidFill>
                <a:latin typeface="Proxima Nova"/>
                <a:ea typeface="Proxima Nova"/>
              </a:rPr>
              <a:t> </a:t>
            </a:r>
          </a:p>
          <a:p>
            <a:pPr algn="just">
              <a:lnSpc>
                <a:spcPct val="100000"/>
              </a:lnSpc>
            </a:pPr>
            <a:endParaRPr lang="en-US" sz="2800" b="0" strike="noStrike" spc="-1" dirty="0">
              <a:solidFill>
                <a:srgbClr val="000000"/>
              </a:solidFill>
              <a:latin typeface="Arial"/>
            </a:endParaRPr>
          </a:p>
        </p:txBody>
      </p:sp>
      <p:sp>
        <p:nvSpPr>
          <p:cNvPr id="6" name="Text Placeholder 8">
            <a:extLst>
              <a:ext uri="{FF2B5EF4-FFF2-40B4-BE49-F238E27FC236}">
                <a16:creationId xmlns:a16="http://schemas.microsoft.com/office/drawing/2014/main" id="{801936B0-EF78-41B6-8FCD-286539599859}"/>
              </a:ext>
            </a:extLst>
          </p:cNvPr>
          <p:cNvSpPr txBox="1">
            <a:spLocks/>
          </p:cNvSpPr>
          <p:nvPr/>
        </p:nvSpPr>
        <p:spPr>
          <a:xfrm>
            <a:off x="224003" y="1541445"/>
            <a:ext cx="11804207" cy="4879929"/>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defTabSz="914400">
              <a:buFont typeface="Arial" panose="020B0604020202020204" pitchFamily="34" charset="0"/>
              <a:buChar char="•"/>
            </a:pPr>
            <a:r>
              <a:rPr lang="en-US" sz="2000" kern="0">
                <a:latin typeface="Times New Roman" panose="02020603050405020304" pitchFamily="18" charset="0"/>
                <a:cs typeface="Times New Roman" panose="02020603050405020304" pitchFamily="18" charset="0"/>
              </a:rPr>
              <a:t>In order to solve hard problems, a problem solver may have to generate long plans.</a:t>
            </a:r>
          </a:p>
          <a:p>
            <a:pPr marL="457200" indent="-457200" algn="just" defTabSz="914400">
              <a:buFont typeface="Arial" panose="020B0604020202020204" pitchFamily="34" charset="0"/>
              <a:buChar char="•"/>
            </a:pPr>
            <a:endParaRPr lang="en-US" sz="2000" kern="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a:latin typeface="Times New Roman" panose="02020603050405020304" pitchFamily="18" charset="0"/>
                <a:cs typeface="Times New Roman" panose="02020603050405020304" pitchFamily="18" charset="0"/>
              </a:rPr>
              <a:t>It is important to be able to eliminate some of the details of the problem until a solution that addresses the main issues is found.</a:t>
            </a:r>
          </a:p>
          <a:p>
            <a:pPr marL="457200" indent="-457200" algn="just" defTabSz="914400">
              <a:buFont typeface="Arial" panose="020B0604020202020204" pitchFamily="34" charset="0"/>
              <a:buChar char="•"/>
            </a:pPr>
            <a:endParaRPr lang="en-US" sz="2000" kern="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a:latin typeface="Times New Roman" panose="02020603050405020304" pitchFamily="18" charset="0"/>
                <a:cs typeface="Times New Roman" panose="02020603050405020304" pitchFamily="18" charset="0"/>
              </a:rPr>
              <a:t>Then an attempt can be made to fill in the appropriate details.</a:t>
            </a:r>
          </a:p>
          <a:p>
            <a:pPr marL="457200" indent="-457200" algn="just" defTabSz="914400">
              <a:buFont typeface="Arial" panose="020B0604020202020204" pitchFamily="34" charset="0"/>
              <a:buChar char="•"/>
            </a:pPr>
            <a:endParaRPr lang="en-US" sz="2000" kern="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a:latin typeface="Times New Roman" panose="02020603050405020304" pitchFamily="18" charset="0"/>
                <a:cs typeface="Times New Roman" panose="02020603050405020304" pitchFamily="18" charset="0"/>
              </a:rPr>
              <a:t>Early attempts to do this involved the use of macro operators, in which larger operators were built from smaller ones.</a:t>
            </a:r>
          </a:p>
          <a:p>
            <a:pPr marL="457200" indent="-457200" algn="just" defTabSz="914400">
              <a:buFont typeface="Arial" panose="020B0604020202020204" pitchFamily="34" charset="0"/>
              <a:buChar char="•"/>
            </a:pPr>
            <a:endParaRPr lang="en-US" sz="2000" kern="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a:latin typeface="Times New Roman" panose="02020603050405020304" pitchFamily="18" charset="0"/>
                <a:cs typeface="Times New Roman" panose="02020603050405020304" pitchFamily="18" charset="0"/>
              </a:rPr>
              <a:t>Lower level activities would detail more precise steps for accomplishing the higher level tasks.</a:t>
            </a:r>
          </a:p>
          <a:p>
            <a:pPr marL="457200" indent="-457200" algn="just" defTabSz="914400">
              <a:buFont typeface="Arial" panose="020B0604020202020204" pitchFamily="34" charset="0"/>
              <a:buChar char="•"/>
            </a:pPr>
            <a:endParaRPr lang="en-US" sz="2000" kern="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a:latin typeface="Times New Roman" panose="02020603050405020304" pitchFamily="18" charset="0"/>
                <a:cs typeface="Times New Roman" panose="02020603050405020304" pitchFamily="18" charset="0"/>
              </a:rPr>
              <a:t>Instead of having to try out a large number of possible plan ordering, plan hierarchies limit the ways in which an agent can select and order its primitive operators.</a:t>
            </a:r>
          </a:p>
          <a:p>
            <a:pPr marL="457200" indent="-457200" algn="just" defTabSz="914400">
              <a:buFont typeface="Arial" panose="020B0604020202020204" pitchFamily="34" charset="0"/>
              <a:buChar char="•"/>
            </a:pPr>
            <a:endParaRPr lang="en-US" sz="2000" kern="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221223"/>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Autofit/>
          </a:bodyPr>
          <a:lstStyle/>
          <a:p>
            <a:pPr algn="just">
              <a:lnSpc>
                <a:spcPct val="100000"/>
              </a:lnSpc>
            </a:pPr>
            <a:r>
              <a:rPr lang="en-US" sz="2800" spc="-1" dirty="0">
                <a:solidFill>
                  <a:srgbClr val="00A4B6"/>
                </a:solidFill>
                <a:latin typeface="Proxima Nova"/>
                <a:ea typeface="Proxima Nova"/>
              </a:rPr>
              <a:t>Unit-4  Hierarchical Planning</a:t>
            </a:r>
          </a:p>
          <a:p>
            <a:pPr algn="just">
              <a:lnSpc>
                <a:spcPct val="100000"/>
              </a:lnSpc>
            </a:pPr>
            <a:endParaRPr lang="en-US" sz="2800" spc="-1" dirty="0">
              <a:solidFill>
                <a:srgbClr val="00A4B6"/>
              </a:solidFill>
              <a:latin typeface="Proxima Nova"/>
              <a:ea typeface="Proxima Nova"/>
            </a:endParaRPr>
          </a:p>
          <a:p>
            <a:pPr algn="just">
              <a:lnSpc>
                <a:spcPct val="100000"/>
              </a:lnSpc>
            </a:pPr>
            <a:endParaRPr lang="en-US" sz="2800" spc="-1" dirty="0">
              <a:solidFill>
                <a:srgbClr val="00A4B6"/>
              </a:solidFill>
              <a:latin typeface="Proxima Nova"/>
              <a:ea typeface="Proxima Nova"/>
            </a:endParaRPr>
          </a:p>
          <a:p>
            <a:pPr algn="just">
              <a:lnSpc>
                <a:spcPct val="100000"/>
              </a:lnSpc>
            </a:pPr>
            <a:r>
              <a:rPr lang="en-US" sz="2800" spc="-1" dirty="0">
                <a:solidFill>
                  <a:srgbClr val="00A4B6"/>
                </a:solidFill>
                <a:latin typeface="Proxima Nova"/>
                <a:ea typeface="Proxima Nova"/>
              </a:rPr>
              <a:t> </a:t>
            </a:r>
          </a:p>
          <a:p>
            <a:pPr algn="just">
              <a:lnSpc>
                <a:spcPct val="100000"/>
              </a:lnSpc>
            </a:pPr>
            <a:endParaRPr lang="en-US" sz="2800" b="0" strike="noStrike" spc="-1" dirty="0">
              <a:solidFill>
                <a:srgbClr val="000000"/>
              </a:solidFill>
              <a:latin typeface="Arial"/>
            </a:endParaRPr>
          </a:p>
        </p:txBody>
      </p:sp>
      <p:sp>
        <p:nvSpPr>
          <p:cNvPr id="6" name="Text Placeholder 8">
            <a:extLst>
              <a:ext uri="{FF2B5EF4-FFF2-40B4-BE49-F238E27FC236}">
                <a16:creationId xmlns:a16="http://schemas.microsoft.com/office/drawing/2014/main" id="{801936B0-EF78-41B6-8FCD-286539599859}"/>
              </a:ext>
            </a:extLst>
          </p:cNvPr>
          <p:cNvSpPr txBox="1">
            <a:spLocks/>
          </p:cNvSpPr>
          <p:nvPr/>
        </p:nvSpPr>
        <p:spPr>
          <a:xfrm>
            <a:off x="224003" y="1541445"/>
            <a:ext cx="11804207" cy="4879929"/>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r>
              <a:rPr lang="en-US" sz="2400" dirty="0">
                <a:latin typeface="Times New Roman" panose="02020603050405020304" pitchFamily="18" charset="0"/>
                <a:cs typeface="Times New Roman" panose="02020603050405020304" pitchFamily="18" charset="0"/>
              </a:rPr>
              <a:t>Hierarchical Planning describes Hierarchy of actions in terms of major action or minor action.</a:t>
            </a:r>
          </a:p>
          <a:p>
            <a:pPr marL="457200" indent="-457200" algn="just"/>
            <a:endParaRPr lang="en-US" sz="2400" dirty="0">
              <a:latin typeface="Times New Roman" panose="02020603050405020304" pitchFamily="18" charset="0"/>
              <a:cs typeface="Times New Roman" panose="02020603050405020304" pitchFamily="18" charset="0"/>
            </a:endParaRPr>
          </a:p>
          <a:p>
            <a:pPr marL="457200" indent="-457200" algn="just"/>
            <a:r>
              <a:rPr lang="en-US" sz="2400" dirty="0">
                <a:latin typeface="Times New Roman" panose="02020603050405020304" pitchFamily="18" charset="0"/>
                <a:cs typeface="Times New Roman" panose="02020603050405020304" pitchFamily="18" charset="0"/>
              </a:rPr>
              <a:t>Planning for ”Going to Goa this Christmas”</a:t>
            </a:r>
          </a:p>
          <a:p>
            <a:pPr marL="1066785" lvl="1" indent="-457200" algn="just">
              <a:buSzPct val="100000"/>
              <a:buFont typeface="+mj-lt"/>
              <a:buAutoNum type="arabicPeriod"/>
            </a:pPr>
            <a:r>
              <a:rPr lang="en-US" sz="2400" dirty="0">
                <a:latin typeface="Times New Roman" panose="02020603050405020304" pitchFamily="18" charset="0"/>
                <a:cs typeface="Times New Roman" panose="02020603050405020304" pitchFamily="18" charset="0"/>
              </a:rPr>
              <a:t>Major Steps :</a:t>
            </a:r>
          </a:p>
          <a:p>
            <a:pPr marL="1676369" lvl="2" indent="-45720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Hotel Booking</a:t>
            </a:r>
          </a:p>
          <a:p>
            <a:pPr marL="1676369" lvl="2" indent="-45720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Ticket Booking</a:t>
            </a:r>
          </a:p>
          <a:p>
            <a:pPr marL="1676369" lvl="2" indent="-45720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Reaching Goa</a:t>
            </a:r>
          </a:p>
          <a:p>
            <a:pPr marL="1676369" lvl="2" indent="-45720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Staying and enjoying there</a:t>
            </a:r>
          </a:p>
          <a:p>
            <a:pPr marL="1676369" lvl="2" indent="-45720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Coming Back</a:t>
            </a:r>
          </a:p>
          <a:p>
            <a:pPr marL="1066785" lvl="1"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1066785" lvl="1" indent="-457200" algn="just">
              <a:buSzPct val="100000"/>
              <a:buFont typeface="+mj-lt"/>
              <a:buAutoNum type="arabicPeriod"/>
            </a:pPr>
            <a:r>
              <a:rPr lang="en-US" sz="2400" dirty="0">
                <a:latin typeface="Times New Roman" panose="02020603050405020304" pitchFamily="18" charset="0"/>
                <a:cs typeface="Times New Roman" panose="02020603050405020304" pitchFamily="18" charset="0"/>
              </a:rPr>
              <a:t>Minor Steps :</a:t>
            </a:r>
          </a:p>
          <a:p>
            <a:pPr marL="1676369" lvl="2" indent="-45720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Take a taxi to reach station / airport</a:t>
            </a:r>
          </a:p>
          <a:p>
            <a:pPr marL="1676369" lvl="2" indent="-45720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Have candle light dinner on beach</a:t>
            </a:r>
          </a:p>
          <a:p>
            <a:pPr marL="1676369" lvl="2" indent="-457200"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Take photos</a:t>
            </a:r>
          </a:p>
          <a:p>
            <a:pPr marL="457200" indent="-457200" algn="just" defTabSz="914400">
              <a:buFont typeface="Arial" panose="020B0604020202020204" pitchFamily="34" charset="0"/>
              <a:buChar char="•"/>
            </a:pPr>
            <a:endParaRPr lang="en-US" sz="2400" kern="0" dirty="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endParaRPr lang="en-US" sz="24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62182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Autofit/>
          </a:bodyPr>
          <a:lstStyle/>
          <a:p>
            <a:pPr algn="just">
              <a:lnSpc>
                <a:spcPct val="100000"/>
              </a:lnSpc>
            </a:pPr>
            <a:r>
              <a:rPr lang="en-US" sz="2800" spc="-1" dirty="0">
                <a:solidFill>
                  <a:srgbClr val="00A4B6"/>
                </a:solidFill>
                <a:latin typeface="Proxima Nova"/>
                <a:ea typeface="Proxima Nova"/>
              </a:rPr>
              <a:t>Unit-4  Hierarchical Planning</a:t>
            </a:r>
          </a:p>
          <a:p>
            <a:pPr algn="just">
              <a:lnSpc>
                <a:spcPct val="100000"/>
              </a:lnSpc>
            </a:pPr>
            <a:endParaRPr lang="en-US" sz="2800" spc="-1" dirty="0">
              <a:solidFill>
                <a:srgbClr val="00A4B6"/>
              </a:solidFill>
              <a:latin typeface="Proxima Nova"/>
              <a:ea typeface="Proxima Nova"/>
            </a:endParaRPr>
          </a:p>
          <a:p>
            <a:pPr algn="just">
              <a:lnSpc>
                <a:spcPct val="100000"/>
              </a:lnSpc>
            </a:pPr>
            <a:endParaRPr lang="en-US" sz="2800" spc="-1" dirty="0">
              <a:solidFill>
                <a:srgbClr val="00A4B6"/>
              </a:solidFill>
              <a:latin typeface="Proxima Nova"/>
              <a:ea typeface="Proxima Nova"/>
            </a:endParaRPr>
          </a:p>
          <a:p>
            <a:pPr algn="just">
              <a:lnSpc>
                <a:spcPct val="100000"/>
              </a:lnSpc>
            </a:pPr>
            <a:r>
              <a:rPr lang="en-US" sz="2800" spc="-1" dirty="0">
                <a:solidFill>
                  <a:srgbClr val="00A4B6"/>
                </a:solidFill>
                <a:latin typeface="Proxima Nova"/>
                <a:ea typeface="Proxima Nova"/>
              </a:rPr>
              <a:t> </a:t>
            </a:r>
          </a:p>
          <a:p>
            <a:pPr algn="just">
              <a:lnSpc>
                <a:spcPct val="100000"/>
              </a:lnSpc>
            </a:pPr>
            <a:endParaRPr lang="en-US" sz="2800" b="0" strike="noStrike" spc="-1" dirty="0">
              <a:solidFill>
                <a:srgbClr val="000000"/>
              </a:solidFill>
              <a:latin typeface="Arial"/>
            </a:endParaRPr>
          </a:p>
        </p:txBody>
      </p:sp>
      <p:sp>
        <p:nvSpPr>
          <p:cNvPr id="5" name="Text Placeholder 8">
            <a:extLst>
              <a:ext uri="{FF2B5EF4-FFF2-40B4-BE49-F238E27FC236}">
                <a16:creationId xmlns:a16="http://schemas.microsoft.com/office/drawing/2014/main" id="{0F64D59D-5B31-4909-BDD0-12FF1702A9D8}"/>
              </a:ext>
            </a:extLst>
          </p:cNvPr>
          <p:cNvSpPr txBox="1">
            <a:spLocks/>
          </p:cNvSpPr>
          <p:nvPr/>
        </p:nvSpPr>
        <p:spPr>
          <a:xfrm>
            <a:off x="224003" y="1475185"/>
            <a:ext cx="11804207" cy="5137555"/>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Hierarchical Planning Properties </a:t>
            </a:r>
          </a:p>
          <a:p>
            <a:pPr marL="800100" lvl="2" indent="-342900" defTabSz="914400">
              <a:buFont typeface="Wingdings" panose="05000000000000000000" pitchFamily="2" charset="2"/>
              <a:buChar char="q"/>
            </a:pPr>
            <a:r>
              <a:rPr lang="en-US" sz="2000" kern="0" dirty="0">
                <a:latin typeface="Times New Roman" panose="02020603050405020304" pitchFamily="18" charset="0"/>
                <a:cs typeface="Times New Roman" panose="02020603050405020304" pitchFamily="18" charset="0"/>
              </a:rPr>
              <a:t>Postpone attempts to solve mere details, until major steps are in place.</a:t>
            </a:r>
          </a:p>
          <a:p>
            <a:pPr marL="800100" lvl="2" indent="-342900" defTabSz="914400">
              <a:buFont typeface="Wingdings" panose="05000000000000000000" pitchFamily="2" charset="2"/>
              <a:buChar char="q"/>
            </a:pPr>
            <a:r>
              <a:rPr lang="en-US" sz="2000" kern="0" dirty="0">
                <a:latin typeface="Times New Roman" panose="02020603050405020304" pitchFamily="18" charset="0"/>
                <a:cs typeface="Times New Roman" panose="02020603050405020304" pitchFamily="18" charset="0"/>
              </a:rPr>
              <a:t>Identify a hierarchy of conditions</a:t>
            </a:r>
          </a:p>
          <a:p>
            <a:pPr marL="800100" lvl="2" indent="-342900" defTabSz="914400">
              <a:buFont typeface="Wingdings" panose="05000000000000000000" pitchFamily="2" charset="2"/>
              <a:buChar char="q"/>
            </a:pPr>
            <a:r>
              <a:rPr lang="en-US" sz="2000" kern="0" dirty="0">
                <a:latin typeface="Times New Roman" panose="02020603050405020304" pitchFamily="18" charset="0"/>
                <a:cs typeface="Times New Roman" panose="02020603050405020304" pitchFamily="18" charset="0"/>
              </a:rPr>
              <a:t>Construct a plan in levels, postponing details to the next level</a:t>
            </a:r>
          </a:p>
          <a:p>
            <a:pPr marL="800100" lvl="2" indent="-342900" defTabSz="914400">
              <a:buFont typeface="Wingdings" panose="05000000000000000000" pitchFamily="2" charset="2"/>
              <a:buChar char="q"/>
            </a:pPr>
            <a:r>
              <a:rPr lang="en-US" sz="2000" kern="0" dirty="0">
                <a:latin typeface="Times New Roman" panose="02020603050405020304" pitchFamily="18" charset="0"/>
                <a:cs typeface="Times New Roman" panose="02020603050405020304" pitchFamily="18" charset="0"/>
              </a:rPr>
              <a:t>Patch higher levels as details become visible</a:t>
            </a:r>
          </a:p>
          <a:p>
            <a:pPr marL="342900" indent="-342900"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342900" indent="-342900"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Hierarchy of conditions reflect the intrinsic difficulty of achieving various conditions. Intrinsic difficulty is indicated by criticality value.</a:t>
            </a:r>
          </a:p>
          <a:p>
            <a:pPr marL="342900" indent="-342900"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342900" indent="-342900"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A operation having minimum criticality can be trivially achievable, i.e., the operations having very less or no precondition. For example : Opening makemytrip.com </a:t>
            </a:r>
          </a:p>
          <a:p>
            <a:pPr marL="342900" indent="-342900"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342900" indent="-342900"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Similarly operation having many preconditions to satisfy will have higher criticality.</a:t>
            </a:r>
          </a:p>
          <a:p>
            <a:pPr marL="342900" indent="-342900"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342900" indent="-342900"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The assignment of appropriate criticality value is crucial to the success of this hierarchical planning method.</a:t>
            </a:r>
          </a:p>
          <a:p>
            <a:pPr marL="342900" indent="-342900"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342900" indent="-342900"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Those preconditions that no operator can satisfy are clearly the most critical.</a:t>
            </a:r>
          </a:p>
        </p:txBody>
      </p:sp>
    </p:spTree>
    <p:extLst>
      <p:ext uri="{BB962C8B-B14F-4D97-AF65-F5344CB8AC3E}">
        <p14:creationId xmlns:p14="http://schemas.microsoft.com/office/powerpoint/2010/main" val="223309792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Game Playing &amp; Planning</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lnSpcReduction="10000"/>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Overview</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MiniMax Procedures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Alpha Beta Cut-Offs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Refinement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the Blocks World</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Components of a Planning System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Goal Stack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Non-Linear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Hierarchical Planning</a:t>
            </a:r>
          </a:p>
          <a:p>
            <a:pPr marL="342900" indent="-342900">
              <a:buFont typeface="Arial" panose="020B0604020202020204" pitchFamily="34" charset="0"/>
              <a:buChar char="•"/>
            </a:pPr>
            <a:r>
              <a:rPr lang="en-US" sz="2800" dirty="0">
                <a:latin typeface="CastleT" panose="020E0602050706020204" pitchFamily="34" charset="0"/>
              </a:rPr>
              <a:t>Reactive Systems</a:t>
            </a:r>
          </a:p>
        </p:txBody>
      </p:sp>
    </p:spTree>
    <p:extLst>
      <p:ext uri="{BB962C8B-B14F-4D97-AF65-F5344CB8AC3E}">
        <p14:creationId xmlns:p14="http://schemas.microsoft.com/office/powerpoint/2010/main" val="147466366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Autofit/>
          </a:bodyPr>
          <a:lstStyle/>
          <a:p>
            <a:pPr algn="just">
              <a:lnSpc>
                <a:spcPct val="100000"/>
              </a:lnSpc>
            </a:pPr>
            <a:r>
              <a:rPr lang="en-US" sz="2800" spc="-1" dirty="0">
                <a:solidFill>
                  <a:srgbClr val="00A4B6"/>
                </a:solidFill>
                <a:latin typeface="Proxima Nova"/>
                <a:ea typeface="Proxima Nova"/>
              </a:rPr>
              <a:t>Unit-4  Reactive Systems</a:t>
            </a:r>
          </a:p>
          <a:p>
            <a:pPr algn="just">
              <a:lnSpc>
                <a:spcPct val="100000"/>
              </a:lnSpc>
            </a:pPr>
            <a:endParaRPr lang="en-US" sz="2800" spc="-1" dirty="0">
              <a:solidFill>
                <a:srgbClr val="00A4B6"/>
              </a:solidFill>
              <a:latin typeface="Proxima Nova"/>
              <a:ea typeface="Proxima Nova"/>
            </a:endParaRPr>
          </a:p>
          <a:p>
            <a:pPr algn="just">
              <a:lnSpc>
                <a:spcPct val="100000"/>
              </a:lnSpc>
            </a:pPr>
            <a:endParaRPr lang="en-US" sz="2800" spc="-1" dirty="0">
              <a:solidFill>
                <a:srgbClr val="00A4B6"/>
              </a:solidFill>
              <a:latin typeface="Proxima Nova"/>
              <a:ea typeface="Proxima Nova"/>
            </a:endParaRPr>
          </a:p>
          <a:p>
            <a:pPr algn="just">
              <a:lnSpc>
                <a:spcPct val="100000"/>
              </a:lnSpc>
            </a:pPr>
            <a:r>
              <a:rPr lang="en-US" sz="2800" spc="-1" dirty="0">
                <a:solidFill>
                  <a:srgbClr val="00A4B6"/>
                </a:solidFill>
                <a:latin typeface="Proxima Nova"/>
                <a:ea typeface="Proxima Nova"/>
              </a:rPr>
              <a:t> </a:t>
            </a:r>
          </a:p>
          <a:p>
            <a:pPr algn="just">
              <a:lnSpc>
                <a:spcPct val="100000"/>
              </a:lnSpc>
            </a:pPr>
            <a:endParaRPr lang="en-US" sz="2800" b="0" strike="noStrike" spc="-1" dirty="0">
              <a:solidFill>
                <a:srgbClr val="000000"/>
              </a:solidFill>
              <a:latin typeface="Arial"/>
            </a:endParaRPr>
          </a:p>
        </p:txBody>
      </p:sp>
      <p:sp>
        <p:nvSpPr>
          <p:cNvPr id="6" name="Text Placeholder 8">
            <a:extLst>
              <a:ext uri="{FF2B5EF4-FFF2-40B4-BE49-F238E27FC236}">
                <a16:creationId xmlns:a16="http://schemas.microsoft.com/office/drawing/2014/main" id="{8099B146-D6CD-4BBF-90BB-C1A6A59228F4}"/>
              </a:ext>
            </a:extLst>
          </p:cNvPr>
          <p:cNvSpPr txBox="1">
            <a:spLocks/>
          </p:cNvSpPr>
          <p:nvPr/>
        </p:nvSpPr>
        <p:spPr>
          <a:xfrm>
            <a:off x="193897" y="1133481"/>
            <a:ext cx="11672276" cy="551796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The idea of reactive systems is to avoid planning altogether, and instead, use the observable situation as a clue to which one can simply react.</a:t>
            </a:r>
          </a:p>
          <a:p>
            <a:pPr marL="457200" indent="-457200" algn="just"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A reactive system must have an access to a knowledge base of some sort that describes what actions should be taken under what circumstances.</a:t>
            </a:r>
          </a:p>
          <a:p>
            <a:pPr marL="457200" indent="-457200" algn="just"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A reactive system is very different from the other kinds of planning systems we have discussed. Because it chooses actions one at a time.</a:t>
            </a:r>
          </a:p>
          <a:p>
            <a:pPr marL="457200" indent="-457200" algn="just"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It does not anticipate and select an entire action sequence before it does the first thing.</a:t>
            </a:r>
          </a:p>
          <a:p>
            <a:pPr marL="457200" indent="-457200" algn="just"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The example is a Thermostat. The job of the thermostat is to keep the temperature constant inside a room.</a:t>
            </a:r>
          </a:p>
          <a:p>
            <a:pPr marL="457200" indent="-457200" algn="just"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Reactive systems are capable of complex behaviors.</a:t>
            </a:r>
          </a:p>
          <a:p>
            <a:pPr marL="457200" indent="-457200" algn="just"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The main advantage reactive systems have over traditional planners is that they operate robustly in domains that are difficult to model completely and accurately.</a:t>
            </a:r>
          </a:p>
        </p:txBody>
      </p:sp>
    </p:spTree>
    <p:extLst>
      <p:ext uri="{BB962C8B-B14F-4D97-AF65-F5344CB8AC3E}">
        <p14:creationId xmlns:p14="http://schemas.microsoft.com/office/powerpoint/2010/main" val="2205898474"/>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The depth of the resulting tree or graph and its branching factor will be too large.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Instead of legal-move generator we can use plausible-move generator in which only some small numbers of promising moves are generated.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 the number of legal available moves increases it becomes increasingly important in applying heuristics to select only those moves that seem more promising.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performance of overall system can be improved by adding heuristic knowledge into both the generator and the tester.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is possible to search tree only ten or twenty moves deep then in order to choose the best move, the resulting board positions must be compared to discover which is most advantageous.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most common search technique in game playing is Minimax search procedure</a:t>
            </a:r>
          </a:p>
        </p:txBody>
      </p:sp>
      <p:sp>
        <p:nvSpPr>
          <p:cNvPr id="5" name="TextShape 1">
            <a:extLst>
              <a:ext uri="{FF2B5EF4-FFF2-40B4-BE49-F238E27FC236}">
                <a16:creationId xmlns:a16="http://schemas.microsoft.com/office/drawing/2014/main" id="{69ED18DD-B603-44B3-A0FE-3FE19A7FEDB2}"/>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Game Playing &amp; Planning</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3909676147"/>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Autofit/>
          </a:bodyPr>
          <a:lstStyle/>
          <a:p>
            <a:pPr algn="just">
              <a:lnSpc>
                <a:spcPct val="100000"/>
              </a:lnSpc>
            </a:pPr>
            <a:r>
              <a:rPr lang="en-US" sz="2800" spc="-1" dirty="0">
                <a:solidFill>
                  <a:srgbClr val="00A4B6"/>
                </a:solidFill>
                <a:latin typeface="Proxima Nova"/>
                <a:ea typeface="Proxima Nova"/>
              </a:rPr>
              <a:t>Unit-4  Reactive Systems</a:t>
            </a:r>
          </a:p>
          <a:p>
            <a:pPr algn="just">
              <a:lnSpc>
                <a:spcPct val="100000"/>
              </a:lnSpc>
            </a:pPr>
            <a:endParaRPr lang="en-US" sz="2800" spc="-1" dirty="0">
              <a:solidFill>
                <a:srgbClr val="00A4B6"/>
              </a:solidFill>
              <a:latin typeface="Proxima Nova"/>
              <a:ea typeface="Proxima Nova"/>
            </a:endParaRPr>
          </a:p>
          <a:p>
            <a:pPr algn="just">
              <a:lnSpc>
                <a:spcPct val="100000"/>
              </a:lnSpc>
            </a:pPr>
            <a:endParaRPr lang="en-US" sz="2800" spc="-1" dirty="0">
              <a:solidFill>
                <a:srgbClr val="00A4B6"/>
              </a:solidFill>
              <a:latin typeface="Proxima Nova"/>
              <a:ea typeface="Proxima Nova"/>
            </a:endParaRPr>
          </a:p>
          <a:p>
            <a:pPr algn="just">
              <a:lnSpc>
                <a:spcPct val="100000"/>
              </a:lnSpc>
            </a:pPr>
            <a:r>
              <a:rPr lang="en-US" sz="2800" spc="-1" dirty="0">
                <a:solidFill>
                  <a:srgbClr val="00A4B6"/>
                </a:solidFill>
                <a:latin typeface="Proxima Nova"/>
                <a:ea typeface="Proxima Nova"/>
              </a:rPr>
              <a:t> </a:t>
            </a:r>
          </a:p>
          <a:p>
            <a:pPr algn="just">
              <a:lnSpc>
                <a:spcPct val="100000"/>
              </a:lnSpc>
            </a:pPr>
            <a:endParaRPr lang="en-US" sz="2800" b="0" strike="noStrike" spc="-1" dirty="0">
              <a:solidFill>
                <a:srgbClr val="000000"/>
              </a:solidFill>
              <a:latin typeface="Arial"/>
            </a:endParaRPr>
          </a:p>
        </p:txBody>
      </p:sp>
      <p:sp>
        <p:nvSpPr>
          <p:cNvPr id="6" name="Text Placeholder 8">
            <a:extLst>
              <a:ext uri="{FF2B5EF4-FFF2-40B4-BE49-F238E27FC236}">
                <a16:creationId xmlns:a16="http://schemas.microsoft.com/office/drawing/2014/main" id="{8099B146-D6CD-4BBF-90BB-C1A6A59228F4}"/>
              </a:ext>
            </a:extLst>
          </p:cNvPr>
          <p:cNvSpPr txBox="1">
            <a:spLocks/>
          </p:cNvSpPr>
          <p:nvPr/>
        </p:nvSpPr>
        <p:spPr>
          <a:xfrm>
            <a:off x="193897" y="1133481"/>
            <a:ext cx="11672276" cy="551796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Reactive systems dispense with modeling altogether and base their actions directly on their perception of the world.</a:t>
            </a:r>
          </a:p>
          <a:p>
            <a:pPr marL="457200" indent="-457200" algn="just"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Another advantage of reactive systems is that they are extremely responsive since they avoid the combinatorial explosion involved in deliberative planning.</a:t>
            </a:r>
          </a:p>
          <a:p>
            <a:pPr marL="457200" indent="-457200" algn="just" defTabSz="914400">
              <a:buFont typeface="Arial" panose="020B0604020202020204" pitchFamily="34" charset="0"/>
              <a:buChar char="•"/>
            </a:pPr>
            <a:endParaRPr lang="en-US" sz="2000" kern="0" dirty="0">
              <a:latin typeface="Times New Roman" panose="02020603050405020304" pitchFamily="18" charset="0"/>
              <a:cs typeface="Times New Roman" panose="02020603050405020304" pitchFamily="18" charset="0"/>
            </a:endParaRPr>
          </a:p>
          <a:p>
            <a:pPr marL="457200" indent="-457200" algn="just" defTabSz="914400">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This makes them attractive for real-time tasks such as driving and walking.</a:t>
            </a:r>
          </a:p>
        </p:txBody>
      </p:sp>
    </p:spTree>
    <p:extLst>
      <p:ext uri="{BB962C8B-B14F-4D97-AF65-F5344CB8AC3E}">
        <p14:creationId xmlns:p14="http://schemas.microsoft.com/office/powerpoint/2010/main" val="256739280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B7AB6A-F3A6-D3E9-0E98-2346B5A9E0CA}"/>
              </a:ext>
            </a:extLst>
          </p:cNvPr>
          <p:cNvSpPr>
            <a:spLocks noGrp="1"/>
          </p:cNvSpPr>
          <p:nvPr>
            <p:ph type="body"/>
          </p:nvPr>
        </p:nvSpPr>
        <p:spPr>
          <a:xfrm>
            <a:off x="272805" y="1484895"/>
            <a:ext cx="11360160" cy="4554720"/>
          </a:xfrm>
          <a:ln/>
        </p:spPr>
        <p:style>
          <a:lnRef idx="2">
            <a:schemeClr val="accent5"/>
          </a:lnRef>
          <a:fillRef idx="1">
            <a:schemeClr val="lt1"/>
          </a:fillRef>
          <a:effectRef idx="0">
            <a:schemeClr val="accent5"/>
          </a:effectRef>
          <a:fontRef idx="minor">
            <a:schemeClr val="dk1"/>
          </a:fontRef>
        </p:style>
        <p:txBody>
          <a:bodyPr anchor="ctr" anchorCtr="0">
            <a:normAutofit/>
          </a:bodyPr>
          <a:lstStyle/>
          <a:p>
            <a:pPr algn="ctr"/>
            <a:r>
              <a:rPr lang="en-IN" sz="6400" dirty="0">
                <a:solidFill>
                  <a:schemeClr val="accent5"/>
                </a:solidFill>
              </a:rPr>
              <a:t>Reference Book</a:t>
            </a:r>
          </a:p>
          <a:p>
            <a:pPr algn="ctr"/>
            <a:r>
              <a:rPr lang="en-IN" sz="1867" dirty="0">
                <a:solidFill>
                  <a:schemeClr val="accent5"/>
                </a:solidFill>
                <a:hlinkClick r:id="rId2"/>
              </a:rPr>
              <a:t>Artificial Intelligence – Kevin Knight and Elaine Rich</a:t>
            </a:r>
            <a:endParaRPr lang="en-IN" sz="1867" dirty="0">
              <a:solidFill>
                <a:schemeClr val="accent5"/>
              </a:solidFill>
            </a:endParaRPr>
          </a:p>
        </p:txBody>
      </p:sp>
    </p:spTree>
    <p:extLst>
      <p:ext uri="{BB962C8B-B14F-4D97-AF65-F5344CB8AC3E}">
        <p14:creationId xmlns:p14="http://schemas.microsoft.com/office/powerpoint/2010/main" val="3626967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0D49AADB-1251-407D-861A-9799D37FA0E9}"/>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Game Playing &amp; Planning</a:t>
            </a:r>
            <a:endParaRPr lang="en-US" sz="1200" b="0" strike="noStrike" spc="-1" dirty="0">
              <a:solidFill>
                <a:srgbClr val="000000"/>
              </a:solidFill>
              <a:latin typeface="Arial"/>
            </a:endParaRPr>
          </a:p>
        </p:txBody>
      </p:sp>
      <p:sp>
        <p:nvSpPr>
          <p:cNvPr id="5" name="TextShape 2">
            <a:extLst>
              <a:ext uri="{FF2B5EF4-FFF2-40B4-BE49-F238E27FC236}">
                <a16:creationId xmlns:a16="http://schemas.microsoft.com/office/drawing/2014/main" id="{55AE15E2-D594-4BE4-A2E4-CCA68187BE91}"/>
              </a:ext>
            </a:extLst>
          </p:cNvPr>
          <p:cNvSpPr txBox="1"/>
          <p:nvPr/>
        </p:nvSpPr>
        <p:spPr>
          <a:xfrm>
            <a:off x="438370" y="1125415"/>
            <a:ext cx="9437150" cy="5359791"/>
          </a:xfrm>
          <a:prstGeom prst="rect">
            <a:avLst/>
          </a:prstGeom>
          <a:noFill/>
          <a:ln>
            <a:noFill/>
          </a:ln>
        </p:spPr>
        <p:txBody>
          <a:bodyPr tIns="91440" bIns="91440">
            <a:normAutofit lnSpcReduction="10000"/>
          </a:bodyPr>
          <a:lstStyle/>
          <a:p>
            <a:pPr algn="just">
              <a:lnSpc>
                <a:spcPct val="115000"/>
              </a:lnSpc>
            </a:pPr>
            <a:r>
              <a:rPr lang="en-US" sz="2800" b="0" strike="noStrike" spc="-1" dirty="0">
                <a:solidFill>
                  <a:srgbClr val="000000"/>
                </a:solidFill>
                <a:latin typeface="Arial"/>
              </a:rPr>
              <a:t>Outlines:</a:t>
            </a:r>
          </a:p>
          <a:p>
            <a:pPr algn="just">
              <a:lnSpc>
                <a:spcPct val="115000"/>
              </a:lnSpc>
            </a:pPr>
            <a:endParaRPr lang="en-US" sz="2800" b="0" strike="noStrike" spc="-1" dirty="0">
              <a:solidFill>
                <a:srgbClr val="000000"/>
              </a:solidFill>
              <a:latin typeface="Arial"/>
            </a:endParaRPr>
          </a:p>
          <a:p>
            <a:pPr marL="342900" indent="-342900">
              <a:buFont typeface="Arial" panose="020B0604020202020204" pitchFamily="34" charset="0"/>
              <a:buChar char="•"/>
            </a:pPr>
            <a:r>
              <a:rPr lang="en-US" sz="2800" dirty="0">
                <a:solidFill>
                  <a:srgbClr val="0098A3"/>
                </a:solidFill>
                <a:latin typeface="CastleT" panose="020E0602050706020204" pitchFamily="34" charset="0"/>
              </a:rPr>
              <a:t>Overview</a:t>
            </a:r>
          </a:p>
          <a:p>
            <a:pPr marL="342900" indent="-342900">
              <a:buFont typeface="Arial" panose="020B0604020202020204" pitchFamily="34" charset="0"/>
              <a:buChar char="•"/>
            </a:pPr>
            <a:r>
              <a:rPr lang="en-US" sz="2800" dirty="0">
                <a:latin typeface="CastleT" panose="020E0602050706020204" pitchFamily="34" charset="0"/>
              </a:rPr>
              <a:t>MiniMax Procedures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Alpha Beta Cut-Offs</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Refinement Theory</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Introduction to the Blocks World</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Components of a Planning System</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Goal Stack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Non-Linear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Hierarchical Planning</a:t>
            </a:r>
          </a:p>
          <a:p>
            <a:pPr marL="342900" indent="-342900">
              <a:buFont typeface="Arial" panose="020B0604020202020204" pitchFamily="34" charset="0"/>
              <a:buChar char="•"/>
            </a:pPr>
            <a:r>
              <a:rPr lang="en-US" sz="2800" dirty="0">
                <a:solidFill>
                  <a:srgbClr val="0098A3"/>
                </a:solidFill>
                <a:latin typeface="CastleT" panose="020E0602050706020204" pitchFamily="34" charset="0"/>
              </a:rPr>
              <a:t>Reactive Systems</a:t>
            </a:r>
          </a:p>
        </p:txBody>
      </p:sp>
    </p:spTree>
    <p:extLst>
      <p:ext uri="{BB962C8B-B14F-4D97-AF65-F5344CB8AC3E}">
        <p14:creationId xmlns:p14="http://schemas.microsoft.com/office/powerpoint/2010/main" val="1290362156"/>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The Minimax search is a depth first and depth limited procedure.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idea is to start at the current position and use the plausible-move generator to generate the set of possible successor positions.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Now we can apply the static evaluation function to those positions and simply choose the best one.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doing so, we can back that value up to the starting position.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Here, we assume that static evaluation function returns larger values to indicate good situations for us.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 our goal is to maximize the value of the static evaluation function of the next board position.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opponents’ goal is to minimize the value of the static evaluation function.</a:t>
            </a: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Minimax Search Procedure</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1666894628"/>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1102788"/>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The alternation of maximizing and minimizing at alternate ply when evaluations are to be pushed back up corresponds to the opposing strategies of the two players is called MINIMAX.</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is recursive procedure that depends on two procedures :</a:t>
            </a:r>
          </a:p>
          <a:p>
            <a:pPr marL="1219181" lvl="1" indent="-457200">
              <a:buFont typeface="+mj-lt"/>
              <a:buAutoNum type="arabicPeriod"/>
            </a:pPr>
            <a:r>
              <a:rPr lang="en-US" sz="2000" dirty="0">
                <a:latin typeface="Times New Roman" panose="02020603050405020304" pitchFamily="18" charset="0"/>
                <a:cs typeface="Times New Roman" panose="02020603050405020304" pitchFamily="18" charset="0"/>
              </a:rPr>
              <a:t>MOVEGEN(position, player)— The plausible-move generator, which returns a list of nodes representing the moves that can be made by Player in Position.</a:t>
            </a:r>
          </a:p>
          <a:p>
            <a:pPr marL="1219181" lvl="1" indent="-457200">
              <a:buFont typeface="+mj-lt"/>
              <a:buAutoNum type="arabicPeriod"/>
            </a:pPr>
            <a:r>
              <a:rPr lang="en-US" sz="2000" dirty="0">
                <a:latin typeface="Times New Roman" panose="02020603050405020304" pitchFamily="18" charset="0"/>
                <a:cs typeface="Times New Roman" panose="02020603050405020304" pitchFamily="18" charset="0"/>
              </a:rPr>
              <a:t>STATIC(position, player) -- static evaluation function, which returns a number representing the goodness of Position from the standpoint of Player.</a:t>
            </a:r>
          </a:p>
          <a:p>
            <a:pPr marL="1219181" lvl="1"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decide when recursive procedure should stop, variety of factors may influence the decision such as, </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Has one side won?</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How many ply have we already explored? Or how much time is left?</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How stable is the configuration?</a:t>
            </a:r>
          </a:p>
          <a:p>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Minimax Search Procedure</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3858355350"/>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71597F8-D9A8-4EE8-AD89-A1E0D1847823}"/>
              </a:ext>
            </a:extLst>
          </p:cNvPr>
          <p:cNvSpPr txBox="1">
            <a:spLocks/>
          </p:cNvSpPr>
          <p:nvPr/>
        </p:nvSpPr>
        <p:spPr>
          <a:xfrm>
            <a:off x="325828" y="948040"/>
            <a:ext cx="11167478" cy="5442258"/>
          </a:xfrm>
          <a:prstGeom prst="rect">
            <a:avLst/>
          </a:prstGeom>
        </p:spPr>
        <p:txBody>
          <a:bodyPr tIns="91440" bIns="9144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Given a game tree, the optimal strategy can be determined from the minimax value of each node, which we write as MINIMAX(n).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minimax algorithm computes the minimax decision from the current state.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uses a simple recursive computation of the minimax values of each successor state, directly implementing the defining equations.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recursion proceeds all the way down to the leaves of the tree, and then the minimax values are backed up through the tree as the recursion unwinds. </a:t>
            </a:r>
          </a:p>
          <a:p>
            <a:endParaRPr lang="en-US" sz="2000" dirty="0">
              <a:latin typeface="Times New Roman" panose="02020603050405020304" pitchFamily="18" charset="0"/>
              <a:cs typeface="Times New Roman" panose="02020603050405020304" pitchFamily="18" charset="0"/>
            </a:endParaRPr>
          </a:p>
        </p:txBody>
      </p:sp>
      <p:sp>
        <p:nvSpPr>
          <p:cNvPr id="4" name="TextShape 1">
            <a:extLst>
              <a:ext uri="{FF2B5EF4-FFF2-40B4-BE49-F238E27FC236}">
                <a16:creationId xmlns:a16="http://schemas.microsoft.com/office/drawing/2014/main" id="{189929C5-85F6-4600-B339-41CCA8184B05}"/>
              </a:ext>
            </a:extLst>
          </p:cNvPr>
          <p:cNvSpPr txBox="1"/>
          <p:nvPr/>
        </p:nvSpPr>
        <p:spPr>
          <a:xfrm>
            <a:off x="325828" y="186342"/>
            <a:ext cx="8520120" cy="683438"/>
          </a:xfrm>
          <a:prstGeom prst="rect">
            <a:avLst/>
          </a:prstGeom>
          <a:noFill/>
          <a:ln>
            <a:noFill/>
          </a:ln>
        </p:spPr>
        <p:txBody>
          <a:bodyPr tIns="91440" bIns="91440">
            <a:normAutofit fontScale="92500" lnSpcReduction="10000"/>
          </a:bodyPr>
          <a:lstStyle/>
          <a:p>
            <a:pPr algn="just">
              <a:lnSpc>
                <a:spcPct val="100000"/>
              </a:lnSpc>
            </a:pPr>
            <a:r>
              <a:rPr lang="en-US" sz="3600" spc="-1" dirty="0">
                <a:solidFill>
                  <a:srgbClr val="00A4B6"/>
                </a:solidFill>
                <a:latin typeface="Proxima Nova"/>
                <a:ea typeface="Proxima Nova"/>
              </a:rPr>
              <a:t>Unit-4   Minimax Search Procedure</a:t>
            </a:r>
            <a:endParaRPr lang="en-US" sz="1200" b="0" strike="noStrike" spc="-1" dirty="0">
              <a:solidFill>
                <a:srgbClr val="000000"/>
              </a:solidFill>
              <a:latin typeface="Arial"/>
            </a:endParaRPr>
          </a:p>
        </p:txBody>
      </p:sp>
      <p:pic>
        <p:nvPicPr>
          <p:cNvPr id="5" name="Picture 4">
            <a:extLst>
              <a:ext uri="{FF2B5EF4-FFF2-40B4-BE49-F238E27FC236}">
                <a16:creationId xmlns:a16="http://schemas.microsoft.com/office/drawing/2014/main" id="{38B87935-7812-4579-A58B-176DB633B44C}"/>
              </a:ext>
            </a:extLst>
          </p:cNvPr>
          <p:cNvPicPr>
            <a:picLocks noChangeAspect="1"/>
          </p:cNvPicPr>
          <p:nvPr/>
        </p:nvPicPr>
        <p:blipFill>
          <a:blip r:embed="rId2"/>
          <a:stretch>
            <a:fillRect/>
          </a:stretch>
        </p:blipFill>
        <p:spPr>
          <a:xfrm>
            <a:off x="1887056" y="4562008"/>
            <a:ext cx="7243000" cy="2134172"/>
          </a:xfrm>
          <a:prstGeom prst="rect">
            <a:avLst/>
          </a:prstGeom>
        </p:spPr>
      </p:pic>
    </p:spTree>
    <p:extLst>
      <p:ext uri="{BB962C8B-B14F-4D97-AF65-F5344CB8AC3E}">
        <p14:creationId xmlns:p14="http://schemas.microsoft.com/office/powerpoint/2010/main" val="3574504846"/>
      </p:ext>
    </p:extLst>
  </p:cSld>
  <p:clrMapOvr>
    <a:masterClrMapping/>
  </p:clrMapOvr>
  <mc:AlternateContent xmlns:mc="http://schemas.openxmlformats.org/markup-compatibility/2006" xmlns:p14="http://schemas.microsoft.com/office/powerpoint/2010/main">
    <mc:Choice Requires="p14">
      <p:transition spd="slow" p14:dur="2000" advTm="3881"/>
    </mc:Choice>
    <mc:Fallback xmlns="">
      <p:transition spd="slow" advTm="38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2503</TotalTime>
  <Words>4482</Words>
  <Application>Microsoft Office PowerPoint</Application>
  <PresentationFormat>Widescreen</PresentationFormat>
  <Paragraphs>538</Paragraphs>
  <Slides>52</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52</vt:i4>
      </vt:variant>
    </vt:vector>
  </HeadingPairs>
  <TitlesOfParts>
    <vt:vector size="61" baseType="lpstr">
      <vt:lpstr>Arial</vt:lpstr>
      <vt:lpstr>Calibri</vt:lpstr>
      <vt:lpstr>Cambria</vt:lpstr>
      <vt:lpstr>CastleT</vt:lpstr>
      <vt:lpstr>Proxima Nova</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Riddhi Joshi</dc:creator>
  <cp:lastModifiedBy>Pranav Tank</cp:lastModifiedBy>
  <cp:revision>590</cp:revision>
  <dcterms:created xsi:type="dcterms:W3CDTF">2017-12-30T05:49:02Z</dcterms:created>
  <dcterms:modified xsi:type="dcterms:W3CDTF">2024-10-23T06:07:07Z</dcterms:modified>
</cp:coreProperties>
</file>