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2"/>
  </p:notesMasterIdLst>
  <p:sldIdLst>
    <p:sldId id="383" r:id="rId3"/>
    <p:sldId id="747" r:id="rId4"/>
    <p:sldId id="746" r:id="rId5"/>
    <p:sldId id="546" r:id="rId6"/>
    <p:sldId id="679" r:id="rId7"/>
    <p:sldId id="745" r:id="rId8"/>
    <p:sldId id="707" r:id="rId9"/>
    <p:sldId id="709" r:id="rId10"/>
    <p:sldId id="710" r:id="rId11"/>
    <p:sldId id="711" r:id="rId12"/>
    <p:sldId id="744" r:id="rId13"/>
    <p:sldId id="712" r:id="rId14"/>
    <p:sldId id="713" r:id="rId15"/>
    <p:sldId id="715" r:id="rId16"/>
    <p:sldId id="743" r:id="rId17"/>
    <p:sldId id="714" r:id="rId18"/>
    <p:sldId id="719" r:id="rId19"/>
    <p:sldId id="742" r:id="rId20"/>
    <p:sldId id="716" r:id="rId21"/>
    <p:sldId id="717" r:id="rId22"/>
    <p:sldId id="741" r:id="rId23"/>
    <p:sldId id="718" r:id="rId24"/>
    <p:sldId id="738" r:id="rId25"/>
    <p:sldId id="721" r:id="rId26"/>
    <p:sldId id="722" r:id="rId27"/>
    <p:sldId id="723" r:id="rId28"/>
    <p:sldId id="724" r:id="rId29"/>
    <p:sldId id="725" r:id="rId30"/>
    <p:sldId id="726" r:id="rId31"/>
    <p:sldId id="727" r:id="rId32"/>
    <p:sldId id="739" r:id="rId33"/>
    <p:sldId id="728" r:id="rId34"/>
    <p:sldId id="729" r:id="rId35"/>
    <p:sldId id="730" r:id="rId36"/>
    <p:sldId id="740" r:id="rId37"/>
    <p:sldId id="731" r:id="rId38"/>
    <p:sldId id="732" r:id="rId39"/>
    <p:sldId id="573" r:id="rId40"/>
    <p:sldId id="25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29A7ED-9411-40CC-8C89-67FB3F2E9F65}">
          <p14:sldIdLst>
            <p14:sldId id="383"/>
          </p14:sldIdLst>
        </p14:section>
        <p14:section name="Content" id="{66AC118B-A401-4EF3-A082-B1ECC11EF0B9}">
          <p14:sldIdLst>
            <p14:sldId id="747"/>
            <p14:sldId id="746"/>
            <p14:sldId id="546"/>
            <p14:sldId id="679"/>
            <p14:sldId id="745"/>
            <p14:sldId id="707"/>
            <p14:sldId id="709"/>
            <p14:sldId id="710"/>
            <p14:sldId id="711"/>
            <p14:sldId id="744"/>
            <p14:sldId id="712"/>
            <p14:sldId id="713"/>
            <p14:sldId id="715"/>
            <p14:sldId id="743"/>
            <p14:sldId id="714"/>
            <p14:sldId id="719"/>
            <p14:sldId id="742"/>
            <p14:sldId id="716"/>
            <p14:sldId id="717"/>
            <p14:sldId id="741"/>
            <p14:sldId id="718"/>
            <p14:sldId id="738"/>
            <p14:sldId id="721"/>
            <p14:sldId id="722"/>
            <p14:sldId id="723"/>
            <p14:sldId id="724"/>
            <p14:sldId id="725"/>
            <p14:sldId id="726"/>
            <p14:sldId id="727"/>
            <p14:sldId id="739"/>
            <p14:sldId id="728"/>
            <p14:sldId id="729"/>
            <p14:sldId id="730"/>
            <p14:sldId id="740"/>
            <p14:sldId id="731"/>
            <p14:sldId id="732"/>
            <p14:sldId id="573"/>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2C06"/>
    <a:srgbClr val="9FA0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A9BF5-B210-4442-9008-425E19A1A5D6}" type="datetimeFigureOut">
              <a:rPr lang="en-IN" smtClean="0"/>
              <a:t>23-10-2024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F1C21-58E8-4A40-8759-BA56C13A0731}" type="slidenum">
              <a:rPr lang="en-IN" smtClean="0"/>
              <a:t>‹#›</a:t>
            </a:fld>
            <a:endParaRPr lang="en-IN"/>
          </a:p>
        </p:txBody>
      </p:sp>
    </p:spTree>
    <p:extLst>
      <p:ext uri="{BB962C8B-B14F-4D97-AF65-F5344CB8AC3E}">
        <p14:creationId xmlns:p14="http://schemas.microsoft.com/office/powerpoint/2010/main" val="1405601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30650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15680" y="98400"/>
            <a:ext cx="11360160" cy="763200"/>
          </a:xfrm>
          <a:prstGeom prst="rect">
            <a:avLst/>
          </a:prstGeom>
        </p:spPr>
        <p:txBody>
          <a:bodyPr lIns="0" tIns="0" rIns="0" bIns="0" anchor="ctr">
            <a:noAutofit/>
          </a:bodyPr>
          <a:lstStyle/>
          <a:p>
            <a:endParaRPr lang="en-US" sz="1867" b="0" strike="noStrike" spc="-1">
              <a:solidFill>
                <a:srgbClr val="000000"/>
              </a:solidFill>
              <a:latin typeface="Arial"/>
            </a:endParaRPr>
          </a:p>
        </p:txBody>
      </p:sp>
      <p:sp>
        <p:nvSpPr>
          <p:cNvPr id="49" name="PlaceHolder 2"/>
          <p:cNvSpPr>
            <a:spLocks noGrp="1"/>
          </p:cNvSpPr>
          <p:nvPr>
            <p:ph type="body"/>
          </p:nvPr>
        </p:nvSpPr>
        <p:spPr>
          <a:xfrm>
            <a:off x="415680" y="1151520"/>
            <a:ext cx="11360160" cy="4554720"/>
          </a:xfrm>
          <a:prstGeom prst="rect">
            <a:avLst/>
          </a:prstGeom>
        </p:spPr>
        <p:txBody>
          <a:bodyPr lIns="0" tIns="0" rIns="0" bIns="0">
            <a:normAutofit/>
          </a:bodyPr>
          <a:lstStyle/>
          <a:p>
            <a:endParaRPr lang="en-US" sz="1867" b="0" strike="noStrike" spc="-1">
              <a:solidFill>
                <a:srgbClr val="000000"/>
              </a:solidFill>
              <a:latin typeface="Arial"/>
            </a:endParaRPr>
          </a:p>
        </p:txBody>
      </p:sp>
    </p:spTree>
    <p:extLst>
      <p:ext uri="{BB962C8B-B14F-4D97-AF65-F5344CB8AC3E}">
        <p14:creationId xmlns:p14="http://schemas.microsoft.com/office/powerpoint/2010/main" val="245414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229045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415747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4000127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910670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260905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4266926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684564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770763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5946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630583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2930952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26161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4569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1243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6367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3475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3055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5806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2817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blip>
          <a:srcRect/>
          <a:stretch>
            <a:fillRect/>
          </a:stretch>
        </a:blip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43892974"/>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9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812139337"/>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saranshbht/msc-books/blob/master/M.Sc.%20CS%20Sem-1/Artificial%20Intelligence/Kevin%20Knight%2C%20Elaine%20Rich%2C%20B.%20Nair%20-%20Artificial%20Intelligence%20(2010%2C%20Tata%20McGraw-Hill%20Education%20Pvt.%20Ltd.)%20-%20libgen.lc.pdf" TargetMode="Externa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67828" y="318952"/>
            <a:ext cx="7036176" cy="11169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2800" b="1" kern="0" dirty="0">
                <a:solidFill>
                  <a:srgbClr val="FFC000">
                    <a:lumMod val="50000"/>
                  </a:srgbClr>
                </a:solidFill>
                <a:latin typeface="Cambria" pitchFamily="18" charset="0"/>
                <a:ea typeface="Cambria" pitchFamily="18" charset="0"/>
                <a:cs typeface="Calibri" pitchFamily="34" charset="0"/>
                <a:sym typeface="Garamond"/>
              </a:rPr>
              <a:t>Department of Computer Engineering</a:t>
            </a:r>
            <a:endParaRPr kumimoji="0" sz="2800" b="1" i="0" u="none" strike="noStrike" kern="0" cap="none" spc="0" normalizeH="0" baseline="0" noProof="0" dirty="0">
              <a:ln>
                <a:noFill/>
              </a:ln>
              <a:solidFill>
                <a:srgbClr val="FFC000">
                  <a:lumMod val="50000"/>
                </a:srgbClr>
              </a:solidFill>
              <a:effectLst/>
              <a:uLnTx/>
              <a:uFillTx/>
              <a:latin typeface="Cambria" pitchFamily="18" charset="0"/>
              <a:ea typeface="Cambria" pitchFamily="18" charset="0"/>
              <a:cs typeface="Calibri" pitchFamily="34" charset="0"/>
              <a:sym typeface="Garamond"/>
            </a:endParaRPr>
          </a:p>
          <a:p>
            <a:pPr marL="0" marR="0" lvl="0" indent="0" algn="ctr" defTabSz="914400" rtl="0" eaLnBrk="1" fontAlgn="auto" latinLnBrk="0" hangingPunct="1">
              <a:lnSpc>
                <a:spcPct val="107000"/>
              </a:lnSpc>
              <a:spcBef>
                <a:spcPts val="800"/>
              </a:spcBef>
              <a:spcAft>
                <a:spcPts val="0"/>
              </a:spcAft>
              <a:buClr>
                <a:srgbClr val="000000"/>
              </a:buClr>
              <a:buSzTx/>
              <a:buFont typeface="Arial"/>
              <a:buNone/>
              <a:tabLst/>
              <a:defRPr/>
            </a:pPr>
            <a:r>
              <a:rPr kumimoji="0" lang="en-IN" sz="2800" b="1" i="0" u="none" strike="noStrike" kern="0" cap="none" spc="0" normalizeH="0" baseline="0" noProof="0" dirty="0">
                <a:ln>
                  <a:noFill/>
                </a:ln>
                <a:solidFill>
                  <a:srgbClr val="00B0F0"/>
                </a:solidFill>
                <a:effectLst/>
                <a:uLnTx/>
                <a:uFillTx/>
                <a:latin typeface="Calibri" pitchFamily="34" charset="0"/>
                <a:ea typeface="Cambria" pitchFamily="18" charset="0"/>
                <a:cs typeface="Calibri" pitchFamily="34" charset="0"/>
                <a:sym typeface="Garamond"/>
              </a:rPr>
              <a:t>(01CE1702 – Artificial Intelligence)</a:t>
            </a:r>
            <a:endParaRPr kumimoji="0" sz="2800" b="1" i="0" u="none" strike="noStrike" kern="0" cap="none" spc="0" normalizeH="0" baseline="0" noProof="0" dirty="0">
              <a:ln>
                <a:noFill/>
              </a:ln>
              <a:solidFill>
                <a:srgbClr val="00B0F0"/>
              </a:solidFill>
              <a:effectLst/>
              <a:uLnTx/>
              <a:uFillTx/>
              <a:latin typeface="Calibri" pitchFamily="34" charset="0"/>
              <a:ea typeface="Cambria" pitchFamily="18" charset="0"/>
              <a:cs typeface="Calibri" pitchFamily="34" charset="0"/>
              <a:sym typeface="Garamond"/>
            </a:endParaRPr>
          </a:p>
        </p:txBody>
      </p:sp>
      <p:sp>
        <p:nvSpPr>
          <p:cNvPr id="4" name="Google Shape;84;p1"/>
          <p:cNvSpPr txBox="1"/>
          <p:nvPr/>
        </p:nvSpPr>
        <p:spPr>
          <a:xfrm>
            <a:off x="-1" y="4696525"/>
            <a:ext cx="7821637" cy="1146171"/>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kumimoji="0" lang="en-US" sz="3200" b="1" i="0" u="none" strike="noStrike" kern="0" cap="none" spc="0" normalizeH="0" baseline="0" noProof="0" dirty="0">
                <a:ln>
                  <a:noFill/>
                </a:ln>
                <a:solidFill>
                  <a:srgbClr val="000000"/>
                </a:solidFill>
                <a:effectLst/>
                <a:uLnTx/>
                <a:uFillTx/>
                <a:latin typeface="Calibri" pitchFamily="34" charset="0"/>
                <a:ea typeface="Cambria" pitchFamily="18" charset="0"/>
                <a:cs typeface="Calibri" pitchFamily="34" charset="0"/>
                <a:sym typeface="Garamond"/>
              </a:rPr>
              <a:t>Unit-5</a:t>
            </a:r>
          </a:p>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kumimoji="0" lang="en-US" sz="3200" b="1" i="0" u="none" strike="noStrike" kern="0" cap="none" spc="0" normalizeH="0" baseline="0" noProof="0" dirty="0">
                <a:ln>
                  <a:noFill/>
                </a:ln>
                <a:solidFill>
                  <a:srgbClr val="000000"/>
                </a:solidFill>
                <a:effectLst/>
                <a:uLnTx/>
                <a:uFillTx/>
                <a:latin typeface="Calibri" pitchFamily="34" charset="0"/>
                <a:ea typeface="Cambria" pitchFamily="18" charset="0"/>
                <a:cs typeface="Calibri" pitchFamily="34" charset="0"/>
                <a:sym typeface="Garamond"/>
              </a:rPr>
              <a:t>Application of 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latin typeface="Times New Roman" panose="02020603050405020304" pitchFamily="18" charset="0"/>
                <a:cs typeface="Times New Roman" panose="02020603050405020304" pitchFamily="18" charset="0"/>
              </a:rPr>
              <a:t>Bayes’ Theorem</a:t>
            </a:r>
          </a:p>
          <a:p>
            <a:pPr marL="342900" indent="-342900"/>
            <a:r>
              <a:rPr lang="en-US" sz="2000" dirty="0">
                <a:latin typeface="Times New Roman" panose="02020603050405020304" pitchFamily="18" charset="0"/>
                <a:cs typeface="Times New Roman" panose="02020603050405020304" pitchFamily="18" charset="0"/>
              </a:rPr>
              <a:t>In statistics and probability theory, the Bayes’ theorem (also known as the Bayes’ rule) is a mathematical formula used to determine the conditional probability of events. </a:t>
            </a:r>
          </a:p>
          <a:p>
            <a:pPr marL="342900" indent="-342900"/>
            <a:r>
              <a:rPr lang="en-US" sz="2000" dirty="0">
                <a:latin typeface="Times New Roman" panose="02020603050405020304" pitchFamily="18" charset="0"/>
                <a:cs typeface="Times New Roman" panose="02020603050405020304" pitchFamily="18" charset="0"/>
              </a:rPr>
              <a:t>Essentially, the Bayes’ theorem describes the probability of an event based on prior knowledge of the conditions that might be relevant to the event.</a:t>
            </a:r>
          </a:p>
          <a:p>
            <a:pPr marL="342900" indent="-342900"/>
            <a:r>
              <a:rPr lang="en-US" sz="2000" dirty="0">
                <a:latin typeface="Times New Roman" panose="02020603050405020304" pitchFamily="18" charset="0"/>
                <a:cs typeface="Times New Roman" panose="02020603050405020304" pitchFamily="18" charset="0"/>
              </a:rPr>
              <a:t>The Bayes’ theorem is expressed in the following formula:</a:t>
            </a:r>
          </a:p>
          <a:p>
            <a:pPr marL="342900" indent="-342900"/>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Where:</a:t>
            </a:r>
          </a:p>
          <a:p>
            <a:pPr marL="342900" indent="-342900"/>
            <a:r>
              <a:rPr lang="en-US" sz="2000" dirty="0">
                <a:latin typeface="Times New Roman" panose="02020603050405020304" pitchFamily="18" charset="0"/>
                <a:cs typeface="Times New Roman" panose="02020603050405020304" pitchFamily="18" charset="0"/>
              </a:rPr>
              <a:t>P(A|B) – the probability of event A occurring, given event B has occurred</a:t>
            </a:r>
          </a:p>
          <a:p>
            <a:pPr marL="342900" indent="-342900"/>
            <a:r>
              <a:rPr lang="en-US" sz="2000" dirty="0">
                <a:latin typeface="Times New Roman" panose="02020603050405020304" pitchFamily="18" charset="0"/>
                <a:cs typeface="Times New Roman" panose="02020603050405020304" pitchFamily="18" charset="0"/>
              </a:rPr>
              <a:t>P(B|A) – the probability of event B occurring, given event A has occurred</a:t>
            </a:r>
          </a:p>
          <a:p>
            <a:pPr marL="342900" indent="-342900"/>
            <a:r>
              <a:rPr lang="en-US" sz="2000" dirty="0">
                <a:latin typeface="Times New Roman" panose="02020603050405020304" pitchFamily="18" charset="0"/>
                <a:cs typeface="Times New Roman" panose="02020603050405020304" pitchFamily="18" charset="0"/>
              </a:rPr>
              <a:t>P(A) – the probability of event A</a:t>
            </a:r>
          </a:p>
          <a:p>
            <a:pPr marL="342900" indent="-342900"/>
            <a:r>
              <a:rPr lang="en-US" sz="2000" dirty="0">
                <a:latin typeface="Times New Roman" panose="02020603050405020304" pitchFamily="18" charset="0"/>
                <a:cs typeface="Times New Roman" panose="02020603050405020304" pitchFamily="18" charset="0"/>
              </a:rPr>
              <a:t>P(B) – the probability of event B</a:t>
            </a:r>
          </a:p>
          <a:p>
            <a:pPr marL="342900" indent="-342900"/>
            <a:r>
              <a:rPr lang="en-US" sz="2000" dirty="0">
                <a:latin typeface="Times New Roman" panose="02020603050405020304" pitchFamily="18" charset="0"/>
                <a:cs typeface="Times New Roman" panose="02020603050405020304" pitchFamily="18" charset="0"/>
              </a:rPr>
              <a:t>Note that events A and B are independent events</a:t>
            </a:r>
          </a:p>
        </p:txBody>
      </p:sp>
      <p:sp>
        <p:nvSpPr>
          <p:cNvPr id="4" name="TextShape 1">
            <a:extLst>
              <a:ext uri="{FF2B5EF4-FFF2-40B4-BE49-F238E27FC236}">
                <a16:creationId xmlns:a16="http://schemas.microsoft.com/office/drawing/2014/main" id="{C97200E8-A5D8-4948-BA76-B39CE1B9207D}"/>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Probabilistic Reasoning</a:t>
            </a:r>
            <a:endParaRPr lang="en-US" sz="1200" b="0" strike="noStrike" spc="-1" dirty="0">
              <a:solidFill>
                <a:srgbClr val="000000"/>
              </a:solidFill>
              <a:latin typeface="Arial"/>
            </a:endParaRPr>
          </a:p>
        </p:txBody>
      </p:sp>
      <p:pic>
        <p:nvPicPr>
          <p:cNvPr id="5" name="Picture 4">
            <a:extLst>
              <a:ext uri="{FF2B5EF4-FFF2-40B4-BE49-F238E27FC236}">
                <a16:creationId xmlns:a16="http://schemas.microsoft.com/office/drawing/2014/main" id="{195E589D-02B7-4420-A410-7C72E96C16F2}"/>
              </a:ext>
            </a:extLst>
          </p:cNvPr>
          <p:cNvPicPr>
            <a:picLocks noChangeAspect="1"/>
          </p:cNvPicPr>
          <p:nvPr/>
        </p:nvPicPr>
        <p:blipFill>
          <a:blip r:embed="rId2"/>
          <a:stretch>
            <a:fillRect/>
          </a:stretch>
        </p:blipFill>
        <p:spPr>
          <a:xfrm>
            <a:off x="4868368" y="3429000"/>
            <a:ext cx="3212870" cy="926672"/>
          </a:xfrm>
          <a:prstGeom prst="rect">
            <a:avLst/>
          </a:prstGeom>
          <a:ln>
            <a:solidFill>
              <a:schemeClr val="accent1"/>
            </a:solidFill>
          </a:ln>
        </p:spPr>
      </p:pic>
    </p:spTree>
    <p:extLst>
      <p:ext uri="{BB962C8B-B14F-4D97-AF65-F5344CB8AC3E}">
        <p14:creationId xmlns:p14="http://schemas.microsoft.com/office/powerpoint/2010/main" val="1789463725"/>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Application of AI</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Approaches to Reasoning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Probability And Bays’ Theorem</a:t>
            </a:r>
          </a:p>
          <a:p>
            <a:pPr marL="342900" indent="-342900">
              <a:buFont typeface="Arial" panose="020B0604020202020204" pitchFamily="34" charset="0"/>
              <a:buChar char="•"/>
            </a:pPr>
            <a:r>
              <a:rPr lang="en-US" sz="2800" dirty="0">
                <a:latin typeface="CastleT" panose="020E0602050706020204" pitchFamily="34" charset="0"/>
              </a:rPr>
              <a:t>Bayesian Networks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Certainty Factors And Rule-Base Systems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Dempster-Shafer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Fuzzy Logic</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Applications of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Spell Checking</a:t>
            </a:r>
          </a:p>
        </p:txBody>
      </p:sp>
    </p:spTree>
    <p:extLst>
      <p:ext uri="{BB962C8B-B14F-4D97-AF65-F5344CB8AC3E}">
        <p14:creationId xmlns:p14="http://schemas.microsoft.com/office/powerpoint/2010/main" val="1477183502"/>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16856"/>
            <a:ext cx="11673914" cy="5628600"/>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latin typeface="Times New Roman" panose="02020603050405020304" pitchFamily="18" charset="0"/>
                <a:cs typeface="Times New Roman" panose="02020603050405020304" pitchFamily="18" charset="0"/>
              </a:rPr>
              <a:t>Bayesian Network</a:t>
            </a:r>
          </a:p>
          <a:p>
            <a:pPr marL="342900" indent="-342900"/>
            <a:r>
              <a:rPr lang="en-US" sz="2000" dirty="0">
                <a:latin typeface="Times New Roman" panose="02020603050405020304" pitchFamily="18" charset="0"/>
                <a:cs typeface="Times New Roman" panose="02020603050405020304" pitchFamily="18" charset="0"/>
              </a:rPr>
              <a:t>A Bayesian network is a probabilistic graphical model which represents a set of variables and their conditional dependencies using a directed acyclic graph.</a:t>
            </a:r>
          </a:p>
          <a:p>
            <a:pPr marL="0" indent="0">
              <a:buNone/>
            </a:pPr>
            <a:endParaRPr lang="en-US" sz="2000" dirty="0">
              <a:latin typeface="Times New Roman" panose="02020603050405020304" pitchFamily="18" charset="0"/>
              <a:cs typeface="Times New Roman" panose="02020603050405020304" pitchFamily="18" charset="0"/>
            </a:endParaRPr>
          </a:p>
          <a:p>
            <a:pPr marL="342900" indent="-342900"/>
            <a:r>
              <a:rPr lang="en-US" sz="2000" dirty="0">
                <a:latin typeface="Times New Roman" panose="02020603050405020304" pitchFamily="18" charset="0"/>
                <a:cs typeface="Times New Roman" panose="02020603050405020304" pitchFamily="18" charset="0"/>
              </a:rPr>
              <a:t>In a directed acyclic graph, each edge corresponds to a conditional dependency, and each node corresponds to a unique random variable.</a:t>
            </a:r>
          </a:p>
          <a:p>
            <a:pPr marL="342900" indent="-342900"/>
            <a:endParaRPr lang="en-US" sz="2000" dirty="0">
              <a:latin typeface="Times New Roman" panose="02020603050405020304" pitchFamily="18" charset="0"/>
              <a:cs typeface="Times New Roman" panose="02020603050405020304" pitchFamily="18" charset="0"/>
            </a:endParaRPr>
          </a:p>
          <a:p>
            <a:pPr marL="342900" indent="-342900"/>
            <a:r>
              <a:rPr lang="en-US" sz="2000" dirty="0">
                <a:latin typeface="Times New Roman" panose="02020603050405020304" pitchFamily="18" charset="0"/>
                <a:cs typeface="Times New Roman" panose="02020603050405020304" pitchFamily="18" charset="0"/>
              </a:rPr>
              <a:t>It is also called a Bayes network, belief network, decision network, or Bayesian model.</a:t>
            </a:r>
          </a:p>
          <a:p>
            <a:pPr marL="342900" indent="-342900"/>
            <a:endParaRPr lang="en-US" sz="2000" dirty="0">
              <a:latin typeface="Times New Roman" panose="02020603050405020304" pitchFamily="18" charset="0"/>
              <a:cs typeface="Times New Roman" panose="02020603050405020304" pitchFamily="18" charset="0"/>
            </a:endParaRPr>
          </a:p>
          <a:p>
            <a:pPr marL="342900" indent="-342900"/>
            <a:r>
              <a:rPr lang="en-US" sz="2000" dirty="0">
                <a:latin typeface="Times New Roman" panose="02020603050405020304" pitchFamily="18" charset="0"/>
                <a:cs typeface="Times New Roman" panose="02020603050405020304" pitchFamily="18" charset="0"/>
              </a:rPr>
              <a:t>Bayesian Network represents the dependency among events and assigning probabilities to them.</a:t>
            </a:r>
          </a:p>
          <a:p>
            <a:pPr marL="342900" indent="-342900"/>
            <a:endParaRPr lang="en-US" sz="2000" dirty="0">
              <a:latin typeface="Times New Roman" panose="02020603050405020304" pitchFamily="18" charset="0"/>
              <a:cs typeface="Times New Roman" panose="02020603050405020304" pitchFamily="18" charset="0"/>
            </a:endParaRPr>
          </a:p>
          <a:p>
            <a:pPr marL="342900" indent="-342900"/>
            <a:r>
              <a:rPr lang="en-US" sz="2000" dirty="0">
                <a:latin typeface="Times New Roman" panose="02020603050405020304" pitchFamily="18" charset="0"/>
                <a:cs typeface="Times New Roman" panose="02020603050405020304" pitchFamily="18" charset="0"/>
              </a:rPr>
              <a:t>Thus ascertaining how probable or what is the change of occurrence of one event given the other.</a:t>
            </a:r>
          </a:p>
          <a:p>
            <a:pPr marL="342900" indent="-342900"/>
            <a:endParaRPr lang="en-US" sz="2000" dirty="0">
              <a:latin typeface="Times New Roman" panose="02020603050405020304" pitchFamily="18" charset="0"/>
              <a:cs typeface="Times New Roman" panose="02020603050405020304" pitchFamily="18" charset="0"/>
            </a:endParaRPr>
          </a:p>
          <a:p>
            <a:pPr marL="342900" indent="-342900"/>
            <a:r>
              <a:rPr lang="en-US" sz="2000" dirty="0">
                <a:latin typeface="Times New Roman" panose="02020603050405020304" pitchFamily="18" charset="0"/>
                <a:cs typeface="Times New Roman" panose="02020603050405020304" pitchFamily="18" charset="0"/>
              </a:rPr>
              <a:t>It can be used in various tasks including prediction, anomaly detection, diagnostics, automated insight, reasoning, time series prediction, and decision making under uncertainty.</a:t>
            </a:r>
          </a:p>
        </p:txBody>
      </p:sp>
      <p:sp>
        <p:nvSpPr>
          <p:cNvPr id="4" name="TextShape 1">
            <a:extLst>
              <a:ext uri="{FF2B5EF4-FFF2-40B4-BE49-F238E27FC236}">
                <a16:creationId xmlns:a16="http://schemas.microsoft.com/office/drawing/2014/main" id="{C97200E8-A5D8-4948-BA76-B39CE1B9207D}"/>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Probabilistic Reasoning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370225705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6096000" y="1229400"/>
            <a:ext cx="5564945"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latin typeface="Times New Roman" panose="02020603050405020304" pitchFamily="18" charset="0"/>
                <a:cs typeface="Times New Roman" panose="02020603050405020304" pitchFamily="18" charset="0"/>
              </a:rPr>
              <a:t>Whether the grass is wet, W, depends on whether the sprinkler has been used, S, or whether it has rained, R. </a:t>
            </a:r>
          </a:p>
          <a:p>
            <a:pPr marL="342900" indent="-342900"/>
            <a:endParaRPr lang="en-US" sz="2000" dirty="0">
              <a:latin typeface="Times New Roman" panose="02020603050405020304" pitchFamily="18" charset="0"/>
              <a:cs typeface="Times New Roman" panose="02020603050405020304" pitchFamily="18" charset="0"/>
            </a:endParaRPr>
          </a:p>
          <a:p>
            <a:pPr marL="342900" indent="-342900"/>
            <a:r>
              <a:rPr lang="en-US" sz="2000" dirty="0">
                <a:latin typeface="Times New Roman" panose="02020603050405020304" pitchFamily="18" charset="0"/>
                <a:cs typeface="Times New Roman" panose="02020603050405020304" pitchFamily="18" charset="0"/>
              </a:rPr>
              <a:t>Whether the sprinkler is used depends on whether it is cloudy, similarly for whether it has rained.</a:t>
            </a:r>
          </a:p>
          <a:p>
            <a:pPr marL="342900" indent="-342900"/>
            <a:endParaRPr lang="en-US" sz="2000" dirty="0">
              <a:latin typeface="Times New Roman" panose="02020603050405020304" pitchFamily="18" charset="0"/>
              <a:cs typeface="Times New Roman" panose="02020603050405020304" pitchFamily="18" charset="0"/>
            </a:endParaRPr>
          </a:p>
          <a:p>
            <a:pPr marL="342900" indent="-342900"/>
            <a:r>
              <a:rPr lang="en-US" sz="2000" dirty="0">
                <a:latin typeface="Times New Roman" panose="02020603050405020304" pitchFamily="18" charset="0"/>
                <a:cs typeface="Times New Roman" panose="02020603050405020304" pitchFamily="18" charset="0"/>
              </a:rPr>
              <a:t>The probability of the grass being wet is conditionally independent of it being cloudy, given information about the sprinklers and whether it has rained. </a:t>
            </a:r>
          </a:p>
          <a:p>
            <a:pPr marL="342900" indent="-342900"/>
            <a:endParaRPr lang="en-US" sz="2000" dirty="0">
              <a:latin typeface="Times New Roman" panose="02020603050405020304" pitchFamily="18" charset="0"/>
              <a:cs typeface="Times New Roman" panose="02020603050405020304" pitchFamily="18" charset="0"/>
            </a:endParaRPr>
          </a:p>
          <a:p>
            <a:pPr marL="342900" indent="-342900"/>
            <a:r>
              <a:rPr lang="en-US" sz="2000" dirty="0">
                <a:latin typeface="Times New Roman" panose="02020603050405020304" pitchFamily="18" charset="0"/>
                <a:cs typeface="Times New Roman" panose="02020603050405020304" pitchFamily="18" charset="0"/>
              </a:rPr>
              <a:t>This joint probability may be expressed as</a:t>
            </a:r>
          </a:p>
          <a:p>
            <a:pPr marL="342900" indent="-342900"/>
            <a:r>
              <a:rPr lang="en-US" sz="2000" dirty="0">
                <a:latin typeface="Times New Roman" panose="02020603050405020304" pitchFamily="18" charset="0"/>
                <a:cs typeface="Times New Roman" panose="02020603050405020304" pitchFamily="18" charset="0"/>
              </a:rPr>
              <a:t>P(C, S, R, W) = P(C)P(S|C)P(R|C,S)P(W|C,S, R)</a:t>
            </a:r>
          </a:p>
        </p:txBody>
      </p:sp>
      <p:sp>
        <p:nvSpPr>
          <p:cNvPr id="4" name="TextShape 1">
            <a:extLst>
              <a:ext uri="{FF2B5EF4-FFF2-40B4-BE49-F238E27FC236}">
                <a16:creationId xmlns:a16="http://schemas.microsoft.com/office/drawing/2014/main" id="{C97200E8-A5D8-4948-BA76-B39CE1B9207D}"/>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Probabilistic Reasoning</a:t>
            </a:r>
            <a:endParaRPr lang="en-US" sz="1200" b="0" strike="noStrike" spc="-1" dirty="0">
              <a:solidFill>
                <a:srgbClr val="000000"/>
              </a:solidFill>
              <a:latin typeface="Arial"/>
            </a:endParaRPr>
          </a:p>
        </p:txBody>
      </p:sp>
      <p:pic>
        <p:nvPicPr>
          <p:cNvPr id="5" name="Picture 4">
            <a:extLst>
              <a:ext uri="{FF2B5EF4-FFF2-40B4-BE49-F238E27FC236}">
                <a16:creationId xmlns:a16="http://schemas.microsoft.com/office/drawing/2014/main" id="{5962858E-D2C3-4DE7-BECC-6161E908EFAB}"/>
              </a:ext>
            </a:extLst>
          </p:cNvPr>
          <p:cNvPicPr>
            <a:picLocks noChangeAspect="1"/>
          </p:cNvPicPr>
          <p:nvPr/>
        </p:nvPicPr>
        <p:blipFill>
          <a:blip r:embed="rId2"/>
          <a:stretch>
            <a:fillRect/>
          </a:stretch>
        </p:blipFill>
        <p:spPr>
          <a:xfrm>
            <a:off x="197210" y="1841598"/>
            <a:ext cx="5898790" cy="4217862"/>
          </a:xfrm>
          <a:prstGeom prst="rect">
            <a:avLst/>
          </a:prstGeom>
        </p:spPr>
      </p:pic>
      <p:sp>
        <p:nvSpPr>
          <p:cNvPr id="6" name="TextBox 5">
            <a:extLst>
              <a:ext uri="{FF2B5EF4-FFF2-40B4-BE49-F238E27FC236}">
                <a16:creationId xmlns:a16="http://schemas.microsoft.com/office/drawing/2014/main" id="{94C5E98D-267C-4A10-B245-22BBD31A2134}"/>
              </a:ext>
            </a:extLst>
          </p:cNvPr>
          <p:cNvSpPr txBox="1"/>
          <p:nvPr/>
        </p:nvSpPr>
        <p:spPr>
          <a:xfrm>
            <a:off x="531055" y="1196862"/>
            <a:ext cx="6098344" cy="369332"/>
          </a:xfrm>
          <a:prstGeom prst="rect">
            <a:avLst/>
          </a:prstGeom>
          <a:noFill/>
        </p:spPr>
        <p:txBody>
          <a:bodyPr wrap="square">
            <a:spAutoFit/>
          </a:bodyPr>
          <a:lstStyle/>
          <a:p>
            <a:pPr marL="0" indent="0">
              <a:buNone/>
            </a:pPr>
            <a:r>
              <a:rPr lang="en-US" sz="1800" b="1" u="sng" dirty="0">
                <a:latin typeface="Times New Roman" panose="02020603050405020304" pitchFamily="18" charset="0"/>
                <a:cs typeface="Times New Roman" panose="02020603050405020304" pitchFamily="18" charset="0"/>
              </a:rPr>
              <a:t>Bayesian network example </a:t>
            </a:r>
          </a:p>
        </p:txBody>
      </p:sp>
    </p:spTree>
    <p:extLst>
      <p:ext uri="{BB962C8B-B14F-4D97-AF65-F5344CB8AC3E}">
        <p14:creationId xmlns:p14="http://schemas.microsoft.com/office/powerpoint/2010/main" val="1011717845"/>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6096000" y="1229400"/>
            <a:ext cx="5564945"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latin typeface="Times New Roman" panose="02020603050405020304" pitchFamily="18" charset="0"/>
                <a:cs typeface="Times New Roman" panose="02020603050405020304" pitchFamily="18" charset="0"/>
              </a:rPr>
              <a:t>It is cloudy, what’s the probability that the grass is wet?</a:t>
            </a:r>
          </a:p>
          <a:p>
            <a:pPr marL="342900" indent="-342900"/>
            <a:endParaRPr lang="en-US" sz="2000" dirty="0">
              <a:latin typeface="Times New Roman" panose="02020603050405020304" pitchFamily="18" charset="0"/>
              <a:cs typeface="Times New Roman" panose="02020603050405020304" pitchFamily="18" charset="0"/>
            </a:endParaRPr>
          </a:p>
          <a:p>
            <a:pPr marL="342900" indent="-342900"/>
            <a:r>
              <a:rPr lang="en-US" sz="2000" dirty="0">
                <a:latin typeface="Times New Roman" panose="02020603050405020304" pitchFamily="18" charset="0"/>
                <a:cs typeface="Times New Roman" panose="02020603050405020304" pitchFamily="18" charset="0"/>
              </a:rPr>
              <a:t>So, we want to compute P(W = T|C = T). </a:t>
            </a:r>
          </a:p>
          <a:p>
            <a:pPr marL="342900" indent="-342900"/>
            <a:endParaRPr lang="en-US" sz="2000" dirty="0">
              <a:latin typeface="Times New Roman" panose="02020603050405020304" pitchFamily="18" charset="0"/>
              <a:cs typeface="Times New Roman" panose="02020603050405020304" pitchFamily="18" charset="0"/>
            </a:endParaRPr>
          </a:p>
          <a:p>
            <a:pPr marL="342900" indent="-342900"/>
            <a:r>
              <a:rPr lang="en-US" sz="2000" dirty="0">
                <a:latin typeface="Times New Roman" panose="02020603050405020304" pitchFamily="18" charset="0"/>
                <a:cs typeface="Times New Roman" panose="02020603050405020304" pitchFamily="18" charset="0"/>
              </a:rPr>
              <a:t>By the chain rule of probability, the joint probability of all the nodes in the graph above is, </a:t>
            </a:r>
          </a:p>
          <a:p>
            <a:pPr marL="342900" indent="-342900"/>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P(C,S,R,W) = P(C)*P(S|C)*P(R|C,S) * P(W|C,S,R)</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P(C,S,R,W) = 0.99 × 0.1 × 0.8 + 0.90 × 0.1 × 0.2</a:t>
            </a:r>
          </a:p>
          <a:p>
            <a:pPr marL="0" indent="0">
              <a:buNone/>
            </a:pPr>
            <a:r>
              <a:rPr lang="en-US" sz="2000" dirty="0">
                <a:latin typeface="Times New Roman" panose="02020603050405020304" pitchFamily="18" charset="0"/>
                <a:cs typeface="Times New Roman" panose="02020603050405020304" pitchFamily="18" charset="0"/>
              </a:rPr>
              <a:t>+0.90 × 0.9 × 0.8 + 0.00 × 0.9 × 0.2</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P(C,S,R,W) = 0.7452</a:t>
            </a:r>
          </a:p>
        </p:txBody>
      </p:sp>
      <p:sp>
        <p:nvSpPr>
          <p:cNvPr id="4" name="TextShape 1">
            <a:extLst>
              <a:ext uri="{FF2B5EF4-FFF2-40B4-BE49-F238E27FC236}">
                <a16:creationId xmlns:a16="http://schemas.microsoft.com/office/drawing/2014/main" id="{C97200E8-A5D8-4948-BA76-B39CE1B9207D}"/>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Probabilistic Reasoning</a:t>
            </a:r>
            <a:endParaRPr lang="en-US" sz="1200" b="0" strike="noStrike" spc="-1" dirty="0">
              <a:solidFill>
                <a:srgbClr val="000000"/>
              </a:solidFill>
              <a:latin typeface="Arial"/>
            </a:endParaRPr>
          </a:p>
        </p:txBody>
      </p:sp>
      <p:pic>
        <p:nvPicPr>
          <p:cNvPr id="5" name="Picture 4">
            <a:extLst>
              <a:ext uri="{FF2B5EF4-FFF2-40B4-BE49-F238E27FC236}">
                <a16:creationId xmlns:a16="http://schemas.microsoft.com/office/drawing/2014/main" id="{5962858E-D2C3-4DE7-BECC-6161E908EFAB}"/>
              </a:ext>
            </a:extLst>
          </p:cNvPr>
          <p:cNvPicPr>
            <a:picLocks noChangeAspect="1"/>
          </p:cNvPicPr>
          <p:nvPr/>
        </p:nvPicPr>
        <p:blipFill>
          <a:blip r:embed="rId2"/>
          <a:stretch>
            <a:fillRect/>
          </a:stretch>
        </p:blipFill>
        <p:spPr>
          <a:xfrm>
            <a:off x="197210" y="1841598"/>
            <a:ext cx="5898790" cy="4217862"/>
          </a:xfrm>
          <a:prstGeom prst="rect">
            <a:avLst/>
          </a:prstGeom>
        </p:spPr>
      </p:pic>
      <p:sp>
        <p:nvSpPr>
          <p:cNvPr id="6" name="TextBox 5">
            <a:extLst>
              <a:ext uri="{FF2B5EF4-FFF2-40B4-BE49-F238E27FC236}">
                <a16:creationId xmlns:a16="http://schemas.microsoft.com/office/drawing/2014/main" id="{94C5E98D-267C-4A10-B245-22BBD31A2134}"/>
              </a:ext>
            </a:extLst>
          </p:cNvPr>
          <p:cNvSpPr txBox="1"/>
          <p:nvPr/>
        </p:nvSpPr>
        <p:spPr>
          <a:xfrm>
            <a:off x="531055" y="1196862"/>
            <a:ext cx="6098344" cy="369332"/>
          </a:xfrm>
          <a:prstGeom prst="rect">
            <a:avLst/>
          </a:prstGeom>
          <a:noFill/>
        </p:spPr>
        <p:txBody>
          <a:bodyPr wrap="square">
            <a:spAutoFit/>
          </a:bodyPr>
          <a:lstStyle/>
          <a:p>
            <a:pPr marL="0" indent="0">
              <a:buNone/>
            </a:pPr>
            <a:r>
              <a:rPr lang="en-US" sz="1800" b="1" u="sng" dirty="0">
                <a:latin typeface="Times New Roman" panose="02020603050405020304" pitchFamily="18" charset="0"/>
                <a:cs typeface="Times New Roman" panose="02020603050405020304" pitchFamily="18" charset="0"/>
              </a:rPr>
              <a:t>Bayesian network example </a:t>
            </a:r>
          </a:p>
        </p:txBody>
      </p:sp>
    </p:spTree>
    <p:extLst>
      <p:ext uri="{BB962C8B-B14F-4D97-AF65-F5344CB8AC3E}">
        <p14:creationId xmlns:p14="http://schemas.microsoft.com/office/powerpoint/2010/main" val="116391740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Application of AI</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Approaches to Reasoning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Probability And Bays’ Theorem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Bayesian Networks</a:t>
            </a:r>
          </a:p>
          <a:p>
            <a:pPr marL="342900" indent="-342900">
              <a:buFont typeface="Arial" panose="020B0604020202020204" pitchFamily="34" charset="0"/>
              <a:buChar char="•"/>
            </a:pPr>
            <a:r>
              <a:rPr lang="en-US" sz="2800" dirty="0">
                <a:latin typeface="CastleT" panose="020E0602050706020204" pitchFamily="34" charset="0"/>
              </a:rPr>
              <a:t>Certainty Factors And Rule-Base Systems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Dempster-Shafer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Fuzzy Logic</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Applications of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Spell Checking</a:t>
            </a:r>
          </a:p>
        </p:txBody>
      </p:sp>
    </p:spTree>
    <p:extLst>
      <p:ext uri="{BB962C8B-B14F-4D97-AF65-F5344CB8AC3E}">
        <p14:creationId xmlns:p14="http://schemas.microsoft.com/office/powerpoint/2010/main" val="255035879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16856"/>
            <a:ext cx="11673914" cy="5628600"/>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latin typeface="Times New Roman" panose="02020603050405020304" pitchFamily="18" charset="0"/>
                <a:cs typeface="Times New Roman" panose="02020603050405020304" pitchFamily="18" charset="0"/>
              </a:rPr>
              <a:t>Certainty Factor</a:t>
            </a:r>
          </a:p>
          <a:p>
            <a:r>
              <a:rPr lang="en-US" sz="2000" dirty="0">
                <a:latin typeface="Times New Roman" panose="02020603050405020304" pitchFamily="18" charset="0"/>
                <a:cs typeface="Times New Roman" panose="02020603050405020304" pitchFamily="18" charset="0"/>
              </a:rPr>
              <a:t>A Certainty Factor (CF) is a numerical estimates of the belief or disbelief on a conclusion in the presence of set of evidence. Different methods for adopting Certainty Factor have been adopted. </a:t>
            </a:r>
          </a:p>
          <a:p>
            <a:r>
              <a:rPr lang="en-US" sz="2000" dirty="0">
                <a:latin typeface="Times New Roman" panose="02020603050405020304" pitchFamily="18" charset="0"/>
                <a:cs typeface="Times New Roman" panose="02020603050405020304" pitchFamily="18" charset="0"/>
              </a:rPr>
              <a:t>Use a scale from 0 to 1, where 0 indicates certainly false ( total disbelief), 1 indicates definitely true (total belief). Other values between 0 to 1 represents varying degrees of beliefs and disbeliefs. </a:t>
            </a:r>
          </a:p>
          <a:p>
            <a:r>
              <a:rPr lang="en-US" sz="2000" dirty="0">
                <a:latin typeface="Times New Roman" panose="02020603050405020304" pitchFamily="18" charset="0"/>
                <a:cs typeface="Times New Roman" panose="02020603050405020304" pitchFamily="18" charset="0"/>
              </a:rPr>
              <a:t>Use a scale from –1 to +1 where -1 indicates certainly false, +1 indicates definitely true, and intermediate values represent varying degrees of certainty, with 0 meaning unknown. </a:t>
            </a:r>
          </a:p>
          <a:p>
            <a:r>
              <a:rPr lang="en-US" sz="2000" dirty="0">
                <a:latin typeface="Times New Roman" panose="02020603050405020304" pitchFamily="18" charset="0"/>
                <a:cs typeface="Times New Roman" panose="02020603050405020304" pitchFamily="18" charset="0"/>
              </a:rPr>
              <a:t>The weights express the perceived certainty of a fact being true.</a:t>
            </a:r>
          </a:p>
          <a:p>
            <a:r>
              <a:rPr lang="en-US" sz="2000" dirty="0">
                <a:latin typeface="Times New Roman" panose="02020603050405020304" pitchFamily="18" charset="0"/>
                <a:cs typeface="Times New Roman" panose="02020603050405020304" pitchFamily="18" charset="0"/>
              </a:rPr>
              <a:t>The use of certainty factors is similar to probabilistic reasoning but is less formally related to probability theory.</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many schemes for treating uncertainty in rule based systems. The most common are </a:t>
            </a:r>
          </a:p>
          <a:p>
            <a:r>
              <a:rPr lang="en-US" sz="2000" dirty="0">
                <a:latin typeface="Times New Roman" panose="02020603050405020304" pitchFamily="18" charset="0"/>
                <a:cs typeface="Times New Roman" panose="02020603050405020304" pitchFamily="18" charset="0"/>
              </a:rPr>
              <a:t>Adding certainty factors.</a:t>
            </a:r>
          </a:p>
          <a:p>
            <a:r>
              <a:rPr lang="en-US" sz="2000" dirty="0">
                <a:latin typeface="Times New Roman" panose="02020603050405020304" pitchFamily="18" charset="0"/>
                <a:cs typeface="Times New Roman" panose="02020603050405020304" pitchFamily="18" charset="0"/>
              </a:rPr>
              <a:t>Adoptions of Dempster-Shafer belief functions.</a:t>
            </a:r>
          </a:p>
          <a:p>
            <a:r>
              <a:rPr lang="en-US" sz="2000" dirty="0">
                <a:latin typeface="Times New Roman" panose="02020603050405020304" pitchFamily="18" charset="0"/>
                <a:cs typeface="Times New Roman" panose="02020603050405020304" pitchFamily="18" charset="0"/>
              </a:rPr>
              <a:t>Inclusion of fuzzy logic.</a:t>
            </a:r>
          </a:p>
          <a:p>
            <a:endParaRPr lang="en-US" sz="2000" dirty="0"/>
          </a:p>
        </p:txBody>
      </p:sp>
      <p:sp>
        <p:nvSpPr>
          <p:cNvPr id="4" name="TextShape 1">
            <a:extLst>
              <a:ext uri="{FF2B5EF4-FFF2-40B4-BE49-F238E27FC236}">
                <a16:creationId xmlns:a16="http://schemas.microsoft.com/office/drawing/2014/main" id="{C97200E8-A5D8-4948-BA76-B39CE1B9207D}"/>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Probabilistic Reasoning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225613532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16856"/>
            <a:ext cx="11673914" cy="5628600"/>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latin typeface="Times New Roman" panose="02020603050405020304" pitchFamily="18" charset="0"/>
                <a:cs typeface="Times New Roman" panose="02020603050405020304" pitchFamily="18" charset="0"/>
              </a:rPr>
              <a:t>Applications of Certainty Factor</a:t>
            </a:r>
          </a:p>
          <a:p>
            <a:r>
              <a:rPr lang="en-US" sz="2000" b="1" dirty="0">
                <a:latin typeface="Times New Roman" panose="02020603050405020304" pitchFamily="18" charset="0"/>
                <a:cs typeface="Times New Roman" panose="02020603050405020304" pitchFamily="18" charset="0"/>
              </a:rPr>
              <a:t>Medical Diagnosis: </a:t>
            </a:r>
            <a:r>
              <a:rPr lang="en-US" sz="2000" dirty="0">
                <a:latin typeface="Times New Roman" panose="02020603050405020304" pitchFamily="18" charset="0"/>
                <a:cs typeface="Times New Roman" panose="02020603050405020304" pitchFamily="18" charset="0"/>
              </a:rPr>
              <a:t>In medical diagnosis, certainty factor is used to evaluate the probability of patient having disease based on the presence of specific symptoms.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Fraud Detection: </a:t>
            </a:r>
            <a:r>
              <a:rPr lang="en-US" sz="2000" dirty="0">
                <a:latin typeface="Times New Roman" panose="02020603050405020304" pitchFamily="18" charset="0"/>
                <a:cs typeface="Times New Roman" panose="02020603050405020304" pitchFamily="18" charset="0"/>
              </a:rPr>
              <a:t>In financial institutions, certainty factor can be used to evaluate the likelihood or fraudulent activities based on transaction patterns and relevant factors.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Risk analysis: </a:t>
            </a:r>
            <a:r>
              <a:rPr lang="en-US" sz="2000" dirty="0">
                <a:latin typeface="Times New Roman" panose="02020603050405020304" pitchFamily="18" charset="0"/>
                <a:cs typeface="Times New Roman" panose="02020603050405020304" pitchFamily="18" charset="0"/>
              </a:rPr>
              <a:t>In risk analysis applications, certainty factor can be used to assess the likelihood of certain events occurring based on historical data and other factors.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Natural language processing: </a:t>
            </a:r>
            <a:r>
              <a:rPr lang="en-US" sz="2000" dirty="0">
                <a:latin typeface="Times New Roman" panose="02020603050405020304" pitchFamily="18" charset="0"/>
                <a:cs typeface="Times New Roman" panose="02020603050405020304" pitchFamily="18" charset="0"/>
              </a:rPr>
              <a:t>In NLP applications, certainty factor can be used to evaluate the accuracy of language models in interpreting and generating human language. </a:t>
            </a:r>
            <a:endParaRPr lang="en-US" sz="2000" b="1" dirty="0">
              <a:latin typeface="Times New Roman" panose="02020603050405020304" pitchFamily="18" charset="0"/>
              <a:cs typeface="Times New Roman" panose="02020603050405020304" pitchFamily="18" charset="0"/>
            </a:endParaRPr>
          </a:p>
          <a:p>
            <a:endParaRPr lang="en-US" sz="2000" dirty="0"/>
          </a:p>
          <a:p>
            <a:endParaRPr lang="en-US" sz="2000" dirty="0"/>
          </a:p>
        </p:txBody>
      </p:sp>
      <p:sp>
        <p:nvSpPr>
          <p:cNvPr id="4" name="TextShape 1">
            <a:extLst>
              <a:ext uri="{FF2B5EF4-FFF2-40B4-BE49-F238E27FC236}">
                <a16:creationId xmlns:a16="http://schemas.microsoft.com/office/drawing/2014/main" id="{C97200E8-A5D8-4948-BA76-B39CE1B9207D}"/>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Probabilistic Reasoning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142599479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Application of AI</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Approaches to Reasoning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Probability And Bays’ Theorem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Bayesian Networks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Certainty Factors And Rule-Base Systems</a:t>
            </a:r>
          </a:p>
          <a:p>
            <a:pPr marL="342900" indent="-342900">
              <a:buFont typeface="Arial" panose="020B0604020202020204" pitchFamily="34" charset="0"/>
              <a:buChar char="•"/>
            </a:pPr>
            <a:r>
              <a:rPr lang="en-US" sz="2800" dirty="0">
                <a:latin typeface="CastleT" panose="020E0602050706020204" pitchFamily="34" charset="0"/>
              </a:rPr>
              <a:t>Dempster-Shafer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Fuzzy Logic</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Applications of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Spell Checking</a:t>
            </a:r>
          </a:p>
        </p:txBody>
      </p:sp>
    </p:spTree>
    <p:extLst>
      <p:ext uri="{BB962C8B-B14F-4D97-AF65-F5344CB8AC3E}">
        <p14:creationId xmlns:p14="http://schemas.microsoft.com/office/powerpoint/2010/main" val="177459649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269556" y="1088720"/>
            <a:ext cx="11673914" cy="5628600"/>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DST is an evidence theory, it combines all possible outcomes of the problem. Hence, it is used to solve problems where there may be a chance that a piece of different evidence will lead to different result.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Dempster-Shafer Theory </a:t>
            </a:r>
            <a:r>
              <a:rPr lang="en-US" sz="2000" dirty="0">
                <a:latin typeface="Times New Roman" panose="02020603050405020304" pitchFamily="18" charset="0"/>
                <a:cs typeface="Times New Roman" panose="02020603050405020304" pitchFamily="18" charset="0"/>
              </a:rPr>
              <a:t>we consider sets of propositions and assign an interval to each of them in which the degree of belief must lie.</a:t>
            </a:r>
          </a:p>
          <a:p>
            <a:pPr marL="0" indent="0">
              <a:buNone/>
            </a:pPr>
            <a:r>
              <a:rPr lang="en-US" sz="2000" dirty="0">
                <a:latin typeface="Times New Roman" panose="02020603050405020304" pitchFamily="18" charset="0"/>
                <a:cs typeface="Times New Roman" panose="02020603050405020304" pitchFamily="18" charset="0"/>
              </a:rPr>
              <a:t>					[Belief, Plausibility]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Belief (denoted as Bel) measures the strength of the evidence in favor of a set of propositions. </a:t>
            </a:r>
          </a:p>
          <a:p>
            <a:pPr marL="0" indent="0">
              <a:buNone/>
            </a:pPr>
            <a:r>
              <a:rPr lang="en-US" sz="2000" dirty="0">
                <a:latin typeface="Times New Roman" panose="02020603050405020304" pitchFamily="18" charset="0"/>
                <a:cs typeface="Times New Roman" panose="02020603050405020304" pitchFamily="18" charset="0"/>
              </a:rPr>
              <a:t>	It ranges from 0 ( no evidence) to 1 (definite certainty)</a:t>
            </a:r>
          </a:p>
          <a:p>
            <a:pPr marL="0" indent="0">
              <a:buNone/>
            </a:pPr>
            <a:r>
              <a:rPr lang="en-US" sz="2000" dirty="0">
                <a:latin typeface="Times New Roman" panose="02020603050405020304" pitchFamily="18" charset="0"/>
                <a:cs typeface="Times New Roman" panose="02020603050405020304" pitchFamily="18" charset="0"/>
              </a:rPr>
              <a:t>	Plausibility (PI) is PI(s) = 1- Bel(¬s)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It also ranges from 0 to 1 and measures the extent to which evidence in favor of ¬s leaves room for belief in 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In short, if we have certain evidence in favor of (¬s), then Bel(not(s)) will be 1 and Pl(s) will be 0. This tells us that the only possible value for Bel(s) is also 0.</a:t>
            </a:r>
          </a:p>
        </p:txBody>
      </p:sp>
      <p:sp>
        <p:nvSpPr>
          <p:cNvPr id="4" name="TextShape 1">
            <a:extLst>
              <a:ext uri="{FF2B5EF4-FFF2-40B4-BE49-F238E27FC236}">
                <a16:creationId xmlns:a16="http://schemas.microsoft.com/office/drawing/2014/main" id="{C97200E8-A5D8-4948-BA76-B39CE1B9207D}"/>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Probabilistic Reasoning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1743080893"/>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Application of AI</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Approaches to Reasoning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Probability And Bays’ Theorem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Bayesian Networks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Certainty Factors And Rule-Base Systems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Dempster-Shafer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Fuzzy Logic</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Applications of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Spell Checking</a:t>
            </a:r>
          </a:p>
        </p:txBody>
      </p:sp>
    </p:spTree>
    <p:extLst>
      <p:ext uri="{BB962C8B-B14F-4D97-AF65-F5344CB8AC3E}">
        <p14:creationId xmlns:p14="http://schemas.microsoft.com/office/powerpoint/2010/main" val="379978645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16856"/>
            <a:ext cx="11673914" cy="5628600"/>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The interval, also tells about the amount of information that we have. </a:t>
            </a:r>
          </a:p>
          <a:p>
            <a:pPr marL="0" indent="0">
              <a:buNone/>
            </a:pPr>
            <a:r>
              <a:rPr lang="en-US" sz="2000" dirty="0">
                <a:latin typeface="Times New Roman" panose="02020603050405020304" pitchFamily="18" charset="0"/>
                <a:cs typeface="Times New Roman" panose="02020603050405020304" pitchFamily="18" charset="0"/>
              </a:rPr>
              <a:t>If we have no evidence we say that the hypothesis is in the range of [0, 1].</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Example: Let the set {Allergy, Flu, Cold, Pneumonia} be denoted by θ and we want to attach some measure of belief to elements of θ.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key function we use here is a Probability Density Function, denoted by m.</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function m, is not only defined for elements of θ but also all subsets of it.</a:t>
            </a:r>
          </a:p>
          <a:p>
            <a:pPr marL="0" indent="0">
              <a:buNone/>
            </a:pPr>
            <a:r>
              <a:rPr lang="en-US" sz="2000" dirty="0">
                <a:latin typeface="Times New Roman" panose="02020603050405020304" pitchFamily="18" charset="0"/>
                <a:cs typeface="Times New Roman" panose="02020603050405020304" pitchFamily="18" charset="0"/>
              </a:rPr>
              <a:t>We must assign m so that the sum of all the m values assigned to subsets of θ is 1. </a:t>
            </a:r>
          </a:p>
          <a:p>
            <a:pPr marL="0" indent="0">
              <a:buNone/>
            </a:pPr>
            <a:r>
              <a:rPr lang="en-US" sz="2000" dirty="0">
                <a:latin typeface="Times New Roman" panose="02020603050405020304" pitchFamily="18" charset="0"/>
                <a:cs typeface="Times New Roman" panose="02020603050405020304" pitchFamily="18" charset="0"/>
              </a:rPr>
              <a:t>At the beginning we have m as under θ = (1.0)</a:t>
            </a:r>
          </a:p>
          <a:p>
            <a:pPr marL="0" indent="0">
              <a:buNone/>
            </a:pPr>
            <a:r>
              <a:rPr lang="en-US" sz="2000" dirty="0">
                <a:latin typeface="Times New Roman" panose="02020603050405020304" pitchFamily="18" charset="0"/>
                <a:cs typeface="Times New Roman" panose="02020603050405020304" pitchFamily="18" charset="0"/>
              </a:rPr>
              <a:t>If we get an evidence of 0.6 magnitude that the correct diagnosis is in the set {Flu, Cold, Pneu} then,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C97200E8-A5D8-4948-BA76-B39CE1B9207D}"/>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Probabilistic Reasoning</a:t>
            </a:r>
            <a:endParaRPr lang="en-US" sz="1200" b="0" strike="noStrike" spc="-1" dirty="0">
              <a:solidFill>
                <a:srgbClr val="000000"/>
              </a:solidFill>
              <a:latin typeface="Arial"/>
            </a:endParaRPr>
          </a:p>
        </p:txBody>
      </p:sp>
      <p:pic>
        <p:nvPicPr>
          <p:cNvPr id="5" name="Picture 4">
            <a:extLst>
              <a:ext uri="{FF2B5EF4-FFF2-40B4-BE49-F238E27FC236}">
                <a16:creationId xmlns:a16="http://schemas.microsoft.com/office/drawing/2014/main" id="{9CA6FF77-B2F8-4EA1-8D6F-74B6A2DA3CD8}"/>
              </a:ext>
            </a:extLst>
          </p:cNvPr>
          <p:cNvPicPr>
            <a:picLocks noChangeAspect="1"/>
          </p:cNvPicPr>
          <p:nvPr/>
        </p:nvPicPr>
        <p:blipFill>
          <a:blip r:embed="rId2">
            <a:duotone>
              <a:prstClr val="black"/>
              <a:schemeClr val="tx2">
                <a:tint val="45000"/>
                <a:satMod val="400000"/>
              </a:schemeClr>
            </a:duotone>
          </a:blip>
          <a:stretch>
            <a:fillRect/>
          </a:stretch>
        </p:blipFill>
        <p:spPr>
          <a:xfrm>
            <a:off x="7428505" y="5885845"/>
            <a:ext cx="2834886" cy="859611"/>
          </a:xfrm>
          <a:prstGeom prst="rect">
            <a:avLst/>
          </a:prstGeom>
        </p:spPr>
      </p:pic>
    </p:spTree>
    <p:extLst>
      <p:ext uri="{BB962C8B-B14F-4D97-AF65-F5344CB8AC3E}">
        <p14:creationId xmlns:p14="http://schemas.microsoft.com/office/powerpoint/2010/main" val="124818049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Application of AI</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Approaches to Reasoning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Probability And Bays’ Theorem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Bayesian Networks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Certainty Factors And Rule-Base Systems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Dempster-Shafer Theory</a:t>
            </a:r>
          </a:p>
          <a:p>
            <a:pPr marL="342900" indent="-342900">
              <a:buFont typeface="Arial" panose="020B0604020202020204" pitchFamily="34" charset="0"/>
              <a:buChar char="•"/>
            </a:pPr>
            <a:r>
              <a:rPr lang="en-US" sz="2800" dirty="0">
                <a:latin typeface="CastleT" panose="020E0602050706020204" pitchFamily="34" charset="0"/>
              </a:rPr>
              <a:t>Fuzzy Logic</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Applications of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Spell Checking</a:t>
            </a:r>
          </a:p>
        </p:txBody>
      </p:sp>
    </p:spTree>
    <p:extLst>
      <p:ext uri="{BB962C8B-B14F-4D97-AF65-F5344CB8AC3E}">
        <p14:creationId xmlns:p14="http://schemas.microsoft.com/office/powerpoint/2010/main" val="107137468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16856"/>
            <a:ext cx="11673914" cy="5628600"/>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Fuzzy logic is a set of mathematical principles for knowledge representation based on degrees of membership rather than on crisp membership of classical binary logic. </a:t>
            </a:r>
          </a:p>
          <a:p>
            <a:pPr marL="0" indent="0">
              <a:buNone/>
            </a:pPr>
            <a:r>
              <a:rPr lang="en-US" sz="2000" dirty="0">
                <a:latin typeface="Times New Roman" panose="02020603050405020304" pitchFamily="18" charset="0"/>
                <a:cs typeface="Times New Roman" panose="02020603050405020304" pitchFamily="18" charset="0"/>
              </a:rPr>
              <a:t>Fuzzy logic is a form of many-valued logic in which the truth values of variables may be any real number between 0 and 1. </a:t>
            </a:r>
          </a:p>
          <a:p>
            <a:pPr marL="0" indent="0">
              <a:buNone/>
            </a:pPr>
            <a:r>
              <a:rPr lang="en-US" sz="2000" dirty="0">
                <a:latin typeface="Times New Roman" panose="02020603050405020304" pitchFamily="18" charset="0"/>
                <a:cs typeface="Times New Roman" panose="02020603050405020304" pitchFamily="18" charset="0"/>
              </a:rPr>
              <a:t>By contrast, in Boolean logic, the truth values of variables may only be the integer values 0 or 1. </a:t>
            </a:r>
          </a:p>
          <a:p>
            <a:pPr marL="0" indent="0">
              <a:buNone/>
            </a:pPr>
            <a:r>
              <a:rPr lang="en-US" sz="2000" dirty="0">
                <a:latin typeface="Times New Roman" panose="02020603050405020304" pitchFamily="18" charset="0"/>
                <a:cs typeface="Times New Roman" panose="02020603050405020304" pitchFamily="18" charset="0"/>
              </a:rPr>
              <a:t>Fuzzy logic has been employed to handle the concept of partial truth, where the truth value may range between completely true and completely false.</a:t>
            </a:r>
          </a:p>
          <a:p>
            <a:pPr marL="0" indent="0">
              <a:buNone/>
            </a:pPr>
            <a:r>
              <a:rPr lang="en-US" sz="2000" dirty="0">
                <a:latin typeface="Times New Roman" panose="02020603050405020304" pitchFamily="18" charset="0"/>
                <a:cs typeface="Times New Roman" panose="02020603050405020304" pitchFamily="18" charset="0"/>
              </a:rPr>
              <a:t>Furthermore, when linguistic variables are used, these degrees may be managed by specific membership functions.</a:t>
            </a:r>
          </a:p>
          <a:p>
            <a:pPr marL="0" indent="0">
              <a:buNone/>
            </a:pPr>
            <a:r>
              <a:rPr lang="en-US" sz="2000" dirty="0">
                <a:latin typeface="Times New Roman" panose="02020603050405020304" pitchFamily="18" charset="0"/>
                <a:cs typeface="Times New Roman" panose="02020603050405020304" pitchFamily="18" charset="0"/>
              </a:rPr>
              <a:t>Such methods have been used in control systems for devices like trains, AC, and washing </a:t>
            </a:r>
            <a:r>
              <a:rPr lang="en-US" sz="2000">
                <a:latin typeface="Times New Roman" panose="02020603050405020304" pitchFamily="18" charset="0"/>
                <a:cs typeface="Times New Roman" panose="02020603050405020304" pitchFamily="18" charset="0"/>
              </a:rPr>
              <a:t>machines.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concepts of Fuzzy Logic are extensively applied in business, finance, aerospace, defense, etc.</a:t>
            </a:r>
          </a:p>
        </p:txBody>
      </p:sp>
      <p:sp>
        <p:nvSpPr>
          <p:cNvPr id="4" name="TextShape 1">
            <a:extLst>
              <a:ext uri="{FF2B5EF4-FFF2-40B4-BE49-F238E27FC236}">
                <a16:creationId xmlns:a16="http://schemas.microsoft.com/office/drawing/2014/main" id="{C97200E8-A5D8-4948-BA76-B39CE1B9207D}"/>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Probabilistic Reasoning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5897669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Application of AI</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Approaches to Reasoning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Probability And Bays’ Theorem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Bayesian Networks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Certainty Factors And Rule-Base Systems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Dempster-Shafer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Fuzzy Logic</a:t>
            </a:r>
          </a:p>
          <a:p>
            <a:pPr marL="342900" indent="-342900">
              <a:buFont typeface="Arial" panose="020B0604020202020204" pitchFamily="34" charset="0"/>
              <a:buChar char="•"/>
            </a:pPr>
            <a:r>
              <a:rPr lang="en-US" sz="2800" dirty="0">
                <a:latin typeface="CastleT" panose="020E0602050706020204" pitchFamily="34" charset="0"/>
              </a:rPr>
              <a:t>Introduction to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Applications of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Spell Checking</a:t>
            </a:r>
          </a:p>
        </p:txBody>
      </p:sp>
    </p:spTree>
    <p:extLst>
      <p:ext uri="{BB962C8B-B14F-4D97-AF65-F5344CB8AC3E}">
        <p14:creationId xmlns:p14="http://schemas.microsoft.com/office/powerpoint/2010/main" val="415420360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9A38680A-F058-4A31-B7A8-EA320D8BAB14}"/>
              </a:ext>
            </a:extLst>
          </p:cNvPr>
          <p:cNvSpPr txBox="1">
            <a:spLocks/>
          </p:cNvSpPr>
          <p:nvPr/>
        </p:nvSpPr>
        <p:spPr>
          <a:xfrm>
            <a:off x="224004" y="1369586"/>
            <a:ext cx="11587814" cy="548204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r>
              <a:rPr lang="en-US" sz="2000" kern="0"/>
              <a:t>Natural language processing (NLP) is a field of Artificial Intelligence in which computers analyze, understand, and derive meaning from human language.</a:t>
            </a:r>
          </a:p>
          <a:p>
            <a:pPr algn="just" defTabSz="914400"/>
            <a:endParaRPr lang="en-US" sz="2000" kern="0"/>
          </a:p>
          <a:p>
            <a:pPr algn="just" defTabSz="914400"/>
            <a:r>
              <a:rPr lang="en-US" sz="2000" kern="0"/>
              <a:t>The field focuses on communication between computers and humans in natural language and is about making computers understand and generate human language. </a:t>
            </a:r>
          </a:p>
          <a:p>
            <a:pPr algn="just" defTabSz="914400"/>
            <a:endParaRPr lang="en-US" sz="2000" kern="0"/>
          </a:p>
          <a:p>
            <a:pPr algn="just" defTabSz="914400"/>
            <a:r>
              <a:rPr lang="en-US" sz="2000" kern="0"/>
              <a:t>Natural Language Processing (NLP) refers to communicating with an intelligent systems using a natural language such as English.</a:t>
            </a:r>
          </a:p>
          <a:p>
            <a:pPr algn="just" defTabSz="914400"/>
            <a:endParaRPr lang="en-US" sz="2000" kern="0"/>
          </a:p>
          <a:p>
            <a:pPr algn="just" defTabSz="914400"/>
            <a:r>
              <a:rPr lang="en-US" sz="2000" kern="0"/>
              <a:t>Processing of Natural Language is required when you want an intelligent system like robot to perform as per your instructions, when you want to hear decision from a dialogue based clinical expert system, etc.</a:t>
            </a:r>
          </a:p>
          <a:p>
            <a:pPr algn="just" defTabSz="914400"/>
            <a:endParaRPr lang="en-US" sz="2000" kern="0"/>
          </a:p>
          <a:p>
            <a:pPr algn="just" defTabSz="914400"/>
            <a:r>
              <a:rPr lang="en-US" sz="2000" kern="0"/>
              <a:t>By utilizing NLP, developers can organize and structure knowledge to perform tasks such as automatic summarization, translation, named entity recognition, relationship extraction, sentiment analysis, speech recognition, topic segmentation, etc.</a:t>
            </a:r>
          </a:p>
          <a:p>
            <a:pPr algn="just" defTabSz="914400"/>
            <a:endParaRPr lang="en-US" sz="2000" kern="0" dirty="0"/>
          </a:p>
        </p:txBody>
      </p:sp>
      <p:sp>
        <p:nvSpPr>
          <p:cNvPr id="6" name="TextShape 1">
            <a:extLst>
              <a:ext uri="{FF2B5EF4-FFF2-40B4-BE49-F238E27FC236}">
                <a16:creationId xmlns:a16="http://schemas.microsoft.com/office/drawing/2014/main" id="{BA519BF2-3034-4205-A314-BB2B1C659BAE}"/>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Natural Language Processing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614039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0F6EDBBC-0C09-4AA3-BB41-1B105AD6833D}"/>
              </a:ext>
            </a:extLst>
          </p:cNvPr>
          <p:cNvSpPr txBox="1">
            <a:spLocks/>
          </p:cNvSpPr>
          <p:nvPr/>
        </p:nvSpPr>
        <p:spPr>
          <a:xfrm>
            <a:off x="224004" y="1369586"/>
            <a:ext cx="11587814" cy="548204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n-US" sz="2000" kern="0"/>
              <a:t>There are the following two components of NLP -</a:t>
            </a:r>
          </a:p>
          <a:p>
            <a:pPr marL="1001712" lvl="1" indent="-457200" algn="just" defTabSz="914400">
              <a:buSzPct val="100000"/>
              <a:buFont typeface="+mj-lt"/>
              <a:buAutoNum type="arabicPeriod"/>
            </a:pPr>
            <a:r>
              <a:rPr lang="en-US" sz="2000" b="1" kern="0"/>
              <a:t>Natural Language Understanding (NLU): </a:t>
            </a:r>
            <a:r>
              <a:rPr lang="en-US" sz="2000" kern="0"/>
              <a:t>Natural Language Understanding (NLU) helps the machine to understand and analyze human language by extracting the metadata from content such as concepts, entities, keywords, emotion, relations, and semantic roles. </a:t>
            </a:r>
          </a:p>
          <a:p>
            <a:pPr marL="0" lvl="2" algn="just" defTabSz="914400"/>
            <a:r>
              <a:rPr lang="en-US" kern="0"/>
              <a:t>NLU mainly used in Business applications to understand the customer's problem in both spoken and written language.</a:t>
            </a:r>
          </a:p>
          <a:p>
            <a:pPr marL="1038225" lvl="1" indent="-457200" algn="just" defTabSz="914400">
              <a:buSzPct val="100000"/>
              <a:buFont typeface="+mj-lt"/>
              <a:buAutoNum type="arabicPeriod"/>
            </a:pPr>
            <a:endParaRPr lang="en-US" sz="2000" kern="0"/>
          </a:p>
          <a:p>
            <a:pPr marL="1038225" lvl="1" indent="-457200" algn="just" defTabSz="914400">
              <a:buSzPct val="100000"/>
              <a:buFont typeface="+mj-lt"/>
              <a:buAutoNum type="arabicPeriod"/>
            </a:pPr>
            <a:r>
              <a:rPr lang="en-US" sz="2000" b="1" kern="0"/>
              <a:t>Natural Language Generation (NLG):</a:t>
            </a:r>
            <a:r>
              <a:rPr lang="en-US" sz="2000" kern="0"/>
              <a:t> Natural Language Generation (NLG) acts as a translator that converts the computerized data into natural language representation. It mainly involves Text planning, Sentence planning, and Text Realization.</a:t>
            </a:r>
          </a:p>
          <a:p>
            <a:pPr marL="1038225" lvl="1" indent="-457200" algn="just" defTabSz="914400">
              <a:buFont typeface="+mj-lt"/>
              <a:buAutoNum type="arabicPeriod"/>
            </a:pPr>
            <a:endParaRPr lang="en-US" sz="2000" kern="0"/>
          </a:p>
          <a:p>
            <a:pPr algn="just" defTabSz="914400"/>
            <a:r>
              <a:rPr lang="en-US" sz="2000" kern="0"/>
              <a:t>Natural Language Processing (NLP) problem can be divided into two tasks:</a:t>
            </a:r>
          </a:p>
          <a:p>
            <a:pPr marL="914400" lvl="1" indent="-457200" algn="just" defTabSz="914400">
              <a:buSzPct val="100000"/>
              <a:buFont typeface="+mj-lt"/>
              <a:buAutoNum type="arabicPeriod"/>
            </a:pPr>
            <a:r>
              <a:rPr lang="en-US" sz="2000" kern="0"/>
              <a:t>Processing written text, using lexical, syntactic and semantic knowledge of the language as well as the required real world information.</a:t>
            </a:r>
          </a:p>
          <a:p>
            <a:pPr marL="914400" lvl="1" indent="-457200" algn="just" defTabSz="914400">
              <a:buSzPct val="100000"/>
              <a:buFont typeface="+mj-lt"/>
              <a:buAutoNum type="arabicPeriod"/>
            </a:pPr>
            <a:endParaRPr lang="en-US" sz="2000" kern="0"/>
          </a:p>
          <a:p>
            <a:pPr marL="914400" lvl="1" indent="-457200" algn="just" defTabSz="914400">
              <a:buSzPct val="100000"/>
              <a:buFont typeface="+mj-lt"/>
              <a:buAutoNum type="arabicPeriod"/>
            </a:pPr>
            <a:r>
              <a:rPr lang="en-US" sz="2000" kern="0"/>
              <a:t>Processing spoken language, using all the information needed above plus additional knowledge about phonology as well as enough added information to handle the further ambiguities that arise in speech.</a:t>
            </a:r>
            <a:endParaRPr lang="en-US" sz="2000" kern="0" dirty="0"/>
          </a:p>
        </p:txBody>
      </p:sp>
      <p:sp>
        <p:nvSpPr>
          <p:cNvPr id="5" name="TextShape 1">
            <a:extLst>
              <a:ext uri="{FF2B5EF4-FFF2-40B4-BE49-F238E27FC236}">
                <a16:creationId xmlns:a16="http://schemas.microsoft.com/office/drawing/2014/main" id="{C2B711FB-3D4C-40A4-8136-31B3A3F06B18}"/>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Natural Language Processing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299237349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761B0216-D545-4892-826B-6A35B5962313}"/>
              </a:ext>
            </a:extLst>
          </p:cNvPr>
          <p:cNvSpPr txBox="1">
            <a:spLocks/>
          </p:cNvSpPr>
          <p:nvPr/>
        </p:nvSpPr>
        <p:spPr>
          <a:xfrm>
            <a:off x="224004" y="1369586"/>
            <a:ext cx="8283892" cy="548204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609596" indent="-457200" algn="just" defTabSz="914400">
              <a:buFont typeface="+mj-lt"/>
              <a:buAutoNum type="arabicPeriod"/>
            </a:pPr>
            <a:r>
              <a:rPr lang="en-US" sz="2000" kern="0" dirty="0"/>
              <a:t>Morphological Analysis: </a:t>
            </a:r>
          </a:p>
          <a:p>
            <a:pPr marL="0" lvl="1" algn="just" defTabSz="914400">
              <a:buSzPct val="100000"/>
              <a:buFont typeface="Arial" panose="020B0604020202020204" pitchFamily="34" charset="0"/>
              <a:buChar char="•"/>
            </a:pPr>
            <a:r>
              <a:rPr lang="en-US" sz="2000" kern="0" dirty="0"/>
              <a:t>The morphological level of linguistic processing deals with the study of word structures and word formation, focusing on the analysis of the individual components of words. </a:t>
            </a:r>
          </a:p>
          <a:p>
            <a:pPr marL="0" lvl="1" algn="just" defTabSz="914400">
              <a:buSzPct val="100000"/>
              <a:buFont typeface="Arial" panose="020B0604020202020204" pitchFamily="34" charset="0"/>
              <a:buChar char="•"/>
            </a:pPr>
            <a:r>
              <a:rPr lang="en-US" sz="2000" kern="0" dirty="0"/>
              <a:t>Lexicon of a language means the collection of words and phrases in a language. It involves identifying and analyzing the structure of words. </a:t>
            </a:r>
          </a:p>
          <a:p>
            <a:pPr marL="0" lvl="1" algn="just" defTabSz="914400">
              <a:buSzPct val="100000"/>
              <a:buFont typeface="Arial" panose="020B0604020202020204" pitchFamily="34" charset="0"/>
              <a:buChar char="•"/>
            </a:pPr>
            <a:r>
              <a:rPr lang="en-US" sz="2000" kern="0" dirty="0"/>
              <a:t>Morphological analysis is dividing the whole chunk of text into paragraphs, sentences, and words.</a:t>
            </a:r>
          </a:p>
          <a:p>
            <a:pPr marL="0" lvl="1" algn="just" defTabSz="914400">
              <a:buSzPct val="100000"/>
              <a:buFont typeface="Arial" panose="020B0604020202020204" pitchFamily="34" charset="0"/>
              <a:buChar char="•"/>
            </a:pPr>
            <a:r>
              <a:rPr lang="en-US" sz="2000" kern="0" dirty="0"/>
              <a:t>Suppose there is a sentences, “I want to print Bill’s .</a:t>
            </a:r>
            <a:r>
              <a:rPr lang="en-US" sz="2000" kern="0" dirty="0" err="1"/>
              <a:t>init</a:t>
            </a:r>
            <a:r>
              <a:rPr lang="en-US" sz="2000" kern="0" dirty="0"/>
              <a:t> file.”</a:t>
            </a:r>
          </a:p>
          <a:p>
            <a:pPr marL="0" lvl="1" algn="just" defTabSz="914400">
              <a:buSzPct val="100000"/>
              <a:buFont typeface="Arial" panose="020B0604020202020204" pitchFamily="34" charset="0"/>
              <a:buChar char="•"/>
            </a:pPr>
            <a:r>
              <a:rPr lang="en-US" sz="2000" kern="0" dirty="0"/>
              <a:t>Morphological analysis must do the following things:</a:t>
            </a:r>
          </a:p>
          <a:p>
            <a:pPr marL="0" lvl="2" algn="just" defTabSz="914400">
              <a:buSzPct val="100000"/>
              <a:buFont typeface="Wingdings" panose="05000000000000000000" pitchFamily="2" charset="2"/>
              <a:buChar char="Ø"/>
            </a:pPr>
            <a:r>
              <a:rPr lang="en-US" kern="0" dirty="0"/>
              <a:t>Pull apart the word “Bill’s” into proper noun “Bill” and the possessive suffix “’s”</a:t>
            </a:r>
          </a:p>
          <a:p>
            <a:pPr marL="0" lvl="2" algn="just" defTabSz="914400">
              <a:buSzPct val="100000"/>
              <a:buFont typeface="Wingdings" panose="05000000000000000000" pitchFamily="2" charset="2"/>
              <a:buChar char="Ø"/>
            </a:pPr>
            <a:r>
              <a:rPr lang="en-US" kern="0" dirty="0"/>
              <a:t>Recognize the sequence “.</a:t>
            </a:r>
            <a:r>
              <a:rPr lang="en-US" kern="0" dirty="0" err="1"/>
              <a:t>init</a:t>
            </a:r>
            <a:r>
              <a:rPr lang="en-US" kern="0" dirty="0"/>
              <a:t>” as a file extension that is functioning as an adjective in the sentence.</a:t>
            </a:r>
          </a:p>
          <a:p>
            <a:pPr marL="0" lvl="1" algn="just" defTabSz="914400">
              <a:buSzPct val="100000"/>
              <a:buFont typeface="Arial" panose="020B0604020202020204" pitchFamily="34" charset="0"/>
              <a:buChar char="•"/>
            </a:pPr>
            <a:r>
              <a:rPr lang="en-US" sz="2000" kern="0" dirty="0"/>
              <a:t>This process will usually assign syntactic categories to all the words in the sentence.</a:t>
            </a:r>
          </a:p>
        </p:txBody>
      </p:sp>
      <p:sp>
        <p:nvSpPr>
          <p:cNvPr id="5" name="Rounded Rectangle 3">
            <a:extLst>
              <a:ext uri="{FF2B5EF4-FFF2-40B4-BE49-F238E27FC236}">
                <a16:creationId xmlns:a16="http://schemas.microsoft.com/office/drawing/2014/main" id="{E3743335-641D-4354-BC8A-7923D423A0CE}"/>
              </a:ext>
            </a:extLst>
          </p:cNvPr>
          <p:cNvSpPr/>
          <p:nvPr/>
        </p:nvSpPr>
        <p:spPr>
          <a:xfrm>
            <a:off x="9158045" y="1451464"/>
            <a:ext cx="2377440" cy="548640"/>
          </a:xfrm>
          <a:prstGeom prst="roundRect">
            <a:avLst/>
          </a:prstGeom>
          <a:noFill/>
          <a:ln w="19050">
            <a:solidFill>
              <a:schemeClr val="accent3">
                <a:lumMod val="60000"/>
                <a:lumOff val="40000"/>
              </a:schemeClr>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Morphological Analysis</a:t>
            </a:r>
          </a:p>
        </p:txBody>
      </p:sp>
      <p:sp>
        <p:nvSpPr>
          <p:cNvPr id="6" name="Rounded Rectangle 4">
            <a:extLst>
              <a:ext uri="{FF2B5EF4-FFF2-40B4-BE49-F238E27FC236}">
                <a16:creationId xmlns:a16="http://schemas.microsoft.com/office/drawing/2014/main" id="{A480EDA3-3417-43DD-B04F-4ED852734D4A}"/>
              </a:ext>
            </a:extLst>
          </p:cNvPr>
          <p:cNvSpPr/>
          <p:nvPr/>
        </p:nvSpPr>
        <p:spPr>
          <a:xfrm>
            <a:off x="9158045" y="2359532"/>
            <a:ext cx="2377440" cy="548640"/>
          </a:xfrm>
          <a:prstGeom prst="roundRect">
            <a:avLst/>
          </a:prstGeom>
          <a:noFill/>
          <a:ln w="190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Syntactic Analysis</a:t>
            </a:r>
          </a:p>
        </p:txBody>
      </p:sp>
      <p:sp>
        <p:nvSpPr>
          <p:cNvPr id="7" name="Rounded Rectangle 5">
            <a:extLst>
              <a:ext uri="{FF2B5EF4-FFF2-40B4-BE49-F238E27FC236}">
                <a16:creationId xmlns:a16="http://schemas.microsoft.com/office/drawing/2014/main" id="{4C3B3FD1-C4A9-4AEC-8E91-C7710E59CFE6}"/>
              </a:ext>
            </a:extLst>
          </p:cNvPr>
          <p:cNvSpPr/>
          <p:nvPr/>
        </p:nvSpPr>
        <p:spPr>
          <a:xfrm>
            <a:off x="9158045" y="3267600"/>
            <a:ext cx="2377440" cy="548640"/>
          </a:xfrm>
          <a:prstGeom prst="roundRect">
            <a:avLst/>
          </a:prstGeom>
          <a:noFill/>
          <a:ln w="190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Semantic Analysis</a:t>
            </a:r>
          </a:p>
        </p:txBody>
      </p:sp>
      <p:sp>
        <p:nvSpPr>
          <p:cNvPr id="8" name="Rounded Rectangle 6">
            <a:extLst>
              <a:ext uri="{FF2B5EF4-FFF2-40B4-BE49-F238E27FC236}">
                <a16:creationId xmlns:a16="http://schemas.microsoft.com/office/drawing/2014/main" id="{04ED4930-07DC-4D5C-B8A2-E1B92D362FE2}"/>
              </a:ext>
            </a:extLst>
          </p:cNvPr>
          <p:cNvSpPr/>
          <p:nvPr/>
        </p:nvSpPr>
        <p:spPr>
          <a:xfrm>
            <a:off x="9158045" y="4175668"/>
            <a:ext cx="2377440" cy="548640"/>
          </a:xfrm>
          <a:prstGeom prst="roundRect">
            <a:avLst/>
          </a:prstGeom>
          <a:noFill/>
          <a:ln w="190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Discourse Integration</a:t>
            </a:r>
          </a:p>
        </p:txBody>
      </p:sp>
      <p:sp>
        <p:nvSpPr>
          <p:cNvPr id="9" name="Rounded Rectangle 7">
            <a:extLst>
              <a:ext uri="{FF2B5EF4-FFF2-40B4-BE49-F238E27FC236}">
                <a16:creationId xmlns:a16="http://schemas.microsoft.com/office/drawing/2014/main" id="{D9307A2B-20E0-4C0A-8641-A34343B0F07F}"/>
              </a:ext>
            </a:extLst>
          </p:cNvPr>
          <p:cNvSpPr/>
          <p:nvPr/>
        </p:nvSpPr>
        <p:spPr>
          <a:xfrm>
            <a:off x="9158045" y="5083738"/>
            <a:ext cx="2377440" cy="548640"/>
          </a:xfrm>
          <a:prstGeom prst="round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Pragmatic Analysis</a:t>
            </a:r>
          </a:p>
        </p:txBody>
      </p:sp>
      <p:sp>
        <p:nvSpPr>
          <p:cNvPr id="10" name="Down Arrow 10">
            <a:extLst>
              <a:ext uri="{FF2B5EF4-FFF2-40B4-BE49-F238E27FC236}">
                <a16:creationId xmlns:a16="http://schemas.microsoft.com/office/drawing/2014/main" id="{615A28B7-25EE-4C4C-936A-652F0D5B6F23}"/>
              </a:ext>
            </a:extLst>
          </p:cNvPr>
          <p:cNvSpPr/>
          <p:nvPr/>
        </p:nvSpPr>
        <p:spPr>
          <a:xfrm>
            <a:off x="10237661" y="3816240"/>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7CBA2777-9658-45D5-9E9D-98CF31B112F3}"/>
              </a:ext>
            </a:extLst>
          </p:cNvPr>
          <p:cNvSpPr/>
          <p:nvPr/>
        </p:nvSpPr>
        <p:spPr>
          <a:xfrm>
            <a:off x="10255151" y="4718142"/>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0">
            <a:extLst>
              <a:ext uri="{FF2B5EF4-FFF2-40B4-BE49-F238E27FC236}">
                <a16:creationId xmlns:a16="http://schemas.microsoft.com/office/drawing/2014/main" id="{C6067A68-1F1E-4E14-BD91-7CD3206C7196}"/>
              </a:ext>
            </a:extLst>
          </p:cNvPr>
          <p:cNvSpPr/>
          <p:nvPr/>
        </p:nvSpPr>
        <p:spPr>
          <a:xfrm>
            <a:off x="10255151" y="2919332"/>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0">
            <a:extLst>
              <a:ext uri="{FF2B5EF4-FFF2-40B4-BE49-F238E27FC236}">
                <a16:creationId xmlns:a16="http://schemas.microsoft.com/office/drawing/2014/main" id="{26EC3160-0DAD-46A3-B0AE-D0A6A856D5A1}"/>
              </a:ext>
            </a:extLst>
          </p:cNvPr>
          <p:cNvSpPr/>
          <p:nvPr/>
        </p:nvSpPr>
        <p:spPr>
          <a:xfrm>
            <a:off x="10255151" y="2034914"/>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Shape 1">
            <a:extLst>
              <a:ext uri="{FF2B5EF4-FFF2-40B4-BE49-F238E27FC236}">
                <a16:creationId xmlns:a16="http://schemas.microsoft.com/office/drawing/2014/main" id="{8308DD97-8801-4C8A-9FF8-F507705E66CC}"/>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Natural Language Processing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349125698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1000"/>
                                        <p:tgtEl>
                                          <p:spTgt spid="7"/>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2500"/>
                            </p:stCondLst>
                            <p:childTnLst>
                              <p:par>
                                <p:cTn id="17" presetID="21"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1000"/>
                                        <p:tgtEl>
                                          <p:spTgt spid="8"/>
                                        </p:tgtEl>
                                      </p:cBhvr>
                                    </p:animEffect>
                                  </p:childTnLst>
                                </p:cTn>
                              </p:par>
                            </p:childTnLst>
                          </p:cTn>
                        </p:par>
                        <p:par>
                          <p:cTn id="20" fill="hold">
                            <p:stCondLst>
                              <p:cond delay="3500"/>
                            </p:stCondLst>
                            <p:childTnLst>
                              <p:par>
                                <p:cTn id="21" presetID="21"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heel(1)">
                                      <p:cBhvr>
                                        <p:cTn id="23" dur="1000"/>
                                        <p:tgtEl>
                                          <p:spTgt spid="9"/>
                                        </p:tgtEl>
                                      </p:cBhvr>
                                    </p:animEffect>
                                  </p:childTnLst>
                                </p:cTn>
                              </p:par>
                            </p:childTnLst>
                          </p:cTn>
                        </p:par>
                        <p:par>
                          <p:cTn id="24" fill="hold">
                            <p:stCondLst>
                              <p:cond delay="4500"/>
                            </p:stCondLst>
                            <p:childTnLst>
                              <p:par>
                                <p:cTn id="25" presetID="22" presetClass="entr" presetSubtype="1"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par>
                          <p:cTn id="28" fill="hold">
                            <p:stCondLst>
                              <p:cond delay="5000"/>
                            </p:stCondLst>
                            <p:childTnLst>
                              <p:par>
                                <p:cTn id="29" presetID="22" presetClass="entr" presetSubtype="1"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childTnLst>
                          </p:cTn>
                        </p:par>
                        <p:par>
                          <p:cTn id="32" fill="hold">
                            <p:stCondLst>
                              <p:cond delay="55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80B0B85C-AEF8-4470-B163-F58E15B3EB37}"/>
              </a:ext>
            </a:extLst>
          </p:cNvPr>
          <p:cNvSpPr txBox="1">
            <a:spLocks/>
          </p:cNvSpPr>
          <p:nvPr/>
        </p:nvSpPr>
        <p:spPr>
          <a:xfrm>
            <a:off x="224004" y="1283443"/>
            <a:ext cx="8283892" cy="548204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defTabSz="914400">
              <a:buFont typeface="+mj-lt"/>
              <a:buAutoNum type="arabicPeriod" startAt="2"/>
            </a:pPr>
            <a:r>
              <a:rPr lang="en-US" sz="2000" kern="0"/>
              <a:t>Syntactic Analysis: </a:t>
            </a:r>
          </a:p>
          <a:p>
            <a:pPr marL="0" lvl="1" algn="just" defTabSz="914400">
              <a:buSzPct val="100000"/>
              <a:buFont typeface="Arial" panose="020B0604020202020204" pitchFamily="34" charset="0"/>
              <a:buChar char="•"/>
            </a:pPr>
            <a:r>
              <a:rPr lang="en-US" sz="2000" kern="0"/>
              <a:t>Syntactic analysis must exploit the results of morphological analysis to build a structural description of the sentence.</a:t>
            </a:r>
          </a:p>
          <a:p>
            <a:pPr marL="0" lvl="1" algn="just" defTabSz="914400">
              <a:buSzPct val="100000"/>
              <a:buFont typeface="Arial" panose="020B0604020202020204" pitchFamily="34" charset="0"/>
              <a:buChar char="•"/>
            </a:pPr>
            <a:r>
              <a:rPr lang="en-US" sz="2000" kern="0"/>
              <a:t>The goal of this process, called parsing, is to convert the flat list of words that forms the sentence into a structure that defines the units that are represented by that flat list.</a:t>
            </a:r>
          </a:p>
          <a:p>
            <a:pPr marL="0" lvl="1" algn="just" defTabSz="914400">
              <a:buSzPct val="100000"/>
              <a:buFont typeface="Arial" panose="020B0604020202020204" pitchFamily="34" charset="0"/>
              <a:buChar char="•"/>
            </a:pPr>
            <a:r>
              <a:rPr lang="en-US" sz="2000" kern="0"/>
              <a:t>The important thing here is that a flat sentence has been converted into a hierarchical structure and that the structure corresponds to meaning units when semantic analysis is performed.</a:t>
            </a:r>
          </a:p>
          <a:p>
            <a:pPr marL="0" lvl="1" algn="just" defTabSz="914400">
              <a:buSzPct val="100000"/>
              <a:buFont typeface="Arial" panose="020B0604020202020204" pitchFamily="34" charset="0"/>
              <a:buChar char="•"/>
            </a:pPr>
            <a:r>
              <a:rPr lang="en-US" sz="2000" kern="0"/>
              <a:t>Reference markers (set of entities) are shown in the parenthesis in the parse tree.</a:t>
            </a:r>
          </a:p>
          <a:p>
            <a:pPr marL="0" lvl="1" algn="just" defTabSz="914400">
              <a:buSzPct val="100000"/>
              <a:buFont typeface="Arial" panose="020B0604020202020204" pitchFamily="34" charset="0"/>
              <a:buChar char="•"/>
            </a:pPr>
            <a:r>
              <a:rPr lang="en-US" sz="2000" kern="0"/>
              <a:t>Each one corresponds to some entity that has been mentioned in the sentence.</a:t>
            </a:r>
          </a:p>
          <a:p>
            <a:pPr marL="0" lvl="1" algn="just" defTabSz="914400">
              <a:buSzPct val="100000"/>
              <a:buFont typeface="Arial" panose="020B0604020202020204" pitchFamily="34" charset="0"/>
              <a:buChar char="•"/>
            </a:pPr>
            <a:r>
              <a:rPr lang="en-US" sz="2000" kern="0"/>
              <a:t>These reference markers are useful later since they provide a place in which to accumulate information about the entities as we get it.</a:t>
            </a:r>
          </a:p>
          <a:p>
            <a:pPr marL="0" lvl="1" defTabSz="914400"/>
            <a:endParaRPr lang="en-US" kern="0" dirty="0"/>
          </a:p>
        </p:txBody>
      </p:sp>
      <p:sp>
        <p:nvSpPr>
          <p:cNvPr id="13" name="Rounded Rectangle 3">
            <a:extLst>
              <a:ext uri="{FF2B5EF4-FFF2-40B4-BE49-F238E27FC236}">
                <a16:creationId xmlns:a16="http://schemas.microsoft.com/office/drawing/2014/main" id="{1E308FC9-CC6C-4BD4-B296-AB2F2C895F9E}"/>
              </a:ext>
            </a:extLst>
          </p:cNvPr>
          <p:cNvSpPr/>
          <p:nvPr/>
        </p:nvSpPr>
        <p:spPr>
          <a:xfrm>
            <a:off x="9158045" y="1481444"/>
            <a:ext cx="2377440" cy="548640"/>
          </a:xfrm>
          <a:prstGeom prst="roundRect">
            <a:avLst/>
          </a:prstGeom>
          <a:no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Morphological Analysis</a:t>
            </a:r>
          </a:p>
        </p:txBody>
      </p:sp>
      <p:sp>
        <p:nvSpPr>
          <p:cNvPr id="14" name="Rounded Rectangle 4">
            <a:extLst>
              <a:ext uri="{FF2B5EF4-FFF2-40B4-BE49-F238E27FC236}">
                <a16:creationId xmlns:a16="http://schemas.microsoft.com/office/drawing/2014/main" id="{92BDDFA9-F948-4868-A8AF-86B5C1D7B358}"/>
              </a:ext>
            </a:extLst>
          </p:cNvPr>
          <p:cNvSpPr/>
          <p:nvPr/>
        </p:nvSpPr>
        <p:spPr>
          <a:xfrm>
            <a:off x="9158045" y="2389512"/>
            <a:ext cx="2377440" cy="548640"/>
          </a:xfrm>
          <a:prstGeom prst="roundRect">
            <a:avLst/>
          </a:prstGeom>
          <a:noFill/>
          <a:ln w="19050">
            <a:solidFill>
              <a:schemeClr val="accent4">
                <a:lumMod val="40000"/>
                <a:lumOff val="6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Syntactic Analysis</a:t>
            </a:r>
          </a:p>
        </p:txBody>
      </p:sp>
      <p:sp>
        <p:nvSpPr>
          <p:cNvPr id="15" name="Rounded Rectangle 5">
            <a:extLst>
              <a:ext uri="{FF2B5EF4-FFF2-40B4-BE49-F238E27FC236}">
                <a16:creationId xmlns:a16="http://schemas.microsoft.com/office/drawing/2014/main" id="{687C8A75-9B6B-4894-BF11-60C8117A99D6}"/>
              </a:ext>
            </a:extLst>
          </p:cNvPr>
          <p:cNvSpPr/>
          <p:nvPr/>
        </p:nvSpPr>
        <p:spPr>
          <a:xfrm>
            <a:off x="9158045" y="3297580"/>
            <a:ext cx="2377440" cy="548640"/>
          </a:xfrm>
          <a:prstGeom prst="roundRect">
            <a:avLst/>
          </a:prstGeom>
          <a:noFill/>
          <a:ln w="190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Semantic Analysis</a:t>
            </a:r>
          </a:p>
        </p:txBody>
      </p:sp>
      <p:sp>
        <p:nvSpPr>
          <p:cNvPr id="16" name="Rounded Rectangle 6">
            <a:extLst>
              <a:ext uri="{FF2B5EF4-FFF2-40B4-BE49-F238E27FC236}">
                <a16:creationId xmlns:a16="http://schemas.microsoft.com/office/drawing/2014/main" id="{552594FA-390A-46BB-A6A8-1C70BF5495DD}"/>
              </a:ext>
            </a:extLst>
          </p:cNvPr>
          <p:cNvSpPr/>
          <p:nvPr/>
        </p:nvSpPr>
        <p:spPr>
          <a:xfrm>
            <a:off x="9158045" y="4205648"/>
            <a:ext cx="2377440" cy="548640"/>
          </a:xfrm>
          <a:prstGeom prst="roundRect">
            <a:avLst/>
          </a:prstGeom>
          <a:noFill/>
          <a:ln w="190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Discourse Integration</a:t>
            </a:r>
          </a:p>
        </p:txBody>
      </p:sp>
      <p:sp>
        <p:nvSpPr>
          <p:cNvPr id="17" name="Rounded Rectangle 7">
            <a:extLst>
              <a:ext uri="{FF2B5EF4-FFF2-40B4-BE49-F238E27FC236}">
                <a16:creationId xmlns:a16="http://schemas.microsoft.com/office/drawing/2014/main" id="{FC78AB9D-972E-4D4B-87A5-EA5C4D700A43}"/>
              </a:ext>
            </a:extLst>
          </p:cNvPr>
          <p:cNvSpPr/>
          <p:nvPr/>
        </p:nvSpPr>
        <p:spPr>
          <a:xfrm>
            <a:off x="9158045" y="5113718"/>
            <a:ext cx="2377440" cy="548640"/>
          </a:xfrm>
          <a:prstGeom prst="round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Pragmatic Analysis</a:t>
            </a:r>
          </a:p>
        </p:txBody>
      </p:sp>
      <p:sp>
        <p:nvSpPr>
          <p:cNvPr id="18" name="Down Arrow 8">
            <a:extLst>
              <a:ext uri="{FF2B5EF4-FFF2-40B4-BE49-F238E27FC236}">
                <a16:creationId xmlns:a16="http://schemas.microsoft.com/office/drawing/2014/main" id="{0701540C-0C7F-45B4-8B7F-15B0BFC20582}"/>
              </a:ext>
            </a:extLst>
          </p:cNvPr>
          <p:cNvSpPr/>
          <p:nvPr/>
        </p:nvSpPr>
        <p:spPr>
          <a:xfrm>
            <a:off x="10237661" y="2030084"/>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0">
            <a:extLst>
              <a:ext uri="{FF2B5EF4-FFF2-40B4-BE49-F238E27FC236}">
                <a16:creationId xmlns:a16="http://schemas.microsoft.com/office/drawing/2014/main" id="{0AFD1C1D-FC96-4B3D-B1E9-C4E7101DEFE7}"/>
              </a:ext>
            </a:extLst>
          </p:cNvPr>
          <p:cNvSpPr/>
          <p:nvPr/>
        </p:nvSpPr>
        <p:spPr>
          <a:xfrm>
            <a:off x="10237661" y="3846220"/>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0">
            <a:extLst>
              <a:ext uri="{FF2B5EF4-FFF2-40B4-BE49-F238E27FC236}">
                <a16:creationId xmlns:a16="http://schemas.microsoft.com/office/drawing/2014/main" id="{CFEC087B-AF58-4DCD-BA06-FBC972CDBBA1}"/>
              </a:ext>
            </a:extLst>
          </p:cNvPr>
          <p:cNvSpPr/>
          <p:nvPr/>
        </p:nvSpPr>
        <p:spPr>
          <a:xfrm>
            <a:off x="10255151" y="2964301"/>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10">
            <a:extLst>
              <a:ext uri="{FF2B5EF4-FFF2-40B4-BE49-F238E27FC236}">
                <a16:creationId xmlns:a16="http://schemas.microsoft.com/office/drawing/2014/main" id="{A768766F-8BAF-422B-B45D-1DAE15D5D48F}"/>
              </a:ext>
            </a:extLst>
          </p:cNvPr>
          <p:cNvSpPr/>
          <p:nvPr/>
        </p:nvSpPr>
        <p:spPr>
          <a:xfrm>
            <a:off x="10255151" y="4748125"/>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Shape 1">
            <a:extLst>
              <a:ext uri="{FF2B5EF4-FFF2-40B4-BE49-F238E27FC236}">
                <a16:creationId xmlns:a16="http://schemas.microsoft.com/office/drawing/2014/main" id="{9EBDD148-283B-4D70-A0D6-ABCF796FF63E}"/>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Natural Language Processing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393496960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heel(1)">
                                      <p:cBhvr>
                                        <p:cTn id="11" dur="1000"/>
                                        <p:tgtEl>
                                          <p:spTgt spid="14"/>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heel(1)">
                                      <p:cBhvr>
                                        <p:cTn id="15" dur="1000"/>
                                        <p:tgtEl>
                                          <p:spTgt spid="15"/>
                                        </p:tgtEl>
                                      </p:cBhvr>
                                    </p:animEffect>
                                  </p:childTnLst>
                                </p:cTn>
                              </p:par>
                            </p:childTnLst>
                          </p:cTn>
                        </p:par>
                        <p:par>
                          <p:cTn id="16" fill="hold">
                            <p:stCondLst>
                              <p:cond delay="2500"/>
                            </p:stCondLst>
                            <p:childTnLst>
                              <p:par>
                                <p:cTn id="17" presetID="22" presetClass="entr" presetSubtype="1"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up)">
                                      <p:cBhvr>
                                        <p:cTn id="19" dur="500"/>
                                        <p:tgtEl>
                                          <p:spTgt spid="19"/>
                                        </p:tgtEl>
                                      </p:cBhvr>
                                    </p:animEffect>
                                  </p:childTnLst>
                                </p:cTn>
                              </p:par>
                            </p:childTnLst>
                          </p:cTn>
                        </p:par>
                        <p:par>
                          <p:cTn id="20" fill="hold">
                            <p:stCondLst>
                              <p:cond delay="3000"/>
                            </p:stCondLst>
                            <p:childTnLst>
                              <p:par>
                                <p:cTn id="21" presetID="21" presetClass="entr" presetSubtype="1"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heel(1)">
                                      <p:cBhvr>
                                        <p:cTn id="23" dur="1000"/>
                                        <p:tgtEl>
                                          <p:spTgt spid="16"/>
                                        </p:tgtEl>
                                      </p:cBhvr>
                                    </p:animEffect>
                                  </p:childTnLst>
                                </p:cTn>
                              </p:par>
                            </p:childTnLst>
                          </p:cTn>
                        </p:par>
                        <p:par>
                          <p:cTn id="24" fill="hold">
                            <p:stCondLst>
                              <p:cond delay="4000"/>
                            </p:stCondLst>
                            <p:childTnLst>
                              <p:par>
                                <p:cTn id="25" presetID="21"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heel(1)">
                                      <p:cBhvr>
                                        <p:cTn id="27" dur="1000"/>
                                        <p:tgtEl>
                                          <p:spTgt spid="17"/>
                                        </p:tgtEl>
                                      </p:cBhvr>
                                    </p:animEffect>
                                  </p:childTnLst>
                                </p:cTn>
                              </p:par>
                            </p:childTnLst>
                          </p:cTn>
                        </p:par>
                        <p:par>
                          <p:cTn id="28" fill="hold">
                            <p:stCondLst>
                              <p:cond delay="5000"/>
                            </p:stCondLst>
                            <p:childTnLst>
                              <p:par>
                                <p:cTn id="29" presetID="22" presetClass="entr" presetSubtype="1"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5500"/>
                            </p:stCondLst>
                            <p:childTnLst>
                              <p:par>
                                <p:cTn id="33" presetID="22" presetClass="entr" presetSubtype="1"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3BE1F145-BE18-4200-A3E8-C177358653BB}"/>
              </a:ext>
            </a:extLst>
          </p:cNvPr>
          <p:cNvSpPr txBox="1">
            <a:spLocks/>
          </p:cNvSpPr>
          <p:nvPr/>
        </p:nvSpPr>
        <p:spPr>
          <a:xfrm>
            <a:off x="224004" y="1260376"/>
            <a:ext cx="8283892" cy="548204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defTabSz="914400">
              <a:buFont typeface="+mj-lt"/>
              <a:buAutoNum type="arabicPeriod" startAt="3"/>
            </a:pPr>
            <a:r>
              <a:rPr lang="en-US" sz="2000" kern="0"/>
              <a:t>Semantic Analysis: </a:t>
            </a:r>
          </a:p>
          <a:p>
            <a:pPr marL="0" lvl="1" algn="just" defTabSz="914400">
              <a:buSzPct val="100000"/>
              <a:buFont typeface="Arial" panose="020B0604020202020204" pitchFamily="34" charset="0"/>
              <a:buChar char="•"/>
            </a:pPr>
            <a:r>
              <a:rPr lang="en-US" sz="2000" kern="0"/>
              <a:t>Semantic analysis must do two important things:</a:t>
            </a:r>
          </a:p>
          <a:p>
            <a:pPr marL="1257300" lvl="2" indent="-342900" algn="just" defTabSz="914400">
              <a:buSzPct val="100000"/>
              <a:buFont typeface="Wingdings" panose="05000000000000000000" pitchFamily="2" charset="2"/>
              <a:buChar char="Ø"/>
            </a:pPr>
            <a:r>
              <a:rPr lang="en-US" kern="0"/>
              <a:t>It must map individual words into appropriate objects in the knowledge base or database.</a:t>
            </a:r>
          </a:p>
          <a:p>
            <a:pPr marL="1257300" lvl="2" indent="-342900" algn="just" defTabSz="914400">
              <a:buSzPct val="100000"/>
              <a:buFont typeface="Wingdings" panose="05000000000000000000" pitchFamily="2" charset="2"/>
              <a:buChar char="Ø"/>
            </a:pPr>
            <a:r>
              <a:rPr lang="en-US" kern="0"/>
              <a:t>It must create the correct structures to correspond to the way the meanings of the individual words combine with each other.</a:t>
            </a:r>
          </a:p>
          <a:p>
            <a:pPr marL="1133475" lvl="2" indent="-342900" algn="just" defTabSz="914400">
              <a:buSzPct val="100000"/>
              <a:buFont typeface="Arial" panose="020B0604020202020204" pitchFamily="34" charset="0"/>
              <a:buChar char="•"/>
            </a:pPr>
            <a:endParaRPr lang="en-US" kern="0"/>
          </a:p>
          <a:p>
            <a:pPr marL="0" lvl="1" algn="just" defTabSz="914400">
              <a:buSzPct val="100000"/>
              <a:buFont typeface="Arial" panose="020B0604020202020204" pitchFamily="34" charset="0"/>
              <a:buChar char="•"/>
            </a:pPr>
            <a:r>
              <a:rPr lang="en-US" sz="2000" kern="0"/>
              <a:t>The semantic level of linguistic processing deals with the determination of what a sentence really means by relating syntactic features and disambiguating words with multiple definitions to the given context. </a:t>
            </a:r>
          </a:p>
          <a:p>
            <a:pPr marL="0" lvl="1" algn="just" defTabSz="914400">
              <a:buSzPct val="100000"/>
              <a:buFont typeface="Arial" panose="020B0604020202020204" pitchFamily="34" charset="0"/>
              <a:buChar char="•"/>
            </a:pPr>
            <a:endParaRPr lang="en-US" sz="2000" kern="0"/>
          </a:p>
          <a:p>
            <a:pPr marL="0" lvl="1" algn="just" defTabSz="914400">
              <a:buSzPct val="100000"/>
              <a:buFont typeface="Arial" panose="020B0604020202020204" pitchFamily="34" charset="0"/>
              <a:buChar char="•"/>
            </a:pPr>
            <a:r>
              <a:rPr lang="en-US" sz="2000" kern="0"/>
              <a:t>This level entails the appropriate interpretation of the meaning of sentences, rather than the analysis at the level of individual words or phrases.</a:t>
            </a:r>
            <a:endParaRPr lang="en-US" sz="2000" kern="0" dirty="0"/>
          </a:p>
        </p:txBody>
      </p:sp>
      <p:sp>
        <p:nvSpPr>
          <p:cNvPr id="5" name="Rounded Rectangle 3">
            <a:extLst>
              <a:ext uri="{FF2B5EF4-FFF2-40B4-BE49-F238E27FC236}">
                <a16:creationId xmlns:a16="http://schemas.microsoft.com/office/drawing/2014/main" id="{6653AA4B-C693-42BD-84BB-4D35EF9EC7B4}"/>
              </a:ext>
            </a:extLst>
          </p:cNvPr>
          <p:cNvSpPr/>
          <p:nvPr/>
        </p:nvSpPr>
        <p:spPr>
          <a:xfrm>
            <a:off x="9158045" y="1496434"/>
            <a:ext cx="2377440" cy="548640"/>
          </a:xfrm>
          <a:prstGeom prst="roundRect">
            <a:avLst/>
          </a:prstGeom>
          <a:no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Morphological Analysis</a:t>
            </a:r>
          </a:p>
        </p:txBody>
      </p:sp>
      <p:sp>
        <p:nvSpPr>
          <p:cNvPr id="6" name="Rounded Rectangle 4">
            <a:extLst>
              <a:ext uri="{FF2B5EF4-FFF2-40B4-BE49-F238E27FC236}">
                <a16:creationId xmlns:a16="http://schemas.microsoft.com/office/drawing/2014/main" id="{65BC613A-3DB2-4652-9726-9F44CA8C520C}"/>
              </a:ext>
            </a:extLst>
          </p:cNvPr>
          <p:cNvSpPr/>
          <p:nvPr/>
        </p:nvSpPr>
        <p:spPr>
          <a:xfrm>
            <a:off x="9158045" y="2404502"/>
            <a:ext cx="2377440" cy="548640"/>
          </a:xfrm>
          <a:prstGeom prst="roundRect">
            <a:avLst/>
          </a:prstGeom>
          <a:noFill/>
          <a:ln w="19050">
            <a:solidFill>
              <a:schemeClr val="accent4">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Syntactic Analysis</a:t>
            </a:r>
          </a:p>
        </p:txBody>
      </p:sp>
      <p:sp>
        <p:nvSpPr>
          <p:cNvPr id="7" name="Rounded Rectangle 5">
            <a:extLst>
              <a:ext uri="{FF2B5EF4-FFF2-40B4-BE49-F238E27FC236}">
                <a16:creationId xmlns:a16="http://schemas.microsoft.com/office/drawing/2014/main" id="{610AACB5-CC63-4F33-8DFF-D94221D9280A}"/>
              </a:ext>
            </a:extLst>
          </p:cNvPr>
          <p:cNvSpPr/>
          <p:nvPr/>
        </p:nvSpPr>
        <p:spPr>
          <a:xfrm>
            <a:off x="9158045" y="3312570"/>
            <a:ext cx="2377440" cy="548640"/>
          </a:xfrm>
          <a:prstGeom prst="roundRect">
            <a:avLst/>
          </a:prstGeom>
          <a:noFill/>
          <a:ln w="19050">
            <a:solidFill>
              <a:schemeClr val="accent1">
                <a:lumMod val="40000"/>
                <a:lumOff val="60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Semantic Analysis</a:t>
            </a:r>
          </a:p>
        </p:txBody>
      </p:sp>
      <p:sp>
        <p:nvSpPr>
          <p:cNvPr id="8" name="Rounded Rectangle 6">
            <a:extLst>
              <a:ext uri="{FF2B5EF4-FFF2-40B4-BE49-F238E27FC236}">
                <a16:creationId xmlns:a16="http://schemas.microsoft.com/office/drawing/2014/main" id="{45048F63-485E-4245-9914-6D730209EEF5}"/>
              </a:ext>
            </a:extLst>
          </p:cNvPr>
          <p:cNvSpPr/>
          <p:nvPr/>
        </p:nvSpPr>
        <p:spPr>
          <a:xfrm>
            <a:off x="9158045" y="4220638"/>
            <a:ext cx="2377440" cy="548640"/>
          </a:xfrm>
          <a:prstGeom prst="roundRect">
            <a:avLst/>
          </a:prstGeom>
          <a:noFill/>
          <a:ln w="190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Discourse Integration</a:t>
            </a:r>
          </a:p>
        </p:txBody>
      </p:sp>
      <p:sp>
        <p:nvSpPr>
          <p:cNvPr id="9" name="Rounded Rectangle 7">
            <a:extLst>
              <a:ext uri="{FF2B5EF4-FFF2-40B4-BE49-F238E27FC236}">
                <a16:creationId xmlns:a16="http://schemas.microsoft.com/office/drawing/2014/main" id="{A8B87C9E-A345-450E-81AD-059DB35F1E27}"/>
              </a:ext>
            </a:extLst>
          </p:cNvPr>
          <p:cNvSpPr/>
          <p:nvPr/>
        </p:nvSpPr>
        <p:spPr>
          <a:xfrm>
            <a:off x="9158045" y="5128708"/>
            <a:ext cx="2377440" cy="548640"/>
          </a:xfrm>
          <a:prstGeom prst="round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Pragmatic Analysis</a:t>
            </a:r>
          </a:p>
        </p:txBody>
      </p:sp>
      <p:sp>
        <p:nvSpPr>
          <p:cNvPr id="10" name="Down Arrow 8">
            <a:extLst>
              <a:ext uri="{FF2B5EF4-FFF2-40B4-BE49-F238E27FC236}">
                <a16:creationId xmlns:a16="http://schemas.microsoft.com/office/drawing/2014/main" id="{84E457D7-66D5-4EE9-A1D6-F247F1E8857B}"/>
              </a:ext>
            </a:extLst>
          </p:cNvPr>
          <p:cNvSpPr/>
          <p:nvPr/>
        </p:nvSpPr>
        <p:spPr>
          <a:xfrm>
            <a:off x="10237661" y="2045074"/>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CDCA8F0A-89F5-44AF-9E00-F51D051B1E31}"/>
              </a:ext>
            </a:extLst>
          </p:cNvPr>
          <p:cNvSpPr/>
          <p:nvPr/>
        </p:nvSpPr>
        <p:spPr>
          <a:xfrm>
            <a:off x="10237661" y="3861210"/>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11ACFB63-B3F0-404F-9014-00AE2F5C9A44}"/>
              </a:ext>
            </a:extLst>
          </p:cNvPr>
          <p:cNvSpPr/>
          <p:nvPr/>
        </p:nvSpPr>
        <p:spPr>
          <a:xfrm>
            <a:off x="10237661" y="4769278"/>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0">
            <a:extLst>
              <a:ext uri="{FF2B5EF4-FFF2-40B4-BE49-F238E27FC236}">
                <a16:creationId xmlns:a16="http://schemas.microsoft.com/office/drawing/2014/main" id="{9DE6FC40-2A0F-473F-B5AC-5114305B54B3}"/>
              </a:ext>
            </a:extLst>
          </p:cNvPr>
          <p:cNvSpPr/>
          <p:nvPr/>
        </p:nvSpPr>
        <p:spPr>
          <a:xfrm>
            <a:off x="10237661" y="2946809"/>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Shape 1">
            <a:extLst>
              <a:ext uri="{FF2B5EF4-FFF2-40B4-BE49-F238E27FC236}">
                <a16:creationId xmlns:a16="http://schemas.microsoft.com/office/drawing/2014/main" id="{19B94D12-D022-4BA8-A5F7-7AF22FFBB6C2}"/>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Natural Language Processing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2681185172"/>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000"/>
                                        <p:tgtEl>
                                          <p:spTgt spid="6"/>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1)">
                                      <p:cBhvr>
                                        <p:cTn id="15" dur="1000"/>
                                        <p:tgtEl>
                                          <p:spTgt spid="7"/>
                                        </p:tgtEl>
                                      </p:cBhvr>
                                    </p:animEffect>
                                  </p:childTnLst>
                                </p:cTn>
                              </p:par>
                            </p:childTnLst>
                          </p:cTn>
                        </p:par>
                        <p:par>
                          <p:cTn id="16" fill="hold">
                            <p:stCondLst>
                              <p:cond delay="2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3000"/>
                            </p:stCondLst>
                            <p:childTnLst>
                              <p:par>
                                <p:cTn id="21" presetID="21"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heel(1)">
                                      <p:cBhvr>
                                        <p:cTn id="23" dur="1000"/>
                                        <p:tgtEl>
                                          <p:spTgt spid="8"/>
                                        </p:tgtEl>
                                      </p:cBhvr>
                                    </p:animEffect>
                                  </p:childTnLst>
                                </p:cTn>
                              </p:par>
                            </p:childTnLst>
                          </p:cTn>
                        </p:par>
                        <p:par>
                          <p:cTn id="24" fill="hold">
                            <p:stCondLst>
                              <p:cond delay="4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4500"/>
                            </p:stCondLst>
                            <p:childTnLst>
                              <p:par>
                                <p:cTn id="29" presetID="21" presetClass="entr" presetSubtype="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heel(1)">
                                      <p:cBhvr>
                                        <p:cTn id="31" dur="1000"/>
                                        <p:tgtEl>
                                          <p:spTgt spid="9"/>
                                        </p:tgtEl>
                                      </p:cBhvr>
                                    </p:animEffect>
                                  </p:childTnLst>
                                </p:cTn>
                              </p:par>
                            </p:childTnLst>
                          </p:cTn>
                        </p:par>
                        <p:par>
                          <p:cTn id="32" fill="hold">
                            <p:stCondLst>
                              <p:cond delay="55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211A4BD0-1D2E-4F4F-B285-239E4995E0F0}"/>
              </a:ext>
            </a:extLst>
          </p:cNvPr>
          <p:cNvSpPr txBox="1">
            <a:spLocks/>
          </p:cNvSpPr>
          <p:nvPr/>
        </p:nvSpPr>
        <p:spPr>
          <a:xfrm>
            <a:off x="224004" y="1170806"/>
            <a:ext cx="8283892" cy="548204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defTabSz="914400">
              <a:buFont typeface="+mj-lt"/>
              <a:buAutoNum type="arabicPeriod" startAt="4"/>
            </a:pPr>
            <a:r>
              <a:rPr lang="en-US" sz="2000" kern="0"/>
              <a:t>Discourse Integration: </a:t>
            </a:r>
          </a:p>
          <a:p>
            <a:pPr marL="0" lvl="1" algn="just" defTabSz="914400">
              <a:buSzPct val="100000"/>
              <a:buFont typeface="Arial" panose="020B0604020202020204" pitchFamily="34" charset="0"/>
              <a:buChar char="•"/>
            </a:pPr>
            <a:r>
              <a:rPr lang="en-US" sz="2000" kern="0"/>
              <a:t>The discourse level of linguistic processing deals with the analysis of structure and meaning of text beyond a single sentence, making connections between words and sentences. </a:t>
            </a:r>
          </a:p>
          <a:p>
            <a:pPr marL="0" lvl="1" algn="just" defTabSz="914400">
              <a:buSzPct val="100000"/>
              <a:buFont typeface="Arial" panose="020B0604020202020204" pitchFamily="34" charset="0"/>
              <a:buChar char="•"/>
            </a:pPr>
            <a:endParaRPr lang="en-US" sz="2000" kern="0"/>
          </a:p>
          <a:p>
            <a:pPr marL="0" lvl="1" algn="just" defTabSz="914400">
              <a:buSzPct val="100000"/>
              <a:buFont typeface="Arial" panose="020B0604020202020204" pitchFamily="34" charset="0"/>
              <a:buChar char="•"/>
            </a:pPr>
            <a:r>
              <a:rPr lang="en-US" sz="2000" kern="0"/>
              <a:t>At this level, Anaphora Resolution is also achieved by identifying the entity referenced by an anaphor (most commonly in the form of, but not limited to, a pronoun). </a:t>
            </a:r>
          </a:p>
          <a:p>
            <a:pPr marL="0" lvl="1" algn="just" defTabSz="914400">
              <a:buSzPct val="100000"/>
              <a:buFont typeface="Arial" panose="020B0604020202020204" pitchFamily="34" charset="0"/>
              <a:buChar char="•"/>
            </a:pPr>
            <a:endParaRPr lang="en-US" sz="2000" kern="0"/>
          </a:p>
          <a:p>
            <a:pPr marL="0" lvl="1" algn="just" defTabSz="914400">
              <a:buSzPct val="100000"/>
              <a:buFont typeface="Arial" panose="020B0604020202020204" pitchFamily="34" charset="0"/>
              <a:buChar char="•"/>
            </a:pPr>
            <a:r>
              <a:rPr lang="en-US" sz="2000" kern="0"/>
              <a:t>An example is shown below.</a:t>
            </a:r>
          </a:p>
          <a:p>
            <a:pPr marL="0" lvl="2" algn="just" defTabSz="914400">
              <a:buSzPct val="100000"/>
              <a:buFont typeface="Wingdings" panose="05000000000000000000" pitchFamily="2" charset="2"/>
              <a:buChar char="Ø"/>
            </a:pPr>
            <a:r>
              <a:rPr lang="en-US" kern="0"/>
              <a:t>“I voted for Obama because he was most aligned with my values,” she said.</a:t>
            </a:r>
          </a:p>
          <a:p>
            <a:pPr marL="0" lvl="1" algn="just" defTabSz="914400">
              <a:buSzPct val="100000"/>
              <a:buFont typeface="Arial" panose="020B0604020202020204" pitchFamily="34" charset="0"/>
              <a:buChar char="•"/>
            </a:pPr>
            <a:endParaRPr lang="en-US" sz="2000" kern="0"/>
          </a:p>
          <a:p>
            <a:pPr marL="0" lvl="1" algn="just" defTabSz="914400">
              <a:buSzPct val="100000"/>
              <a:buFont typeface="Arial" panose="020B0604020202020204" pitchFamily="34" charset="0"/>
              <a:buChar char="•"/>
            </a:pPr>
            <a:r>
              <a:rPr lang="en-US" sz="2000" kern="0"/>
              <a:t>With the capability to recognize and resolve anaphora relationships, document and query representations are improved.</a:t>
            </a:r>
          </a:p>
          <a:p>
            <a:pPr marL="0" lvl="1" algn="just" defTabSz="914400">
              <a:buSzPct val="100000"/>
              <a:buFont typeface="Arial" panose="020B0604020202020204" pitchFamily="34" charset="0"/>
              <a:buChar char="•"/>
            </a:pPr>
            <a:endParaRPr lang="en-US" sz="2000" kern="0"/>
          </a:p>
          <a:p>
            <a:pPr marL="0" lvl="1" algn="just" defTabSz="914400">
              <a:buSzPct val="100000"/>
              <a:buFont typeface="Arial" panose="020B0604020202020204" pitchFamily="34" charset="0"/>
              <a:buChar char="•"/>
            </a:pPr>
            <a:r>
              <a:rPr lang="en-US" sz="2000" kern="0"/>
              <a:t>Structured documents also benefit from the analysis at the discourse level since sections can be broken down into (1) title, (2) abstract, (3) introduction, (4) body, (5) results, (6) analysis, (7) conclusion, and (8) references.</a:t>
            </a:r>
            <a:endParaRPr lang="en-US" sz="2000" kern="0" dirty="0"/>
          </a:p>
        </p:txBody>
      </p:sp>
      <p:sp>
        <p:nvSpPr>
          <p:cNvPr id="5" name="Rounded Rectangle 3">
            <a:extLst>
              <a:ext uri="{FF2B5EF4-FFF2-40B4-BE49-F238E27FC236}">
                <a16:creationId xmlns:a16="http://schemas.microsoft.com/office/drawing/2014/main" id="{9E70C890-9346-4B9F-BA03-488C6DA1F5E0}"/>
              </a:ext>
            </a:extLst>
          </p:cNvPr>
          <p:cNvSpPr/>
          <p:nvPr/>
        </p:nvSpPr>
        <p:spPr>
          <a:xfrm>
            <a:off x="9158045" y="1451464"/>
            <a:ext cx="2377440" cy="548640"/>
          </a:xfrm>
          <a:prstGeom prst="roundRect">
            <a:avLst/>
          </a:prstGeom>
          <a:no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Morphological Analysis</a:t>
            </a:r>
          </a:p>
        </p:txBody>
      </p:sp>
      <p:sp>
        <p:nvSpPr>
          <p:cNvPr id="6" name="Rounded Rectangle 4">
            <a:extLst>
              <a:ext uri="{FF2B5EF4-FFF2-40B4-BE49-F238E27FC236}">
                <a16:creationId xmlns:a16="http://schemas.microsoft.com/office/drawing/2014/main" id="{5042CE74-DACB-4E37-83E5-C43066AA96AE}"/>
              </a:ext>
            </a:extLst>
          </p:cNvPr>
          <p:cNvSpPr/>
          <p:nvPr/>
        </p:nvSpPr>
        <p:spPr>
          <a:xfrm>
            <a:off x="9158045" y="2359532"/>
            <a:ext cx="2377440" cy="548640"/>
          </a:xfrm>
          <a:prstGeom prst="roundRect">
            <a:avLst/>
          </a:prstGeom>
          <a:noFill/>
          <a:ln w="19050">
            <a:solidFill>
              <a:schemeClr val="accent4">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Syntactic Analysis</a:t>
            </a:r>
          </a:p>
        </p:txBody>
      </p:sp>
      <p:sp>
        <p:nvSpPr>
          <p:cNvPr id="7" name="Rounded Rectangle 5">
            <a:extLst>
              <a:ext uri="{FF2B5EF4-FFF2-40B4-BE49-F238E27FC236}">
                <a16:creationId xmlns:a16="http://schemas.microsoft.com/office/drawing/2014/main" id="{3B110683-2C8B-49B4-A393-0C6DA8158DB3}"/>
              </a:ext>
            </a:extLst>
          </p:cNvPr>
          <p:cNvSpPr/>
          <p:nvPr/>
        </p:nvSpPr>
        <p:spPr>
          <a:xfrm>
            <a:off x="9158045" y="3267600"/>
            <a:ext cx="2377440" cy="548640"/>
          </a:xfrm>
          <a:prstGeom prst="roundRect">
            <a:avLst/>
          </a:prstGeom>
          <a:noFill/>
          <a:ln w="190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Semantic Analysis</a:t>
            </a:r>
          </a:p>
        </p:txBody>
      </p:sp>
      <p:sp>
        <p:nvSpPr>
          <p:cNvPr id="8" name="Rounded Rectangle 6">
            <a:extLst>
              <a:ext uri="{FF2B5EF4-FFF2-40B4-BE49-F238E27FC236}">
                <a16:creationId xmlns:a16="http://schemas.microsoft.com/office/drawing/2014/main" id="{D7CFE368-D8D2-482C-8780-FD3FBA4276DF}"/>
              </a:ext>
            </a:extLst>
          </p:cNvPr>
          <p:cNvSpPr/>
          <p:nvPr/>
        </p:nvSpPr>
        <p:spPr>
          <a:xfrm>
            <a:off x="9158045" y="4175668"/>
            <a:ext cx="2377440" cy="548640"/>
          </a:xfrm>
          <a:prstGeom prst="roundRect">
            <a:avLst/>
          </a:prstGeom>
          <a:noFill/>
          <a:ln w="19050">
            <a:solidFill>
              <a:schemeClr val="accent2">
                <a:lumMod val="20000"/>
                <a:lumOff val="80000"/>
              </a:schemeClr>
            </a:solidFill>
          </a:ln>
          <a:effectLst>
            <a:glow rad="101600">
              <a:schemeClr val="accent2">
                <a:lumMod val="60000"/>
                <a:lumOff val="40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Discourse Integration</a:t>
            </a:r>
          </a:p>
        </p:txBody>
      </p:sp>
      <p:sp>
        <p:nvSpPr>
          <p:cNvPr id="9" name="Rounded Rectangle 7">
            <a:extLst>
              <a:ext uri="{FF2B5EF4-FFF2-40B4-BE49-F238E27FC236}">
                <a16:creationId xmlns:a16="http://schemas.microsoft.com/office/drawing/2014/main" id="{172B996B-00CA-4DE5-8BA6-6A2CF071B52F}"/>
              </a:ext>
            </a:extLst>
          </p:cNvPr>
          <p:cNvSpPr/>
          <p:nvPr/>
        </p:nvSpPr>
        <p:spPr>
          <a:xfrm>
            <a:off x="9177391" y="5156538"/>
            <a:ext cx="2377440" cy="548640"/>
          </a:xfrm>
          <a:prstGeom prst="round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Pragmatic Analysis</a:t>
            </a:r>
          </a:p>
        </p:txBody>
      </p:sp>
      <p:sp>
        <p:nvSpPr>
          <p:cNvPr id="10" name="Down Arrow 8">
            <a:extLst>
              <a:ext uri="{FF2B5EF4-FFF2-40B4-BE49-F238E27FC236}">
                <a16:creationId xmlns:a16="http://schemas.microsoft.com/office/drawing/2014/main" id="{F9036E8D-7D13-4547-A95F-3C062682DA60}"/>
              </a:ext>
            </a:extLst>
          </p:cNvPr>
          <p:cNvSpPr/>
          <p:nvPr/>
        </p:nvSpPr>
        <p:spPr>
          <a:xfrm>
            <a:off x="10237661" y="2000104"/>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1">
            <a:extLst>
              <a:ext uri="{FF2B5EF4-FFF2-40B4-BE49-F238E27FC236}">
                <a16:creationId xmlns:a16="http://schemas.microsoft.com/office/drawing/2014/main" id="{BE4AA22C-34B1-478D-94EB-5F5AE607BEA8}"/>
              </a:ext>
            </a:extLst>
          </p:cNvPr>
          <p:cNvSpPr/>
          <p:nvPr/>
        </p:nvSpPr>
        <p:spPr>
          <a:xfrm>
            <a:off x="10237661" y="4769278"/>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C72D694E-1786-48A3-8606-B765050646E5}"/>
              </a:ext>
            </a:extLst>
          </p:cNvPr>
          <p:cNvSpPr/>
          <p:nvPr/>
        </p:nvSpPr>
        <p:spPr>
          <a:xfrm>
            <a:off x="10237661" y="3854880"/>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1">
            <a:extLst>
              <a:ext uri="{FF2B5EF4-FFF2-40B4-BE49-F238E27FC236}">
                <a16:creationId xmlns:a16="http://schemas.microsoft.com/office/drawing/2014/main" id="{ABA34C1C-A1BC-4B55-84BC-BB753EB44793}"/>
              </a:ext>
            </a:extLst>
          </p:cNvPr>
          <p:cNvSpPr/>
          <p:nvPr/>
        </p:nvSpPr>
        <p:spPr>
          <a:xfrm>
            <a:off x="10237661" y="2925493"/>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Shape 1">
            <a:extLst>
              <a:ext uri="{FF2B5EF4-FFF2-40B4-BE49-F238E27FC236}">
                <a16:creationId xmlns:a16="http://schemas.microsoft.com/office/drawing/2014/main" id="{7545FCB1-5AC1-421E-9C32-EA9B8DD664A0}"/>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Natural Language Processing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319002458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1000"/>
                                        <p:tgtEl>
                                          <p:spTgt spid="6"/>
                                        </p:tgtEl>
                                      </p:cBhvr>
                                    </p:animEffect>
                                  </p:childTnLst>
                                </p:cTn>
                              </p:par>
                            </p:childTnLst>
                          </p:cTn>
                        </p:par>
                        <p:par>
                          <p:cTn id="16" fill="hold">
                            <p:stCondLst>
                              <p:cond delay="2500"/>
                            </p:stCondLst>
                            <p:childTnLst>
                              <p:par>
                                <p:cTn id="17" presetID="21"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1000"/>
                                        <p:tgtEl>
                                          <p:spTgt spid="7"/>
                                        </p:tgtEl>
                                      </p:cBhvr>
                                    </p:animEffect>
                                  </p:childTnLst>
                                </p:cTn>
                              </p:par>
                            </p:childTnLst>
                          </p:cTn>
                        </p:par>
                        <p:par>
                          <p:cTn id="20" fill="hold">
                            <p:stCondLst>
                              <p:cond delay="3500"/>
                            </p:stCondLst>
                            <p:childTnLst>
                              <p:par>
                                <p:cTn id="21" presetID="21"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heel(1)">
                                      <p:cBhvr>
                                        <p:cTn id="23" dur="1000"/>
                                        <p:tgtEl>
                                          <p:spTgt spid="8"/>
                                        </p:tgtEl>
                                      </p:cBhvr>
                                    </p:animEffect>
                                  </p:childTnLst>
                                </p:cTn>
                              </p:par>
                            </p:childTnLst>
                          </p:cTn>
                        </p:par>
                        <p:par>
                          <p:cTn id="24" fill="hold">
                            <p:stCondLst>
                              <p:cond delay="4500"/>
                            </p:stCondLst>
                            <p:childTnLst>
                              <p:par>
                                <p:cTn id="25" presetID="22" presetClass="entr" presetSubtype="1"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par>
                          <p:cTn id="28" fill="hold">
                            <p:stCondLst>
                              <p:cond delay="5000"/>
                            </p:stCondLst>
                            <p:childTnLst>
                              <p:par>
                                <p:cTn id="29" presetID="21" presetClass="entr" presetSubtype="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heel(1)">
                                      <p:cBhvr>
                                        <p:cTn id="31" dur="10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mph" presetSubtype="0" fill="hold" grpId="1" nodeType="clickEffect">
                                  <p:stCondLst>
                                    <p:cond delay="0"/>
                                  </p:stCondLst>
                                  <p:childTnLst>
                                    <p:animEffect transition="out" filter="fade">
                                      <p:cBhvr>
                                        <p:cTn id="35" dur="500" tmFilter="0, 0; .2, .5; .8, .5; 1, 0"/>
                                        <p:tgtEl>
                                          <p:spTgt spid="5"/>
                                        </p:tgtEl>
                                      </p:cBhvr>
                                    </p:animEffect>
                                    <p:animScale>
                                      <p:cBhvr>
                                        <p:cTn id="36" dur="250" autoRev="1" fill="hold"/>
                                        <p:tgtEl>
                                          <p:spTgt spid="5"/>
                                        </p:tgtEl>
                                      </p:cBhvr>
                                      <p:by x="105000" y="105000"/>
                                    </p:animScale>
                                  </p:childTnLst>
                                </p:cTn>
                              </p:par>
                              <p:par>
                                <p:cTn id="37" presetID="1" presetClass="emph" presetSubtype="2" fill="hold" nodeType="withEffect">
                                  <p:stCondLst>
                                    <p:cond delay="0"/>
                                  </p:stCondLst>
                                  <p:childTnLst>
                                    <p:animClr clrSpc="rgb" dir="cw">
                                      <p:cBhvr>
                                        <p:cTn id="38" dur="1000" fill="hold"/>
                                        <p:tgtEl>
                                          <p:spTgt spid="5"/>
                                        </p:tgtEl>
                                        <p:attrNameLst>
                                          <p:attrName>fillcolor</p:attrName>
                                        </p:attrNameLst>
                                      </p:cBhvr>
                                      <p:to>
                                        <a:srgbClr val="E1FBFF"/>
                                      </p:to>
                                    </p:animClr>
                                    <p:set>
                                      <p:cBhvr>
                                        <p:cTn id="39" dur="1000" fill="hold"/>
                                        <p:tgtEl>
                                          <p:spTgt spid="5"/>
                                        </p:tgtEl>
                                        <p:attrNameLst>
                                          <p:attrName>fill.type</p:attrName>
                                        </p:attrNameLst>
                                      </p:cBhvr>
                                      <p:to>
                                        <p:strVal val="solid"/>
                                      </p:to>
                                    </p:set>
                                    <p:set>
                                      <p:cBhvr>
                                        <p:cTn id="40" dur="1000" fill="hold"/>
                                        <p:tgtEl>
                                          <p:spTgt spid="5"/>
                                        </p:tgtEl>
                                        <p:attrNameLst>
                                          <p:attrName>fill.on</p:attrName>
                                        </p:attrNameLst>
                                      </p:cBhvr>
                                      <p:to>
                                        <p:strVal val="true"/>
                                      </p:to>
                                    </p:se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up)">
                                      <p:cBhvr>
                                        <p:cTn id="44" dur="500"/>
                                        <p:tgtEl>
                                          <p:spTgt spid="12"/>
                                        </p:tgtEl>
                                      </p:cBhvr>
                                    </p:animEffect>
                                  </p:childTnLst>
                                </p:cTn>
                              </p:par>
                            </p:childTnLst>
                          </p:cTn>
                        </p:par>
                        <p:par>
                          <p:cTn id="45" fill="hold">
                            <p:stCondLst>
                              <p:cond delay="1500"/>
                            </p:stCondLst>
                            <p:childTnLst>
                              <p:par>
                                <p:cTn id="46" presetID="22" presetClass="entr" presetSubtype="1"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up)">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animBg="1"/>
      <p:bldP spid="8" grpId="0" animBg="1"/>
      <p:bldP spid="9" grpId="0" animBg="1"/>
      <p:bldP spid="10"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Application of AI</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latin typeface="CastleT" panose="020E0602050706020204" pitchFamily="34" charset="0"/>
              </a:rPr>
              <a:t>Approaches to Reasoning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Probability And Bays’ Theorem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Bayesian Networks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Certainty Factors And Rule-Base Systems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Dempster-Shafer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Fuzzy Logic</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Applications of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Spell Checking</a:t>
            </a:r>
          </a:p>
        </p:txBody>
      </p:sp>
    </p:spTree>
    <p:extLst>
      <p:ext uri="{BB962C8B-B14F-4D97-AF65-F5344CB8AC3E}">
        <p14:creationId xmlns:p14="http://schemas.microsoft.com/office/powerpoint/2010/main" val="165101985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C97200E8-A5D8-4948-BA76-B39CE1B9207D}"/>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Natural Language Processing</a:t>
            </a:r>
            <a:endParaRPr lang="en-US" sz="1200" b="0" strike="noStrike" spc="-1" dirty="0">
              <a:solidFill>
                <a:srgbClr val="000000"/>
              </a:solidFill>
              <a:latin typeface="Arial"/>
            </a:endParaRPr>
          </a:p>
        </p:txBody>
      </p:sp>
      <p:sp>
        <p:nvSpPr>
          <p:cNvPr id="3" name="Text Placeholder 8">
            <a:extLst>
              <a:ext uri="{FF2B5EF4-FFF2-40B4-BE49-F238E27FC236}">
                <a16:creationId xmlns:a16="http://schemas.microsoft.com/office/drawing/2014/main" id="{128964B4-DF7B-48B6-BBC7-F69F7496CE75}"/>
              </a:ext>
            </a:extLst>
          </p:cNvPr>
          <p:cNvSpPr txBox="1">
            <a:spLocks/>
          </p:cNvSpPr>
          <p:nvPr/>
        </p:nvSpPr>
        <p:spPr>
          <a:xfrm>
            <a:off x="224004" y="1090040"/>
            <a:ext cx="8520120" cy="548204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defTabSz="914400">
              <a:buFont typeface="+mj-lt"/>
              <a:buAutoNum type="arabicPeriod" startAt="5"/>
            </a:pPr>
            <a:r>
              <a:rPr lang="en-US" sz="2000" kern="0" dirty="0"/>
              <a:t>Pragmatic Analysis: </a:t>
            </a:r>
          </a:p>
          <a:p>
            <a:pPr marL="0" lvl="1" defTabSz="914400">
              <a:buSzPct val="100000"/>
              <a:buFont typeface="Arial" panose="020B0604020202020204" pitchFamily="34" charset="0"/>
              <a:buChar char="•"/>
            </a:pPr>
            <a:r>
              <a:rPr lang="en-US" sz="2000" kern="0" dirty="0"/>
              <a:t>The final step toward effective understanding is to decide what to do as a result.</a:t>
            </a:r>
          </a:p>
          <a:p>
            <a:pPr marL="0" lvl="1" defTabSz="914400">
              <a:buSzPct val="100000"/>
              <a:buFont typeface="Arial" panose="020B0604020202020204" pitchFamily="34" charset="0"/>
              <a:buChar char="•"/>
            </a:pPr>
            <a:r>
              <a:rPr lang="en-US" sz="2000" kern="0" dirty="0"/>
              <a:t>One possible thing to do is to record what was said as a fact and be done with it. </a:t>
            </a:r>
          </a:p>
          <a:p>
            <a:pPr marL="0" lvl="1" defTabSz="914400">
              <a:buSzPct val="100000"/>
              <a:buFont typeface="Arial" panose="020B0604020202020204" pitchFamily="34" charset="0"/>
              <a:buChar char="•"/>
            </a:pPr>
            <a:r>
              <a:rPr lang="en-US" sz="2000" kern="0" dirty="0"/>
              <a:t>For some sentences, whose intended effect is clearly declarative, this is the precisely correct thing to do.</a:t>
            </a:r>
          </a:p>
          <a:p>
            <a:pPr marL="0" lvl="1" defTabSz="914400">
              <a:buSzPct val="100000"/>
              <a:buFont typeface="Arial" panose="020B0604020202020204" pitchFamily="34" charset="0"/>
              <a:buChar char="•"/>
            </a:pPr>
            <a:r>
              <a:rPr lang="en-US" sz="2000" kern="0" dirty="0"/>
              <a:t>But for other sentences, including this one, the intended effect is different.</a:t>
            </a:r>
          </a:p>
          <a:p>
            <a:pPr marL="0" lvl="1" defTabSz="914400">
              <a:buSzPct val="100000"/>
              <a:buFont typeface="Arial" panose="020B0604020202020204" pitchFamily="34" charset="0"/>
              <a:buChar char="•"/>
            </a:pPr>
            <a:r>
              <a:rPr lang="en-US" sz="2000" kern="0" dirty="0"/>
              <a:t>We can discover this intended effect by applying a set of rules that characterize cooperative dialogues.</a:t>
            </a:r>
          </a:p>
          <a:p>
            <a:pPr marL="0" lvl="1" defTabSz="914400">
              <a:buSzPct val="100000"/>
              <a:buFont typeface="Arial" panose="020B0604020202020204" pitchFamily="34" charset="0"/>
              <a:buChar char="•"/>
            </a:pPr>
            <a:r>
              <a:rPr lang="en-US" sz="2000" kern="0" dirty="0"/>
              <a:t>The final step in pragmatic processing is to translate, from the knowledge based representation to a command to be executed by the system.</a:t>
            </a:r>
          </a:p>
          <a:p>
            <a:pPr marL="0" lvl="1" defTabSz="914400">
              <a:buSzPct val="100000"/>
              <a:buFont typeface="Arial" panose="020B0604020202020204" pitchFamily="34" charset="0"/>
              <a:buChar char="•"/>
            </a:pPr>
            <a:r>
              <a:rPr lang="en-US" sz="2000" kern="0" dirty="0"/>
              <a:t>The pragmatic level of linguistic processing deals with the use of real-world knowledge and understanding of how this impacts the meaning of what is being communicated. </a:t>
            </a:r>
          </a:p>
          <a:p>
            <a:pPr marL="0" lvl="1" defTabSz="914400">
              <a:buSzPct val="100000"/>
              <a:buFont typeface="Arial" panose="020B0604020202020204" pitchFamily="34" charset="0"/>
              <a:buChar char="•"/>
            </a:pPr>
            <a:r>
              <a:rPr lang="en-US" sz="2000" kern="0" dirty="0"/>
              <a:t>By analyzing the contextual dimension of the documents and queries, a more detailed representation is derived.</a:t>
            </a:r>
          </a:p>
          <a:p>
            <a:pPr marL="1133475" lvl="2" indent="-342900" defTabSz="914400">
              <a:buFont typeface="+mj-lt"/>
              <a:buAutoNum type="alphaLcPeriod"/>
            </a:pPr>
            <a:endParaRPr lang="en-US" kern="0" dirty="0"/>
          </a:p>
          <a:p>
            <a:pPr marL="0" lvl="1" defTabSz="914400"/>
            <a:endParaRPr lang="en-US" kern="0" dirty="0"/>
          </a:p>
        </p:txBody>
      </p:sp>
      <p:sp>
        <p:nvSpPr>
          <p:cNvPr id="5" name="Rounded Rectangle 3">
            <a:extLst>
              <a:ext uri="{FF2B5EF4-FFF2-40B4-BE49-F238E27FC236}">
                <a16:creationId xmlns:a16="http://schemas.microsoft.com/office/drawing/2014/main" id="{10571D65-42A4-4B45-A4FA-DCB6A6C10680}"/>
              </a:ext>
            </a:extLst>
          </p:cNvPr>
          <p:cNvSpPr/>
          <p:nvPr/>
        </p:nvSpPr>
        <p:spPr>
          <a:xfrm>
            <a:off x="9158045" y="1451464"/>
            <a:ext cx="2377440" cy="548640"/>
          </a:xfrm>
          <a:prstGeom prst="roundRect">
            <a:avLst/>
          </a:prstGeom>
          <a:no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Morphological Analysis</a:t>
            </a:r>
          </a:p>
        </p:txBody>
      </p:sp>
      <p:sp>
        <p:nvSpPr>
          <p:cNvPr id="6" name="Rounded Rectangle 4">
            <a:extLst>
              <a:ext uri="{FF2B5EF4-FFF2-40B4-BE49-F238E27FC236}">
                <a16:creationId xmlns:a16="http://schemas.microsoft.com/office/drawing/2014/main" id="{18324E9C-5BA3-4449-A642-2E2CADFF7EBF}"/>
              </a:ext>
            </a:extLst>
          </p:cNvPr>
          <p:cNvSpPr/>
          <p:nvPr/>
        </p:nvSpPr>
        <p:spPr>
          <a:xfrm>
            <a:off x="9158045" y="2359532"/>
            <a:ext cx="2377440" cy="548640"/>
          </a:xfrm>
          <a:prstGeom prst="roundRect">
            <a:avLst/>
          </a:prstGeom>
          <a:noFill/>
          <a:ln w="19050">
            <a:solidFill>
              <a:schemeClr val="accent4">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Syntactic Analysis</a:t>
            </a:r>
          </a:p>
        </p:txBody>
      </p:sp>
      <p:sp>
        <p:nvSpPr>
          <p:cNvPr id="7" name="Rounded Rectangle 5">
            <a:extLst>
              <a:ext uri="{FF2B5EF4-FFF2-40B4-BE49-F238E27FC236}">
                <a16:creationId xmlns:a16="http://schemas.microsoft.com/office/drawing/2014/main" id="{DBEC420C-0073-4BFF-A400-FEECD9FBFB26}"/>
              </a:ext>
            </a:extLst>
          </p:cNvPr>
          <p:cNvSpPr/>
          <p:nvPr/>
        </p:nvSpPr>
        <p:spPr>
          <a:xfrm>
            <a:off x="9158045" y="3267600"/>
            <a:ext cx="2377440" cy="548640"/>
          </a:xfrm>
          <a:prstGeom prst="roundRect">
            <a:avLst/>
          </a:prstGeom>
          <a:noFill/>
          <a:ln w="190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Semantic Analysis</a:t>
            </a:r>
          </a:p>
        </p:txBody>
      </p:sp>
      <p:sp>
        <p:nvSpPr>
          <p:cNvPr id="8" name="Rounded Rectangle 6">
            <a:extLst>
              <a:ext uri="{FF2B5EF4-FFF2-40B4-BE49-F238E27FC236}">
                <a16:creationId xmlns:a16="http://schemas.microsoft.com/office/drawing/2014/main" id="{94A1473A-144B-4B31-AB5C-F0F273EC6E15}"/>
              </a:ext>
            </a:extLst>
          </p:cNvPr>
          <p:cNvSpPr/>
          <p:nvPr/>
        </p:nvSpPr>
        <p:spPr>
          <a:xfrm>
            <a:off x="9158045" y="4175668"/>
            <a:ext cx="2377440" cy="548640"/>
          </a:xfrm>
          <a:prstGeom prst="roundRect">
            <a:avLst/>
          </a:prstGeom>
          <a:noFill/>
          <a:ln w="190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Discourse Integration</a:t>
            </a:r>
          </a:p>
        </p:txBody>
      </p:sp>
      <p:sp>
        <p:nvSpPr>
          <p:cNvPr id="9" name="Rounded Rectangle 7">
            <a:extLst>
              <a:ext uri="{FF2B5EF4-FFF2-40B4-BE49-F238E27FC236}">
                <a16:creationId xmlns:a16="http://schemas.microsoft.com/office/drawing/2014/main" id="{9A733CBE-97C3-4A3E-8F05-11292077A53F}"/>
              </a:ext>
            </a:extLst>
          </p:cNvPr>
          <p:cNvSpPr/>
          <p:nvPr/>
        </p:nvSpPr>
        <p:spPr>
          <a:xfrm>
            <a:off x="9158045" y="5083738"/>
            <a:ext cx="2377440" cy="548640"/>
          </a:xfrm>
          <a:prstGeom prst="roundRect">
            <a:avLst/>
          </a:prstGeom>
          <a:noFill/>
          <a:ln w="19050">
            <a:solidFill>
              <a:schemeClr val="accent5">
                <a:lumMod val="60000"/>
                <a:lumOff val="40000"/>
              </a:schemeClr>
            </a:solidFill>
          </a:ln>
          <a:effectLst>
            <a:glow rad="63500">
              <a:schemeClr val="accent5">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Pragmatic Analysis</a:t>
            </a:r>
          </a:p>
        </p:txBody>
      </p:sp>
      <p:sp>
        <p:nvSpPr>
          <p:cNvPr id="10" name="Down Arrow 11">
            <a:extLst>
              <a:ext uri="{FF2B5EF4-FFF2-40B4-BE49-F238E27FC236}">
                <a16:creationId xmlns:a16="http://schemas.microsoft.com/office/drawing/2014/main" id="{A135173C-6CFF-493C-AC09-AA032226352A}"/>
              </a:ext>
            </a:extLst>
          </p:cNvPr>
          <p:cNvSpPr/>
          <p:nvPr/>
        </p:nvSpPr>
        <p:spPr>
          <a:xfrm>
            <a:off x="10237661" y="4724308"/>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1">
            <a:extLst>
              <a:ext uri="{FF2B5EF4-FFF2-40B4-BE49-F238E27FC236}">
                <a16:creationId xmlns:a16="http://schemas.microsoft.com/office/drawing/2014/main" id="{9B5D2AD2-BC92-4187-A4AD-CE0322D59A60}"/>
              </a:ext>
            </a:extLst>
          </p:cNvPr>
          <p:cNvSpPr/>
          <p:nvPr/>
        </p:nvSpPr>
        <p:spPr>
          <a:xfrm>
            <a:off x="10255151" y="3827402"/>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3EABAC38-7388-4DB1-BCE2-66B687A99E7B}"/>
              </a:ext>
            </a:extLst>
          </p:cNvPr>
          <p:cNvSpPr/>
          <p:nvPr/>
        </p:nvSpPr>
        <p:spPr>
          <a:xfrm>
            <a:off x="10272641" y="2930491"/>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1">
            <a:extLst>
              <a:ext uri="{FF2B5EF4-FFF2-40B4-BE49-F238E27FC236}">
                <a16:creationId xmlns:a16="http://schemas.microsoft.com/office/drawing/2014/main" id="{8E3AC8ED-86A6-4CB0-B76B-26B958FADA8C}"/>
              </a:ext>
            </a:extLst>
          </p:cNvPr>
          <p:cNvSpPr/>
          <p:nvPr/>
        </p:nvSpPr>
        <p:spPr>
          <a:xfrm>
            <a:off x="10290131" y="2003602"/>
            <a:ext cx="218209" cy="35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47903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000"/>
                                        <p:tgtEl>
                                          <p:spTgt spid="6"/>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1)">
                                      <p:cBhvr>
                                        <p:cTn id="15" dur="1000"/>
                                        <p:tgtEl>
                                          <p:spTgt spid="7"/>
                                        </p:tgtEl>
                                      </p:cBhvr>
                                    </p:animEffect>
                                  </p:childTnLst>
                                </p:cTn>
                              </p:par>
                            </p:childTnLst>
                          </p:cTn>
                        </p:par>
                        <p:par>
                          <p:cTn id="16" fill="hold">
                            <p:stCondLst>
                              <p:cond delay="3000"/>
                            </p:stCondLst>
                            <p:childTnLst>
                              <p:par>
                                <p:cTn id="17" presetID="21"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1000"/>
                                        <p:tgtEl>
                                          <p:spTgt spid="8"/>
                                        </p:tgtEl>
                                      </p:cBhvr>
                                    </p:animEffect>
                                  </p:childTnLst>
                                </p:cTn>
                              </p:par>
                            </p:childTnLst>
                          </p:cTn>
                        </p:par>
                        <p:par>
                          <p:cTn id="20" fill="hold">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4500"/>
                            </p:stCondLst>
                            <p:childTnLst>
                              <p:par>
                                <p:cTn id="25" presetID="21" presetClass="entr" presetSubtype="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1" nodeType="clickEffect">
                                  <p:stCondLst>
                                    <p:cond delay="0"/>
                                  </p:stCondLst>
                                  <p:childTnLst>
                                    <p:animEffect transition="out" filter="fade">
                                      <p:cBhvr>
                                        <p:cTn id="31" dur="500" tmFilter="0, 0; .2, .5; .8, .5; 1, 0"/>
                                        <p:tgtEl>
                                          <p:spTgt spid="5"/>
                                        </p:tgtEl>
                                      </p:cBhvr>
                                    </p:animEffect>
                                    <p:animScale>
                                      <p:cBhvr>
                                        <p:cTn id="32" dur="250" autoRev="1" fill="hold"/>
                                        <p:tgtEl>
                                          <p:spTgt spid="5"/>
                                        </p:tgtEl>
                                      </p:cBhvr>
                                      <p:by x="105000" y="105000"/>
                                    </p:animScale>
                                  </p:childTnLst>
                                </p:cTn>
                              </p:par>
                              <p:par>
                                <p:cTn id="33" presetID="1" presetClass="emph" presetSubtype="2" fill="hold" nodeType="withEffect">
                                  <p:stCondLst>
                                    <p:cond delay="0"/>
                                  </p:stCondLst>
                                  <p:childTnLst>
                                    <p:animClr clrSpc="rgb" dir="cw">
                                      <p:cBhvr>
                                        <p:cTn id="34" dur="1000" fill="hold"/>
                                        <p:tgtEl>
                                          <p:spTgt spid="5"/>
                                        </p:tgtEl>
                                        <p:attrNameLst>
                                          <p:attrName>fillcolor</p:attrName>
                                        </p:attrNameLst>
                                      </p:cBhvr>
                                      <p:to>
                                        <a:srgbClr val="E1FBFF"/>
                                      </p:to>
                                    </p:animClr>
                                    <p:set>
                                      <p:cBhvr>
                                        <p:cTn id="35" dur="1000" fill="hold"/>
                                        <p:tgtEl>
                                          <p:spTgt spid="5"/>
                                        </p:tgtEl>
                                        <p:attrNameLst>
                                          <p:attrName>fill.type</p:attrName>
                                        </p:attrNameLst>
                                      </p:cBhvr>
                                      <p:to>
                                        <p:strVal val="solid"/>
                                      </p:to>
                                    </p:set>
                                    <p:set>
                                      <p:cBhvr>
                                        <p:cTn id="36" dur="1000" fill="hold"/>
                                        <p:tgtEl>
                                          <p:spTgt spid="5"/>
                                        </p:tgtEl>
                                        <p:attrNameLst>
                                          <p:attrName>fill.on</p:attrName>
                                        </p:attrNameLst>
                                      </p:cBhvr>
                                      <p:to>
                                        <p:strVal val="true"/>
                                      </p:to>
                                    </p:se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up)">
                                      <p:cBhvr>
                                        <p:cTn id="40" dur="500"/>
                                        <p:tgtEl>
                                          <p:spTgt spid="11"/>
                                        </p:tgtEl>
                                      </p:cBhvr>
                                    </p:animEffect>
                                  </p:childTnLst>
                                </p:cTn>
                              </p:par>
                            </p:childTnLst>
                          </p:cTn>
                        </p:par>
                        <p:par>
                          <p:cTn id="41" fill="hold">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up)">
                                      <p:cBhvr>
                                        <p:cTn id="44" dur="500"/>
                                        <p:tgtEl>
                                          <p:spTgt spid="12"/>
                                        </p:tgtEl>
                                      </p:cBhvr>
                                    </p:animEffect>
                                  </p:childTnLst>
                                </p:cTn>
                              </p:par>
                            </p:childTnLst>
                          </p:cTn>
                        </p:par>
                        <p:par>
                          <p:cTn id="45" fill="hold">
                            <p:stCondLst>
                              <p:cond delay="2000"/>
                            </p:stCondLst>
                            <p:childTnLst>
                              <p:par>
                                <p:cTn id="46" presetID="22" presetClass="entr" presetSubtype="1"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up)">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animBg="1"/>
      <p:bldP spid="8" grpId="0" animBg="1"/>
      <p:bldP spid="9" grpId="0" animBg="1"/>
      <p:bldP spid="10" grpId="0" animBg="1"/>
      <p:bldP spid="11"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Application of AI</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Approaches to Reasoning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Probability And Bays’ Theorem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Bayesian Networks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Certainty Factors And Rule-Base Systems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Dempster-Shafer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Fuzzy Logic</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NLP</a:t>
            </a:r>
          </a:p>
          <a:p>
            <a:pPr marL="342900" indent="-342900">
              <a:buFont typeface="Arial" panose="020B0604020202020204" pitchFamily="34" charset="0"/>
              <a:buChar char="•"/>
            </a:pPr>
            <a:r>
              <a:rPr lang="en-US" sz="2800" dirty="0">
                <a:latin typeface="CastleT" panose="020E0602050706020204" pitchFamily="34" charset="0"/>
              </a:rPr>
              <a:t>Applications of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Spell Checking</a:t>
            </a:r>
          </a:p>
        </p:txBody>
      </p:sp>
    </p:spTree>
    <p:extLst>
      <p:ext uri="{BB962C8B-B14F-4D97-AF65-F5344CB8AC3E}">
        <p14:creationId xmlns:p14="http://schemas.microsoft.com/office/powerpoint/2010/main" val="273861054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F3C9BE63-699A-4025-AA68-50402817F4A7}"/>
              </a:ext>
            </a:extLst>
          </p:cNvPr>
          <p:cNvSpPr txBox="1">
            <a:spLocks/>
          </p:cNvSpPr>
          <p:nvPr/>
        </p:nvSpPr>
        <p:spPr>
          <a:xfrm>
            <a:off x="224003" y="1161461"/>
            <a:ext cx="11804207" cy="5696539"/>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r>
              <a:rPr lang="en-US" sz="1800" b="1" kern="0" dirty="0"/>
              <a:t>Sentiment Analysis: </a:t>
            </a:r>
          </a:p>
          <a:p>
            <a:pPr marL="0" lvl="1" algn="just" defTabSz="914400">
              <a:buSzPct val="100000"/>
              <a:buFont typeface="Wingdings" panose="05000000000000000000" pitchFamily="2" charset="2"/>
              <a:buChar char="§"/>
            </a:pPr>
            <a:r>
              <a:rPr lang="en-US" sz="1800" kern="0" dirty="0"/>
              <a:t>Sentiment Analysis is also known as opinion mining. It is used on the web to analyze the attitude, behavior, and emotional state of the sender. </a:t>
            </a:r>
          </a:p>
          <a:p>
            <a:pPr marL="0" lvl="1" algn="just" defTabSz="914400">
              <a:buSzPct val="100000"/>
              <a:buFont typeface="Wingdings" panose="05000000000000000000" pitchFamily="2" charset="2"/>
              <a:buChar char="§"/>
            </a:pPr>
            <a:endParaRPr lang="en-US" sz="1800" kern="0" dirty="0"/>
          </a:p>
          <a:p>
            <a:pPr marL="0" lvl="1" algn="just" defTabSz="914400">
              <a:buSzPct val="100000"/>
              <a:buFont typeface="Wingdings" panose="05000000000000000000" pitchFamily="2" charset="2"/>
              <a:buChar char="§"/>
            </a:pPr>
            <a:r>
              <a:rPr lang="en-US" sz="1800" kern="0" dirty="0"/>
              <a:t>This application is implemented through a combination of NLP (Natural Language Processing) and statistics by assigning the values to the text (positive, negative, or natural), identify the mood of the context (happy, sad, angry, etc.)</a:t>
            </a:r>
          </a:p>
          <a:p>
            <a:pPr marL="0" lvl="1" algn="just" defTabSz="914400">
              <a:buSzPct val="100000"/>
              <a:buFont typeface="Wingdings" panose="05000000000000000000" pitchFamily="2" charset="2"/>
              <a:buChar char="§"/>
            </a:pPr>
            <a:endParaRPr lang="en-US" sz="1800" kern="0" dirty="0"/>
          </a:p>
          <a:p>
            <a:pPr marL="0" lvl="1" algn="just" defTabSz="914400">
              <a:buSzPct val="100000"/>
              <a:buFont typeface="Wingdings" panose="05000000000000000000" pitchFamily="2" charset="2"/>
              <a:buChar char="§"/>
            </a:pPr>
            <a:r>
              <a:rPr lang="en-US" sz="1800" kern="0" dirty="0"/>
              <a:t>Beyond determining simple polarity, sentiment analysis understands sentiment in context to help better understand what’s behind an expressed opinion, which can be extremely relevant in understanding and driving purchasing decisions.</a:t>
            </a:r>
          </a:p>
          <a:p>
            <a:pPr algn="just" defTabSz="914400"/>
            <a:endParaRPr lang="en-US" sz="1800" kern="0" dirty="0"/>
          </a:p>
          <a:p>
            <a:pPr algn="just" defTabSz="914400"/>
            <a:r>
              <a:rPr lang="en-US" sz="1800" b="1" kern="0" dirty="0"/>
              <a:t>Text Classification: </a:t>
            </a:r>
          </a:p>
          <a:p>
            <a:pPr marL="0" lvl="1" algn="just" defTabSz="914400">
              <a:buSzPct val="100000"/>
              <a:buFont typeface="Wingdings" panose="05000000000000000000" pitchFamily="2" charset="2"/>
              <a:buChar char="§"/>
            </a:pPr>
            <a:r>
              <a:rPr lang="en-US" sz="1800" kern="0" dirty="0"/>
              <a:t>Text clarification is the process of categorizing the text into a group of words. </a:t>
            </a:r>
          </a:p>
          <a:p>
            <a:pPr marL="0" lvl="1" algn="just" defTabSz="914400">
              <a:buSzPct val="100000"/>
              <a:buFont typeface="Wingdings" panose="05000000000000000000" pitchFamily="2" charset="2"/>
              <a:buChar char="§"/>
            </a:pPr>
            <a:endParaRPr lang="en-US" sz="1800" kern="0" dirty="0"/>
          </a:p>
          <a:p>
            <a:pPr marL="0" lvl="1" algn="just" defTabSz="914400">
              <a:buSzPct val="100000"/>
              <a:buFont typeface="Wingdings" panose="05000000000000000000" pitchFamily="2" charset="2"/>
              <a:buChar char="§"/>
            </a:pPr>
            <a:r>
              <a:rPr lang="en-US" sz="1800" kern="0" dirty="0"/>
              <a:t>By using NLP, text classification can automatically analyze text and then assign a set of predefined tags or categories based on its context. </a:t>
            </a:r>
          </a:p>
          <a:p>
            <a:pPr marL="0" lvl="1" algn="just" defTabSz="914400">
              <a:buSzPct val="100000"/>
            </a:pPr>
            <a:endParaRPr lang="en-US" sz="1800" kern="0" dirty="0"/>
          </a:p>
          <a:p>
            <a:pPr marL="0" lvl="1" algn="just" defTabSz="914400">
              <a:buSzPct val="100000"/>
              <a:buFont typeface="Wingdings" panose="05000000000000000000" pitchFamily="2" charset="2"/>
              <a:buChar char="§"/>
            </a:pPr>
            <a:r>
              <a:rPr lang="en-US" sz="1800" kern="0" dirty="0"/>
              <a:t>For e.g., Spam Detection is used to detect unwanted e-mails getting to a user's inbox.</a:t>
            </a:r>
          </a:p>
        </p:txBody>
      </p:sp>
      <p:sp>
        <p:nvSpPr>
          <p:cNvPr id="5" name="TextShape 1">
            <a:extLst>
              <a:ext uri="{FF2B5EF4-FFF2-40B4-BE49-F238E27FC236}">
                <a16:creationId xmlns:a16="http://schemas.microsoft.com/office/drawing/2014/main" id="{D3F98E3D-05B5-4BE1-96AF-969C6D203E7C}"/>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Application of AI</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118050794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41885A10-2BA1-468C-A249-60E596A7B578}"/>
              </a:ext>
            </a:extLst>
          </p:cNvPr>
          <p:cNvSpPr txBox="1">
            <a:spLocks/>
          </p:cNvSpPr>
          <p:nvPr/>
        </p:nvSpPr>
        <p:spPr>
          <a:xfrm>
            <a:off x="224003" y="1161462"/>
            <a:ext cx="11804207" cy="548204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n-US" sz="1800" b="1" kern="0"/>
              <a:t>Chat bots &amp; Virtual Assistants:</a:t>
            </a:r>
            <a:r>
              <a:rPr lang="en-US" sz="1800" kern="0"/>
              <a:t> </a:t>
            </a:r>
          </a:p>
          <a:p>
            <a:pPr marL="0" lvl="1" algn="just" defTabSz="914400">
              <a:buSzPct val="100000"/>
              <a:buFont typeface="Wingdings" panose="05000000000000000000" pitchFamily="2" charset="2"/>
              <a:buChar char="§"/>
            </a:pPr>
            <a:r>
              <a:rPr lang="en-US" sz="1800" kern="0"/>
              <a:t>Implementing the Chat bot is one of the important applications of NLP. It is used by many companies to provide the customer's chat services.</a:t>
            </a:r>
          </a:p>
          <a:p>
            <a:pPr marL="0" lvl="1" algn="just" defTabSz="914400">
              <a:buSzPct val="100000"/>
              <a:buFont typeface="Wingdings" panose="05000000000000000000" pitchFamily="2" charset="2"/>
              <a:buChar char="§"/>
            </a:pPr>
            <a:endParaRPr lang="en-US" sz="1800" kern="0"/>
          </a:p>
          <a:p>
            <a:pPr marL="0" lvl="1" algn="just" defTabSz="914400">
              <a:buSzPct val="100000"/>
              <a:buFont typeface="Wingdings" panose="05000000000000000000" pitchFamily="2" charset="2"/>
              <a:buChar char="§"/>
            </a:pPr>
            <a:r>
              <a:rPr lang="en-US" sz="1800" kern="0"/>
              <a:t>A virtual assistant is a software that uses speech recognition, natural language understanding, and natural language processing to understand the verbal commands of a user and perform actions accordingly. </a:t>
            </a:r>
          </a:p>
          <a:p>
            <a:pPr algn="just" defTabSz="914400"/>
            <a:endParaRPr lang="en-US" sz="1800" kern="0"/>
          </a:p>
          <a:p>
            <a:pPr algn="just" defTabSz="914400"/>
            <a:r>
              <a:rPr lang="en-US" sz="1800" b="1" kern="0"/>
              <a:t>Information extraction:</a:t>
            </a:r>
            <a:r>
              <a:rPr lang="en-US" sz="1800" kern="0"/>
              <a:t>  </a:t>
            </a:r>
          </a:p>
          <a:p>
            <a:pPr marL="0" lvl="1" algn="just" defTabSz="914400">
              <a:buSzPct val="100000"/>
              <a:buFont typeface="Wingdings" panose="05000000000000000000" pitchFamily="2" charset="2"/>
              <a:buChar char="§"/>
            </a:pPr>
            <a:r>
              <a:rPr lang="en-US" sz="1800" kern="0"/>
              <a:t>Information extraction is one of the most important applications of NLP. </a:t>
            </a:r>
          </a:p>
          <a:p>
            <a:pPr marL="0" lvl="1" algn="just" defTabSz="914400">
              <a:buSzPct val="100000"/>
              <a:buFont typeface="Wingdings" panose="05000000000000000000" pitchFamily="2" charset="2"/>
              <a:buChar char="§"/>
            </a:pPr>
            <a:endParaRPr lang="en-US" sz="1800" kern="0"/>
          </a:p>
          <a:p>
            <a:pPr marL="0" lvl="1" algn="just" defTabSz="914400">
              <a:buSzPct val="100000"/>
              <a:buFont typeface="Wingdings" panose="05000000000000000000" pitchFamily="2" charset="2"/>
              <a:buChar char="§"/>
            </a:pPr>
            <a:r>
              <a:rPr lang="en-US" sz="1800" kern="0"/>
              <a:t>It is used for extracting essential information from unstructured or semi-structured machine-readable documents.</a:t>
            </a:r>
          </a:p>
          <a:p>
            <a:pPr marL="0" lvl="1" algn="just" defTabSz="914400">
              <a:buSzPct val="100000"/>
              <a:buFont typeface="Wingdings" panose="05000000000000000000" pitchFamily="2" charset="2"/>
              <a:buChar char="§"/>
            </a:pPr>
            <a:endParaRPr lang="en-US" sz="1800" kern="0"/>
          </a:p>
          <a:p>
            <a:pPr algn="just" defTabSz="914400"/>
            <a:r>
              <a:rPr lang="en-US" sz="1800" b="1" kern="0"/>
              <a:t>Machine Translation:</a:t>
            </a:r>
            <a:r>
              <a:rPr lang="en-US" sz="1800" kern="0"/>
              <a:t> </a:t>
            </a:r>
          </a:p>
          <a:p>
            <a:pPr marL="0" lvl="1" algn="just" defTabSz="914400">
              <a:buSzPct val="100000"/>
              <a:buFont typeface="Wingdings" panose="05000000000000000000" pitchFamily="2" charset="2"/>
              <a:buChar char="§"/>
            </a:pPr>
            <a:r>
              <a:rPr lang="en-US" sz="1800" kern="0"/>
              <a:t>Machine translation is used to translate text or speech from one natural language to another natural language while keeping the meaning intact. For e.g., Google Translate can easily convert text from one language to another language. These tools are helping numerous people and businesses in breaking the language barrier and becoming successful.</a:t>
            </a:r>
          </a:p>
          <a:p>
            <a:pPr defTabSz="914400"/>
            <a:endParaRPr lang="en-US" sz="1200" kern="0" dirty="0"/>
          </a:p>
        </p:txBody>
      </p:sp>
      <p:sp>
        <p:nvSpPr>
          <p:cNvPr id="5" name="TextShape 1">
            <a:extLst>
              <a:ext uri="{FF2B5EF4-FFF2-40B4-BE49-F238E27FC236}">
                <a16:creationId xmlns:a16="http://schemas.microsoft.com/office/drawing/2014/main" id="{FEA6F9F1-9B39-42BA-B984-DE728171728F}"/>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Application of AI</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156032620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C97200E8-A5D8-4948-BA76-B39CE1B9207D}"/>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Application of AI</a:t>
            </a:r>
            <a:endParaRPr lang="en-US" sz="1200" b="0" strike="noStrike" spc="-1" dirty="0">
              <a:solidFill>
                <a:srgbClr val="000000"/>
              </a:solidFill>
              <a:latin typeface="Arial"/>
            </a:endParaRPr>
          </a:p>
        </p:txBody>
      </p:sp>
      <p:sp>
        <p:nvSpPr>
          <p:cNvPr id="3" name="Text Placeholder 8">
            <a:extLst>
              <a:ext uri="{FF2B5EF4-FFF2-40B4-BE49-F238E27FC236}">
                <a16:creationId xmlns:a16="http://schemas.microsoft.com/office/drawing/2014/main" id="{34743582-E9B5-4F9C-AE23-E681EE2961BD}"/>
              </a:ext>
            </a:extLst>
          </p:cNvPr>
          <p:cNvSpPr txBox="1">
            <a:spLocks/>
          </p:cNvSpPr>
          <p:nvPr/>
        </p:nvSpPr>
        <p:spPr>
          <a:xfrm>
            <a:off x="224003" y="1316578"/>
            <a:ext cx="11804207" cy="560582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n-US" sz="1800" b="1" kern="0"/>
              <a:t>Text Summarization: </a:t>
            </a:r>
          </a:p>
          <a:p>
            <a:pPr marL="0" lvl="1" algn="just" defTabSz="914400">
              <a:buSzPct val="100000"/>
              <a:buFont typeface="Wingdings" panose="05000000000000000000" pitchFamily="2" charset="2"/>
              <a:buChar char="§"/>
            </a:pPr>
            <a:r>
              <a:rPr lang="en-US" sz="1800" kern="0"/>
              <a:t>Summarization is the task of condensing a piece of text, reducing the size of the initial text while at the same time preserving key informational elements and the meaning of content. </a:t>
            </a:r>
          </a:p>
          <a:p>
            <a:pPr marL="0" lvl="1" algn="just" defTabSz="914400">
              <a:buSzPct val="100000"/>
              <a:buFont typeface="Wingdings" panose="05000000000000000000" pitchFamily="2" charset="2"/>
              <a:buChar char="§"/>
            </a:pPr>
            <a:endParaRPr lang="en-US" sz="1800" kern="0"/>
          </a:p>
          <a:p>
            <a:pPr marL="0" lvl="1" algn="just" defTabSz="914400">
              <a:buSzPct val="100000"/>
              <a:buFont typeface="Wingdings" panose="05000000000000000000" pitchFamily="2" charset="2"/>
              <a:buChar char="§"/>
            </a:pPr>
            <a:r>
              <a:rPr lang="en-US" sz="1800" kern="0"/>
              <a:t>There are important applications for text summarization in various NLP related tasks such as text classification, question answering, legal texts summarization, news summarization, and headline generation. </a:t>
            </a:r>
          </a:p>
          <a:p>
            <a:pPr algn="just" defTabSz="914400"/>
            <a:endParaRPr lang="en-US" sz="1800" b="1" kern="0"/>
          </a:p>
          <a:p>
            <a:pPr algn="just" defTabSz="914400"/>
            <a:r>
              <a:rPr lang="en-US" sz="1800" b="1" kern="0"/>
              <a:t>Auto-Correct: </a:t>
            </a:r>
          </a:p>
          <a:p>
            <a:pPr marL="0" lvl="1" algn="just" defTabSz="914400">
              <a:buSzPct val="100000"/>
              <a:buFont typeface="Wingdings" panose="05000000000000000000" pitchFamily="2" charset="2"/>
              <a:buChar char="§"/>
            </a:pPr>
            <a:r>
              <a:rPr lang="en-US" sz="1800" kern="0"/>
              <a:t>Microsoft Corporation provides word processor software like MS-word, PowerPoint for the spelling correction. </a:t>
            </a:r>
          </a:p>
          <a:p>
            <a:pPr marL="0" lvl="1" algn="just" defTabSz="914400">
              <a:buSzPct val="100000"/>
              <a:buFont typeface="Wingdings" panose="05000000000000000000" pitchFamily="2" charset="2"/>
              <a:buChar char="§"/>
            </a:pPr>
            <a:endParaRPr lang="en-US" sz="1800" kern="0"/>
          </a:p>
          <a:p>
            <a:pPr marL="0" lvl="1" algn="just" defTabSz="914400">
              <a:buSzPct val="100000"/>
              <a:buFont typeface="Wingdings" panose="05000000000000000000" pitchFamily="2" charset="2"/>
              <a:buChar char="§"/>
            </a:pPr>
            <a:r>
              <a:rPr lang="en-US" sz="1800" kern="0"/>
              <a:t>Tools like Grammarly provide so many features in helping a person write better content. It is one of the most widely used applications of NLP that helps professionals in all job domains.</a:t>
            </a:r>
          </a:p>
          <a:p>
            <a:pPr algn="just" defTabSz="914400"/>
            <a:endParaRPr lang="en-US" sz="1800" b="1" kern="0"/>
          </a:p>
          <a:p>
            <a:pPr algn="just" defTabSz="914400"/>
            <a:r>
              <a:rPr lang="en-US" sz="1800" b="1" kern="0"/>
              <a:t>Speech Recognition: </a:t>
            </a:r>
          </a:p>
          <a:p>
            <a:pPr marL="0" lvl="1" algn="just" defTabSz="914400">
              <a:buSzPct val="100000"/>
              <a:buFont typeface="Wingdings" panose="05000000000000000000" pitchFamily="2" charset="2"/>
              <a:buChar char="§"/>
            </a:pPr>
            <a:r>
              <a:rPr lang="en-US" sz="1800" kern="0"/>
              <a:t>From smart home devices and appliances that take instructions, and can be switched on and off remotely, digital assistants that can set reminders, schedule meetings, play songs, to search engines that respond with relevant search results to user queries, speech recognition has become an indispensable part of our lives. </a:t>
            </a:r>
            <a:endParaRPr lang="en-US" sz="1800" kern="0" dirty="0"/>
          </a:p>
        </p:txBody>
      </p:sp>
    </p:spTree>
    <p:extLst>
      <p:ext uri="{BB962C8B-B14F-4D97-AF65-F5344CB8AC3E}">
        <p14:creationId xmlns:p14="http://schemas.microsoft.com/office/powerpoint/2010/main" val="374559006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Application of AI</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Approaches to Reasoning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Probability And Bays’ Theorem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Bayesian Networks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Certainty Factors And Rule-Base Systems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Dempster-Shafer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Fuzzy Logic</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Applications of NLP</a:t>
            </a:r>
          </a:p>
          <a:p>
            <a:pPr marL="342900" indent="-342900">
              <a:buFont typeface="Arial" panose="020B0604020202020204" pitchFamily="34" charset="0"/>
              <a:buChar char="•"/>
            </a:pPr>
            <a:r>
              <a:rPr lang="en-US" sz="2800" dirty="0">
                <a:latin typeface="CastleT" panose="020E0602050706020204" pitchFamily="34" charset="0"/>
              </a:rPr>
              <a:t>Spell Checking</a:t>
            </a:r>
          </a:p>
        </p:txBody>
      </p:sp>
    </p:spTree>
    <p:extLst>
      <p:ext uri="{BB962C8B-B14F-4D97-AF65-F5344CB8AC3E}">
        <p14:creationId xmlns:p14="http://schemas.microsoft.com/office/powerpoint/2010/main" val="236923175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C97200E8-A5D8-4948-BA76-B39CE1B9207D}"/>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Spell Checking</a:t>
            </a:r>
            <a:endParaRPr lang="en-US" sz="1200" b="0" strike="noStrike" spc="-1" dirty="0">
              <a:solidFill>
                <a:srgbClr val="000000"/>
              </a:solidFill>
              <a:latin typeface="Arial"/>
            </a:endParaRPr>
          </a:p>
        </p:txBody>
      </p:sp>
      <p:sp>
        <p:nvSpPr>
          <p:cNvPr id="3" name="Text Placeholder 8">
            <a:extLst>
              <a:ext uri="{FF2B5EF4-FFF2-40B4-BE49-F238E27FC236}">
                <a16:creationId xmlns:a16="http://schemas.microsoft.com/office/drawing/2014/main" id="{B0925BE8-49E1-4080-9D80-9F1BAE9D8D05}"/>
              </a:ext>
            </a:extLst>
          </p:cNvPr>
          <p:cNvSpPr txBox="1">
            <a:spLocks/>
          </p:cNvSpPr>
          <p:nvPr/>
        </p:nvSpPr>
        <p:spPr>
          <a:xfrm>
            <a:off x="224004" y="1369586"/>
            <a:ext cx="11587814" cy="548204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r>
              <a:rPr lang="en-US" sz="2000" kern="0"/>
              <a:t>Spell Check is a process of detecting and sometimes providing suggestions for incorrectly spelled words in a text. </a:t>
            </a:r>
          </a:p>
          <a:p>
            <a:pPr algn="just" defTabSz="914400"/>
            <a:endParaRPr lang="en-US" sz="2000" kern="0"/>
          </a:p>
          <a:p>
            <a:pPr algn="just" defTabSz="914400"/>
            <a:r>
              <a:rPr lang="en-US" sz="2000" kern="0"/>
              <a:t>In computing, Spell Checker is an application program that flags words in a document that may not be spelled correctly. </a:t>
            </a:r>
          </a:p>
          <a:p>
            <a:pPr algn="just" defTabSz="914400"/>
            <a:endParaRPr lang="en-US" sz="2000" kern="0"/>
          </a:p>
          <a:p>
            <a:pPr algn="just" defTabSz="914400"/>
            <a:r>
              <a:rPr lang="en-US" sz="2000" kern="0"/>
              <a:t>Spell Checker may be stand-alone capable of operating on a block a text such as word-processor, electronic dictionary. </a:t>
            </a:r>
          </a:p>
          <a:p>
            <a:pPr algn="just" defTabSz="914400"/>
            <a:endParaRPr lang="en-US" sz="2000" kern="0"/>
          </a:p>
          <a:p>
            <a:pPr algn="just" defTabSz="914400"/>
            <a:r>
              <a:rPr lang="en-US" sz="2000" kern="0"/>
              <a:t>A basic spell checker carries out the following processes: </a:t>
            </a:r>
          </a:p>
          <a:p>
            <a:pPr algn="just" defTabSz="914400">
              <a:buFont typeface="Wingdings" panose="05000000000000000000" pitchFamily="2" charset="2"/>
              <a:buChar char="§"/>
            </a:pPr>
            <a:r>
              <a:rPr lang="en-US" sz="2000" kern="0"/>
              <a:t>It scans the text and extracts the words contained in it. </a:t>
            </a:r>
          </a:p>
          <a:p>
            <a:pPr algn="just" defTabSz="914400">
              <a:buFont typeface="Wingdings" panose="05000000000000000000" pitchFamily="2" charset="2"/>
              <a:buChar char="§"/>
            </a:pPr>
            <a:r>
              <a:rPr lang="en-US" sz="2000" kern="0"/>
              <a:t>It then compares each word with a known list of correctly spelled words (i.e. a dictionary). </a:t>
            </a:r>
          </a:p>
          <a:p>
            <a:pPr algn="just" defTabSz="914400">
              <a:buFont typeface="Wingdings" panose="05000000000000000000" pitchFamily="2" charset="2"/>
              <a:buChar char="§"/>
            </a:pPr>
            <a:r>
              <a:rPr lang="en-US" sz="2000" kern="0"/>
              <a:t>An additional step is a language-dependent algorithm for handling morphology. </a:t>
            </a:r>
            <a:endParaRPr lang="en-US" sz="2000" kern="0" dirty="0"/>
          </a:p>
        </p:txBody>
      </p:sp>
    </p:spTree>
    <p:extLst>
      <p:ext uri="{BB962C8B-B14F-4D97-AF65-F5344CB8AC3E}">
        <p14:creationId xmlns:p14="http://schemas.microsoft.com/office/powerpoint/2010/main" val="734697562"/>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3392B649-B0A2-4657-895A-9BC8ABEAFEC3}"/>
              </a:ext>
            </a:extLst>
          </p:cNvPr>
          <p:cNvSpPr txBox="1">
            <a:spLocks/>
          </p:cNvSpPr>
          <p:nvPr/>
        </p:nvSpPr>
        <p:spPr>
          <a:xfrm>
            <a:off x="224004" y="1264656"/>
            <a:ext cx="11587814" cy="548204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n-US" sz="2000" b="1" kern="0"/>
              <a:t>Spelling errors can be divided as: </a:t>
            </a:r>
          </a:p>
          <a:p>
            <a:pPr marL="0" lvl="1" algn="just" defTabSz="914400">
              <a:buSzPct val="100000"/>
              <a:buFont typeface="Wingdings" panose="05000000000000000000" pitchFamily="2" charset="2"/>
              <a:buChar char="§"/>
            </a:pPr>
            <a:r>
              <a:rPr lang="en-US" sz="2000" b="1" kern="0"/>
              <a:t>Non-word errors:</a:t>
            </a:r>
            <a:r>
              <a:rPr lang="en-US" sz="2000" kern="0"/>
              <a:t> These are the most common type of errors. You either miss a few keystrokes or let your fingers hurtle a bit longer. These are those error words that cannot be found in the dictionary. This words are complex to provide the suggestion, so this might not be suggested. </a:t>
            </a:r>
          </a:p>
          <a:p>
            <a:pPr marL="0" lvl="1" algn="just" defTabSz="914400">
              <a:buSzPct val="100000"/>
              <a:buFont typeface="Wingdings" panose="05000000000000000000" pitchFamily="2" charset="2"/>
              <a:buChar char="§"/>
            </a:pPr>
            <a:r>
              <a:rPr lang="en-US" sz="2000" b="1" kern="0"/>
              <a:t>Real-word errors:</a:t>
            </a:r>
            <a:r>
              <a:rPr lang="en-US" sz="2000" kern="0"/>
              <a:t> Sometimes instead of creating a non-word, you end up creating a real word, but one you didn’t intend to do so. E.g., typing flower when you meant flour. These are those error words that are acceptable words in the dictionary. </a:t>
            </a:r>
          </a:p>
          <a:p>
            <a:pPr marL="0" lvl="1" algn="just" defTabSz="914400">
              <a:buSzPct val="100000"/>
              <a:buFont typeface="Wingdings" panose="05000000000000000000" pitchFamily="2" charset="2"/>
              <a:buChar char="§"/>
            </a:pPr>
            <a:r>
              <a:rPr lang="en-US" sz="2000" b="1" kern="0"/>
              <a:t>Cognitive Errors:</a:t>
            </a:r>
            <a:r>
              <a:rPr lang="en-US" sz="2000" kern="0"/>
              <a:t> The previous two types of errors result not from ignorance of a word or its correct spelling. Cognitive errors can occur due to those factors. The words piece and peace are homophones (sound the same). So you are not sure which one is which. Sometimes your damn sure about your spellings.</a:t>
            </a:r>
          </a:p>
          <a:p>
            <a:pPr marL="0" lvl="1" algn="just" defTabSz="914400">
              <a:buSzPct val="100000"/>
              <a:buFont typeface="Wingdings" panose="05000000000000000000" pitchFamily="2" charset="2"/>
              <a:buChar char="§"/>
            </a:pPr>
            <a:r>
              <a:rPr lang="en-US" sz="2000" b="1" kern="0"/>
              <a:t>Short forms/Slang:</a:t>
            </a:r>
            <a:r>
              <a:rPr lang="en-US" sz="2000" kern="0"/>
              <a:t> These are possibly not even spelling errors. you are trying hard to fit in everything within a text message or a tweet. </a:t>
            </a:r>
          </a:p>
          <a:p>
            <a:pPr algn="just" defTabSz="914400"/>
            <a:r>
              <a:rPr lang="en-US" sz="2000" b="1" kern="0"/>
              <a:t>Error Detection </a:t>
            </a:r>
          </a:p>
          <a:p>
            <a:pPr marL="0" lvl="1" algn="just" defTabSz="914400">
              <a:buSzPct val="100000"/>
              <a:buFont typeface="Wingdings" panose="05000000000000000000" pitchFamily="2" charset="2"/>
              <a:buChar char="§"/>
            </a:pPr>
            <a:r>
              <a:rPr lang="en-US" sz="2000" b="1" kern="0"/>
              <a:t>Dictionary Lookup Technique:</a:t>
            </a:r>
            <a:r>
              <a:rPr lang="en-US" sz="2000" kern="0"/>
              <a:t> In this, Dictionary lookup technique is used which checks every word of input text for its presence in dictionary. If that word present in the dictionary, then it is a correct word. Otherwise it is put into the list of error words.</a:t>
            </a:r>
          </a:p>
          <a:p>
            <a:pPr marL="0" lvl="1" defTabSz="914400"/>
            <a:endParaRPr lang="en-US" kern="0" dirty="0"/>
          </a:p>
        </p:txBody>
      </p:sp>
      <p:sp>
        <p:nvSpPr>
          <p:cNvPr id="5" name="TextShape 1">
            <a:extLst>
              <a:ext uri="{FF2B5EF4-FFF2-40B4-BE49-F238E27FC236}">
                <a16:creationId xmlns:a16="http://schemas.microsoft.com/office/drawing/2014/main" id="{E63A1002-C920-412D-9EC0-3655F1F80D4A}"/>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Spell Checking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2457827812"/>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B7AB6A-F3A6-D3E9-0E98-2346B5A9E0CA}"/>
              </a:ext>
            </a:extLst>
          </p:cNvPr>
          <p:cNvSpPr>
            <a:spLocks noGrp="1"/>
          </p:cNvSpPr>
          <p:nvPr>
            <p:ph type="body"/>
          </p:nvPr>
        </p:nvSpPr>
        <p:spPr>
          <a:xfrm>
            <a:off x="272805" y="1484895"/>
            <a:ext cx="11360160" cy="4554720"/>
          </a:xfrm>
          <a:ln/>
        </p:spPr>
        <p:style>
          <a:lnRef idx="2">
            <a:schemeClr val="accent5"/>
          </a:lnRef>
          <a:fillRef idx="1">
            <a:schemeClr val="lt1"/>
          </a:fillRef>
          <a:effectRef idx="0">
            <a:schemeClr val="accent5"/>
          </a:effectRef>
          <a:fontRef idx="minor">
            <a:schemeClr val="dk1"/>
          </a:fontRef>
        </p:style>
        <p:txBody>
          <a:bodyPr anchor="ctr" anchorCtr="0">
            <a:normAutofit/>
          </a:bodyPr>
          <a:lstStyle/>
          <a:p>
            <a:pPr algn="ctr"/>
            <a:r>
              <a:rPr lang="en-IN" sz="6400" dirty="0">
                <a:solidFill>
                  <a:schemeClr val="accent5"/>
                </a:solidFill>
              </a:rPr>
              <a:t>Reference Book</a:t>
            </a:r>
          </a:p>
          <a:p>
            <a:pPr algn="ctr"/>
            <a:r>
              <a:rPr lang="en-IN" sz="1867" dirty="0">
                <a:solidFill>
                  <a:schemeClr val="accent5"/>
                </a:solidFill>
                <a:hlinkClick r:id="rId2"/>
              </a:rPr>
              <a:t>Artificial Intelligence – Kevin Knight and Elaine Rich</a:t>
            </a:r>
            <a:endParaRPr lang="en-IN" sz="1867" dirty="0">
              <a:solidFill>
                <a:schemeClr val="accent5"/>
              </a:solidFill>
            </a:endParaRPr>
          </a:p>
        </p:txBody>
      </p:sp>
    </p:spTree>
    <p:extLst>
      <p:ext uri="{BB962C8B-B14F-4D97-AF65-F5344CB8AC3E}">
        <p14:creationId xmlns:p14="http://schemas.microsoft.com/office/powerpoint/2010/main" val="3626967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sz="2400" dirty="0">
                <a:solidFill>
                  <a:sysClr val="windowText" lastClr="000000">
                    <a:lumMod val="95000"/>
                    <a:lumOff val="5000"/>
                  </a:sysClr>
                </a:solidFill>
                <a:latin typeface="Times New Roman" panose="02020603050405020304" pitchFamily="18" charset="0"/>
                <a:cs typeface="Times New Roman" panose="02020603050405020304" pitchFamily="18" charset="0"/>
              </a:rPr>
              <a:t>There are three different approaches to reasoning under uncertainties.</a:t>
            </a:r>
          </a:p>
          <a:p>
            <a:pPr lvl="1">
              <a:defRPr/>
            </a:pPr>
            <a:r>
              <a:rPr lang="en-US" sz="2200" b="1" dirty="0">
                <a:solidFill>
                  <a:sysClr val="windowText" lastClr="000000">
                    <a:lumMod val="95000"/>
                    <a:lumOff val="5000"/>
                  </a:sysClr>
                </a:solidFill>
                <a:latin typeface="Times New Roman" panose="02020603050405020304" pitchFamily="18" charset="0"/>
                <a:cs typeface="Times New Roman" panose="02020603050405020304" pitchFamily="18" charset="0"/>
              </a:rPr>
              <a:t>Symbolic Reasoning</a:t>
            </a:r>
          </a:p>
          <a:p>
            <a:pPr lvl="1">
              <a:defRPr/>
            </a:pPr>
            <a:r>
              <a:rPr lang="en-US" sz="2200" b="1" dirty="0">
                <a:solidFill>
                  <a:sysClr val="windowText" lastClr="000000">
                    <a:lumMod val="95000"/>
                    <a:lumOff val="5000"/>
                  </a:sysClr>
                </a:solidFill>
                <a:latin typeface="Times New Roman" panose="02020603050405020304" pitchFamily="18" charset="0"/>
                <a:cs typeface="Times New Roman" panose="02020603050405020304" pitchFamily="18" charset="0"/>
              </a:rPr>
              <a:t>Statistical Reasoning</a:t>
            </a:r>
          </a:p>
          <a:p>
            <a:pPr lvl="1">
              <a:defRPr/>
            </a:pPr>
            <a:r>
              <a:rPr lang="en-US" sz="2200" b="1" dirty="0">
                <a:solidFill>
                  <a:sysClr val="windowText" lastClr="000000">
                    <a:lumMod val="95000"/>
                    <a:lumOff val="5000"/>
                  </a:sysClr>
                </a:solidFill>
                <a:latin typeface="Times New Roman" panose="02020603050405020304" pitchFamily="18" charset="0"/>
                <a:cs typeface="Times New Roman" panose="02020603050405020304" pitchFamily="18" charset="0"/>
              </a:rPr>
              <a:t>Fuzzy logic Reasoning</a:t>
            </a:r>
          </a:p>
          <a:p>
            <a:pPr lvl="0">
              <a:defRPr/>
            </a:pPr>
            <a:endParaRPr lang="en-US" sz="2400" dirty="0">
              <a:solidFill>
                <a:sysClr val="windowText" lastClr="000000">
                  <a:lumMod val="95000"/>
                  <a:lumOff val="5000"/>
                </a:sysClr>
              </a:solidFill>
              <a:latin typeface="Times New Roman" panose="02020603050405020304" pitchFamily="18" charset="0"/>
              <a:cs typeface="Times New Roman" panose="02020603050405020304" pitchFamily="18" charset="0"/>
            </a:endParaRPr>
          </a:p>
          <a:p>
            <a:pPr lvl="0">
              <a:defRPr/>
            </a:pPr>
            <a:r>
              <a:rPr lang="en-US" sz="2400" dirty="0">
                <a:solidFill>
                  <a:sysClr val="windowText" lastClr="000000">
                    <a:lumMod val="95000"/>
                    <a:lumOff val="5000"/>
                  </a:sysClr>
                </a:solidFill>
                <a:latin typeface="Times New Roman" panose="02020603050405020304" pitchFamily="18" charset="0"/>
                <a:cs typeface="Times New Roman" panose="02020603050405020304" pitchFamily="18" charset="0"/>
              </a:rPr>
              <a:t>Symbolic Reasoning : Symbolic logic deals with how symbols relate to each other. It assigns symbols to verbal reasoning in order to be able to check the validity of the statements through a mathematical process. </a:t>
            </a:r>
          </a:p>
          <a:p>
            <a:pPr marL="0" lvl="0" indent="0">
              <a:buNone/>
              <a:defRPr/>
            </a:pPr>
            <a:r>
              <a:rPr lang="en-US" sz="2400" dirty="0">
                <a:solidFill>
                  <a:sysClr val="windowText" lastClr="000000">
                    <a:lumMod val="95000"/>
                    <a:lumOff val="5000"/>
                  </a:sysClr>
                </a:solidFill>
                <a:latin typeface="Times New Roman" panose="02020603050405020304" pitchFamily="18" charset="0"/>
                <a:cs typeface="Times New Roman" panose="02020603050405020304" pitchFamily="18" charset="0"/>
              </a:rPr>
              <a:t>	Propositions: </a:t>
            </a:r>
          </a:p>
          <a:p>
            <a:pPr lvl="0">
              <a:defRPr/>
            </a:pPr>
            <a:r>
              <a:rPr lang="en-US" sz="2400" dirty="0">
                <a:solidFill>
                  <a:sysClr val="windowText" lastClr="000000">
                    <a:lumMod val="95000"/>
                    <a:lumOff val="5000"/>
                  </a:sysClr>
                </a:solidFill>
                <a:latin typeface="Times New Roman" panose="02020603050405020304" pitchFamily="18" charset="0"/>
                <a:cs typeface="Times New Roman" panose="02020603050405020304" pitchFamily="18" charset="0"/>
              </a:rPr>
              <a:t>	A : All spiders have eight legs. </a:t>
            </a:r>
          </a:p>
          <a:p>
            <a:pPr lvl="0">
              <a:defRPr/>
            </a:pPr>
            <a:r>
              <a:rPr lang="en-US" sz="2400" dirty="0">
                <a:solidFill>
                  <a:sysClr val="windowText" lastClr="000000">
                    <a:lumMod val="95000"/>
                    <a:lumOff val="5000"/>
                  </a:sysClr>
                </a:solidFill>
                <a:latin typeface="Times New Roman" panose="02020603050405020304" pitchFamily="18" charset="0"/>
                <a:cs typeface="Times New Roman" panose="02020603050405020304" pitchFamily="18" charset="0"/>
              </a:rPr>
              <a:t>	B : Black widows are a type of spider.</a:t>
            </a:r>
          </a:p>
          <a:p>
            <a:pPr lvl="0">
              <a:defRPr/>
            </a:pPr>
            <a:r>
              <a:rPr lang="en-US" sz="2400" dirty="0">
                <a:solidFill>
                  <a:sysClr val="windowText" lastClr="000000">
                    <a:lumMod val="95000"/>
                    <a:lumOff val="5000"/>
                  </a:sysClr>
                </a:solidFill>
                <a:latin typeface="Times New Roman" panose="02020603050405020304" pitchFamily="18" charset="0"/>
                <a:cs typeface="Times New Roman" panose="02020603050405020304" pitchFamily="18" charset="0"/>
              </a:rPr>
              <a:t>	C : Black widows have eight legs.</a:t>
            </a:r>
          </a:p>
          <a:p>
            <a:pPr lvl="0">
              <a:defRPr/>
            </a:pPr>
            <a:r>
              <a:rPr lang="en-US" sz="2400" dirty="0">
                <a:solidFill>
                  <a:sysClr val="windowText" lastClr="000000">
                    <a:lumMod val="95000"/>
                    <a:lumOff val="5000"/>
                  </a:sysClr>
                </a:solidFill>
                <a:latin typeface="Times New Roman" panose="02020603050405020304" pitchFamily="18" charset="0"/>
                <a:cs typeface="Times New Roman" panose="02020603050405020304" pitchFamily="18" charset="0"/>
              </a:rPr>
              <a:t>	The Ʌ means “and,” and the ⇒ symbol means “implies.”</a:t>
            </a:r>
          </a:p>
          <a:p>
            <a:pPr marL="0" lvl="0" indent="0">
              <a:buNone/>
              <a:defRPr/>
            </a:pPr>
            <a:r>
              <a:rPr lang="en-US" sz="2400" dirty="0">
                <a:solidFill>
                  <a:sysClr val="windowText" lastClr="000000">
                    <a:lumMod val="95000"/>
                    <a:lumOff val="5000"/>
                  </a:sysClr>
                </a:solidFill>
                <a:latin typeface="Times New Roman" panose="02020603050405020304" pitchFamily="18" charset="0"/>
                <a:cs typeface="Times New Roman" panose="02020603050405020304" pitchFamily="18" charset="0"/>
              </a:rPr>
              <a:t>	Conclusion: A Ʌ B ⇒ 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endParaRPr>
          </a:p>
        </p:txBody>
      </p:sp>
      <p:sp>
        <p:nvSpPr>
          <p:cNvPr id="12" name="TextShape 1">
            <a:extLst>
              <a:ext uri="{FF2B5EF4-FFF2-40B4-BE49-F238E27FC236}">
                <a16:creationId xmlns:a16="http://schemas.microsoft.com/office/drawing/2014/main" id="{29148BFB-8C21-41AE-9E0F-9022357BE39A}"/>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Probabilistic Reasoning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3463615595"/>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latin typeface="Times New Roman" panose="02020603050405020304" pitchFamily="18" charset="0"/>
                <a:cs typeface="Times New Roman" panose="02020603050405020304" pitchFamily="18" charset="0"/>
              </a:rPr>
              <a:t>The reasoning is said to be symbolic when it can be performed by means of primitive operations manipulating elementary symbols. </a:t>
            </a:r>
          </a:p>
          <a:p>
            <a:pPr marL="342900" indent="-342900"/>
            <a:r>
              <a:rPr lang="en-US" sz="2000" dirty="0">
                <a:latin typeface="Times New Roman" panose="02020603050405020304" pitchFamily="18" charset="0"/>
                <a:cs typeface="Times New Roman" panose="02020603050405020304" pitchFamily="18" charset="0"/>
              </a:rPr>
              <a:t>Usually, symbolic reasoning refers to mathematical logic, more precisely first-order (predicate) logic and sometimes higher orders. </a:t>
            </a:r>
          </a:p>
        </p:txBody>
      </p:sp>
      <p:sp>
        <p:nvSpPr>
          <p:cNvPr id="4" name="TextShape 1">
            <a:extLst>
              <a:ext uri="{FF2B5EF4-FFF2-40B4-BE49-F238E27FC236}">
                <a16:creationId xmlns:a16="http://schemas.microsoft.com/office/drawing/2014/main" id="{C97200E8-A5D8-4948-BA76-B39CE1B9207D}"/>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Probabilistic Reasoning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1759151996"/>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Application of AI</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Approaches to Reasoning</a:t>
            </a:r>
          </a:p>
          <a:p>
            <a:pPr marL="342900" indent="-342900">
              <a:buFont typeface="Arial" panose="020B0604020202020204" pitchFamily="34" charset="0"/>
              <a:buChar char="•"/>
            </a:pPr>
            <a:r>
              <a:rPr lang="en-US" sz="2800" dirty="0">
                <a:latin typeface="CastleT" panose="020E0602050706020204" pitchFamily="34" charset="0"/>
              </a:rPr>
              <a:t>Probability And Bays’ Theorem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Bayesian Networks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Certainty Factors And Rule-Base Systems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Dempster-Shafer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Fuzzy Logic</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Applications of NLP</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Spell Checking</a:t>
            </a:r>
          </a:p>
        </p:txBody>
      </p:sp>
    </p:spTree>
    <p:extLst>
      <p:ext uri="{BB962C8B-B14F-4D97-AF65-F5344CB8AC3E}">
        <p14:creationId xmlns:p14="http://schemas.microsoft.com/office/powerpoint/2010/main" val="61520792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latin typeface="Times New Roman" panose="02020603050405020304" pitchFamily="18" charset="0"/>
                <a:cs typeface="Times New Roman" panose="02020603050405020304" pitchFamily="18" charset="0"/>
              </a:rPr>
              <a:t>Statistical Reasoning</a:t>
            </a:r>
          </a:p>
          <a:p>
            <a:pPr marL="342900" indent="-342900"/>
            <a:r>
              <a:rPr lang="en-US" sz="2000" dirty="0">
                <a:latin typeface="Times New Roman" panose="02020603050405020304" pitchFamily="18" charset="0"/>
                <a:cs typeface="Times New Roman" panose="02020603050405020304" pitchFamily="18" charset="0"/>
              </a:rPr>
              <a:t>In the logic based approaches described, we have assumed that everything is either believed false or believed true.</a:t>
            </a:r>
          </a:p>
          <a:p>
            <a:pPr marL="342900" indent="-342900"/>
            <a:r>
              <a:rPr lang="en-US" sz="2000" dirty="0">
                <a:latin typeface="Times New Roman" panose="02020603050405020304" pitchFamily="18" charset="0"/>
                <a:cs typeface="Times New Roman" panose="02020603050405020304" pitchFamily="18" charset="0"/>
              </a:rPr>
              <a:t>However, it is often useful to represent the fact that we believe, something is probably true, or true with probability 0.65.</a:t>
            </a:r>
          </a:p>
          <a:p>
            <a:pPr marL="342900" indent="-342900"/>
            <a:r>
              <a:rPr lang="en-US" sz="2000" dirty="0">
                <a:latin typeface="Times New Roman" panose="02020603050405020304" pitchFamily="18" charset="0"/>
                <a:cs typeface="Times New Roman" panose="02020603050405020304" pitchFamily="18" charset="0"/>
              </a:rPr>
              <a:t>This is useful for dealing with problems where there is randomness and unpredictability (such as in games of chance) and also for dealing with problems where we could, if we had sufficient information, work out exactly what is true.</a:t>
            </a:r>
          </a:p>
          <a:p>
            <a:pPr marL="342900" indent="-342900"/>
            <a:r>
              <a:rPr lang="en-US" sz="2000" dirty="0">
                <a:latin typeface="Times New Roman" panose="02020603050405020304" pitchFamily="18" charset="0"/>
                <a:cs typeface="Times New Roman" panose="02020603050405020304" pitchFamily="18" charset="0"/>
              </a:rPr>
              <a:t>To do all this in a principled way requires techniques for probabilistic reasoning. </a:t>
            </a:r>
          </a:p>
          <a:p>
            <a:pPr marL="342900" indent="-342900"/>
            <a:r>
              <a:rPr lang="en-US" sz="2000" dirty="0">
                <a:latin typeface="Times New Roman" panose="02020603050405020304" pitchFamily="18" charset="0"/>
                <a:cs typeface="Times New Roman" panose="02020603050405020304" pitchFamily="18" charset="0"/>
              </a:rPr>
              <a:t>Probability quantifies the uncertainty of the outcomes of a random variable / event.</a:t>
            </a:r>
          </a:p>
          <a:p>
            <a:pPr marL="342900" indent="-342900"/>
            <a:r>
              <a:rPr lang="en-US" sz="2000" dirty="0">
                <a:latin typeface="Times New Roman" panose="02020603050405020304" pitchFamily="18" charset="0"/>
                <a:cs typeface="Times New Roman" panose="02020603050405020304" pitchFamily="18" charset="0"/>
              </a:rPr>
              <a:t>Real world applications are probabilistic in nature, and to represent the relationship between multiple events, we need a Bayesian network. </a:t>
            </a:r>
          </a:p>
        </p:txBody>
      </p:sp>
      <p:sp>
        <p:nvSpPr>
          <p:cNvPr id="4" name="TextShape 1">
            <a:extLst>
              <a:ext uri="{FF2B5EF4-FFF2-40B4-BE49-F238E27FC236}">
                <a16:creationId xmlns:a16="http://schemas.microsoft.com/office/drawing/2014/main" id="{C97200E8-A5D8-4948-BA76-B39CE1B9207D}"/>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Probabilistic Reasoning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389857643"/>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latin typeface="Times New Roman" panose="02020603050405020304" pitchFamily="18" charset="0"/>
                <a:cs typeface="Times New Roman" panose="02020603050405020304" pitchFamily="18" charset="0"/>
              </a:rPr>
              <a:t>Probability Theory</a:t>
            </a:r>
          </a:p>
          <a:p>
            <a:pPr marL="342900" indent="-342900"/>
            <a:r>
              <a:rPr lang="en-US" sz="2000" dirty="0">
                <a:latin typeface="Times New Roman" panose="02020603050405020304" pitchFamily="18" charset="0"/>
                <a:cs typeface="Times New Roman" panose="02020603050405020304" pitchFamily="18" charset="0"/>
              </a:rPr>
              <a:t>Marginal probability is the probability of an event, irrespective of other random variables. </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Marginal Probability</a:t>
            </a:r>
            <a:r>
              <a:rPr lang="en-US" sz="2000" dirty="0">
                <a:latin typeface="Times New Roman" panose="02020603050405020304" pitchFamily="18" charset="0"/>
                <a:cs typeface="Times New Roman" panose="02020603050405020304" pitchFamily="18" charset="0"/>
              </a:rPr>
              <a:t>: The probability of an event irrespective of the outcomes of other random 	variables, e.g. P(A).</a:t>
            </a:r>
          </a:p>
          <a:p>
            <a:pPr marL="342900" indent="-342900"/>
            <a:endParaRPr lang="en-US" sz="2000" dirty="0">
              <a:latin typeface="Times New Roman" panose="02020603050405020304" pitchFamily="18" charset="0"/>
              <a:cs typeface="Times New Roman" panose="02020603050405020304" pitchFamily="18" charset="0"/>
            </a:endParaRPr>
          </a:p>
          <a:p>
            <a:pPr marL="342900" indent="-342900"/>
            <a:r>
              <a:rPr lang="en-US" sz="2000" dirty="0">
                <a:latin typeface="Times New Roman" panose="02020603050405020304" pitchFamily="18" charset="0"/>
                <a:cs typeface="Times New Roman" panose="02020603050405020304" pitchFamily="18" charset="0"/>
              </a:rPr>
              <a:t>The joint probability is the probability of two (or more) simultaneous events, often described in terms of events A and B from two dependent random variables, e.g. X and Y. The joint probability is often summarized as just the outcomes, e.g. A and B.</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Joint Probability</a:t>
            </a:r>
            <a:r>
              <a:rPr lang="en-US" sz="2000" dirty="0">
                <a:latin typeface="Times New Roman" panose="02020603050405020304" pitchFamily="18" charset="0"/>
                <a:cs typeface="Times New Roman" panose="02020603050405020304" pitchFamily="18" charset="0"/>
              </a:rPr>
              <a:t>: Probability of two (or more) simultaneous events, e.g. P(A and B) or P(A, B).</a:t>
            </a:r>
          </a:p>
          <a:p>
            <a:pPr marL="342900" indent="-342900"/>
            <a:endParaRPr lang="en-US" sz="2000" dirty="0">
              <a:latin typeface="Times New Roman" panose="02020603050405020304" pitchFamily="18" charset="0"/>
              <a:cs typeface="Times New Roman" panose="02020603050405020304" pitchFamily="18" charset="0"/>
            </a:endParaRPr>
          </a:p>
          <a:p>
            <a:pPr marL="342900" indent="-342900"/>
            <a:r>
              <a:rPr lang="en-US" sz="2000" dirty="0">
                <a:latin typeface="Times New Roman" panose="02020603050405020304" pitchFamily="18" charset="0"/>
                <a:cs typeface="Times New Roman" panose="02020603050405020304" pitchFamily="18" charset="0"/>
              </a:rPr>
              <a:t>The conditional probability is the probability of one event given the occurrence of another event, often described in terms of events A and B from two dependent random variables e.g. X and Y.</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Probability</a:t>
            </a:r>
            <a:r>
              <a:rPr lang="en-US" sz="2000" dirty="0">
                <a:latin typeface="Times New Roman" panose="02020603050405020304" pitchFamily="18" charset="0"/>
                <a:cs typeface="Times New Roman" panose="02020603050405020304" pitchFamily="18" charset="0"/>
              </a:rPr>
              <a:t>: Probability of one (or more) event given the occurrence of another 	event, e.g. P(A given B) or P(A | B).</a:t>
            </a:r>
          </a:p>
        </p:txBody>
      </p:sp>
      <p:sp>
        <p:nvSpPr>
          <p:cNvPr id="4" name="TextShape 1">
            <a:extLst>
              <a:ext uri="{FF2B5EF4-FFF2-40B4-BE49-F238E27FC236}">
                <a16:creationId xmlns:a16="http://schemas.microsoft.com/office/drawing/2014/main" id="{C97200E8-A5D8-4948-BA76-B39CE1B9207D}"/>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Probabilistic Reasoning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3095616019"/>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The joint probability can be calculated using the conditional probability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The joint probability is symmetrical : P(A, B) = P(B, A)</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conditional probability can be calculated using the joint probability: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The conditional probability is not symmetrical : P(A | B) != P(B | A)</a:t>
            </a: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C97200E8-A5D8-4948-BA76-B39CE1B9207D}"/>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Unit-5   Probabilistic Reasoning</a:t>
            </a:r>
            <a:endParaRPr lang="en-US" sz="1200" b="0" strike="noStrike" spc="-1" dirty="0">
              <a:solidFill>
                <a:srgbClr val="000000"/>
              </a:solidFill>
              <a:latin typeface="Arial"/>
            </a:endParaRPr>
          </a:p>
        </p:txBody>
      </p:sp>
      <p:pic>
        <p:nvPicPr>
          <p:cNvPr id="5" name="Picture 4">
            <a:extLst>
              <a:ext uri="{FF2B5EF4-FFF2-40B4-BE49-F238E27FC236}">
                <a16:creationId xmlns:a16="http://schemas.microsoft.com/office/drawing/2014/main" id="{DFD87B84-426B-4FEF-8E8D-483CDF965958}"/>
              </a:ext>
            </a:extLst>
          </p:cNvPr>
          <p:cNvPicPr>
            <a:picLocks noChangeAspect="1"/>
          </p:cNvPicPr>
          <p:nvPr/>
        </p:nvPicPr>
        <p:blipFill>
          <a:blip r:embed="rId2"/>
          <a:stretch>
            <a:fillRect/>
          </a:stretch>
        </p:blipFill>
        <p:spPr>
          <a:xfrm>
            <a:off x="3579598" y="2064881"/>
            <a:ext cx="3212870" cy="652329"/>
          </a:xfrm>
          <a:prstGeom prst="rect">
            <a:avLst/>
          </a:prstGeom>
          <a:ln>
            <a:solidFill>
              <a:schemeClr val="accent1"/>
            </a:solidFill>
          </a:ln>
        </p:spPr>
      </p:pic>
      <p:pic>
        <p:nvPicPr>
          <p:cNvPr id="6" name="Picture 5">
            <a:extLst>
              <a:ext uri="{FF2B5EF4-FFF2-40B4-BE49-F238E27FC236}">
                <a16:creationId xmlns:a16="http://schemas.microsoft.com/office/drawing/2014/main" id="{2EB31D81-2F47-4EBC-A38F-7C2FF7894300}"/>
              </a:ext>
            </a:extLst>
          </p:cNvPr>
          <p:cNvPicPr>
            <a:picLocks noChangeAspect="1"/>
          </p:cNvPicPr>
          <p:nvPr/>
        </p:nvPicPr>
        <p:blipFill>
          <a:blip r:embed="rId3"/>
          <a:stretch>
            <a:fillRect/>
          </a:stretch>
        </p:blipFill>
        <p:spPr>
          <a:xfrm>
            <a:off x="3579598" y="4744082"/>
            <a:ext cx="3212870" cy="652329"/>
          </a:xfrm>
          <a:prstGeom prst="rect">
            <a:avLst/>
          </a:prstGeom>
          <a:ln>
            <a:solidFill>
              <a:schemeClr val="accent1"/>
            </a:solidFill>
          </a:ln>
        </p:spPr>
      </p:pic>
    </p:spTree>
    <p:extLst>
      <p:ext uri="{BB962C8B-B14F-4D97-AF65-F5344CB8AC3E}">
        <p14:creationId xmlns:p14="http://schemas.microsoft.com/office/powerpoint/2010/main" val="229470166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2507</TotalTime>
  <Words>4317</Words>
  <Application>Microsoft Office PowerPoint</Application>
  <PresentationFormat>Widescreen</PresentationFormat>
  <Paragraphs>432</Paragraphs>
  <Slides>39</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Cambria</vt:lpstr>
      <vt:lpstr>CastleT</vt:lpstr>
      <vt:lpstr>Proxima Nova</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Riddhi Joshi</dc:creator>
  <cp:lastModifiedBy>Pranav Tank</cp:lastModifiedBy>
  <cp:revision>583</cp:revision>
  <dcterms:created xsi:type="dcterms:W3CDTF">2017-12-30T05:49:02Z</dcterms:created>
  <dcterms:modified xsi:type="dcterms:W3CDTF">2024-10-23T06:25:13Z</dcterms:modified>
</cp:coreProperties>
</file>