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86"/>
  </p:notesMasterIdLst>
  <p:sldIdLst>
    <p:sldId id="383" r:id="rId3"/>
    <p:sldId id="257" r:id="rId4"/>
    <p:sldId id="600" r:id="rId5"/>
    <p:sldId id="546" r:id="rId6"/>
    <p:sldId id="601" r:id="rId7"/>
    <p:sldId id="602" r:id="rId8"/>
    <p:sldId id="603" r:id="rId9"/>
    <p:sldId id="639" r:id="rId10"/>
    <p:sldId id="604" r:id="rId11"/>
    <p:sldId id="605" r:id="rId12"/>
    <p:sldId id="606" r:id="rId13"/>
    <p:sldId id="607" r:id="rId14"/>
    <p:sldId id="608" r:id="rId15"/>
    <p:sldId id="609" r:id="rId16"/>
    <p:sldId id="610" r:id="rId17"/>
    <p:sldId id="611" r:id="rId18"/>
    <p:sldId id="612" r:id="rId19"/>
    <p:sldId id="613" r:id="rId20"/>
    <p:sldId id="614" r:id="rId21"/>
    <p:sldId id="615" r:id="rId22"/>
    <p:sldId id="616" r:id="rId23"/>
    <p:sldId id="617" r:id="rId24"/>
    <p:sldId id="618" r:id="rId25"/>
    <p:sldId id="619" r:id="rId26"/>
    <p:sldId id="620" r:id="rId27"/>
    <p:sldId id="621" r:id="rId28"/>
    <p:sldId id="622" r:id="rId29"/>
    <p:sldId id="623" r:id="rId30"/>
    <p:sldId id="624" r:id="rId31"/>
    <p:sldId id="625" r:id="rId32"/>
    <p:sldId id="626" r:id="rId33"/>
    <p:sldId id="627" r:id="rId34"/>
    <p:sldId id="628" r:id="rId35"/>
    <p:sldId id="629" r:id="rId36"/>
    <p:sldId id="630" r:id="rId37"/>
    <p:sldId id="631" r:id="rId38"/>
    <p:sldId id="632" r:id="rId39"/>
    <p:sldId id="633" r:id="rId40"/>
    <p:sldId id="634" r:id="rId41"/>
    <p:sldId id="635" r:id="rId42"/>
    <p:sldId id="636" r:id="rId43"/>
    <p:sldId id="637" r:id="rId44"/>
    <p:sldId id="638" r:id="rId45"/>
    <p:sldId id="640" r:id="rId46"/>
    <p:sldId id="641" r:id="rId47"/>
    <p:sldId id="642" r:id="rId48"/>
    <p:sldId id="643" r:id="rId49"/>
    <p:sldId id="644" r:id="rId50"/>
    <p:sldId id="645" r:id="rId51"/>
    <p:sldId id="646" r:id="rId52"/>
    <p:sldId id="647" r:id="rId53"/>
    <p:sldId id="648" r:id="rId54"/>
    <p:sldId id="649" r:id="rId55"/>
    <p:sldId id="650" r:id="rId56"/>
    <p:sldId id="651" r:id="rId57"/>
    <p:sldId id="652" r:id="rId58"/>
    <p:sldId id="653" r:id="rId59"/>
    <p:sldId id="654" r:id="rId60"/>
    <p:sldId id="655" r:id="rId61"/>
    <p:sldId id="656" r:id="rId62"/>
    <p:sldId id="657" r:id="rId63"/>
    <p:sldId id="658" r:id="rId64"/>
    <p:sldId id="659" r:id="rId65"/>
    <p:sldId id="660" r:id="rId66"/>
    <p:sldId id="661" r:id="rId67"/>
    <p:sldId id="662" r:id="rId68"/>
    <p:sldId id="663" r:id="rId69"/>
    <p:sldId id="664" r:id="rId70"/>
    <p:sldId id="674" r:id="rId71"/>
    <p:sldId id="675" r:id="rId72"/>
    <p:sldId id="665" r:id="rId73"/>
    <p:sldId id="666" r:id="rId74"/>
    <p:sldId id="667" r:id="rId75"/>
    <p:sldId id="677" r:id="rId76"/>
    <p:sldId id="676" r:id="rId77"/>
    <p:sldId id="668" r:id="rId78"/>
    <p:sldId id="669" r:id="rId79"/>
    <p:sldId id="670" r:id="rId80"/>
    <p:sldId id="671" r:id="rId81"/>
    <p:sldId id="672" r:id="rId82"/>
    <p:sldId id="673" r:id="rId83"/>
    <p:sldId id="573" r:id="rId84"/>
    <p:sldId id="258"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9A7ED-9411-40CC-8C89-67FB3F2E9F65}">
          <p14:sldIdLst>
            <p14:sldId id="383"/>
          </p14:sldIdLst>
        </p14:section>
        <p14:section name="Content" id="{66AC118B-A401-4EF3-A082-B1ECC11EF0B9}">
          <p14:sldIdLst>
            <p14:sldId id="257"/>
            <p14:sldId id="600"/>
            <p14:sldId id="546"/>
            <p14:sldId id="601"/>
            <p14:sldId id="602"/>
            <p14:sldId id="603"/>
            <p14:sldId id="639"/>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74"/>
            <p14:sldId id="675"/>
            <p14:sldId id="665"/>
            <p14:sldId id="666"/>
            <p14:sldId id="667"/>
            <p14:sldId id="677"/>
            <p14:sldId id="676"/>
            <p14:sldId id="668"/>
            <p14:sldId id="669"/>
            <p14:sldId id="670"/>
            <p14:sldId id="671"/>
            <p14:sldId id="672"/>
            <p14:sldId id="673"/>
            <p14:sldId id="573"/>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9BF5-B210-4442-9008-425E19A1A5D6}" type="datetimeFigureOut">
              <a:rPr lang="en-IN" smtClean="0"/>
              <a:t>23-08-2024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F1C21-58E8-4A40-8759-BA56C13A0731}" type="slidenum">
              <a:rPr lang="en-IN" smtClean="0"/>
              <a:t>‹#›</a:t>
            </a:fld>
            <a:endParaRPr lang="en-IN"/>
          </a:p>
        </p:txBody>
      </p:sp>
    </p:spTree>
    <p:extLst>
      <p:ext uri="{BB962C8B-B14F-4D97-AF65-F5344CB8AC3E}">
        <p14:creationId xmlns:p14="http://schemas.microsoft.com/office/powerpoint/2010/main" val="140560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065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49"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245414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2904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15747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00012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9106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26090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26692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684564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70763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594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3058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93095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6161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569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243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36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475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3055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80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817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3892974"/>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81213933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hyperlink" Target="https://www.youtube.com/watch?v=h3Zi5NxjVXA" TargetMode="External"/><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NiY32wS2UVw" TargetMode="External"/><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mtSn_Lh750g" TargetMode="External"/><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hyperlink" Target="https://aimaterials.blogspot.com/p/constraint-satisfication-problem-csp.html" TargetMode="Externa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hyperlink" Target="https://github.com/saranshbht/msc-books/blob/master/M.Sc.%20CS%20Sem-1/Artificial%20Intelligence/Kevin%20Knight%2C%20Elaine%20Rich%2C%20B.%20Nair%20-%20Artificial%20Intelligence%20(2010%2C%20Tata%20McGraw-Hill%20Education%20Pvt.%20Ltd.)%20-%20libgen.lc.pdf" TargetMode="Externa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67828" y="318952"/>
            <a:ext cx="7036176" cy="11169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2800" b="1" kern="0" dirty="0">
                <a:solidFill>
                  <a:srgbClr val="FFC000">
                    <a:lumMod val="50000"/>
                  </a:srgbClr>
                </a:solidFill>
                <a:latin typeface="Cambria" pitchFamily="18" charset="0"/>
                <a:ea typeface="Cambria" pitchFamily="18" charset="0"/>
                <a:cs typeface="Calibri" pitchFamily="34" charset="0"/>
                <a:sym typeface="Garamond"/>
              </a:rPr>
              <a:t>Department of Computer Engineering</a:t>
            </a:r>
            <a:endParaRPr kumimoji="0" sz="2800" b="1" i="0" u="none" strike="noStrike" kern="0" cap="none" spc="0" normalizeH="0" baseline="0" noProof="0" dirty="0">
              <a:ln>
                <a:noFill/>
              </a:ln>
              <a:solidFill>
                <a:srgbClr val="FFC000">
                  <a:lumMod val="50000"/>
                </a:srgbClr>
              </a:solidFill>
              <a:effectLst/>
              <a:uLnTx/>
              <a:uFillTx/>
              <a:latin typeface="Cambria" pitchFamily="18" charset="0"/>
              <a:ea typeface="Cambria" pitchFamily="18" charset="0"/>
              <a:cs typeface="Calibri" pitchFamily="34" charset="0"/>
              <a:sym typeface="Garamond"/>
            </a:endParaRPr>
          </a:p>
          <a:p>
            <a:pPr marL="0" marR="0" lvl="0" indent="0" algn="ctr" defTabSz="914400" rtl="0" eaLnBrk="1" fontAlgn="auto" latinLnBrk="0" hangingPunct="1">
              <a:lnSpc>
                <a:spcPct val="107000"/>
              </a:lnSpc>
              <a:spcBef>
                <a:spcPts val="80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rPr>
              <a:t>(01CE1702 – Artificial Intelligence)</a:t>
            </a:r>
            <a:endParaRPr kumimoji="0"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endParaRPr>
          </a:p>
        </p:txBody>
      </p:sp>
      <p:sp>
        <p:nvSpPr>
          <p:cNvPr id="4" name="Google Shape;84;p1"/>
          <p:cNvSpPr txBox="1"/>
          <p:nvPr/>
        </p:nvSpPr>
        <p:spPr>
          <a:xfrm>
            <a:off x="-1" y="4696525"/>
            <a:ext cx="7821637" cy="190740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(Unit : 2)</a:t>
            </a:r>
            <a:endParaRPr kumimoji="0"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endParaRPr>
          </a:p>
          <a:p>
            <a:pPr marL="0" marR="0" lvl="0" indent="0" algn="ctr" defTabSz="914400" rtl="0" eaLnBrk="1" fontAlgn="auto" latinLnBrk="0" hangingPunct="1">
              <a:lnSpc>
                <a:spcPct val="107000"/>
              </a:lnSpc>
              <a:spcBef>
                <a:spcPts val="80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Problems, State Space Search &amp; Heuristic Search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4" name="Picture 3">
            <a:extLst>
              <a:ext uri="{FF2B5EF4-FFF2-40B4-BE49-F238E27FC236}">
                <a16:creationId xmlns:a16="http://schemas.microsoft.com/office/drawing/2014/main" id="{CF7225EB-1A3D-46E9-B840-103EF7E5033A}"/>
              </a:ext>
            </a:extLst>
          </p:cNvPr>
          <p:cNvPicPr>
            <a:picLocks noChangeAspect="1"/>
          </p:cNvPicPr>
          <p:nvPr/>
        </p:nvPicPr>
        <p:blipFill>
          <a:blip r:embed="rId2"/>
          <a:stretch>
            <a:fillRect/>
          </a:stretch>
        </p:blipFill>
        <p:spPr>
          <a:xfrm>
            <a:off x="467003" y="1083209"/>
            <a:ext cx="4920923" cy="3462090"/>
          </a:xfrm>
          <a:prstGeom prst="rect">
            <a:avLst/>
          </a:prstGeom>
        </p:spPr>
      </p:pic>
      <p:pic>
        <p:nvPicPr>
          <p:cNvPr id="5" name="Picture 4">
            <a:extLst>
              <a:ext uri="{FF2B5EF4-FFF2-40B4-BE49-F238E27FC236}">
                <a16:creationId xmlns:a16="http://schemas.microsoft.com/office/drawing/2014/main" id="{8DF450C9-7C5D-4CF8-B5F2-8B7D545799FF}"/>
              </a:ext>
            </a:extLst>
          </p:cNvPr>
          <p:cNvPicPr>
            <a:picLocks noChangeAspect="1"/>
          </p:cNvPicPr>
          <p:nvPr/>
        </p:nvPicPr>
        <p:blipFill>
          <a:blip r:embed="rId3"/>
          <a:stretch>
            <a:fillRect/>
          </a:stretch>
        </p:blipFill>
        <p:spPr>
          <a:xfrm>
            <a:off x="467003" y="4545299"/>
            <a:ext cx="5117871" cy="2140427"/>
          </a:xfrm>
          <a:prstGeom prst="rect">
            <a:avLst/>
          </a:prstGeom>
        </p:spPr>
      </p:pic>
      <p:sp>
        <p:nvSpPr>
          <p:cNvPr id="7" name="TextBox 6">
            <a:extLst>
              <a:ext uri="{FF2B5EF4-FFF2-40B4-BE49-F238E27FC236}">
                <a16:creationId xmlns:a16="http://schemas.microsoft.com/office/drawing/2014/main" id="{04975399-27C9-476C-9255-3DE36C053961}"/>
              </a:ext>
            </a:extLst>
          </p:cNvPr>
          <p:cNvSpPr txBox="1"/>
          <p:nvPr/>
        </p:nvSpPr>
        <p:spPr>
          <a:xfrm>
            <a:off x="6096000" y="1083209"/>
            <a:ext cx="5502386" cy="461665"/>
          </a:xfrm>
          <a:prstGeom prst="rect">
            <a:avLst/>
          </a:prstGeom>
          <a:noFill/>
        </p:spPr>
        <p:txBody>
          <a:bodyPr wrap="square">
            <a:spAutoFit/>
          </a:bodyPr>
          <a:lstStyle/>
          <a:p>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Production rules for Water-Jug Problem</a:t>
            </a:r>
            <a:endParaRPr lang="en-IN" sz="2400" dirty="0"/>
          </a:p>
        </p:txBody>
      </p:sp>
    </p:spTree>
    <p:extLst>
      <p:ext uri="{BB962C8B-B14F-4D97-AF65-F5344CB8AC3E}">
        <p14:creationId xmlns:p14="http://schemas.microsoft.com/office/powerpoint/2010/main" val="306770970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7" name="Picture 6">
            <a:extLst>
              <a:ext uri="{FF2B5EF4-FFF2-40B4-BE49-F238E27FC236}">
                <a16:creationId xmlns:a16="http://schemas.microsoft.com/office/drawing/2014/main" id="{EBB3FA7F-694D-4C06-B85B-802A59A674D6}"/>
              </a:ext>
            </a:extLst>
          </p:cNvPr>
          <p:cNvPicPr>
            <a:picLocks noChangeAspect="1"/>
          </p:cNvPicPr>
          <p:nvPr/>
        </p:nvPicPr>
        <p:blipFill>
          <a:blip r:embed="rId2"/>
          <a:stretch>
            <a:fillRect/>
          </a:stretch>
        </p:blipFill>
        <p:spPr>
          <a:xfrm>
            <a:off x="1478836" y="1674125"/>
            <a:ext cx="5348684" cy="4552071"/>
          </a:xfrm>
          <a:prstGeom prst="rect">
            <a:avLst/>
          </a:prstGeom>
        </p:spPr>
      </p:pic>
      <p:sp>
        <p:nvSpPr>
          <p:cNvPr id="4" name="TextBox 3">
            <a:extLst>
              <a:ext uri="{FF2B5EF4-FFF2-40B4-BE49-F238E27FC236}">
                <a16:creationId xmlns:a16="http://schemas.microsoft.com/office/drawing/2014/main" id="{17E405A6-5648-4BD1-A762-7E3E57A42D56}"/>
              </a:ext>
            </a:extLst>
          </p:cNvPr>
          <p:cNvSpPr txBox="1"/>
          <p:nvPr/>
        </p:nvSpPr>
        <p:spPr>
          <a:xfrm>
            <a:off x="2022288" y="1041120"/>
            <a:ext cx="4805232" cy="461665"/>
          </a:xfrm>
          <a:prstGeom prst="rect">
            <a:avLst/>
          </a:prstGeom>
          <a:noFill/>
        </p:spPr>
        <p:txBody>
          <a:bodyPr wrap="square">
            <a:spAutoFit/>
          </a:bodyPr>
          <a:lstStyle/>
          <a:p>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Solution to Water-</a:t>
            </a:r>
            <a:r>
              <a:rPr lang="en-US" sz="2400" b="1" dirty="0">
                <a:solidFill>
                  <a:sysClr val="windowText" lastClr="000000">
                    <a:lumMod val="95000"/>
                    <a:lumOff val="5000"/>
                  </a:sysClr>
                </a:solidFill>
                <a:latin typeface="Times New Roman" panose="02020603050405020304" pitchFamily="18" charset="0"/>
                <a:cs typeface="Times New Roman" panose="02020603050405020304" pitchFamily="18" charset="0"/>
              </a:rPr>
              <a:t>J</a:t>
            </a: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ug Problem</a:t>
            </a:r>
            <a:endParaRPr lang="en-IN" sz="2400" dirty="0"/>
          </a:p>
        </p:txBody>
      </p:sp>
    </p:spTree>
    <p:extLst>
      <p:ext uri="{BB962C8B-B14F-4D97-AF65-F5344CB8AC3E}">
        <p14:creationId xmlns:p14="http://schemas.microsoft.com/office/powerpoint/2010/main" val="195160806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Content Placeholder 2">
            <a:extLst>
              <a:ext uri="{FF2B5EF4-FFF2-40B4-BE49-F238E27FC236}">
                <a16:creationId xmlns:a16="http://schemas.microsoft.com/office/drawing/2014/main" id="{7F6D3086-A931-4F24-91C9-9AC4DCE48ACC}"/>
              </a:ext>
            </a:extLst>
          </p:cNvPr>
          <p:cNvSpPr txBox="1">
            <a:spLocks/>
          </p:cNvSpPr>
          <p:nvPr/>
        </p:nvSpPr>
        <p:spPr>
          <a:xfrm>
            <a:off x="325828" y="1229400"/>
            <a:ext cx="11167478" cy="5255806"/>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spcBef>
                <a:spcPct val="0"/>
              </a:spcBef>
              <a:spcAft>
                <a:spcPct val="50000"/>
              </a:spcAft>
              <a:buClr>
                <a:schemeClr val="tx1"/>
              </a:buClr>
              <a:buFontTx/>
              <a:buNone/>
            </a:pPr>
            <a:r>
              <a:rPr lang="en-GB" sz="2400" dirty="0">
                <a:solidFill>
                  <a:schemeClr val="tx1"/>
                </a:solidFill>
                <a:latin typeface="Times New Roman" panose="02020603050405020304" pitchFamily="18" charset="0"/>
                <a:cs typeface="Times New Roman" panose="02020603050405020304" pitchFamily="18" charset="0"/>
                <a:sym typeface="Symbol" pitchFamily="18" charset="2"/>
              </a:rPr>
              <a:t>Requirements of a good search strategy:</a:t>
            </a:r>
          </a:p>
          <a:p>
            <a:pPr marL="533400" indent="-533400">
              <a:spcBef>
                <a:spcPct val="0"/>
              </a:spcBef>
              <a:buClr>
                <a:schemeClr val="tx1"/>
              </a:buClr>
              <a:buFontTx/>
              <a:buAutoNum type="arabicPeriod"/>
            </a:pPr>
            <a:r>
              <a:rPr lang="en-GB" sz="2400" dirty="0">
                <a:solidFill>
                  <a:schemeClr val="tx1"/>
                </a:solidFill>
                <a:latin typeface="Times New Roman" panose="02020603050405020304" pitchFamily="18" charset="0"/>
                <a:cs typeface="Times New Roman" panose="02020603050405020304" pitchFamily="18" charset="0"/>
                <a:sym typeface="Symbol" pitchFamily="18" charset="2"/>
              </a:rPr>
              <a:t>It causes motion</a:t>
            </a:r>
          </a:p>
          <a:p>
            <a:pPr lvl="1">
              <a:spcBef>
                <a:spcPct val="0"/>
              </a:spcBef>
              <a:buClr>
                <a:schemeClr val="tx1"/>
              </a:buClr>
            </a:pPr>
            <a:r>
              <a:rPr lang="en-GB" dirty="0">
                <a:solidFill>
                  <a:schemeClr val="tx1"/>
                </a:solidFill>
                <a:latin typeface="Times New Roman" panose="02020603050405020304" pitchFamily="18" charset="0"/>
                <a:cs typeface="Times New Roman" panose="02020603050405020304" pitchFamily="18" charset="0"/>
              </a:rPr>
              <a:t>Otherwise, it will never lead to a solution.</a:t>
            </a:r>
          </a:p>
          <a:p>
            <a:pPr marL="533400" indent="-533400">
              <a:spcBef>
                <a:spcPct val="0"/>
              </a:spcBef>
              <a:buClr>
                <a:schemeClr val="tx1"/>
              </a:buClr>
              <a:buFontTx/>
              <a:buAutoNum type="arabicPeriod" startAt="2"/>
            </a:pPr>
            <a:r>
              <a:rPr lang="en-GB" sz="2400" dirty="0">
                <a:solidFill>
                  <a:schemeClr val="tx1"/>
                </a:solidFill>
                <a:latin typeface="Times New Roman" panose="02020603050405020304" pitchFamily="18" charset="0"/>
                <a:cs typeface="Times New Roman" panose="02020603050405020304" pitchFamily="18" charset="0"/>
              </a:rPr>
              <a:t>It is systematic</a:t>
            </a:r>
            <a:endParaRPr lang="en-GB" sz="2400" dirty="0">
              <a:solidFill>
                <a:schemeClr val="tx1"/>
              </a:solidFill>
              <a:latin typeface="Times New Roman" panose="02020603050405020304" pitchFamily="18" charset="0"/>
              <a:cs typeface="Times New Roman" panose="02020603050405020304" pitchFamily="18" charset="0"/>
              <a:sym typeface="Symbol" pitchFamily="18" charset="2"/>
            </a:endParaRPr>
          </a:p>
          <a:p>
            <a:pPr lvl="1">
              <a:spcBef>
                <a:spcPct val="0"/>
              </a:spcBef>
              <a:buClr>
                <a:schemeClr val="tx1"/>
              </a:buClr>
            </a:pPr>
            <a:r>
              <a:rPr lang="en-GB" dirty="0">
                <a:solidFill>
                  <a:schemeClr val="tx1"/>
                </a:solidFill>
                <a:latin typeface="Times New Roman" panose="02020603050405020304" pitchFamily="18" charset="0"/>
                <a:cs typeface="Times New Roman" panose="02020603050405020304" pitchFamily="18" charset="0"/>
              </a:rPr>
              <a:t>Otherwise, it may use more steps than necessary.</a:t>
            </a:r>
          </a:p>
          <a:p>
            <a:pPr marL="533400" indent="-533400">
              <a:spcBef>
                <a:spcPct val="0"/>
              </a:spcBef>
              <a:buClr>
                <a:schemeClr val="tx1"/>
              </a:buClr>
              <a:buFontTx/>
              <a:buAutoNum type="arabicPeriod" startAt="3"/>
            </a:pPr>
            <a:r>
              <a:rPr lang="en-GB" sz="2400" dirty="0">
                <a:solidFill>
                  <a:schemeClr val="tx1"/>
                </a:solidFill>
                <a:latin typeface="Times New Roman" panose="02020603050405020304" pitchFamily="18" charset="0"/>
                <a:cs typeface="Times New Roman" panose="02020603050405020304" pitchFamily="18" charset="0"/>
              </a:rPr>
              <a:t>It is efficient</a:t>
            </a:r>
            <a:endParaRPr lang="en-GB" sz="2400" dirty="0">
              <a:solidFill>
                <a:schemeClr val="tx1"/>
              </a:solidFill>
              <a:latin typeface="Times New Roman" panose="02020603050405020304" pitchFamily="18" charset="0"/>
              <a:cs typeface="Times New Roman" panose="02020603050405020304" pitchFamily="18" charset="0"/>
              <a:sym typeface="Symbol" pitchFamily="18" charset="2"/>
            </a:endParaRPr>
          </a:p>
          <a:p>
            <a:pPr lvl="1">
              <a:spcBef>
                <a:spcPct val="0"/>
              </a:spcBef>
              <a:buClr>
                <a:schemeClr val="tx1"/>
              </a:buClr>
            </a:pPr>
            <a:r>
              <a:rPr lang="en-GB" dirty="0">
                <a:solidFill>
                  <a:schemeClr val="tx1"/>
                </a:solidFill>
                <a:latin typeface="Times New Roman" panose="02020603050405020304" pitchFamily="18" charset="0"/>
                <a:cs typeface="Times New Roman" panose="02020603050405020304" pitchFamily="18" charset="0"/>
              </a:rPr>
              <a:t>Find a good, but not necessarily the best, answer.</a:t>
            </a:r>
          </a:p>
        </p:txBody>
      </p:sp>
    </p:spTree>
    <p:extLst>
      <p:ext uri="{BB962C8B-B14F-4D97-AF65-F5344CB8AC3E}">
        <p14:creationId xmlns:p14="http://schemas.microsoft.com/office/powerpoint/2010/main" val="154895698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5" name="Picture 4">
            <a:extLst>
              <a:ext uri="{FF2B5EF4-FFF2-40B4-BE49-F238E27FC236}">
                <a16:creationId xmlns:a16="http://schemas.microsoft.com/office/drawing/2014/main" id="{17312449-FEEE-443A-A731-83AA8B2DAA06}"/>
              </a:ext>
            </a:extLst>
          </p:cNvPr>
          <p:cNvPicPr>
            <a:picLocks noChangeAspect="1"/>
          </p:cNvPicPr>
          <p:nvPr/>
        </p:nvPicPr>
        <p:blipFill>
          <a:blip r:embed="rId2"/>
          <a:stretch>
            <a:fillRect/>
          </a:stretch>
        </p:blipFill>
        <p:spPr>
          <a:xfrm>
            <a:off x="977654" y="2049790"/>
            <a:ext cx="10236691" cy="4182198"/>
          </a:xfrm>
          <a:prstGeom prst="rect">
            <a:avLst/>
          </a:prstGeom>
        </p:spPr>
      </p:pic>
      <p:sp>
        <p:nvSpPr>
          <p:cNvPr id="7" name="TextBox 6">
            <a:extLst>
              <a:ext uri="{FF2B5EF4-FFF2-40B4-BE49-F238E27FC236}">
                <a16:creationId xmlns:a16="http://schemas.microsoft.com/office/drawing/2014/main" id="{D967053F-929C-472F-9599-01525584C946}"/>
              </a:ext>
            </a:extLst>
          </p:cNvPr>
          <p:cNvSpPr txBox="1"/>
          <p:nvPr/>
        </p:nvSpPr>
        <p:spPr>
          <a:xfrm>
            <a:off x="713935" y="1275119"/>
            <a:ext cx="6098344" cy="400110"/>
          </a:xfrm>
          <a:prstGeom prst="rect">
            <a:avLst/>
          </a:prstGeom>
          <a:noFill/>
        </p:spPr>
        <p:txBody>
          <a:bodyPr wrap="square">
            <a:spAutoFit/>
          </a:bodyPr>
          <a:lstStyle/>
          <a:p>
            <a:r>
              <a:rPr kumimoji="0" lang="en-US" sz="20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Search Algorithm</a:t>
            </a:r>
            <a:endParaRPr lang="en-IN" sz="2000" dirty="0"/>
          </a:p>
        </p:txBody>
      </p:sp>
    </p:spTree>
    <p:extLst>
      <p:ext uri="{BB962C8B-B14F-4D97-AF65-F5344CB8AC3E}">
        <p14:creationId xmlns:p14="http://schemas.microsoft.com/office/powerpoint/2010/main" val="308044308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graphicFrame>
        <p:nvGraphicFramePr>
          <p:cNvPr id="3" name="Table 2">
            <a:extLst>
              <a:ext uri="{FF2B5EF4-FFF2-40B4-BE49-F238E27FC236}">
                <a16:creationId xmlns:a16="http://schemas.microsoft.com/office/drawing/2014/main" id="{74290E7F-50DA-4915-802B-2C4FB205FC63}"/>
              </a:ext>
            </a:extLst>
          </p:cNvPr>
          <p:cNvGraphicFramePr>
            <a:graphicFrameLocks noGrp="1"/>
          </p:cNvGraphicFramePr>
          <p:nvPr>
            <p:extLst>
              <p:ext uri="{D42A27DB-BD31-4B8C-83A1-F6EECF244321}">
                <p14:modId xmlns:p14="http://schemas.microsoft.com/office/powerpoint/2010/main" val="1452682239"/>
              </p:ext>
            </p:extLst>
          </p:nvPr>
        </p:nvGraphicFramePr>
        <p:xfrm>
          <a:off x="1017145" y="1206099"/>
          <a:ext cx="9913451" cy="5009045"/>
        </p:xfrm>
        <a:graphic>
          <a:graphicData uri="http://schemas.openxmlformats.org/drawingml/2006/table">
            <a:tbl>
              <a:tblPr>
                <a:tableStyleId>{35758FB7-9AC5-4552-8A53-C91805E547FA}</a:tableStyleId>
              </a:tblPr>
              <a:tblGrid>
                <a:gridCol w="4712774">
                  <a:extLst>
                    <a:ext uri="{9D8B030D-6E8A-4147-A177-3AD203B41FA5}">
                      <a16:colId xmlns:a16="http://schemas.microsoft.com/office/drawing/2014/main" val="1574590317"/>
                    </a:ext>
                  </a:extLst>
                </a:gridCol>
                <a:gridCol w="5200677">
                  <a:extLst>
                    <a:ext uri="{9D8B030D-6E8A-4147-A177-3AD203B41FA5}">
                      <a16:colId xmlns:a16="http://schemas.microsoft.com/office/drawing/2014/main" val="1187197526"/>
                    </a:ext>
                  </a:extLst>
                </a:gridCol>
              </a:tblGrid>
              <a:tr h="502180">
                <a:tc>
                  <a:txBody>
                    <a:bodyPr/>
                    <a:lstStyle/>
                    <a:p>
                      <a:pPr algn="ctr"/>
                      <a:r>
                        <a:rPr lang="en-IN" sz="1800" b="1">
                          <a:latin typeface="Times New Roman" panose="02020603050405020304" pitchFamily="18" charset="0"/>
                          <a:cs typeface="Times New Roman" panose="02020603050405020304" pitchFamily="18" charset="0"/>
                        </a:rPr>
                        <a:t>Informed Search</a:t>
                      </a:r>
                    </a:p>
                  </a:txBody>
                  <a:tcPr anchor="ctr">
                    <a:solidFill>
                      <a:srgbClr val="0070C0"/>
                    </a:solidFill>
                  </a:tcPr>
                </a:tc>
                <a:tc>
                  <a:txBody>
                    <a:bodyPr/>
                    <a:lstStyle/>
                    <a:p>
                      <a:pPr algn="ctr"/>
                      <a:r>
                        <a:rPr lang="en-IN" sz="1800" b="1" dirty="0">
                          <a:latin typeface="Times New Roman" panose="02020603050405020304" pitchFamily="18" charset="0"/>
                          <a:cs typeface="Times New Roman" panose="02020603050405020304" pitchFamily="18" charset="0"/>
                        </a:rPr>
                        <a:t>Uninformed Search</a:t>
                      </a:r>
                    </a:p>
                  </a:txBody>
                  <a:tcPr anchor="ctr">
                    <a:solidFill>
                      <a:srgbClr val="0070C0"/>
                    </a:solidFill>
                  </a:tcPr>
                </a:tc>
                <a:extLst>
                  <a:ext uri="{0D108BD9-81ED-4DB2-BD59-A6C34878D82A}">
                    <a16:rowId xmlns:a16="http://schemas.microsoft.com/office/drawing/2014/main" val="644365130"/>
                  </a:ext>
                </a:extLst>
              </a:tr>
              <a:tr h="50218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uses knowledge for the searching process.</a:t>
                      </a:r>
                    </a:p>
                  </a:txBody>
                  <a:tcPr anchor="ct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doesn’t use knowledge for searching process.</a:t>
                      </a:r>
                    </a:p>
                  </a:txBody>
                  <a:tcPr anchor="ctr"/>
                </a:tc>
                <a:extLst>
                  <a:ext uri="{0D108BD9-81ED-4DB2-BD59-A6C34878D82A}">
                    <a16:rowId xmlns:a16="http://schemas.microsoft.com/office/drawing/2014/main" val="188474129"/>
                  </a:ext>
                </a:extLst>
              </a:tr>
              <a:tr h="853705">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finds solution more quickly.</a:t>
                      </a:r>
                    </a:p>
                  </a:txBody>
                  <a:tcPr anchor="ctr"/>
                </a:tc>
                <a:tc>
                  <a:txBody>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It finds solution slow as compared to informed search.</a:t>
                      </a:r>
                    </a:p>
                  </a:txBody>
                  <a:tcPr anchor="ctr"/>
                </a:tc>
                <a:extLst>
                  <a:ext uri="{0D108BD9-81ED-4DB2-BD59-A6C34878D82A}">
                    <a16:rowId xmlns:a16="http://schemas.microsoft.com/office/drawing/2014/main" val="1245281911"/>
                  </a:ext>
                </a:extLst>
              </a:tr>
              <a:tr h="50218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may or may not be complete.</a:t>
                      </a:r>
                    </a:p>
                  </a:txBody>
                  <a:tcPr anchor="ctr"/>
                </a:tc>
                <a:tc>
                  <a:txBody>
                    <a:bodyPr/>
                    <a:lstStyle/>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It is always complete.</a:t>
                      </a:r>
                    </a:p>
                  </a:txBody>
                  <a:tcPr anchor="ctr"/>
                </a:tc>
                <a:extLst>
                  <a:ext uri="{0D108BD9-81ED-4DB2-BD59-A6C34878D82A}">
                    <a16:rowId xmlns:a16="http://schemas.microsoft.com/office/drawing/2014/main" val="2139653408"/>
                  </a:ext>
                </a:extLst>
              </a:tr>
              <a:tr h="502180">
                <a:tc>
                  <a:txBody>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Cost is low.</a:t>
                      </a:r>
                    </a:p>
                  </a:txBody>
                  <a:tcPr anchor="ctr"/>
                </a:tc>
                <a:tc>
                  <a:txBody>
                    <a:bodyPr/>
                    <a:lstStyle/>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Cost is high.</a:t>
                      </a:r>
                    </a:p>
                  </a:txBody>
                  <a:tcPr anchor="ctr"/>
                </a:tc>
                <a:extLst>
                  <a:ext uri="{0D108BD9-81ED-4DB2-BD59-A6C34878D82A}">
                    <a16:rowId xmlns:a16="http://schemas.microsoft.com/office/drawing/2014/main" val="1732120127"/>
                  </a:ext>
                </a:extLst>
              </a:tr>
              <a:tr h="502180">
                <a:tc>
                  <a:txBody>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consumes less time.</a:t>
                      </a:r>
                    </a:p>
                  </a:txBody>
                  <a:tcPr anchor="ctr"/>
                </a:tc>
                <a:tc>
                  <a:txBody>
                    <a:bodyPr/>
                    <a:lstStyle/>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It consumes moderate time.</a:t>
                      </a:r>
                    </a:p>
                  </a:txBody>
                  <a:tcPr anchor="ctr"/>
                </a:tc>
                <a:extLst>
                  <a:ext uri="{0D108BD9-81ED-4DB2-BD59-A6C34878D82A}">
                    <a16:rowId xmlns:a16="http://schemas.microsoft.com/office/drawing/2014/main" val="3229877839"/>
                  </a:ext>
                </a:extLst>
              </a:tr>
              <a:tr h="50218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provides the direction regarding the solution.</a:t>
                      </a:r>
                    </a:p>
                  </a:txBody>
                  <a:tcPr anchor="ctr"/>
                </a:tc>
                <a:tc>
                  <a:txBody>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No suggestion is given regarding the solution in it.</a:t>
                      </a:r>
                    </a:p>
                  </a:txBody>
                  <a:tcPr anchor="ctr"/>
                </a:tc>
                <a:extLst>
                  <a:ext uri="{0D108BD9-81ED-4DB2-BD59-A6C34878D82A}">
                    <a16:rowId xmlns:a16="http://schemas.microsoft.com/office/drawing/2014/main" val="3004401782"/>
                  </a:ext>
                </a:extLst>
              </a:tr>
              <a:tr h="50218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less lengthy while implementation.</a:t>
                      </a:r>
                    </a:p>
                  </a:txBody>
                  <a:tcPr anchor="ctr"/>
                </a:tc>
                <a:tc>
                  <a:txBody>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It is more lengthy while implementation.</a:t>
                      </a:r>
                    </a:p>
                  </a:txBody>
                  <a:tcPr anchor="ctr"/>
                </a:tc>
                <a:extLst>
                  <a:ext uri="{0D108BD9-81ED-4DB2-BD59-A6C34878D82A}">
                    <a16:rowId xmlns:a16="http://schemas.microsoft.com/office/drawing/2014/main" val="1541570699"/>
                  </a:ext>
                </a:extLst>
              </a:tr>
              <a:tr h="50218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Greedy Search, A* Search, Graph Search</a:t>
                      </a:r>
                    </a:p>
                  </a:txBody>
                  <a:tcPr anchor="ct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Depth First Search, Breadth First Search</a:t>
                      </a:r>
                    </a:p>
                  </a:txBody>
                  <a:tcPr anchor="ctr"/>
                </a:tc>
                <a:extLst>
                  <a:ext uri="{0D108BD9-81ED-4DB2-BD59-A6C34878D82A}">
                    <a16:rowId xmlns:a16="http://schemas.microsoft.com/office/drawing/2014/main" val="2145465904"/>
                  </a:ext>
                </a:extLst>
              </a:tr>
            </a:tbl>
          </a:graphicData>
        </a:graphic>
      </p:graphicFrame>
    </p:spTree>
    <p:extLst>
      <p:ext uri="{BB962C8B-B14F-4D97-AF65-F5344CB8AC3E}">
        <p14:creationId xmlns:p14="http://schemas.microsoft.com/office/powerpoint/2010/main" val="191534002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39E13315-476F-4625-88FD-C90CBE7BC971}"/>
              </a:ext>
            </a:extLst>
          </p:cNvPr>
          <p:cNvSpPr txBox="1">
            <a:spLocks/>
          </p:cNvSpPr>
          <p:nvPr/>
        </p:nvSpPr>
        <p:spPr>
          <a:xfrm>
            <a:off x="311699" y="1152474"/>
            <a:ext cx="10323475" cy="433392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Breadth First Search</a:t>
            </a:r>
          </a:p>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endParaRPr kumimoji="0" 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starts from the root node, explores the neighboring nodes first and moves towards the next level neighbors.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generates one tree at a time until the solution is found.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can be implemented using FIFO queue data structure.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method provides shortest path to the solution.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If </a:t>
            </a: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branching factor</a:t>
            </a: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(average number of child nodes for a given node) = b and depth = d, then number of nodes at level d = b</a:t>
            </a:r>
            <a:r>
              <a:rPr kumimoji="0" lang="en-US" sz="1800" b="0" i="0" u="none" strike="noStrike" kern="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a:t>
            </a: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p:txBody>
      </p:sp>
    </p:spTree>
    <p:extLst>
      <p:ext uri="{BB962C8B-B14F-4D97-AF65-F5344CB8AC3E}">
        <p14:creationId xmlns:p14="http://schemas.microsoft.com/office/powerpoint/2010/main" val="81167641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a:extLst>
              <a:ext uri="{FF2B5EF4-FFF2-40B4-BE49-F238E27FC236}">
                <a16:creationId xmlns:a16="http://schemas.microsoft.com/office/drawing/2014/main" id="{C345125F-62DC-4002-996D-BE869A41CB87}"/>
              </a:ext>
            </a:extLst>
          </p:cNvPr>
          <p:cNvPicPr>
            <a:picLocks noChangeAspect="1"/>
          </p:cNvPicPr>
          <p:nvPr/>
        </p:nvPicPr>
        <p:blipFill>
          <a:blip r:embed="rId2"/>
          <a:stretch>
            <a:fillRect/>
          </a:stretch>
        </p:blipFill>
        <p:spPr>
          <a:xfrm>
            <a:off x="303166" y="1753082"/>
            <a:ext cx="11585668" cy="4197552"/>
          </a:xfrm>
          <a:prstGeom prst="rect">
            <a:avLst/>
          </a:prstGeom>
        </p:spPr>
      </p:pic>
      <p:sp>
        <p:nvSpPr>
          <p:cNvPr id="5" name="TextBox 4">
            <a:extLst>
              <a:ext uri="{FF2B5EF4-FFF2-40B4-BE49-F238E27FC236}">
                <a16:creationId xmlns:a16="http://schemas.microsoft.com/office/drawing/2014/main" id="{1C6A3C34-5051-4413-9FAD-65406606E2DE}"/>
              </a:ext>
            </a:extLst>
          </p:cNvPr>
          <p:cNvSpPr txBox="1"/>
          <p:nvPr/>
        </p:nvSpPr>
        <p:spPr>
          <a:xfrm>
            <a:off x="643597" y="1069922"/>
            <a:ext cx="6098344" cy="483017"/>
          </a:xfrm>
          <a:prstGeom prst="rect">
            <a:avLst/>
          </a:prstGeom>
          <a:noFill/>
        </p:spPr>
        <p:txBody>
          <a:bodyPr wrap="square">
            <a:spAutoFit/>
          </a:body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Breadth First Search</a:t>
            </a:r>
          </a:p>
        </p:txBody>
      </p:sp>
    </p:spTree>
    <p:extLst>
      <p:ext uri="{BB962C8B-B14F-4D97-AF65-F5344CB8AC3E}">
        <p14:creationId xmlns:p14="http://schemas.microsoft.com/office/powerpoint/2010/main" val="262256177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descr="Artificiall Intelligence">
            <a:extLst>
              <a:ext uri="{FF2B5EF4-FFF2-40B4-BE49-F238E27FC236}">
                <a16:creationId xmlns:a16="http://schemas.microsoft.com/office/drawing/2014/main" id="{1C4C9685-F986-4EC0-87E2-58C2D07A2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665" y="1812571"/>
            <a:ext cx="7454952" cy="35894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61CB58-BD0F-4C32-BD34-2491860F4B81}"/>
              </a:ext>
            </a:extLst>
          </p:cNvPr>
          <p:cNvSpPr txBox="1"/>
          <p:nvPr/>
        </p:nvSpPr>
        <p:spPr>
          <a:xfrm>
            <a:off x="868680" y="1263327"/>
            <a:ext cx="6098344" cy="483017"/>
          </a:xfrm>
          <a:prstGeom prst="rect">
            <a:avLst/>
          </a:prstGeom>
          <a:noFill/>
        </p:spPr>
        <p:txBody>
          <a:bodyPr wrap="square">
            <a:spAutoFit/>
          </a:body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BFS tree for Water-Jug Problem</a:t>
            </a:r>
          </a:p>
        </p:txBody>
      </p:sp>
    </p:spTree>
    <p:extLst>
      <p:ext uri="{BB962C8B-B14F-4D97-AF65-F5344CB8AC3E}">
        <p14:creationId xmlns:p14="http://schemas.microsoft.com/office/powerpoint/2010/main" val="304095177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FC56792F-BCED-4C04-B282-9BCF7504C83C}"/>
              </a:ext>
            </a:extLst>
          </p:cNvPr>
          <p:cNvSpPr txBox="1">
            <a:spLocks/>
          </p:cNvSpPr>
          <p:nvPr/>
        </p:nvSpPr>
        <p:spPr>
          <a:xfrm>
            <a:off x="311700" y="1152474"/>
            <a:ext cx="11322282" cy="37720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US" sz="2400" b="1" i="0" u="sng"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Depth First Search</a:t>
            </a:r>
          </a:p>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endPar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DFS algorithm is a recursive algorithm that uses the idea of backtracking.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involves exhaustive searches of all the nodes by going ahead, if possible, else by backtracking.</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Here, the word backtrack means that when you are moving forward and there are no more nodes along the current path, you move backwards on the same path to find nodes to traverse.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All the nodes will be visited on the current path till all the unvisited nodes have been traversed after which the next path will be selected.</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recursive nature of DFS can be implemented using stacks.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528002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a:extLst>
              <a:ext uri="{FF2B5EF4-FFF2-40B4-BE49-F238E27FC236}">
                <a16:creationId xmlns:a16="http://schemas.microsoft.com/office/drawing/2014/main" id="{BAC5B695-79E4-4DA4-8C4A-18329C66B5E7}"/>
              </a:ext>
            </a:extLst>
          </p:cNvPr>
          <p:cNvPicPr>
            <a:picLocks noChangeAspect="1"/>
          </p:cNvPicPr>
          <p:nvPr/>
        </p:nvPicPr>
        <p:blipFill>
          <a:blip r:embed="rId2"/>
          <a:stretch>
            <a:fillRect/>
          </a:stretch>
        </p:blipFill>
        <p:spPr>
          <a:xfrm>
            <a:off x="516192" y="1620900"/>
            <a:ext cx="9696953" cy="4971892"/>
          </a:xfrm>
          <a:prstGeom prst="rect">
            <a:avLst/>
          </a:prstGeom>
        </p:spPr>
      </p:pic>
      <p:sp>
        <p:nvSpPr>
          <p:cNvPr id="5" name="TextBox 4">
            <a:extLst>
              <a:ext uri="{FF2B5EF4-FFF2-40B4-BE49-F238E27FC236}">
                <a16:creationId xmlns:a16="http://schemas.microsoft.com/office/drawing/2014/main" id="{4985CEAD-3A73-4783-8F30-4F03AB47311C}"/>
              </a:ext>
            </a:extLst>
          </p:cNvPr>
          <p:cNvSpPr txBox="1"/>
          <p:nvPr/>
        </p:nvSpPr>
        <p:spPr>
          <a:xfrm>
            <a:off x="516192" y="1052660"/>
            <a:ext cx="6098344" cy="483017"/>
          </a:xfrm>
          <a:prstGeom prst="rect">
            <a:avLst/>
          </a:prstGeom>
          <a:noFill/>
        </p:spPr>
        <p:txBody>
          <a:bodyPr wrap="square">
            <a:spAutoFit/>
          </a:bodyPr>
          <a:lstStyle/>
          <a:p>
            <a:pPr marL="114300" marR="0" lvl="0" indent="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US" sz="2400" b="1" i="0" u="sng"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Depth First Search</a:t>
            </a:r>
          </a:p>
        </p:txBody>
      </p:sp>
    </p:spTree>
    <p:extLst>
      <p:ext uri="{BB962C8B-B14F-4D97-AF65-F5344CB8AC3E}">
        <p14:creationId xmlns:p14="http://schemas.microsoft.com/office/powerpoint/2010/main" val="195285967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IN" sz="2800" dirty="0">
                <a:solidFill>
                  <a:srgbClr val="0098A3"/>
                </a:solidFill>
                <a:latin typeface="CastleT" panose="020E0602050706020204" pitchFamily="34" charset="0"/>
              </a:rPr>
              <a:t>Defining the Problems</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Problem Solving.</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Problem Characteristics.</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Production System.</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Issues in design.</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Uninformed Search.</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Uniform Cost Search.</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Problem Reduction.</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Constraint Satisfaction.</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Mean-end Analysis.</a:t>
            </a:r>
          </a:p>
        </p:txBody>
      </p:sp>
    </p:spTree>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a:extLst>
              <a:ext uri="{FF2B5EF4-FFF2-40B4-BE49-F238E27FC236}">
                <a16:creationId xmlns:a16="http://schemas.microsoft.com/office/drawing/2014/main" id="{134F31AA-FB0A-409B-A84F-52A844B34440}"/>
              </a:ext>
            </a:extLst>
          </p:cNvPr>
          <p:cNvPicPr>
            <a:picLocks noChangeAspect="1"/>
          </p:cNvPicPr>
          <p:nvPr/>
        </p:nvPicPr>
        <p:blipFill>
          <a:blip r:embed="rId2"/>
          <a:stretch>
            <a:fillRect/>
          </a:stretch>
        </p:blipFill>
        <p:spPr>
          <a:xfrm>
            <a:off x="4308890" y="1248641"/>
            <a:ext cx="4933584" cy="5285983"/>
          </a:xfrm>
          <a:prstGeom prst="rect">
            <a:avLst/>
          </a:prstGeom>
        </p:spPr>
      </p:pic>
    </p:spTree>
    <p:extLst>
      <p:ext uri="{BB962C8B-B14F-4D97-AF65-F5344CB8AC3E}">
        <p14:creationId xmlns:p14="http://schemas.microsoft.com/office/powerpoint/2010/main" val="144699801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graphicFrame>
        <p:nvGraphicFramePr>
          <p:cNvPr id="3" name="Group 149">
            <a:extLst>
              <a:ext uri="{FF2B5EF4-FFF2-40B4-BE49-F238E27FC236}">
                <a16:creationId xmlns:a16="http://schemas.microsoft.com/office/drawing/2014/main" id="{5BBA4DF2-E733-4A6D-B59B-E8375DD1ACAA}"/>
              </a:ext>
            </a:extLst>
          </p:cNvPr>
          <p:cNvGraphicFramePr>
            <a:graphicFrameLocks noGrp="1"/>
          </p:cNvGraphicFramePr>
          <p:nvPr>
            <p:extLst>
              <p:ext uri="{D42A27DB-BD31-4B8C-83A1-F6EECF244321}">
                <p14:modId xmlns:p14="http://schemas.microsoft.com/office/powerpoint/2010/main" val="222176590"/>
              </p:ext>
            </p:extLst>
          </p:nvPr>
        </p:nvGraphicFramePr>
        <p:xfrm>
          <a:off x="2504020" y="1266016"/>
          <a:ext cx="6070353" cy="3950562"/>
        </p:xfrm>
        <a:graphic>
          <a:graphicData uri="http://schemas.openxmlformats.org/drawingml/2006/table">
            <a:tbl>
              <a:tblPr/>
              <a:tblGrid>
                <a:gridCol w="2023451">
                  <a:extLst>
                    <a:ext uri="{9D8B030D-6E8A-4147-A177-3AD203B41FA5}">
                      <a16:colId xmlns:a16="http://schemas.microsoft.com/office/drawing/2014/main" val="20000"/>
                    </a:ext>
                  </a:extLst>
                </a:gridCol>
                <a:gridCol w="2023451">
                  <a:extLst>
                    <a:ext uri="{9D8B030D-6E8A-4147-A177-3AD203B41FA5}">
                      <a16:colId xmlns:a16="http://schemas.microsoft.com/office/drawing/2014/main" val="20001"/>
                    </a:ext>
                  </a:extLst>
                </a:gridCol>
                <a:gridCol w="2023451">
                  <a:extLst>
                    <a:ext uri="{9D8B030D-6E8A-4147-A177-3AD203B41FA5}">
                      <a16:colId xmlns:a16="http://schemas.microsoft.com/office/drawing/2014/main" val="20002"/>
                    </a:ext>
                  </a:extLst>
                </a:gridCol>
              </a:tblGrid>
              <a:tr h="9432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Criterion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Breadth-First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Depth-First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r>
                        <a:rPr kumimoji="0" lang="en-GB" sz="24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r>
                        <a:rPr kumimoji="0" lang="en-GB" sz="24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Space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r>
                        <a:rPr kumimoji="0" lang="en-GB" sz="24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Optimal?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Complete?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 Box 150">
            <a:extLst>
              <a:ext uri="{FF2B5EF4-FFF2-40B4-BE49-F238E27FC236}">
                <a16:creationId xmlns:a16="http://schemas.microsoft.com/office/drawing/2014/main" id="{97DE50F9-1855-494F-9B19-0E9A92B4CBDB}"/>
              </a:ext>
            </a:extLst>
          </p:cNvPr>
          <p:cNvSpPr txBox="1">
            <a:spLocks noChangeArrowheads="1"/>
          </p:cNvSpPr>
          <p:nvPr/>
        </p:nvSpPr>
        <p:spPr bwMode="auto">
          <a:xfrm>
            <a:off x="2171700" y="5612814"/>
            <a:ext cx="7848600" cy="396875"/>
          </a:xfrm>
          <a:prstGeom prst="rect">
            <a:avLst/>
          </a:prstGeom>
          <a:noFill/>
          <a:ln w="9525">
            <a:noFill/>
            <a:miter lim="800000"/>
            <a:headEnd/>
            <a:tailEnd/>
          </a:ln>
          <a:effectLst/>
        </p:spPr>
        <p:txBody>
          <a:bodyPr>
            <a:spAutoFit/>
          </a:bodyPr>
          <a:lstStyle/>
          <a:p>
            <a:pPr>
              <a:spcBef>
                <a:spcPct val="50000"/>
              </a:spcBef>
            </a:pPr>
            <a:r>
              <a:rPr lang="en-GB" sz="2000" dirty="0">
                <a:solidFill>
                  <a:srgbClr val="0000FF"/>
                </a:solidFill>
                <a:latin typeface="Times New Roman" panose="02020603050405020304" pitchFamily="18" charset="0"/>
                <a:cs typeface="Times New Roman" panose="02020603050405020304" pitchFamily="18" charset="0"/>
              </a:rPr>
              <a:t>b</a:t>
            </a:r>
            <a:r>
              <a:rPr lang="en-GB" sz="2000" dirty="0">
                <a:latin typeface="Times New Roman" panose="02020603050405020304" pitchFamily="18" charset="0"/>
                <a:cs typeface="Times New Roman" panose="02020603050405020304" pitchFamily="18" charset="0"/>
              </a:rPr>
              <a:t>: branching factor	</a:t>
            </a:r>
            <a:r>
              <a:rPr lang="en-GB" sz="2000" dirty="0">
                <a:solidFill>
                  <a:srgbClr val="0000FF"/>
                </a:solidFill>
                <a:latin typeface="Times New Roman" panose="02020603050405020304" pitchFamily="18" charset="0"/>
                <a:cs typeface="Times New Roman" panose="02020603050405020304" pitchFamily="18" charset="0"/>
              </a:rPr>
              <a:t>d</a:t>
            </a:r>
            <a:r>
              <a:rPr lang="en-GB" sz="2000" dirty="0">
                <a:latin typeface="Times New Roman" panose="02020603050405020304" pitchFamily="18" charset="0"/>
                <a:cs typeface="Times New Roman" panose="02020603050405020304" pitchFamily="18" charset="0"/>
              </a:rPr>
              <a:t>: solution depth	</a:t>
            </a:r>
            <a:r>
              <a:rPr lang="en-GB" sz="2000" dirty="0">
                <a:solidFill>
                  <a:srgbClr val="0000FF"/>
                </a:solidFill>
                <a:latin typeface="Times New Roman" panose="02020603050405020304" pitchFamily="18" charset="0"/>
                <a:cs typeface="Times New Roman" panose="02020603050405020304" pitchFamily="18" charset="0"/>
              </a:rPr>
              <a:t>m</a:t>
            </a:r>
            <a:r>
              <a:rPr lang="en-GB" sz="2000" dirty="0">
                <a:latin typeface="Times New Roman" panose="02020603050405020304" pitchFamily="18" charset="0"/>
                <a:cs typeface="Times New Roman" panose="02020603050405020304" pitchFamily="18" charset="0"/>
              </a:rPr>
              <a:t>: maximum depth</a:t>
            </a:r>
          </a:p>
        </p:txBody>
      </p:sp>
    </p:spTree>
    <p:extLst>
      <p:ext uri="{BB962C8B-B14F-4D97-AF65-F5344CB8AC3E}">
        <p14:creationId xmlns:p14="http://schemas.microsoft.com/office/powerpoint/2010/main" val="406116458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D95035E8-C593-4367-AE78-2771A738D205}"/>
              </a:ext>
            </a:extLst>
          </p:cNvPr>
          <p:cNvSpPr txBox="1">
            <a:spLocks/>
          </p:cNvSpPr>
          <p:nvPr/>
        </p:nvSpPr>
        <p:spPr>
          <a:xfrm>
            <a:off x="311700" y="1124262"/>
            <a:ext cx="10825992" cy="5171605"/>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8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Uniform Cost Search</a:t>
            </a:r>
          </a:p>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endParaRPr kumimoji="0" lang="en-US" sz="28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Uniform-cost search is a searching algorithm used for traversing a weighted tree or graph.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algorithm comes into play when a different cost is available for each edge.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primary goal of the uniform-cost search is to find a path to the goal node which has the lowest cumulative cost.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Uniform-cost search expands nodes according to their path costs form the root node. It can be used to solve any graph/tree where the optimal cost is in demand.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 uniform-cost search algorithm is implemented by the priority queue. It gives maximum priority to the lowest cumulative cost.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Uniform cost search is equivalent to BFS algorithm if the path cost of all edges is the same. </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80895873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F54DBBD1-2469-4107-A18E-98DE76FC3C29}"/>
              </a:ext>
            </a:extLst>
          </p:cNvPr>
          <p:cNvSpPr txBox="1">
            <a:spLocks/>
          </p:cNvSpPr>
          <p:nvPr/>
        </p:nvSpPr>
        <p:spPr>
          <a:xfrm>
            <a:off x="311700" y="1152474"/>
            <a:ext cx="9746700" cy="377202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Algorithm for uniform cost search:</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Insert the root node into the priority queue</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endPar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Repeat while the queue is not empty:</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b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Remove the element with the highest priority </a:t>
            </a:r>
            <a:b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If the removed node is the destination, </a:t>
            </a:r>
          </a:p>
          <a:p>
            <a:pPr marL="114300" marR="0" lvl="0" indent="0" algn="l"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rint total cost and stop the algorithm </a:t>
            </a:r>
            <a:b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Else</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p>
          <a:p>
            <a:pPr marL="114300" marR="0" lvl="0" indent="0" algn="l"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Enqueue all the children of the current node to the priority queue, </a:t>
            </a:r>
          </a:p>
          <a:p>
            <a:pPr marL="114300" marR="0" lvl="0" indent="0" algn="l"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with their cumulative cost from the root as priority</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93722489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a:extLst>
              <a:ext uri="{FF2B5EF4-FFF2-40B4-BE49-F238E27FC236}">
                <a16:creationId xmlns:a16="http://schemas.microsoft.com/office/drawing/2014/main" id="{566C041C-A6A3-4D24-8060-882508EB51AE}"/>
              </a:ext>
            </a:extLst>
          </p:cNvPr>
          <p:cNvPicPr>
            <a:picLocks noChangeAspect="1"/>
          </p:cNvPicPr>
          <p:nvPr/>
        </p:nvPicPr>
        <p:blipFill>
          <a:blip r:embed="rId2"/>
          <a:stretch>
            <a:fillRect/>
          </a:stretch>
        </p:blipFill>
        <p:spPr>
          <a:xfrm>
            <a:off x="705253" y="1585039"/>
            <a:ext cx="3213785" cy="2843966"/>
          </a:xfrm>
          <a:prstGeom prst="rect">
            <a:avLst/>
          </a:prstGeom>
        </p:spPr>
      </p:pic>
      <p:pic>
        <p:nvPicPr>
          <p:cNvPr id="4" name="Picture 3">
            <a:extLst>
              <a:ext uri="{FF2B5EF4-FFF2-40B4-BE49-F238E27FC236}">
                <a16:creationId xmlns:a16="http://schemas.microsoft.com/office/drawing/2014/main" id="{0F3DFE1E-55BB-4895-B0DC-3F3A33328F86}"/>
              </a:ext>
            </a:extLst>
          </p:cNvPr>
          <p:cNvPicPr>
            <a:picLocks noChangeAspect="1"/>
          </p:cNvPicPr>
          <p:nvPr/>
        </p:nvPicPr>
        <p:blipFill>
          <a:blip r:embed="rId3"/>
          <a:stretch>
            <a:fillRect/>
          </a:stretch>
        </p:blipFill>
        <p:spPr>
          <a:xfrm>
            <a:off x="3969992" y="1282696"/>
            <a:ext cx="1885749" cy="1340017"/>
          </a:xfrm>
          <a:prstGeom prst="rect">
            <a:avLst/>
          </a:prstGeom>
        </p:spPr>
      </p:pic>
      <p:pic>
        <p:nvPicPr>
          <p:cNvPr id="5" name="Picture 4">
            <a:extLst>
              <a:ext uri="{FF2B5EF4-FFF2-40B4-BE49-F238E27FC236}">
                <a16:creationId xmlns:a16="http://schemas.microsoft.com/office/drawing/2014/main" id="{81AECD3E-4B90-4B22-9CDD-B8F069B25AD2}"/>
              </a:ext>
            </a:extLst>
          </p:cNvPr>
          <p:cNvPicPr>
            <a:picLocks noChangeAspect="1"/>
          </p:cNvPicPr>
          <p:nvPr/>
        </p:nvPicPr>
        <p:blipFill>
          <a:blip r:embed="rId4"/>
          <a:stretch>
            <a:fillRect/>
          </a:stretch>
        </p:blipFill>
        <p:spPr>
          <a:xfrm>
            <a:off x="5923225" y="1275115"/>
            <a:ext cx="1690083" cy="1347869"/>
          </a:xfrm>
          <a:prstGeom prst="rect">
            <a:avLst/>
          </a:prstGeom>
        </p:spPr>
      </p:pic>
      <p:pic>
        <p:nvPicPr>
          <p:cNvPr id="7" name="Picture 6">
            <a:extLst>
              <a:ext uri="{FF2B5EF4-FFF2-40B4-BE49-F238E27FC236}">
                <a16:creationId xmlns:a16="http://schemas.microsoft.com/office/drawing/2014/main" id="{6D8A3FAB-6100-45FA-98CD-265801BA9F8F}"/>
              </a:ext>
            </a:extLst>
          </p:cNvPr>
          <p:cNvPicPr>
            <a:picLocks noChangeAspect="1"/>
          </p:cNvPicPr>
          <p:nvPr/>
        </p:nvPicPr>
        <p:blipFill>
          <a:blip r:embed="rId5"/>
          <a:stretch>
            <a:fillRect/>
          </a:stretch>
        </p:blipFill>
        <p:spPr>
          <a:xfrm>
            <a:off x="7664242" y="1262660"/>
            <a:ext cx="1690083" cy="1372812"/>
          </a:xfrm>
          <a:prstGeom prst="rect">
            <a:avLst/>
          </a:prstGeom>
        </p:spPr>
      </p:pic>
      <p:pic>
        <p:nvPicPr>
          <p:cNvPr id="8" name="Picture 7">
            <a:extLst>
              <a:ext uri="{FF2B5EF4-FFF2-40B4-BE49-F238E27FC236}">
                <a16:creationId xmlns:a16="http://schemas.microsoft.com/office/drawing/2014/main" id="{703612A0-3CDA-43B6-A869-5E0D065048D2}"/>
              </a:ext>
            </a:extLst>
          </p:cNvPr>
          <p:cNvPicPr>
            <a:picLocks noChangeAspect="1"/>
          </p:cNvPicPr>
          <p:nvPr/>
        </p:nvPicPr>
        <p:blipFill>
          <a:blip r:embed="rId6"/>
          <a:stretch>
            <a:fillRect/>
          </a:stretch>
        </p:blipFill>
        <p:spPr>
          <a:xfrm>
            <a:off x="3969992" y="2650704"/>
            <a:ext cx="1885749" cy="1531208"/>
          </a:xfrm>
          <a:prstGeom prst="rect">
            <a:avLst/>
          </a:prstGeom>
        </p:spPr>
      </p:pic>
      <p:pic>
        <p:nvPicPr>
          <p:cNvPr id="9" name="Picture 8">
            <a:extLst>
              <a:ext uri="{FF2B5EF4-FFF2-40B4-BE49-F238E27FC236}">
                <a16:creationId xmlns:a16="http://schemas.microsoft.com/office/drawing/2014/main" id="{C36491A8-80A0-4CFA-B941-1B088421CD46}"/>
              </a:ext>
            </a:extLst>
          </p:cNvPr>
          <p:cNvPicPr>
            <a:picLocks noChangeAspect="1"/>
          </p:cNvPicPr>
          <p:nvPr/>
        </p:nvPicPr>
        <p:blipFill>
          <a:blip r:embed="rId7"/>
          <a:stretch>
            <a:fillRect/>
          </a:stretch>
        </p:blipFill>
        <p:spPr>
          <a:xfrm>
            <a:off x="5918067" y="2655144"/>
            <a:ext cx="1880584" cy="1237460"/>
          </a:xfrm>
          <a:prstGeom prst="rect">
            <a:avLst/>
          </a:prstGeom>
        </p:spPr>
      </p:pic>
      <p:pic>
        <p:nvPicPr>
          <p:cNvPr id="10" name="Picture 9">
            <a:extLst>
              <a:ext uri="{FF2B5EF4-FFF2-40B4-BE49-F238E27FC236}">
                <a16:creationId xmlns:a16="http://schemas.microsoft.com/office/drawing/2014/main" id="{7E15398B-FC65-4BF6-B800-FB98BF6EC2EF}"/>
              </a:ext>
            </a:extLst>
          </p:cNvPr>
          <p:cNvPicPr>
            <a:picLocks noChangeAspect="1"/>
          </p:cNvPicPr>
          <p:nvPr/>
        </p:nvPicPr>
        <p:blipFill>
          <a:blip r:embed="rId8"/>
          <a:stretch>
            <a:fillRect/>
          </a:stretch>
        </p:blipFill>
        <p:spPr>
          <a:xfrm>
            <a:off x="3969992" y="4221148"/>
            <a:ext cx="1885749" cy="1237459"/>
          </a:xfrm>
          <a:prstGeom prst="rect">
            <a:avLst/>
          </a:prstGeom>
        </p:spPr>
      </p:pic>
      <p:pic>
        <p:nvPicPr>
          <p:cNvPr id="11" name="Picture 10">
            <a:extLst>
              <a:ext uri="{FF2B5EF4-FFF2-40B4-BE49-F238E27FC236}">
                <a16:creationId xmlns:a16="http://schemas.microsoft.com/office/drawing/2014/main" id="{FD90E7A0-696B-4D4A-9336-C97F5E7F4F7D}"/>
              </a:ext>
            </a:extLst>
          </p:cNvPr>
          <p:cNvPicPr>
            <a:picLocks noChangeAspect="1"/>
          </p:cNvPicPr>
          <p:nvPr/>
        </p:nvPicPr>
        <p:blipFill>
          <a:blip r:embed="rId9"/>
          <a:stretch>
            <a:fillRect/>
          </a:stretch>
        </p:blipFill>
        <p:spPr>
          <a:xfrm>
            <a:off x="5904948" y="4210602"/>
            <a:ext cx="1856801" cy="1258579"/>
          </a:xfrm>
          <a:prstGeom prst="rect">
            <a:avLst/>
          </a:prstGeom>
        </p:spPr>
      </p:pic>
      <p:pic>
        <p:nvPicPr>
          <p:cNvPr id="12" name="Picture 11">
            <a:extLst>
              <a:ext uri="{FF2B5EF4-FFF2-40B4-BE49-F238E27FC236}">
                <a16:creationId xmlns:a16="http://schemas.microsoft.com/office/drawing/2014/main" id="{0F6D2358-8BDD-4A9C-AE5D-7B5DDBBF1B1B}"/>
              </a:ext>
            </a:extLst>
          </p:cNvPr>
          <p:cNvPicPr>
            <a:picLocks noChangeAspect="1"/>
          </p:cNvPicPr>
          <p:nvPr/>
        </p:nvPicPr>
        <p:blipFill>
          <a:blip r:embed="rId10"/>
          <a:stretch>
            <a:fillRect/>
          </a:stretch>
        </p:blipFill>
        <p:spPr>
          <a:xfrm>
            <a:off x="7814755" y="4221149"/>
            <a:ext cx="1716647" cy="1237461"/>
          </a:xfrm>
          <a:prstGeom prst="rect">
            <a:avLst/>
          </a:prstGeom>
        </p:spPr>
      </p:pic>
    </p:spTree>
    <p:extLst>
      <p:ext uri="{BB962C8B-B14F-4D97-AF65-F5344CB8AC3E}">
        <p14:creationId xmlns:p14="http://schemas.microsoft.com/office/powerpoint/2010/main" val="232150338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D852EF9B-992B-49A2-915E-100FCD269138}"/>
              </a:ext>
            </a:extLst>
          </p:cNvPr>
          <p:cNvSpPr txBox="1">
            <a:spLocks/>
          </p:cNvSpPr>
          <p:nvPr/>
        </p:nvSpPr>
        <p:spPr>
          <a:xfrm>
            <a:off x="311700" y="1152474"/>
            <a:ext cx="8520600" cy="5519184"/>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ct val="0"/>
              </a:spcBef>
              <a:spcAft>
                <a:spcPct val="20000"/>
              </a:spcAft>
              <a:buClr>
                <a:srgbClr val="000000"/>
              </a:buClr>
              <a:buSzPct val="120000"/>
              <a:buFontTx/>
              <a:buNone/>
              <a:tabLst/>
              <a:defRPr/>
            </a:pP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To choose an appropriate method for a particular problem:</a:t>
            </a:r>
          </a:p>
          <a:p>
            <a:pPr marL="457200" marR="0" lvl="0" indent="-342900" algn="just" defTabSz="914400" rtl="0" eaLnBrk="1" fontAlgn="auto" latinLnBrk="0" hangingPunct="1">
              <a:lnSpc>
                <a:spcPct val="115000"/>
              </a:lnSpc>
              <a:spcBef>
                <a:spcPct val="0"/>
              </a:spcBef>
              <a:spcAft>
                <a:spcPct val="20000"/>
              </a:spcAft>
              <a:buClr>
                <a:srgbClr val="000000"/>
              </a:buClr>
              <a:buSzPct val="120000"/>
              <a:buFontTx/>
              <a:buNone/>
              <a:tabLst/>
              <a:defRPr/>
            </a:pPr>
            <a:endPar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000000"/>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Is the problem decomposable?</a:t>
            </a: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Can solution steps be ignored or undone?</a:t>
            </a: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Is the universe predictable?</a:t>
            </a: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Is a good solution absolute or relative?</a:t>
            </a: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Is the solution a state or a path?</a:t>
            </a: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What is the role of knowledge?</a:t>
            </a: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20000"/>
              </a:spcAft>
              <a:buClr>
                <a:srgbClr val="595959"/>
              </a:buClr>
              <a:buSzPct val="1200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Does the task require human-interaction?</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99871052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ADD08E4F-86F3-4ECC-BD1A-BA69C65DE129}"/>
              </a:ext>
            </a:extLst>
          </p:cNvPr>
          <p:cNvSpPr txBox="1">
            <a:spLocks/>
          </p:cNvSpPr>
          <p:nvPr/>
        </p:nvSpPr>
        <p:spPr>
          <a:xfrm>
            <a:off x="311699" y="1159908"/>
            <a:ext cx="11080825" cy="37720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GB"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Can the problem be broken down to smaller problems to be solved independently?</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GB" sz="24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Decomposable problem can be solved easily.</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5" name="Picture 4">
            <a:extLst>
              <a:ext uri="{FF2B5EF4-FFF2-40B4-BE49-F238E27FC236}">
                <a16:creationId xmlns:a16="http://schemas.microsoft.com/office/drawing/2014/main" id="{FAFE4741-318F-4981-9C34-F4E3F6A8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155" y="2803087"/>
            <a:ext cx="6836959" cy="3532429"/>
          </a:xfrm>
          <a:prstGeom prst="rect">
            <a:avLst/>
          </a:prstGeom>
        </p:spPr>
      </p:pic>
    </p:spTree>
    <p:extLst>
      <p:ext uri="{BB962C8B-B14F-4D97-AF65-F5344CB8AC3E}">
        <p14:creationId xmlns:p14="http://schemas.microsoft.com/office/powerpoint/2010/main" val="145283577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16E40672-43DC-45A3-BCDA-3CB7A0A39AAD}"/>
              </a:ext>
            </a:extLst>
          </p:cNvPr>
          <p:cNvSpPr txBox="1">
            <a:spLocks/>
          </p:cNvSpPr>
          <p:nvPr/>
        </p:nvSpPr>
        <p:spPr>
          <a:xfrm>
            <a:off x="311700" y="1152474"/>
            <a:ext cx="8520600" cy="3772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0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Can solution steps be ignored or undone?</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Theorem Proving</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 lemma that has been proved can be ignored for next steps.</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Ignorable!</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endPar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The 8-Puzzle</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endParaRPr kumimoji="0" lang="en-GB" sz="20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endPar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endPar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endPar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Moves can be undone and backtracked.</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0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Recoverable!</a:t>
            </a: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graphicFrame>
        <p:nvGraphicFramePr>
          <p:cNvPr id="5" name="Group 22">
            <a:extLst>
              <a:ext uri="{FF2B5EF4-FFF2-40B4-BE49-F238E27FC236}">
                <a16:creationId xmlns:a16="http://schemas.microsoft.com/office/drawing/2014/main" id="{D97B6229-5DE0-4FA1-80CB-4111983752A4}"/>
              </a:ext>
            </a:extLst>
          </p:cNvPr>
          <p:cNvGraphicFramePr>
            <a:graphicFrameLocks noGrp="1"/>
          </p:cNvGraphicFramePr>
          <p:nvPr>
            <p:extLst>
              <p:ext uri="{D42A27DB-BD31-4B8C-83A1-F6EECF244321}">
                <p14:modId xmlns:p14="http://schemas.microsoft.com/office/powerpoint/2010/main" val="3258551237"/>
              </p:ext>
            </p:extLst>
          </p:nvPr>
        </p:nvGraphicFramePr>
        <p:xfrm>
          <a:off x="4054836" y="2851937"/>
          <a:ext cx="1349298" cy="1371600"/>
        </p:xfrm>
        <a:graphic>
          <a:graphicData uri="http://schemas.openxmlformats.org/drawingml/2006/table">
            <a:tbl>
              <a:tblPr/>
              <a:tblGrid>
                <a:gridCol w="449766">
                  <a:extLst>
                    <a:ext uri="{9D8B030D-6E8A-4147-A177-3AD203B41FA5}">
                      <a16:colId xmlns:a16="http://schemas.microsoft.com/office/drawing/2014/main" val="20000"/>
                    </a:ext>
                  </a:extLst>
                </a:gridCol>
                <a:gridCol w="449766">
                  <a:extLst>
                    <a:ext uri="{9D8B030D-6E8A-4147-A177-3AD203B41FA5}">
                      <a16:colId xmlns:a16="http://schemas.microsoft.com/office/drawing/2014/main" val="20001"/>
                    </a:ext>
                  </a:extLst>
                </a:gridCol>
                <a:gridCol w="449766">
                  <a:extLst>
                    <a:ext uri="{9D8B030D-6E8A-4147-A177-3AD203B41FA5}">
                      <a16:colId xmlns:a16="http://schemas.microsoft.com/office/drawing/2014/main" val="20002"/>
                    </a:ext>
                  </a:extLst>
                </a:gridCol>
              </a:tblGrid>
              <a:tr h="4206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Arial Unicode MS" pitchFamily="34" charset="-128"/>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Arial Unicode MS" pitchFamily="34" charset="-128"/>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Arial Unicode MS" pitchFamily="34" charset="-128"/>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23">
            <a:extLst>
              <a:ext uri="{FF2B5EF4-FFF2-40B4-BE49-F238E27FC236}">
                <a16:creationId xmlns:a16="http://schemas.microsoft.com/office/drawing/2014/main" id="{FA121FBF-64D2-4906-985B-810871B0A1F6}"/>
              </a:ext>
            </a:extLst>
          </p:cNvPr>
          <p:cNvGraphicFramePr>
            <a:graphicFrameLocks noGrp="1"/>
          </p:cNvGraphicFramePr>
          <p:nvPr>
            <p:extLst>
              <p:ext uri="{D42A27DB-BD31-4B8C-83A1-F6EECF244321}">
                <p14:modId xmlns:p14="http://schemas.microsoft.com/office/powerpoint/2010/main" val="1730873829"/>
              </p:ext>
            </p:extLst>
          </p:nvPr>
        </p:nvGraphicFramePr>
        <p:xfrm>
          <a:off x="7102836" y="2851937"/>
          <a:ext cx="1349298" cy="1371600"/>
        </p:xfrm>
        <a:graphic>
          <a:graphicData uri="http://schemas.openxmlformats.org/drawingml/2006/table">
            <a:tbl>
              <a:tblPr/>
              <a:tblGrid>
                <a:gridCol w="449766">
                  <a:extLst>
                    <a:ext uri="{9D8B030D-6E8A-4147-A177-3AD203B41FA5}">
                      <a16:colId xmlns:a16="http://schemas.microsoft.com/office/drawing/2014/main" val="20000"/>
                    </a:ext>
                  </a:extLst>
                </a:gridCol>
                <a:gridCol w="449766">
                  <a:extLst>
                    <a:ext uri="{9D8B030D-6E8A-4147-A177-3AD203B41FA5}">
                      <a16:colId xmlns:a16="http://schemas.microsoft.com/office/drawing/2014/main" val="20001"/>
                    </a:ext>
                  </a:extLst>
                </a:gridCol>
                <a:gridCol w="449766">
                  <a:extLst>
                    <a:ext uri="{9D8B030D-6E8A-4147-A177-3AD203B41FA5}">
                      <a16:colId xmlns:a16="http://schemas.microsoft.com/office/drawing/2014/main" val="20002"/>
                    </a:ext>
                  </a:extLst>
                </a:gridCol>
              </a:tblGrid>
              <a:tr h="4206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Arial Unicode MS" pitchFamily="34" charset="-128"/>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AutoShape 41">
            <a:extLst>
              <a:ext uri="{FF2B5EF4-FFF2-40B4-BE49-F238E27FC236}">
                <a16:creationId xmlns:a16="http://schemas.microsoft.com/office/drawing/2014/main" id="{FCEA4FA1-F0DA-4FA7-931F-55DA0F1FE42F}"/>
              </a:ext>
            </a:extLst>
          </p:cNvPr>
          <p:cNvSpPr>
            <a:spLocks noChangeArrowheads="1"/>
          </p:cNvSpPr>
          <p:nvPr/>
        </p:nvSpPr>
        <p:spPr bwMode="auto">
          <a:xfrm>
            <a:off x="6188436" y="3461538"/>
            <a:ext cx="351991" cy="277728"/>
          </a:xfrm>
          <a:prstGeom prst="rightArrow">
            <a:avLst>
              <a:gd name="adj1" fmla="val 50000"/>
              <a:gd name="adj2" fmla="val 25000"/>
            </a:avLst>
          </a:prstGeom>
          <a:solidFill>
            <a:schemeClr val="tx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93282826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0D76E41F-27E5-4042-8000-AFDE704C8FE6}"/>
              </a:ext>
            </a:extLst>
          </p:cNvPr>
          <p:cNvSpPr txBox="1">
            <a:spLocks/>
          </p:cNvSpPr>
          <p:nvPr/>
        </p:nvSpPr>
        <p:spPr>
          <a:xfrm>
            <a:off x="311700" y="1152474"/>
            <a:ext cx="9831106" cy="44746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Playing Chess</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Moves cannot be retracted.</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Irrecoverable!</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Arial"/>
              <a:buChar char="●"/>
              <a:tabLst/>
              <a:defRPr/>
            </a:pP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Ignorable problems</a:t>
            </a: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solution steps can be ignored</a:t>
            </a:r>
          </a:p>
          <a:p>
            <a:pPr marL="114300" marR="0" lvl="0" indent="0" algn="just" defTabSz="914400" rtl="0" eaLnBrk="1" fontAlgn="auto" latinLnBrk="0" hangingPunct="1">
              <a:lnSpc>
                <a:spcPct val="115000"/>
              </a:lnSpc>
              <a:spcBef>
                <a:spcPts val="0"/>
              </a:spcBef>
              <a:spcAft>
                <a:spcPts val="0"/>
              </a:spcAft>
              <a:buClr>
                <a:srgbClr val="000000"/>
              </a:buClr>
              <a:buSzPts val="1800"/>
              <a:buFont typeface="Arial"/>
              <a:buNone/>
              <a:tabLst/>
              <a:defRPr/>
            </a:pP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e.g. Theorem proving</a:t>
            </a:r>
          </a:p>
          <a:p>
            <a:pPr marL="457200" marR="0" lvl="0" indent="-342900" algn="just" defTabSz="914400" rtl="0" eaLnBrk="1" fontAlgn="auto" latinLnBrk="0" hangingPunct="1">
              <a:lnSpc>
                <a:spcPct val="115000"/>
              </a:lnSpc>
              <a:spcBef>
                <a:spcPct val="0"/>
              </a:spcBef>
              <a:spcAft>
                <a:spcPct val="50000"/>
              </a:spcAft>
              <a:buClr>
                <a:srgbClr val="000000"/>
              </a:buClr>
              <a:buSzPts val="1800"/>
              <a:buFont typeface="Arial"/>
              <a:buChar char="●"/>
              <a:tabLst/>
              <a:defRPr/>
            </a:pP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Recoverable problems</a:t>
            </a: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solution steps can be undone</a:t>
            </a:r>
          </a:p>
          <a:p>
            <a:pPr marL="114300" marR="0" lvl="0" indent="0" algn="just" defTabSz="914400" rtl="0" eaLnBrk="1" fontAlgn="auto" latinLnBrk="0" hangingPunct="1">
              <a:lnSpc>
                <a:spcPct val="115000"/>
              </a:lnSpc>
              <a:spcBef>
                <a:spcPct val="0"/>
              </a:spcBef>
              <a:spcAft>
                <a:spcPct val="50000"/>
              </a:spcAft>
              <a:buClr>
                <a:srgbClr val="000000"/>
              </a:buClr>
              <a:buSzPts val="1800"/>
              <a:buFont typeface="Arial"/>
              <a:buNone/>
              <a:tabLst/>
              <a:defRPr/>
            </a:pP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e.g. 8-puzzle</a:t>
            </a:r>
          </a:p>
          <a:p>
            <a:pPr marL="457200" marR="0" lvl="0" indent="-342900" algn="just" defTabSz="914400" rtl="0" eaLnBrk="1" fontAlgn="auto" latinLnBrk="0" hangingPunct="1">
              <a:lnSpc>
                <a:spcPct val="115000"/>
              </a:lnSpc>
              <a:spcBef>
                <a:spcPct val="0"/>
              </a:spcBef>
              <a:spcAft>
                <a:spcPts val="0"/>
              </a:spcAft>
              <a:buClr>
                <a:srgbClr val="000000"/>
              </a:buClr>
              <a:buSzPts val="1800"/>
              <a:buFont typeface="Arial"/>
              <a:buChar char="●"/>
              <a:tabLst/>
              <a:defRPr/>
            </a:pP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Irrecoverable problems</a:t>
            </a: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solution steps can not be undone </a:t>
            </a:r>
          </a:p>
          <a:p>
            <a:pPr marL="114300" marR="0" lvl="0" indent="0" algn="just" defTabSz="914400" rtl="0" eaLnBrk="1" fontAlgn="auto" latinLnBrk="0" hangingPunct="1">
              <a:lnSpc>
                <a:spcPct val="115000"/>
              </a:lnSpc>
              <a:spcBef>
                <a:spcPct val="0"/>
              </a:spcBef>
              <a:spcAft>
                <a:spcPts val="0"/>
              </a:spcAft>
              <a:buClr>
                <a:srgbClr val="000000"/>
              </a:buClr>
              <a:buSzPts val="1800"/>
              <a:buFont typeface="Arial"/>
              <a:buNone/>
              <a:tabLst/>
              <a:defRPr/>
            </a:pP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e.g chess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51470467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9C370C01-40CC-4127-A0B9-7765A5B749FA}"/>
              </a:ext>
            </a:extLst>
          </p:cNvPr>
          <p:cNvSpPr txBox="1">
            <a:spLocks/>
          </p:cNvSpPr>
          <p:nvPr/>
        </p:nvSpPr>
        <p:spPr>
          <a:xfrm>
            <a:off x="311699" y="1152474"/>
            <a:ext cx="11139403" cy="5304597"/>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IN"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Is the universe predictable?</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The 8-Puzzle</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Every time we make a move, we know exactly what will happen</a:t>
            </a: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Certain outcome!</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Playing Bridge</a:t>
            </a:r>
          </a:p>
          <a:p>
            <a:pPr marL="177800" marR="0" lvl="0" indent="-635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We cannot know exactly where all the cards are or what  the other players will do on their turns</a:t>
            </a: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endPar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Uncertain outcome!</a:t>
            </a:r>
          </a:p>
          <a:p>
            <a:pPr marL="457200" marR="0" lvl="0" indent="-342900" algn="just" defTabSz="914400" rtl="0" eaLnBrk="1" fontAlgn="auto" latinLnBrk="0" hangingPunct="1">
              <a:lnSpc>
                <a:spcPct val="115000"/>
              </a:lnSpc>
              <a:spcBef>
                <a:spcPts val="0"/>
              </a:spcBef>
              <a:spcAft>
                <a:spcPct val="50000"/>
              </a:spcAft>
              <a:buClr>
                <a:srgbClr val="000000"/>
              </a:buClr>
              <a:buSzPts val="18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For</a:t>
            </a: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 certain-outcome problems</a:t>
            </a:r>
            <a:r>
              <a:rPr kumimoji="0" lang="en-GB" sz="24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a:t>
            </a: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planning can used to generate a sequence of operators that is guaranteed to lead to a solution.</a:t>
            </a:r>
            <a:r>
              <a:rPr kumimoji="0" lang="en-GB" sz="24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 </a:t>
            </a:r>
          </a:p>
          <a:p>
            <a:pPr marL="457200" marR="0" lvl="0" indent="-342900" algn="just" defTabSz="914400" rtl="0" eaLnBrk="1" fontAlgn="auto" latinLnBrk="0" hangingPunct="1">
              <a:lnSpc>
                <a:spcPct val="115000"/>
              </a:lnSpc>
              <a:spcBef>
                <a:spcPct val="0"/>
              </a:spcBef>
              <a:spcAft>
                <a:spcPct val="50000"/>
              </a:spcAft>
              <a:buClr>
                <a:srgbClr val="000000"/>
              </a:buClr>
              <a:buSzPts val="1800"/>
              <a:buFont typeface="Arial"/>
              <a:buChar char="●"/>
              <a:tabLst/>
              <a:defRPr/>
            </a:pP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For</a:t>
            </a: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 uncertain-outcome problems</a:t>
            </a: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 sequence of generated operators can only have a good probability of leading to a solution</a:t>
            </a:r>
            <a:r>
              <a:rPr kumimoji="0" lang="en-GB" sz="24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a:t>
            </a:r>
          </a:p>
          <a:p>
            <a:pPr marL="457200" marR="0" lvl="0" indent="-342900" algn="just" defTabSz="914400" rtl="0" eaLnBrk="1" fontAlgn="auto" latinLnBrk="0" hangingPunct="1">
              <a:lnSpc>
                <a:spcPct val="115000"/>
              </a:lnSpc>
              <a:spcBef>
                <a:spcPct val="0"/>
              </a:spcBef>
              <a:spcAft>
                <a:spcPts val="0"/>
              </a:spcAft>
              <a:buClr>
                <a:srgbClr val="000000"/>
              </a:buClr>
              <a:buSzPts val="1800"/>
              <a:buFontTx/>
              <a:buNone/>
              <a:tabLst/>
              <a:defRPr/>
            </a:pPr>
            <a:r>
              <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	Plan revision </a:t>
            </a:r>
            <a:r>
              <a:rPr kumimoji="0" lang="en-GB"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is made as the plan is carried out and the necessary feedback is provided.</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endParaRPr kumimoji="0" lang="en-GB" sz="24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8245561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IN" sz="2800" dirty="0">
                <a:latin typeface="CastleT" panose="020E0602050706020204" pitchFamily="34" charset="0"/>
              </a:rPr>
              <a:t>Defining the Problems</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Problem Solving.</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Problem Characteristics.</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Production System.</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Issues in design.</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Uninformed Search.</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Uniform Cost Search.</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Problem Reduction.</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Constraint Satisfaction.</a:t>
            </a:r>
          </a:p>
          <a:p>
            <a:pPr marL="342900" indent="-342900">
              <a:buFont typeface="Arial" panose="020B0604020202020204" pitchFamily="34" charset="0"/>
              <a:buChar char="•"/>
            </a:pPr>
            <a:r>
              <a:rPr lang="en-IN" sz="2800" dirty="0">
                <a:solidFill>
                  <a:srgbClr val="0098A3"/>
                </a:solidFill>
                <a:latin typeface="CastleT" panose="020E0602050706020204" pitchFamily="34" charset="0"/>
              </a:rPr>
              <a:t>Mean-end Analysis.</a:t>
            </a:r>
          </a:p>
        </p:txBody>
      </p:sp>
    </p:spTree>
    <p:extLst>
      <p:ext uri="{BB962C8B-B14F-4D97-AF65-F5344CB8AC3E}">
        <p14:creationId xmlns:p14="http://schemas.microsoft.com/office/powerpoint/2010/main" val="413539981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A187ECD0-974F-4ED9-81FD-0A270C34F92F}"/>
              </a:ext>
            </a:extLst>
          </p:cNvPr>
          <p:cNvSpPr txBox="1">
            <a:spLocks/>
          </p:cNvSpPr>
          <p:nvPr/>
        </p:nvSpPr>
        <p:spPr>
          <a:xfrm>
            <a:off x="474642" y="1031638"/>
            <a:ext cx="5905730" cy="61006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US" sz="2000" b="1" kern="0" dirty="0">
                <a:solidFill>
                  <a:srgbClr val="FF0000"/>
                </a:solidFill>
              </a:rPr>
              <a:t>Is a good solution absolute or relative?</a:t>
            </a:r>
          </a:p>
          <a:p>
            <a:pPr marL="533400" indent="-533400" defTabSz="914400">
              <a:lnSpc>
                <a:spcPct val="90000"/>
              </a:lnSpc>
              <a:spcBef>
                <a:spcPct val="0"/>
              </a:spcBef>
              <a:spcAft>
                <a:spcPct val="50000"/>
              </a:spcAft>
              <a:buClr>
                <a:schemeClr val="tx1"/>
              </a:buClr>
            </a:pPr>
            <a:r>
              <a:rPr lang="en-GB" sz="2000" kern="0" dirty="0">
                <a:solidFill>
                  <a:schemeClr val="tx1"/>
                </a:solidFill>
              </a:rPr>
              <a:t>Simple facts  are define in database</a:t>
            </a:r>
          </a:p>
          <a:p>
            <a:pPr marL="533400" indent="-533400" defTabSz="914400">
              <a:lnSpc>
                <a:spcPct val="90000"/>
              </a:lnSpc>
              <a:spcBef>
                <a:spcPct val="0"/>
              </a:spcBef>
              <a:spcAft>
                <a:spcPct val="50000"/>
              </a:spcAft>
              <a:buClr>
                <a:schemeClr val="tx1"/>
              </a:buClr>
              <a:buFontTx/>
              <a:buAutoNum type="arabicPeriod"/>
            </a:pPr>
            <a:r>
              <a:rPr lang="en-GB" sz="2000" kern="0" dirty="0">
                <a:solidFill>
                  <a:schemeClr val="tx1"/>
                </a:solidFill>
              </a:rPr>
              <a:t>Marcus was a man.</a:t>
            </a:r>
            <a:endParaRPr lang="en-GB" sz="2000" kern="0" dirty="0">
              <a:solidFill>
                <a:schemeClr val="tx1"/>
              </a:solidFill>
              <a:sym typeface="Symbol" pitchFamily="18" charset="2"/>
            </a:endParaRPr>
          </a:p>
          <a:p>
            <a:pPr marL="533400" indent="-533400" defTabSz="914400">
              <a:lnSpc>
                <a:spcPct val="90000"/>
              </a:lnSpc>
              <a:spcBef>
                <a:spcPct val="0"/>
              </a:spcBef>
              <a:spcAft>
                <a:spcPct val="50000"/>
              </a:spcAft>
              <a:buClr>
                <a:schemeClr val="tx1"/>
              </a:buClr>
              <a:buFontTx/>
              <a:buNone/>
            </a:pPr>
            <a:r>
              <a:rPr lang="en-GB" sz="2000" kern="0" dirty="0">
                <a:solidFill>
                  <a:schemeClr val="tx1"/>
                </a:solidFill>
              </a:rPr>
              <a:t>2.	Marcus was a Pompeian.</a:t>
            </a:r>
          </a:p>
          <a:p>
            <a:pPr marL="533400" indent="-533400" defTabSz="914400">
              <a:lnSpc>
                <a:spcPct val="90000"/>
              </a:lnSpc>
              <a:spcBef>
                <a:spcPct val="0"/>
              </a:spcBef>
              <a:spcAft>
                <a:spcPct val="50000"/>
              </a:spcAft>
              <a:buClr>
                <a:schemeClr val="tx1"/>
              </a:buClr>
              <a:buFontTx/>
              <a:buNone/>
            </a:pPr>
            <a:r>
              <a:rPr lang="en-GB" sz="2000" kern="0" dirty="0">
                <a:solidFill>
                  <a:schemeClr val="tx1"/>
                </a:solidFill>
              </a:rPr>
              <a:t>3.	Marcus was born in 40 A.D.</a:t>
            </a:r>
          </a:p>
          <a:p>
            <a:pPr marL="533400" indent="-533400" defTabSz="914400">
              <a:lnSpc>
                <a:spcPct val="90000"/>
              </a:lnSpc>
              <a:spcBef>
                <a:spcPct val="0"/>
              </a:spcBef>
              <a:spcAft>
                <a:spcPct val="50000"/>
              </a:spcAft>
              <a:buClr>
                <a:schemeClr val="tx1"/>
              </a:buClr>
              <a:buFontTx/>
              <a:buNone/>
            </a:pPr>
            <a:r>
              <a:rPr lang="en-GB" sz="2000" kern="0" dirty="0">
                <a:solidFill>
                  <a:schemeClr val="tx1"/>
                </a:solidFill>
              </a:rPr>
              <a:t>4.	All men are mortal.</a:t>
            </a:r>
          </a:p>
          <a:p>
            <a:pPr marL="533400" indent="-533400" defTabSz="914400">
              <a:lnSpc>
                <a:spcPct val="90000"/>
              </a:lnSpc>
              <a:spcBef>
                <a:spcPct val="0"/>
              </a:spcBef>
              <a:buClr>
                <a:schemeClr val="tx1"/>
              </a:buClr>
              <a:buFontTx/>
              <a:buNone/>
            </a:pPr>
            <a:r>
              <a:rPr lang="en-GB" sz="2000" kern="0" dirty="0">
                <a:solidFill>
                  <a:schemeClr val="tx1"/>
                </a:solidFill>
              </a:rPr>
              <a:t>5.	All </a:t>
            </a:r>
            <a:r>
              <a:rPr lang="en-GB" sz="2000" kern="0" dirty="0" err="1">
                <a:solidFill>
                  <a:schemeClr val="tx1"/>
                </a:solidFill>
              </a:rPr>
              <a:t>Pompeians</a:t>
            </a:r>
            <a:r>
              <a:rPr lang="en-GB" sz="2000" kern="0" dirty="0">
                <a:solidFill>
                  <a:schemeClr val="tx1"/>
                </a:solidFill>
              </a:rPr>
              <a:t> died when the volcano </a:t>
            </a:r>
          </a:p>
          <a:p>
            <a:pPr marL="533400" indent="-533400" defTabSz="914400">
              <a:lnSpc>
                <a:spcPct val="90000"/>
              </a:lnSpc>
              <a:spcBef>
                <a:spcPct val="0"/>
              </a:spcBef>
              <a:spcAft>
                <a:spcPct val="50000"/>
              </a:spcAft>
              <a:buClr>
                <a:schemeClr val="tx1"/>
              </a:buClr>
              <a:buFontTx/>
              <a:buNone/>
            </a:pPr>
            <a:r>
              <a:rPr lang="en-GB" sz="2000" kern="0" dirty="0">
                <a:solidFill>
                  <a:schemeClr val="tx1"/>
                </a:solidFill>
              </a:rPr>
              <a:t>	erupted in 79 A.D.</a:t>
            </a:r>
          </a:p>
          <a:p>
            <a:pPr marL="533400" indent="-533400" defTabSz="914400">
              <a:lnSpc>
                <a:spcPct val="90000"/>
              </a:lnSpc>
              <a:spcBef>
                <a:spcPct val="0"/>
              </a:spcBef>
              <a:spcAft>
                <a:spcPct val="50000"/>
              </a:spcAft>
              <a:buClr>
                <a:schemeClr val="tx1"/>
              </a:buClr>
              <a:buFontTx/>
              <a:buNone/>
            </a:pPr>
            <a:r>
              <a:rPr lang="en-GB" sz="2000" kern="0" dirty="0">
                <a:solidFill>
                  <a:schemeClr val="tx1"/>
                </a:solidFill>
              </a:rPr>
              <a:t>6.	No mortal lives longer than 150 years.</a:t>
            </a:r>
          </a:p>
          <a:p>
            <a:pPr marL="533400" indent="-533400" defTabSz="914400">
              <a:lnSpc>
                <a:spcPct val="90000"/>
              </a:lnSpc>
              <a:spcBef>
                <a:spcPct val="0"/>
              </a:spcBef>
              <a:spcAft>
                <a:spcPct val="50000"/>
              </a:spcAft>
              <a:buClr>
                <a:schemeClr val="tx1"/>
              </a:buClr>
              <a:buFontTx/>
              <a:buAutoNum type="arabicPeriod" startAt="7"/>
            </a:pPr>
            <a:r>
              <a:rPr lang="en-GB" sz="2000" kern="0" dirty="0">
                <a:solidFill>
                  <a:schemeClr val="tx1"/>
                </a:solidFill>
              </a:rPr>
              <a:t>It is now 1991 A.D.</a:t>
            </a:r>
          </a:p>
          <a:p>
            <a:pPr marL="533400" indent="-533400" defTabSz="914400">
              <a:lnSpc>
                <a:spcPct val="90000"/>
              </a:lnSpc>
              <a:spcBef>
                <a:spcPct val="0"/>
              </a:spcBef>
              <a:spcAft>
                <a:spcPct val="50000"/>
              </a:spcAft>
              <a:buClr>
                <a:schemeClr val="tx1"/>
              </a:buClr>
              <a:buFontTx/>
              <a:buAutoNum type="arabicPeriod" startAt="7"/>
            </a:pPr>
            <a:r>
              <a:rPr lang="en-GB" sz="2000" kern="0" dirty="0">
                <a:solidFill>
                  <a:schemeClr val="tx1"/>
                </a:solidFill>
              </a:rPr>
              <a:t>It is now 1991 A.D.</a:t>
            </a:r>
            <a:endParaRPr lang="en-GB" sz="2000" kern="0" dirty="0">
              <a:solidFill>
                <a:schemeClr val="tx1"/>
              </a:solidFill>
              <a:sym typeface="Symbol" pitchFamily="18" charset="2"/>
            </a:endParaRPr>
          </a:p>
          <a:p>
            <a:pPr defTabSz="914400"/>
            <a:r>
              <a:rPr lang="en-US" sz="2000" kern="0" dirty="0">
                <a:solidFill>
                  <a:schemeClr val="tx1"/>
                </a:solidFill>
              </a:rPr>
              <a:t>Is Marcus alive?</a:t>
            </a:r>
          </a:p>
          <a:p>
            <a:pPr defTabSz="914400"/>
            <a:r>
              <a:rPr lang="en-US" sz="2000" kern="0" dirty="0">
                <a:solidFill>
                  <a:schemeClr val="tx1"/>
                </a:solidFill>
              </a:rPr>
              <a:t>Different reasoning paths lead to the answer. It does not matter which path we follow.</a:t>
            </a:r>
          </a:p>
          <a:p>
            <a:pPr defTabSz="914400"/>
            <a:endParaRPr lang="en-IN" sz="2000" kern="0" dirty="0">
              <a:solidFill>
                <a:schemeClr val="tx1"/>
              </a:solidFill>
            </a:endParaRPr>
          </a:p>
        </p:txBody>
      </p:sp>
      <p:sp>
        <p:nvSpPr>
          <p:cNvPr id="5" name="Text Placeholder 3">
            <a:extLst>
              <a:ext uri="{FF2B5EF4-FFF2-40B4-BE49-F238E27FC236}">
                <a16:creationId xmlns:a16="http://schemas.microsoft.com/office/drawing/2014/main" id="{75867761-8573-4BB2-A936-2CF11B0E6565}"/>
              </a:ext>
            </a:extLst>
          </p:cNvPr>
          <p:cNvSpPr txBox="1">
            <a:spLocks/>
          </p:cNvSpPr>
          <p:nvPr/>
        </p:nvSpPr>
        <p:spPr>
          <a:xfrm>
            <a:off x="6096000" y="1088357"/>
            <a:ext cx="5394812" cy="53382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33400" indent="-533400" defTabSz="914400">
              <a:spcBef>
                <a:spcPct val="0"/>
              </a:spcBef>
              <a:spcAft>
                <a:spcPct val="20000"/>
              </a:spcAft>
              <a:buClr>
                <a:schemeClr val="tx1"/>
              </a:buClr>
              <a:buFontTx/>
              <a:buNone/>
            </a:pPr>
            <a:r>
              <a:rPr lang="en-GB" sz="2000" kern="0" dirty="0">
                <a:solidFill>
                  <a:srgbClr val="0000FF"/>
                </a:solidFill>
              </a:rPr>
              <a:t>Is Marcus alive?</a:t>
            </a:r>
          </a:p>
          <a:p>
            <a:pPr marL="533400" indent="-533400" defTabSz="914400">
              <a:spcBef>
                <a:spcPct val="0"/>
              </a:spcBef>
              <a:spcAft>
                <a:spcPct val="20000"/>
              </a:spcAft>
              <a:buClr>
                <a:schemeClr val="tx1"/>
              </a:buClr>
              <a:buFontTx/>
              <a:buNone/>
            </a:pPr>
            <a:r>
              <a:rPr lang="en-GB" sz="2000" kern="0" dirty="0">
                <a:solidFill>
                  <a:srgbClr val="0000FF"/>
                </a:solidFill>
              </a:rPr>
              <a:t>Solution-1</a:t>
            </a:r>
          </a:p>
          <a:p>
            <a:pPr marL="177800" indent="-177800" defTabSz="914400">
              <a:spcBef>
                <a:spcPct val="0"/>
              </a:spcBef>
              <a:spcAft>
                <a:spcPct val="20000"/>
              </a:spcAft>
              <a:buClr>
                <a:schemeClr val="tx1"/>
              </a:buClr>
              <a:buFont typeface="Arial"/>
              <a:buAutoNum type="arabicPeriod"/>
            </a:pPr>
            <a:r>
              <a:rPr lang="en-GB" sz="2000" kern="0" dirty="0">
                <a:solidFill>
                  <a:schemeClr val="tx1"/>
                </a:solidFill>
              </a:rPr>
              <a:t>Marcus was a man.</a:t>
            </a:r>
          </a:p>
          <a:p>
            <a:pPr marL="177800" indent="-177800" defTabSz="914400">
              <a:spcBef>
                <a:spcPct val="0"/>
              </a:spcBef>
              <a:spcAft>
                <a:spcPct val="20000"/>
              </a:spcAft>
              <a:buClr>
                <a:schemeClr val="tx1"/>
              </a:buClr>
              <a:buFont typeface="Arial"/>
              <a:buAutoNum type="arabicPeriod"/>
            </a:pPr>
            <a:r>
              <a:rPr lang="en-GB" sz="2000" kern="0" dirty="0">
                <a:solidFill>
                  <a:schemeClr val="tx1"/>
                </a:solidFill>
              </a:rPr>
              <a:t>All men are mortal.</a:t>
            </a:r>
          </a:p>
          <a:p>
            <a:pPr marL="177800" indent="-177800" defTabSz="914400">
              <a:spcBef>
                <a:spcPct val="0"/>
              </a:spcBef>
              <a:spcAft>
                <a:spcPct val="20000"/>
              </a:spcAft>
              <a:buClr>
                <a:schemeClr val="tx1"/>
              </a:buClr>
              <a:buFont typeface="Arial"/>
              <a:buAutoNum type="arabicPeriod" startAt="8"/>
            </a:pPr>
            <a:r>
              <a:rPr lang="en-GB" sz="2000" kern="0" dirty="0">
                <a:solidFill>
                  <a:schemeClr val="tx1"/>
                </a:solidFill>
                <a:sym typeface="Symbol" pitchFamily="18" charset="2"/>
              </a:rPr>
              <a:t>Marcus is mortal.                1,4</a:t>
            </a:r>
          </a:p>
          <a:p>
            <a:pPr marL="177800" indent="-177800" defTabSz="914400">
              <a:spcBef>
                <a:spcPct val="0"/>
              </a:spcBef>
              <a:spcAft>
                <a:spcPct val="20000"/>
              </a:spcAft>
              <a:buClr>
                <a:schemeClr val="tx1"/>
              </a:buClr>
              <a:buFont typeface="Arial"/>
              <a:buAutoNum type="arabicPeriod" startAt="3"/>
            </a:pPr>
            <a:r>
              <a:rPr lang="en-GB" sz="2000" kern="0" dirty="0">
                <a:solidFill>
                  <a:schemeClr val="tx1"/>
                </a:solidFill>
              </a:rPr>
              <a:t>Marcus was born in 40 A.D.</a:t>
            </a:r>
          </a:p>
          <a:p>
            <a:pPr marL="177800" indent="-177800" defTabSz="914400">
              <a:spcBef>
                <a:spcPct val="0"/>
              </a:spcBef>
              <a:spcAft>
                <a:spcPct val="20000"/>
              </a:spcAft>
              <a:buClr>
                <a:schemeClr val="tx1"/>
              </a:buClr>
              <a:buFont typeface="Arial"/>
              <a:buAutoNum type="arabicPeriod" startAt="7"/>
            </a:pPr>
            <a:r>
              <a:rPr lang="en-GB" sz="2000" kern="0" dirty="0">
                <a:solidFill>
                  <a:schemeClr val="tx1"/>
                </a:solidFill>
              </a:rPr>
              <a:t>It is now 1991 A.D.</a:t>
            </a:r>
          </a:p>
          <a:p>
            <a:pPr marL="177800" indent="-177800" defTabSz="914400">
              <a:spcBef>
                <a:spcPct val="0"/>
              </a:spcBef>
              <a:spcAft>
                <a:spcPct val="20000"/>
              </a:spcAft>
              <a:buClr>
                <a:schemeClr val="tx1"/>
              </a:buClr>
              <a:buFont typeface="Arial"/>
              <a:buAutoNum type="arabicPeriod" startAt="9"/>
            </a:pPr>
            <a:r>
              <a:rPr lang="en-GB" sz="2000" kern="0" dirty="0">
                <a:solidFill>
                  <a:schemeClr val="tx1"/>
                </a:solidFill>
                <a:sym typeface="Symbol" pitchFamily="18" charset="2"/>
              </a:rPr>
              <a:t>Marcus age is 1951 years.</a:t>
            </a:r>
          </a:p>
          <a:p>
            <a:pPr marL="177800" indent="-177800" defTabSz="914400">
              <a:spcBef>
                <a:spcPct val="0"/>
              </a:spcBef>
              <a:spcAft>
                <a:spcPct val="20000"/>
              </a:spcAft>
              <a:buClr>
                <a:schemeClr val="tx1"/>
              </a:buClr>
              <a:buFont typeface="Arial"/>
              <a:buAutoNum type="arabicPeriod" startAt="6"/>
            </a:pPr>
            <a:r>
              <a:rPr lang="en-GB" sz="2000" kern="0" dirty="0">
                <a:solidFill>
                  <a:schemeClr val="tx1"/>
                </a:solidFill>
              </a:rPr>
              <a:t>No mortal lives longer than 150 years</a:t>
            </a:r>
          </a:p>
          <a:p>
            <a:pPr marL="177800" indent="-177800" defTabSz="914400">
              <a:spcBef>
                <a:spcPct val="0"/>
              </a:spcBef>
              <a:spcAft>
                <a:spcPct val="20000"/>
              </a:spcAft>
              <a:buClr>
                <a:schemeClr val="tx1"/>
              </a:buClr>
            </a:pPr>
            <a:r>
              <a:rPr lang="en-GB" sz="2000" kern="0" dirty="0">
                <a:solidFill>
                  <a:schemeClr val="tx1"/>
                </a:solidFill>
                <a:sym typeface="Symbol" pitchFamily="18" charset="2"/>
              </a:rPr>
              <a:t>10 Marcus is dead</a:t>
            </a:r>
          </a:p>
          <a:p>
            <a:pPr defTabSz="914400"/>
            <a:endParaRPr lang="en-IN" sz="2000" kern="0" dirty="0"/>
          </a:p>
        </p:txBody>
      </p:sp>
    </p:spTree>
    <p:extLst>
      <p:ext uri="{BB962C8B-B14F-4D97-AF65-F5344CB8AC3E}">
        <p14:creationId xmlns:p14="http://schemas.microsoft.com/office/powerpoint/2010/main" val="396936629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E77DE35E-F3D6-4FB0-90A0-9546E5410AE6}"/>
              </a:ext>
            </a:extLst>
          </p:cNvPr>
          <p:cNvSpPr txBox="1">
            <a:spLocks/>
          </p:cNvSpPr>
          <p:nvPr/>
        </p:nvSpPr>
        <p:spPr>
          <a:xfrm>
            <a:off x="311700" y="1152474"/>
            <a:ext cx="10661100" cy="50373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8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rPr>
              <a:t>Is the solution a state or a path?</a:t>
            </a:r>
          </a:p>
          <a:p>
            <a:pPr marL="457200" marR="0" lvl="0" indent="-342900" algn="just" defTabSz="914400" rtl="0" eaLnBrk="1" fontAlgn="auto" latinLnBrk="0" hangingPunct="1">
              <a:lnSpc>
                <a:spcPct val="90000"/>
              </a:lnSpc>
              <a:spcBef>
                <a:spcPts val="0"/>
              </a:spcBef>
              <a:spcAft>
                <a:spcPts val="0"/>
              </a:spcAft>
              <a:buClr>
                <a:srgbClr val="595959"/>
              </a:buClr>
              <a:buSzPts val="1800"/>
              <a:buFontTx/>
              <a:buNone/>
              <a:tabLst/>
              <a:defRPr/>
            </a:pPr>
            <a:r>
              <a:rPr kumimoji="0" lang="en-GB" sz="28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Finding a consistent interpretation</a:t>
            </a:r>
          </a:p>
          <a:p>
            <a:pPr marL="457200" marR="0" lvl="0" indent="-342900" algn="just" defTabSz="914400" rtl="0" eaLnBrk="1" fontAlgn="auto" latinLnBrk="0" hangingPunct="1">
              <a:lnSpc>
                <a:spcPct val="90000"/>
              </a:lnSpc>
              <a:spcBef>
                <a:spcPts val="0"/>
              </a:spcBef>
              <a:spcAft>
                <a:spcPts val="0"/>
              </a:spcAft>
              <a:buClr>
                <a:srgbClr val="595959"/>
              </a:buClr>
              <a:buSzPts val="1800"/>
              <a:buFontTx/>
              <a:buNone/>
              <a:tabLst/>
              <a:defRPr/>
            </a:pPr>
            <a:r>
              <a:rPr kumimoji="0" lang="en-GB"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bank president ate a dish of pasta salad with the fork”</a:t>
            </a:r>
            <a:r>
              <a:rPr kumimoji="0" lang="en-GB"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endParaRPr kumimoji="0" lang="en-GB"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914400" marR="0" lvl="1" indent="-317500" algn="l" defTabSz="914400" rtl="0" eaLnBrk="1" fontAlgn="auto" latinLnBrk="0" hangingPunct="1">
              <a:lnSpc>
                <a:spcPct val="90000"/>
              </a:lnSpc>
              <a:spcBef>
                <a:spcPct val="0"/>
              </a:spcBef>
              <a:spcAft>
                <a:spcPct val="20000"/>
              </a:spcAft>
              <a:buClr>
                <a:srgbClr val="595959"/>
              </a:buClr>
              <a:buSzPts val="1400"/>
              <a:buFont typeface="Arial"/>
              <a:buChar char="○"/>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“bank” refers to a financial situation or to a side of a river?</a:t>
            </a:r>
          </a:p>
          <a:p>
            <a:pPr marL="914400" marR="0" lvl="1" indent="-317500" algn="l" defTabSz="914400" rtl="0" eaLnBrk="1" fontAlgn="auto" latinLnBrk="0" hangingPunct="1">
              <a:lnSpc>
                <a:spcPct val="90000"/>
              </a:lnSpc>
              <a:spcBef>
                <a:spcPct val="0"/>
              </a:spcBef>
              <a:spcAft>
                <a:spcPct val="20000"/>
              </a:spcAft>
              <a:buClr>
                <a:srgbClr val="595959"/>
              </a:buClr>
              <a:buSzPts val="1400"/>
              <a:buFont typeface="Arial"/>
              <a:buChar char="○"/>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“dish” or “pasta salad” was eaten?</a:t>
            </a:r>
          </a:p>
          <a:p>
            <a:pPr marL="914400" marR="0" lvl="1" indent="-317500" algn="l" defTabSz="914400" rtl="0" eaLnBrk="1" fontAlgn="auto" latinLnBrk="0" hangingPunct="1">
              <a:lnSpc>
                <a:spcPct val="90000"/>
              </a:lnSpc>
              <a:spcBef>
                <a:spcPct val="0"/>
              </a:spcBef>
              <a:spcAft>
                <a:spcPct val="20000"/>
              </a:spcAft>
              <a:buClr>
                <a:srgbClr val="595959"/>
              </a:buClr>
              <a:buSzPts val="1400"/>
              <a:buFont typeface="Arial"/>
              <a:buChar char="○"/>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Does “pasta salad” contain pasta, as “dog food” does not contain “dog”?</a:t>
            </a:r>
          </a:p>
          <a:p>
            <a:pPr marL="914400" marR="0" lvl="1" indent="-317500" algn="l" defTabSz="914400" rtl="0" eaLnBrk="1" fontAlgn="auto" latinLnBrk="0" hangingPunct="1">
              <a:lnSpc>
                <a:spcPct val="90000"/>
              </a:lnSpc>
              <a:spcBef>
                <a:spcPct val="0"/>
              </a:spcBef>
              <a:spcAft>
                <a:spcPts val="0"/>
              </a:spcAft>
              <a:buClr>
                <a:srgbClr val="595959"/>
              </a:buClr>
              <a:buSzPts val="1400"/>
              <a:buFont typeface="Arial"/>
              <a:buChar char="○"/>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Which part of the sentence does “with the fork” modify?</a:t>
            </a:r>
          </a:p>
          <a:p>
            <a:pPr marL="914400" marR="0" lvl="1" indent="-317500" algn="l" defTabSz="914400" rtl="0" eaLnBrk="1" fontAlgn="auto" latinLnBrk="0" hangingPunct="1">
              <a:lnSpc>
                <a:spcPct val="90000"/>
              </a:lnSpc>
              <a:spcBef>
                <a:spcPct val="0"/>
              </a:spcBef>
              <a:spcAft>
                <a:spcPts val="0"/>
              </a:spcAft>
              <a:buClr>
                <a:srgbClr val="595959"/>
              </a:buClr>
              <a:buSzPts val="1400"/>
              <a:buFontTx/>
              <a:buNone/>
              <a:tabLst/>
              <a:defRPr/>
            </a:pPr>
            <a:r>
              <a:rPr kumimoji="0" lang="en-GB"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What if “with vegetables” is there?</a:t>
            </a:r>
          </a:p>
          <a:p>
            <a:pPr marL="457200" marR="0" lvl="0" indent="-342900" algn="just" defTabSz="914400" rtl="0" eaLnBrk="1" fontAlgn="auto" latinLnBrk="0" hangingPunct="1">
              <a:lnSpc>
                <a:spcPct val="90000"/>
              </a:lnSpc>
              <a:spcBef>
                <a:spcPts val="0"/>
              </a:spcBef>
              <a:spcAft>
                <a:spcPts val="0"/>
              </a:spcAft>
              <a:buClr>
                <a:srgbClr val="595959"/>
              </a:buClr>
              <a:buSzPts val="1800"/>
              <a:buFontTx/>
              <a:buNone/>
              <a:tabLst/>
              <a:defRPr/>
            </a:pPr>
            <a:r>
              <a:rPr kumimoji="0" lang="en-GB" sz="28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No record of the processing is necessary.</a:t>
            </a:r>
          </a:p>
          <a:p>
            <a:pPr marL="457200" marR="0" lvl="0" indent="-342900" algn="just" defTabSz="914400" rtl="0" eaLnBrk="1" fontAlgn="auto" latinLnBrk="0" hangingPunct="1">
              <a:lnSpc>
                <a:spcPct val="90000"/>
              </a:lnSpc>
              <a:spcBef>
                <a:spcPts val="0"/>
              </a:spcBef>
              <a:spcAft>
                <a:spcPts val="0"/>
              </a:spcAft>
              <a:buClr>
                <a:srgbClr val="595959"/>
              </a:buClr>
              <a:buSzPts val="1800"/>
              <a:buFontTx/>
              <a:buNone/>
              <a:tabLst/>
              <a:defRPr/>
            </a:pPr>
            <a:endParaRPr kumimoji="0" lang="en-GB" sz="28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8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rPr>
              <a:t>The Water Jug Problem</a:t>
            </a:r>
          </a:p>
          <a:p>
            <a:pPr marL="457200" marR="0" lvl="0" indent="-342900" algn="just" defTabSz="914400" rtl="0" eaLnBrk="1" fontAlgn="auto" latinLnBrk="0" hangingPunct="1">
              <a:lnSpc>
                <a:spcPct val="115000"/>
              </a:lnSpc>
              <a:spcBef>
                <a:spcPts val="0"/>
              </a:spcBef>
              <a:spcAft>
                <a:spcPts val="0"/>
              </a:spcAft>
              <a:buClr>
                <a:srgbClr val="595959"/>
              </a:buClr>
              <a:buSzPts val="1800"/>
              <a:buFontTx/>
              <a:buNone/>
              <a:tabLst/>
              <a:defRPr/>
            </a:pPr>
            <a:r>
              <a:rPr kumimoji="0" lang="en-GB" sz="2800" b="0"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path that leads to the goal must be reported</a:t>
            </a:r>
            <a:r>
              <a:rPr kumimoji="0" lang="en-GB" sz="2800" b="0"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endParaRPr kumimoji="0" lang="en-GB" sz="2800" b="0"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90000"/>
              </a:lnSpc>
              <a:spcBef>
                <a:spcPts val="0"/>
              </a:spcBef>
              <a:spcAft>
                <a:spcPts val="0"/>
              </a:spcAft>
              <a:buClr>
                <a:srgbClr val="595959"/>
              </a:buClr>
              <a:buSzPts val="1800"/>
              <a:buFontTx/>
              <a:buNone/>
              <a:tabLst/>
              <a:defRPr/>
            </a:pPr>
            <a:endParaRPr kumimoji="0" lang="en-GB" sz="2800" b="0" i="0" u="none" strike="noStrike" kern="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74757027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FC2D817E-6697-41D8-9C77-4E78B5711D77}"/>
              </a:ext>
            </a:extLst>
          </p:cNvPr>
          <p:cNvSpPr txBox="1">
            <a:spLocks/>
          </p:cNvSpPr>
          <p:nvPr/>
        </p:nvSpPr>
        <p:spPr>
          <a:xfrm>
            <a:off x="311699" y="1152474"/>
            <a:ext cx="9957715" cy="46856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Is the solution a state or a path?</a:t>
            </a:r>
          </a:p>
          <a:p>
            <a:pPr marL="457200" marR="0" lvl="0" indent="-342900" algn="just" defTabSz="914400" rtl="0" eaLnBrk="1" fontAlgn="auto" latinLnBrk="0" hangingPunct="1">
              <a:lnSpc>
                <a:spcPct val="115000"/>
              </a:lnSpc>
              <a:spcBef>
                <a:spcPct val="0"/>
              </a:spcBef>
              <a:spcAft>
                <a:spcPts val="0"/>
              </a:spcAft>
              <a:buClr>
                <a:srgbClr val="000000"/>
              </a:buClr>
              <a:buSzPts val="1800"/>
              <a:buFont typeface="Arial"/>
              <a:buChar char="●"/>
              <a:tabLst/>
              <a:defRPr/>
            </a:pP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A</a:t>
            </a: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 path-solution problem</a:t>
            </a: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can be reformulated as a </a:t>
            </a: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state-solution</a:t>
            </a: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problem by describing a state as a partial path to a solution. </a:t>
            </a:r>
            <a:endPar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ct val="0"/>
              </a:spcBef>
              <a:spcAft>
                <a:spcPct val="50000"/>
              </a:spcAft>
              <a:buClr>
                <a:srgbClr val="000000"/>
              </a:buClr>
              <a:buSzPts val="1800"/>
              <a:buFont typeface="Arial"/>
              <a:buChar char="●"/>
              <a:tabLst/>
              <a:defRPr/>
            </a:pP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The question is whether that is </a:t>
            </a:r>
            <a:r>
              <a:rPr kumimoji="0" lang="en-GB" sz="2400" b="0" i="0" u="none" strike="noStrike" kern="0" cap="none" spc="0" normalizeH="0" baseline="0" noProof="0">
                <a:ln>
                  <a:noFill/>
                </a:ln>
                <a:solidFill>
                  <a:srgbClr val="0000FF"/>
                </a:solidFill>
                <a:effectLst/>
                <a:uLnTx/>
                <a:uFillTx/>
                <a:latin typeface="Times New Roman" panose="02020603050405020304" pitchFamily="18" charset="0"/>
                <a:cs typeface="Times New Roman" panose="02020603050405020304" pitchFamily="18" charset="0"/>
                <a:sym typeface="Arial"/>
              </a:rPr>
              <a:t>natural</a:t>
            </a:r>
            <a:r>
              <a:rPr kumimoji="0" lang="en-GB" sz="2400" b="0" i="0" u="none" strike="noStrike" kern="0" cap="none" spc="0" normalizeH="0" baseline="0" noProof="0">
                <a:ln>
                  <a:noFill/>
                </a:ln>
                <a:solidFill>
                  <a:srgbClr val="595959"/>
                </a:solidFill>
                <a:effectLst/>
                <a:uLnTx/>
                <a:uFillTx/>
                <a:latin typeface="Times New Roman" panose="02020603050405020304" pitchFamily="18" charset="0"/>
                <a:cs typeface="Times New Roman" panose="02020603050405020304" pitchFamily="18" charset="0"/>
                <a:sym typeface="Arial"/>
              </a:rPr>
              <a:t> </a:t>
            </a:r>
            <a:r>
              <a:rPr kumimoji="0" lang="en-GB"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or not.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05668426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3" name="Text Placeholder 8">
            <a:extLst>
              <a:ext uri="{FF2B5EF4-FFF2-40B4-BE49-F238E27FC236}">
                <a16:creationId xmlns:a16="http://schemas.microsoft.com/office/drawing/2014/main" id="{E688BBE7-0EBD-4784-98D3-97D85297DF2A}"/>
              </a:ext>
            </a:extLst>
          </p:cNvPr>
          <p:cNvSpPr txBox="1">
            <a:spLocks/>
          </p:cNvSpPr>
          <p:nvPr/>
        </p:nvSpPr>
        <p:spPr>
          <a:xfrm>
            <a:off x="311700" y="1152474"/>
            <a:ext cx="10956522" cy="47700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n-GB" sz="2400" b="1" kern="0" dirty="0">
                <a:solidFill>
                  <a:srgbClr val="FF0000"/>
                </a:solidFill>
              </a:rPr>
              <a:t>Does the task require human-interaction?</a:t>
            </a:r>
          </a:p>
          <a:p>
            <a:pPr defTabSz="914400">
              <a:spcBef>
                <a:spcPct val="0"/>
              </a:spcBef>
              <a:buClr>
                <a:schemeClr val="tx1"/>
              </a:buClr>
            </a:pPr>
            <a:r>
              <a:rPr lang="en-GB" sz="2400" kern="0" dirty="0">
                <a:solidFill>
                  <a:srgbClr val="0000FF"/>
                </a:solidFill>
              </a:rPr>
              <a:t>Solitary problem</a:t>
            </a:r>
            <a:r>
              <a:rPr lang="en-GB" sz="2400" kern="0" dirty="0">
                <a:solidFill>
                  <a:schemeClr val="tx1"/>
                </a:solidFill>
              </a:rPr>
              <a:t>, in which there is no intermediate communication and no demand for an explanation of the reasoning process. </a:t>
            </a:r>
            <a:endParaRPr lang="en-GB" sz="2400" kern="0" dirty="0"/>
          </a:p>
          <a:p>
            <a:pPr defTabSz="914400">
              <a:spcBef>
                <a:spcPct val="0"/>
              </a:spcBef>
              <a:spcAft>
                <a:spcPct val="50000"/>
              </a:spcAft>
              <a:buClr>
                <a:schemeClr val="tx1"/>
              </a:buClr>
            </a:pPr>
            <a:r>
              <a:rPr lang="en-GB" sz="2400" kern="0" dirty="0">
                <a:solidFill>
                  <a:srgbClr val="0000FF"/>
                </a:solidFill>
              </a:rPr>
              <a:t>Conversational problem</a:t>
            </a:r>
            <a:r>
              <a:rPr lang="en-GB" sz="2400" kern="0" dirty="0">
                <a:solidFill>
                  <a:schemeClr val="tx1"/>
                </a:solidFill>
              </a:rPr>
              <a:t>, in which intermediate communication is to provide either additional assistance to the computer or additional information to the user.</a:t>
            </a:r>
          </a:p>
          <a:p>
            <a:pPr defTabSz="914400"/>
            <a:endParaRPr lang="en-IN" sz="2400" kern="0" dirty="0">
              <a:solidFill>
                <a:schemeClr val="tx1"/>
              </a:solidFill>
            </a:endParaRPr>
          </a:p>
        </p:txBody>
      </p:sp>
    </p:spTree>
    <p:extLst>
      <p:ext uri="{BB962C8B-B14F-4D97-AF65-F5344CB8AC3E}">
        <p14:creationId xmlns:p14="http://schemas.microsoft.com/office/powerpoint/2010/main" val="398706924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40CB9D68-9479-475A-9F5B-A1ADC83009CB}"/>
              </a:ext>
            </a:extLst>
          </p:cNvPr>
          <p:cNvSpPr txBox="1">
            <a:spLocks/>
          </p:cNvSpPr>
          <p:nvPr/>
        </p:nvSpPr>
        <p:spPr>
          <a:xfrm>
            <a:off x="311700" y="1152474"/>
            <a:ext cx="11406688" cy="37720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GB" sz="2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Problem Classification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There is a variety of problem-solving methods, but there is no one single way of solving all problems.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Not all new problems should be considered as totally new. Solutions of similar problems can be exploited.</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09191724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72FEF256-F266-4B4B-A24B-371AA57AE706}"/>
              </a:ext>
            </a:extLst>
          </p:cNvPr>
          <p:cNvSpPr txBox="1">
            <a:spLocks/>
          </p:cNvSpPr>
          <p:nvPr/>
        </p:nvSpPr>
        <p:spPr>
          <a:xfrm>
            <a:off x="311700" y="1152474"/>
            <a:ext cx="8520600" cy="3772025"/>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Algorithm</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1. Generate a possible solution.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2. Test to see if this is actually a solution.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3. Quit if a solution has been found.</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Otherwise, return to step 1.</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800" b="0" i="0" u="none" strike="noStrike" kern="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sym typeface="Arial"/>
              </a:rPr>
              <a:t>Acceptable for simple problems.</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800" b="0" i="0" u="none" strike="noStrike" kern="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sym typeface="Arial"/>
              </a:rPr>
              <a:t>Inefficient for problems with large space.</a:t>
            </a:r>
            <a:endParaRPr kumimoji="0" lang="en-IN" sz="2800" b="0"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69551184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B4F870BE-59F8-4B31-AEB0-96104CB201E1}"/>
              </a:ext>
            </a:extLst>
          </p:cNvPr>
          <p:cNvSpPr txBox="1">
            <a:spLocks/>
          </p:cNvSpPr>
          <p:nvPr/>
        </p:nvSpPr>
        <p:spPr>
          <a:xfrm>
            <a:off x="327102" y="1152474"/>
            <a:ext cx="8505198" cy="37720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Exhaustive generate‐and‐test.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Heuristic generate‐and‐test: not consider paths that seem unlikely to lead to a solution.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Plan generate‐test:</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Create a list of candidates.</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Apply generate‐and‐test to that list.</a:t>
            </a: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62056843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91FFCDD8-C442-447D-9DA9-3A9B09586B8A}"/>
              </a:ext>
            </a:extLst>
          </p:cNvPr>
          <p:cNvSpPr txBox="1">
            <a:spLocks/>
          </p:cNvSpPr>
          <p:nvPr/>
        </p:nvSpPr>
        <p:spPr>
          <a:xfrm>
            <a:off x="311699" y="1152474"/>
            <a:ext cx="10618897" cy="5276461"/>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Hill Climbing is a heuristic search used for mathematical optimization problems in the field of Artificial Intelligence.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Given a large set of inputs and a good heuristic function, it tries to find a sufficiently good solution to the problem. This solution may not be the global optimal maximum.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In the above definition, mathematical optimization problems implies that hill-climbing solves the problems where we need to maximize or minimize a given real function by choosing values from the given inputs. Example-Travelling salesman problem where we need to minimize the distance traveled by the salesman.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‘Heuristic search’ means that this search algorithm may not find the optimal solution to the problem. However, it will give a good solution in reasonable time.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 heuristic function is a function that will rank all the possible alternatives at any branching step in search algorithm based on the available information. It helps the algorithm to select the best route out of possible routes.</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24135202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46DB3CD1-CD08-4BE8-9004-9639F41ECE4C}"/>
              </a:ext>
            </a:extLst>
          </p:cNvPr>
          <p:cNvSpPr txBox="1">
            <a:spLocks/>
          </p:cNvSpPr>
          <p:nvPr/>
        </p:nvSpPr>
        <p:spPr>
          <a:xfrm>
            <a:off x="311699" y="1152474"/>
            <a:ext cx="10436017" cy="51217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State-space Diagram for Hill Climbing:</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id="{2FA4C003-11FD-4D27-A396-643CF14A96A9}"/>
              </a:ext>
            </a:extLst>
          </p:cNvPr>
          <p:cNvPicPr>
            <a:picLocks noChangeAspect="1"/>
          </p:cNvPicPr>
          <p:nvPr/>
        </p:nvPicPr>
        <p:blipFill>
          <a:blip r:embed="rId2"/>
          <a:stretch>
            <a:fillRect/>
          </a:stretch>
        </p:blipFill>
        <p:spPr>
          <a:xfrm>
            <a:off x="3034779" y="1989633"/>
            <a:ext cx="6122442" cy="3896099"/>
          </a:xfrm>
          <a:prstGeom prst="rect">
            <a:avLst/>
          </a:prstGeom>
        </p:spPr>
      </p:pic>
    </p:spTree>
    <p:extLst>
      <p:ext uri="{BB962C8B-B14F-4D97-AF65-F5344CB8AC3E}">
        <p14:creationId xmlns:p14="http://schemas.microsoft.com/office/powerpoint/2010/main" val="172588882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6C914412-B492-4992-ACF4-ADA2A0E17037}"/>
              </a:ext>
            </a:extLst>
          </p:cNvPr>
          <p:cNvSpPr txBox="1">
            <a:spLocks/>
          </p:cNvSpPr>
          <p:nvPr/>
        </p:nvSpPr>
        <p:spPr>
          <a:xfrm>
            <a:off x="311699" y="1152474"/>
            <a:ext cx="11181605" cy="49107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sym typeface="Arial"/>
              </a:rPr>
              <a:t>Local Maximum: Local maximum is a state which is better than its neighbor states, but there is also another state which is higher than it.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sym typeface="Arial"/>
              </a:rPr>
              <a:t>Global Maximum: Global maximum is the best possible state of state space landscape. It has the highest value of objective function.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sym typeface="Arial"/>
              </a:rPr>
              <a:t>Current state: It is a state in a landscape diagram where an agent is currently present.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sym typeface="Arial"/>
              </a:rPr>
              <a:t>Flat local maximum: It is a flat space in the landscape where all the neighbor states of current states have the same value.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sym typeface="Arial"/>
              </a:rPr>
              <a:t>Shoulder: It is a plateau region which has an uphill edge.</a:t>
            </a:r>
            <a:endParaRPr kumimoji="0" lang="en-IN" sz="2400" b="0" i="0" u="none" strike="noStrike" kern="0" cap="none" spc="0" normalizeH="0" baseline="0" noProof="0" dirty="0">
              <a:ln>
                <a:noFill/>
              </a:ln>
              <a:solidFill>
                <a:srgbClr val="000000"/>
              </a:solidFill>
              <a:effectLst/>
              <a:uLnTx/>
              <a:uFillTx/>
              <a:sym typeface="Arial"/>
            </a:endParaRPr>
          </a:p>
        </p:txBody>
      </p:sp>
    </p:spTree>
    <p:extLst>
      <p:ext uri="{BB962C8B-B14F-4D97-AF65-F5344CB8AC3E}">
        <p14:creationId xmlns:p14="http://schemas.microsoft.com/office/powerpoint/2010/main" val="88285522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A state space represents the set of all possible states that a system or problem can exhibit.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It encompasses the initial state, goal state(s), and all the intermediate states that can be reached by applying actions or transformations.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Think of it as a vast landscape of possibilities, where each point represents a unique configuration of the problem at hand.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Search algorithms are systematic procedures that traverse the state space, evaluating different states and making informed decisions about which paths to explore further.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In conclusion, state spaces and search algorithms provide a systematic approach to explore and solve complex problems. By representing the problem domain as a state space and employing search algorithms, we can effectively navigate through the possibilities and find optimal or satisfactory solutions. </a:t>
            </a:r>
          </a:p>
        </p:txBody>
      </p:sp>
    </p:spTree>
    <p:extLst>
      <p:ext uri="{BB962C8B-B14F-4D97-AF65-F5344CB8AC3E}">
        <p14:creationId xmlns:p14="http://schemas.microsoft.com/office/powerpoint/2010/main" val="346361559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00D97EB0-F594-4DFD-980C-02D065B7329C}"/>
              </a:ext>
            </a:extLst>
          </p:cNvPr>
          <p:cNvSpPr txBox="1">
            <a:spLocks/>
          </p:cNvSpPr>
          <p:nvPr/>
        </p:nvSpPr>
        <p:spPr>
          <a:xfrm>
            <a:off x="311699" y="1152474"/>
            <a:ext cx="11181605" cy="510764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sym typeface="Arial"/>
              </a:rPr>
              <a:t>Following are some main features of Hill Climbing Algorithm:</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sz="2400" b="0" i="0" u="none" strike="noStrike" kern="0" cap="none" spc="0" normalizeH="0" baseline="0" noProof="0" dirty="0">
              <a:ln>
                <a:noFill/>
              </a:ln>
              <a:solidFill>
                <a:srgbClr val="000000"/>
              </a:solidFill>
              <a:effectLst/>
              <a:uLnTx/>
              <a:uFillTx/>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1" i="0" u="none" strike="noStrike" kern="0" cap="none" spc="0" normalizeH="0" baseline="0" noProof="0" dirty="0">
                <a:ln>
                  <a:noFill/>
                </a:ln>
                <a:solidFill>
                  <a:srgbClr val="000000"/>
                </a:solidFill>
                <a:effectLst/>
                <a:uLnTx/>
                <a:uFillTx/>
                <a:sym typeface="Arial"/>
              </a:rPr>
              <a:t>Generate and Test variant:</a:t>
            </a:r>
            <a:r>
              <a:rPr kumimoji="0" lang="en-US" sz="2400" b="0" i="0" u="none" strike="noStrike" kern="0" cap="none" spc="0" normalizeH="0" baseline="0" noProof="0" dirty="0">
                <a:ln>
                  <a:noFill/>
                </a:ln>
                <a:solidFill>
                  <a:srgbClr val="000000"/>
                </a:solidFill>
                <a:effectLst/>
                <a:uLnTx/>
                <a:uFillTx/>
                <a:sym typeface="Arial"/>
              </a:rPr>
              <a:t> Hill Climbing is the variant of Generate and Test method. The Generate and Test method produce feedback which helps to decide which direction to move in the search space.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1" i="0" u="none" strike="noStrike" kern="0" cap="none" spc="0" normalizeH="0" baseline="0" noProof="0" dirty="0">
                <a:ln>
                  <a:noFill/>
                </a:ln>
                <a:solidFill>
                  <a:srgbClr val="000000"/>
                </a:solidFill>
                <a:effectLst/>
                <a:uLnTx/>
                <a:uFillTx/>
                <a:sym typeface="Arial"/>
              </a:rPr>
              <a:t>Greedy approach:</a:t>
            </a:r>
            <a:r>
              <a:rPr kumimoji="0" lang="en-US" sz="2400" b="0" i="0" u="none" strike="noStrike" kern="0" cap="none" spc="0" normalizeH="0" baseline="0" noProof="0" dirty="0">
                <a:ln>
                  <a:noFill/>
                </a:ln>
                <a:solidFill>
                  <a:srgbClr val="000000"/>
                </a:solidFill>
                <a:effectLst/>
                <a:uLnTx/>
                <a:uFillTx/>
                <a:sym typeface="Arial"/>
              </a:rPr>
              <a:t> Hill-climbing algorithm search moves in the direction which optimizes the cost.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1" i="0" u="none" strike="noStrike" kern="0" cap="none" spc="0" normalizeH="0" baseline="0" noProof="0" dirty="0">
                <a:ln>
                  <a:noFill/>
                </a:ln>
                <a:solidFill>
                  <a:srgbClr val="000000"/>
                </a:solidFill>
                <a:effectLst/>
                <a:uLnTx/>
                <a:uFillTx/>
                <a:sym typeface="Arial"/>
              </a:rPr>
              <a:t>No backtracking:</a:t>
            </a:r>
            <a:r>
              <a:rPr kumimoji="0" lang="en-US" sz="2400" b="0" i="0" u="none" strike="noStrike" kern="0" cap="none" spc="0" normalizeH="0" baseline="0" noProof="0" dirty="0">
                <a:ln>
                  <a:noFill/>
                </a:ln>
                <a:solidFill>
                  <a:srgbClr val="000000"/>
                </a:solidFill>
                <a:effectLst/>
                <a:uLnTx/>
                <a:uFillTx/>
                <a:sym typeface="Arial"/>
              </a:rPr>
              <a:t> It does not backtrack the search space, as it does not remember the previous states.</a:t>
            </a:r>
          </a:p>
        </p:txBody>
      </p:sp>
    </p:spTree>
    <p:extLst>
      <p:ext uri="{BB962C8B-B14F-4D97-AF65-F5344CB8AC3E}">
        <p14:creationId xmlns:p14="http://schemas.microsoft.com/office/powerpoint/2010/main" val="161856379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6B2186B3-E185-4412-B1EA-5065C0D8FF0A}"/>
              </a:ext>
            </a:extLst>
          </p:cNvPr>
          <p:cNvSpPr txBox="1">
            <a:spLocks/>
          </p:cNvSpPr>
          <p:nvPr/>
        </p:nvSpPr>
        <p:spPr>
          <a:xfrm>
            <a:off x="311700" y="1152474"/>
            <a:ext cx="8520600" cy="39043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Simple Hill Climbing</a:t>
            </a: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Steepest-ascent Hill Climbing</a:t>
            </a: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Stochastic Hill Climbing </a:t>
            </a: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Random – restart Hill Climbing ( Shotgun Hill Climbing)</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61203143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886D3C33-0A65-49E5-9729-6B6F37A45812}"/>
              </a:ext>
            </a:extLst>
          </p:cNvPr>
          <p:cNvSpPr txBox="1">
            <a:spLocks/>
          </p:cNvSpPr>
          <p:nvPr/>
        </p:nvSpPr>
        <p:spPr>
          <a:xfrm>
            <a:off x="311700" y="1152473"/>
            <a:ext cx="9222044" cy="5158385"/>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Simple hill climbing </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is the simplest way to implement a hill climbing algorithm. </a:t>
            </a:r>
          </a:p>
          <a:p>
            <a:pPr marL="457200" marR="0" lvl="0" indent="-342900" algn="just"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It only evaluates the neighbor node state at a time and selects the first one which optimizes current cost and set it as a current state. </a:t>
            </a:r>
          </a:p>
          <a:p>
            <a:pPr marL="457200" marR="0" lvl="0" indent="-342900" algn="just"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It only checks it's one successor state, and if it finds better than the current state, then move else be in the same state. </a:t>
            </a:r>
            <a:endPar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Algorithm for Simple Hill Climbing:</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1:</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Evaluate the initial state, if it is goal state then return success and Stop.</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2:</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Loop Until a solution is found or there is no new operator left to apply.</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3:</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Select and apply an operator to the current state.</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4:</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Check new state: </a:t>
            </a:r>
          </a:p>
          <a:p>
            <a:pPr marL="1200150" marR="0" lvl="2" indent="-28575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If it is goal state, then return success and quit.</a:t>
            </a:r>
          </a:p>
          <a:p>
            <a:pPr marL="1200150" marR="0" lvl="2" indent="-28575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Else if it is better than the current state then assign new state as a current state.</a:t>
            </a:r>
          </a:p>
          <a:p>
            <a:pPr marL="1200150" marR="0" lvl="2" indent="-28575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Else if not better than the current state, then return to step2. </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5:</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Exit.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38504733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F47E82AD-98B3-4EBE-84BC-88B755E830F2}"/>
              </a:ext>
            </a:extLst>
          </p:cNvPr>
          <p:cNvSpPr txBox="1">
            <a:spLocks/>
          </p:cNvSpPr>
          <p:nvPr/>
        </p:nvSpPr>
        <p:spPr>
          <a:xfrm>
            <a:off x="311700" y="942614"/>
            <a:ext cx="11530530" cy="578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2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The Steepest-Ascent algorithm </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is a variation of simple hill climbing algorithm. </a:t>
            </a:r>
          </a:p>
          <a:p>
            <a:pPr marL="457200" marR="0" lvl="0" indent="-342900" algn="just" defTabSz="914400" rtl="0" eaLnBrk="1" fontAlgn="auto" latinLnBrk="0" hangingPunct="1">
              <a:lnSpc>
                <a:spcPct val="12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This algorithm examines all the neighboring nodes of the current state and selects one neighbor node which is closest to the goal state. </a:t>
            </a:r>
          </a:p>
          <a:p>
            <a:pPr marL="457200" marR="0" lvl="0" indent="-342900" algn="just" defTabSz="914400" rtl="0" eaLnBrk="1" fontAlgn="auto" latinLnBrk="0" hangingPunct="1">
              <a:lnSpc>
                <a:spcPct val="12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This algorithm consumes more time as it searches for multiple neighbors.</a:t>
            </a:r>
          </a:p>
          <a:p>
            <a:pPr marL="457200" marR="0" lvl="0" indent="-342900" algn="l" defTabSz="914400" rtl="0" eaLnBrk="1" fontAlgn="auto" latinLnBrk="0" hangingPunct="1">
              <a:lnSpc>
                <a:spcPct val="12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Algorithm for Steepest-Ascent hill climbing:</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1:</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Evaluate the initial state, if it is goal state then return success and stop, else make current state as initial state. </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2:</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Loop until a solution is found or the current state does not change. </a:t>
            </a:r>
          </a:p>
          <a:p>
            <a:pPr marL="1200150" marR="0" lvl="2" indent="-28575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Let SUCC be a state such that any successor of the current state will be better than it.</a:t>
            </a:r>
          </a:p>
          <a:p>
            <a:pPr marL="1200150" marR="0" lvl="2" indent="-28575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For each operator that applies to the current state: </a:t>
            </a:r>
          </a:p>
          <a:p>
            <a:pPr marL="1600200" marR="0" lvl="3" indent="-2286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Apply the new operator and generate a new state.</a:t>
            </a:r>
          </a:p>
          <a:p>
            <a:pPr marL="1600200" marR="0" lvl="3" indent="-2286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Evaluate the new state.</a:t>
            </a:r>
          </a:p>
          <a:p>
            <a:pPr marL="1600200" marR="0" lvl="3" indent="-2286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If it is goal state, then return it and quit, else compare it to the SUCC.</a:t>
            </a:r>
          </a:p>
          <a:p>
            <a:pPr marL="1600200" marR="0" lvl="3" indent="-2286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If it is better than SUCC, then set new state as SUCC.</a:t>
            </a:r>
          </a:p>
          <a:p>
            <a:pPr marL="1600200" marR="0" lvl="3" indent="-2286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If the SUCC is better than the current state, then set current state to SUCC.</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5:</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Exit. </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66018430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0F643D4F-3CEC-4518-BB19-F51427D7B3DA}"/>
              </a:ext>
            </a:extLst>
          </p:cNvPr>
          <p:cNvSpPr txBox="1">
            <a:spLocks/>
          </p:cNvSpPr>
          <p:nvPr/>
        </p:nvSpPr>
        <p:spPr>
          <a:xfrm>
            <a:off x="311699" y="1152474"/>
            <a:ext cx="11140785" cy="524832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Stochastic hill climbing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does not examine all the neighboring nodes before deciding which node to select. It just selects a neighboring node at random and decides (based on the amount of improvement in that neighbor) whether to move to that neighbor or to examine another</a:t>
            </a: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a:t>
            </a: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Algorithm</a:t>
            </a:r>
          </a:p>
          <a:p>
            <a:pPr marL="914400" marR="0" lvl="1"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1: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Evaluate the initial state. If it is a goal state then stop and return success. Otherwise, make initial state as current state. </a:t>
            </a:r>
          </a:p>
          <a:p>
            <a:pPr marL="914400" marR="0" lvl="1"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2: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Repeat these steps until a solution is found or current state does not change.</a:t>
            </a:r>
          </a:p>
          <a:p>
            <a:pPr marL="1371600" marR="0" lvl="2"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 Select a state that has not been yet applied to the current state.</a:t>
            </a:r>
          </a:p>
          <a:p>
            <a:pPr marL="1371600" marR="0" lvl="2"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b) Apply successor function to the current state and generate all the neighbor states.</a:t>
            </a:r>
          </a:p>
          <a:p>
            <a:pPr marL="1371600" marR="0" lvl="2"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c) Among the generated neighbor states which are better than current state choose a state randomly (or based on some probability function).         </a:t>
            </a:r>
          </a:p>
          <a:p>
            <a:pPr marL="1371600" marR="0" lvl="2"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d) If the chosen state is goal state, then return success, else make it current state and repeat step 2: b) part.</a:t>
            </a:r>
          </a:p>
          <a:p>
            <a:pPr marL="914400" marR="0" lvl="1" indent="-317500" algn="l" defTabSz="914400" rtl="0" eaLnBrk="1" fontAlgn="auto" latinLnBrk="0" hangingPunct="1">
              <a:lnSpc>
                <a:spcPct val="105000"/>
              </a:lnSpc>
              <a:spcBef>
                <a:spcPts val="0"/>
              </a:spcBef>
              <a:spcAft>
                <a:spcPts val="0"/>
              </a:spcAft>
              <a:buClr>
                <a:srgbClr val="595959"/>
              </a:buClr>
              <a:buSzPts val="1400"/>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3: </a:t>
            </a: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Exit.</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80373899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graphicFrame>
        <p:nvGraphicFramePr>
          <p:cNvPr id="3" name="Table 2">
            <a:extLst>
              <a:ext uri="{FF2B5EF4-FFF2-40B4-BE49-F238E27FC236}">
                <a16:creationId xmlns:a16="http://schemas.microsoft.com/office/drawing/2014/main" id="{76AA4139-953F-4A67-83A4-F63CF8F985B9}"/>
              </a:ext>
            </a:extLst>
          </p:cNvPr>
          <p:cNvGraphicFramePr>
            <a:graphicFrameLocks noGrp="1"/>
          </p:cNvGraphicFramePr>
          <p:nvPr>
            <p:extLst>
              <p:ext uri="{D42A27DB-BD31-4B8C-83A1-F6EECF244321}">
                <p14:modId xmlns:p14="http://schemas.microsoft.com/office/powerpoint/2010/main" val="691585485"/>
              </p:ext>
            </p:extLst>
          </p:nvPr>
        </p:nvGraphicFramePr>
        <p:xfrm>
          <a:off x="396048" y="1220167"/>
          <a:ext cx="11296278" cy="4146312"/>
        </p:xfrm>
        <a:graphic>
          <a:graphicData uri="http://schemas.openxmlformats.org/drawingml/2006/table">
            <a:tbl>
              <a:tblPr>
                <a:tableStyleId>{35758FB7-9AC5-4552-8A53-C91805E547FA}</a:tableStyleId>
              </a:tblPr>
              <a:tblGrid>
                <a:gridCol w="3522320">
                  <a:extLst>
                    <a:ext uri="{9D8B030D-6E8A-4147-A177-3AD203B41FA5}">
                      <a16:colId xmlns:a16="http://schemas.microsoft.com/office/drawing/2014/main" val="1574590317"/>
                    </a:ext>
                  </a:extLst>
                </a:gridCol>
                <a:gridCol w="3886979">
                  <a:extLst>
                    <a:ext uri="{9D8B030D-6E8A-4147-A177-3AD203B41FA5}">
                      <a16:colId xmlns:a16="http://schemas.microsoft.com/office/drawing/2014/main" val="1187197526"/>
                    </a:ext>
                  </a:extLst>
                </a:gridCol>
                <a:gridCol w="3886979">
                  <a:extLst>
                    <a:ext uri="{9D8B030D-6E8A-4147-A177-3AD203B41FA5}">
                      <a16:colId xmlns:a16="http://schemas.microsoft.com/office/drawing/2014/main" val="3754806240"/>
                    </a:ext>
                  </a:extLst>
                </a:gridCol>
              </a:tblGrid>
              <a:tr h="471172">
                <a:tc>
                  <a:txBody>
                    <a:bodyPr/>
                    <a:lstStyle/>
                    <a:p>
                      <a:pPr algn="ctr"/>
                      <a:r>
                        <a:rPr lang="en-IN" sz="2000" b="1" dirty="0">
                          <a:latin typeface="Times New Roman" panose="02020603050405020304" pitchFamily="18" charset="0"/>
                          <a:cs typeface="Times New Roman" panose="02020603050405020304" pitchFamily="18" charset="0"/>
                        </a:rPr>
                        <a:t>Simple Hill Climbing</a:t>
                      </a:r>
                    </a:p>
                  </a:txBody>
                  <a:tcPr anchor="ctr">
                    <a:solidFill>
                      <a:srgbClr val="0070C0"/>
                    </a:solidFill>
                  </a:tcPr>
                </a:tc>
                <a:tc>
                  <a:txBody>
                    <a:bodyPr/>
                    <a:lstStyle/>
                    <a:p>
                      <a:pPr algn="ctr"/>
                      <a:r>
                        <a:rPr lang="en-US" sz="2000" b="1" dirty="0">
                          <a:latin typeface="Times New Roman" panose="02020603050405020304" pitchFamily="18" charset="0"/>
                          <a:cs typeface="Times New Roman" panose="02020603050405020304" pitchFamily="18" charset="0"/>
                        </a:rPr>
                        <a:t>Steepest Hill Climbing</a:t>
                      </a:r>
                      <a:endParaRPr lang="en-IN" sz="2000" b="1" dirty="0">
                        <a:latin typeface="Times New Roman" panose="02020603050405020304" pitchFamily="18" charset="0"/>
                        <a:cs typeface="Times New Roman" panose="02020603050405020304" pitchFamily="18" charset="0"/>
                      </a:endParaRPr>
                    </a:p>
                  </a:txBody>
                  <a:tcPr anchor="ctr">
                    <a:solidFill>
                      <a:srgbClr val="0070C0"/>
                    </a:solidFill>
                  </a:tcPr>
                </a:tc>
                <a:tc>
                  <a:txBody>
                    <a:bodyPr/>
                    <a:lstStyle/>
                    <a:p>
                      <a:pPr algn="ctr"/>
                      <a:r>
                        <a:rPr lang="en-US" sz="2000" b="1" dirty="0">
                          <a:latin typeface="Times New Roman" panose="02020603050405020304" pitchFamily="18" charset="0"/>
                          <a:cs typeface="Times New Roman" panose="02020603050405020304" pitchFamily="18" charset="0"/>
                        </a:rPr>
                        <a:t>Stochastic Hill Climbing</a:t>
                      </a:r>
                      <a:endParaRPr lang="en-IN" sz="2000" b="1" dirty="0">
                        <a:latin typeface="Times New Roman" panose="02020603050405020304" pitchFamily="18" charset="0"/>
                        <a:cs typeface="Times New Roman" panose="02020603050405020304" pitchFamily="18" charset="0"/>
                      </a:endParaRPr>
                    </a:p>
                  </a:txBody>
                  <a:tcPr anchor="ctr">
                    <a:solidFill>
                      <a:srgbClr val="0070C0"/>
                    </a:solidFill>
                  </a:tcPr>
                </a:tc>
                <a:extLst>
                  <a:ext uri="{0D108BD9-81ED-4DB2-BD59-A6C34878D82A}">
                    <a16:rowId xmlns:a16="http://schemas.microsoft.com/office/drawing/2014/main" val="644365130"/>
                  </a:ext>
                </a:extLst>
              </a:tr>
              <a:tr h="1130812">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compares the first closer node.</a:t>
                      </a: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the successor nodes are compared and closest to solution is chosen.</a:t>
                      </a:r>
                    </a:p>
                  </a:txBody>
                  <a:tcPr anchor="ctr"/>
                </a:tc>
                <a:tc>
                  <a:txBody>
                    <a:bodyPr/>
                    <a:lstStyle/>
                    <a:p>
                      <a:pPr marL="285750" marR="0" indent="-285750" algn="l" rtl="0">
                        <a:lnSpc>
                          <a:spcPct val="100000"/>
                        </a:lnSpc>
                        <a:spcBef>
                          <a:spcPts val="0"/>
                        </a:spcBef>
                        <a:spcAft>
                          <a:spcPts val="0"/>
                        </a:spcAft>
                        <a:buClr>
                          <a:srgbClr val="000000"/>
                        </a:buClr>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mn-ea"/>
                          <a:cs typeface="Times New Roman" panose="02020603050405020304" pitchFamily="18" charset="0"/>
                          <a:sym typeface="Arial"/>
                        </a:rPr>
                        <a:t>It examines all the neighbors before deciding how to move.</a:t>
                      </a:r>
                    </a:p>
                  </a:txBody>
                  <a:tcPr anchor="ctr"/>
                </a:tc>
                <a:extLst>
                  <a:ext uri="{0D108BD9-81ED-4DB2-BD59-A6C34878D82A}">
                    <a16:rowId xmlns:a16="http://schemas.microsoft.com/office/drawing/2014/main" val="188474129"/>
                  </a:ext>
                </a:extLst>
              </a:tr>
              <a:tr h="800992">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only evaluates the neighbor node state at a time.</a:t>
                      </a: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similar to best-first search.</a:t>
                      </a: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selects neighbor at random.</a:t>
                      </a:r>
                    </a:p>
                  </a:txBody>
                  <a:tcPr anchor="ctr"/>
                </a:tc>
                <a:extLst>
                  <a:ext uri="{0D108BD9-81ED-4DB2-BD59-A6C34878D82A}">
                    <a16:rowId xmlns:a16="http://schemas.microsoft.com/office/drawing/2014/main" val="1245281911"/>
                  </a:ext>
                </a:extLst>
              </a:tr>
              <a:tr h="800992">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Less Time Consuming.</a:t>
                      </a: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Comparatively more time consuming.</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 consuming.</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39653408"/>
                  </a:ext>
                </a:extLst>
              </a:tr>
              <a:tr h="471172">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 is not guaranteed.</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 is guaranteed.</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 is guaranteed.</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73865114"/>
                  </a:ext>
                </a:extLst>
              </a:tr>
              <a:tr h="471172">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Less Optimal.</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Depends on Problem.</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Optimal.</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69354023"/>
                  </a:ext>
                </a:extLst>
              </a:tr>
            </a:tbl>
          </a:graphicData>
        </a:graphic>
      </p:graphicFrame>
    </p:spTree>
    <p:extLst>
      <p:ext uri="{BB962C8B-B14F-4D97-AF65-F5344CB8AC3E}">
        <p14:creationId xmlns:p14="http://schemas.microsoft.com/office/powerpoint/2010/main" val="391270374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Problems of Hill Climbing</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06CF6416-38BB-46A2-9E8A-0F4973D53EE5}"/>
              </a:ext>
            </a:extLst>
          </p:cNvPr>
          <p:cNvSpPr txBox="1">
            <a:spLocks/>
          </p:cNvSpPr>
          <p:nvPr/>
        </p:nvSpPr>
        <p:spPr>
          <a:xfrm>
            <a:off x="311699" y="1152474"/>
            <a:ext cx="10886183" cy="519205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400"/>
              <a:buFont typeface="Arial"/>
              <a:buNone/>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Hill climbing </a:t>
            </a:r>
            <a:r>
              <a:rPr kumimoji="0" lang="en-US" sz="2000" b="0" i="0" u="none" strike="noStrike" kern="0" cap="none" spc="0" normalizeH="0" baseline="0" noProof="0" dirty="0">
                <a:ln>
                  <a:noFill/>
                </a:ln>
                <a:solidFill>
                  <a:srgbClr val="273239"/>
                </a:solidFill>
                <a:effectLst/>
                <a:uLnTx/>
                <a:uFillTx/>
                <a:latin typeface="Times New Roman" panose="02020603050405020304" pitchFamily="18" charset="0"/>
                <a:cs typeface="Times New Roman" panose="02020603050405020304" pitchFamily="18" charset="0"/>
                <a:sym typeface="Arial"/>
              </a:rPr>
              <a:t>cannot reach the optimal/best state(global maximum) if it enters any of the following regions :  </a:t>
            </a:r>
            <a:endPar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400"/>
              <a:buFont typeface="Arial"/>
              <a:buNone/>
              <a:tabLst/>
              <a:defRPr/>
            </a:pPr>
            <a:endParaRPr kumimoji="0" lang="en-US" sz="2000" b="1" i="0" u="none" strike="noStrike" kern="0" cap="none" spc="0" normalizeH="0" baseline="0" noProof="0" dirty="0">
              <a:ln>
                <a:noFill/>
              </a:ln>
              <a:solidFill>
                <a:srgbClr val="273239"/>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dirty="0">
                <a:ln>
                  <a:noFill/>
                </a:ln>
                <a:solidFill>
                  <a:srgbClr val="273239"/>
                </a:solidFill>
                <a:effectLst/>
                <a:uLnTx/>
                <a:uFillTx/>
                <a:latin typeface="Times New Roman" panose="02020603050405020304" pitchFamily="18" charset="0"/>
                <a:cs typeface="Times New Roman" panose="02020603050405020304" pitchFamily="18" charset="0"/>
                <a:sym typeface="Arial"/>
              </a:rPr>
              <a:t>Local maximum: </a:t>
            </a:r>
            <a:r>
              <a:rPr kumimoji="0" lang="en-US" sz="2000" b="0" i="0" u="none" strike="noStrike" kern="0" cap="none" spc="0" normalizeH="0" baseline="0" noProof="0" dirty="0">
                <a:ln>
                  <a:noFill/>
                </a:ln>
                <a:solidFill>
                  <a:srgbClr val="273239"/>
                </a:solidFill>
                <a:effectLst/>
                <a:uLnTx/>
                <a:uFillTx/>
                <a:latin typeface="Times New Roman" panose="02020603050405020304" pitchFamily="18" charset="0"/>
                <a:cs typeface="Times New Roman" panose="02020603050405020304" pitchFamily="18" charset="0"/>
                <a:sym typeface="Arial"/>
              </a:rPr>
              <a:t>At a local maximum all neighboring states have a value that is worse than the current state.</a:t>
            </a:r>
          </a:p>
          <a:p>
            <a:pPr marL="114300" marR="0" lvl="0" indent="0" algn="l" defTabSz="914400" rtl="0" eaLnBrk="1" fontAlgn="auto" latinLnBrk="0" hangingPunct="1">
              <a:lnSpc>
                <a:spcPct val="115000"/>
              </a:lnSpc>
              <a:spcBef>
                <a:spcPts val="0"/>
              </a:spcBef>
              <a:spcAft>
                <a:spcPts val="0"/>
              </a:spcAft>
              <a:buClr>
                <a:srgbClr val="595959"/>
              </a:buClr>
              <a:buSzPts val="14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To overcome the local maximum problem: Utilize the </a:t>
            </a:r>
            <a:r>
              <a:rPr kumimoji="0" lang="en-US" sz="20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backtracking technique</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Maintain a list of visited states. If the search reaches an undesirable state, it can backtrack to the previous configuration and explore a new path</a:t>
            </a:r>
            <a:r>
              <a:rPr kumimoji="0" lang="en-US" sz="2000" b="0" i="0" u="none" strike="noStrike" kern="0" cap="none" spc="0" normalizeH="0" baseline="0" noProof="0" dirty="0">
                <a:ln>
                  <a:noFill/>
                </a:ln>
                <a:solidFill>
                  <a:srgbClr val="273239"/>
                </a:solidFill>
                <a:effectLst/>
                <a:uLnTx/>
                <a:uFillTx/>
                <a:latin typeface="Times New Roman" panose="02020603050405020304" pitchFamily="18" charset="0"/>
                <a:cs typeface="Times New Roman" panose="02020603050405020304" pitchFamily="18" charset="0"/>
                <a:sym typeface="Arial"/>
              </a:rPr>
              <a:t>.</a:t>
            </a: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endPar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auto"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Plateau:</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On the plateau, all neighbors have the same value. Hence, it is not possible to select the best direction. </a:t>
            </a:r>
          </a:p>
          <a:p>
            <a:pPr marL="114300" marR="0" lvl="0" indent="0" algn="l" defTabSz="914400" rtl="0" eaLnBrk="1" fontAlgn="auto" latinLnBrk="0" hangingPunct="1">
              <a:lnSpc>
                <a:spcPct val="115000"/>
              </a:lnSpc>
              <a:spcBef>
                <a:spcPts val="0"/>
              </a:spcBef>
              <a:spcAft>
                <a:spcPts val="0"/>
              </a:spcAft>
              <a:buClr>
                <a:srgbClr val="595959"/>
              </a:buClr>
              <a:buSzPts val="14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To overcome plateaus, Make a big jump. </a:t>
            </a:r>
            <a:r>
              <a:rPr kumimoji="0" lang="en-US" sz="20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Randomly select a state </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far away from the current state. Chances are that we will land in a non-plateau region.</a:t>
            </a:r>
          </a:p>
          <a:p>
            <a:pPr marL="114300" marR="0" lvl="0" indent="0" algn="l" defTabSz="914400" rtl="0" eaLnBrk="1" fontAlgn="auto" latinLnBrk="0" hangingPunct="1">
              <a:lnSpc>
                <a:spcPct val="115000"/>
              </a:lnSpc>
              <a:spcBef>
                <a:spcPts val="0"/>
              </a:spcBef>
              <a:spcAft>
                <a:spcPts val="0"/>
              </a:spcAft>
              <a:buClr>
                <a:srgbClr val="595959"/>
              </a:buClr>
              <a:buSzPts val="1400"/>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9126827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Beam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6DAA36ED-D734-40E2-99FF-AD81EDE68A1B}"/>
              </a:ext>
            </a:extLst>
          </p:cNvPr>
          <p:cNvSpPr txBox="1">
            <a:spLocks/>
          </p:cNvSpPr>
          <p:nvPr/>
        </p:nvSpPr>
        <p:spPr>
          <a:xfrm>
            <a:off x="308249" y="1173082"/>
            <a:ext cx="11575501" cy="500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 heuristic search algorithm that examines a graph by extending the most promising node in a limited set is known as beam search.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Beam search is a heuristic search technique that always expands the W number of the best nodes at each level. Here, the width of the beam search is denoted by W.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It progresses level by level and moves downwards only from the best W nodes at each level. Beam Search uses breadth-first search to build its search tree.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Beam Search constructs its search tree using breadth-first search. It generates all the successors of the current level’s state at each level of the tree. </a:t>
            </a:r>
          </a:p>
          <a:p>
            <a:pPr marL="914400" marR="0" lvl="1" indent="-317500" algn="l"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However, at each level, it only evaluates a W number of states. Other nodes are not taken into account.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The heuristic cost associated with the node is used to choose the best nodes.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If B is the branching factor, at every depth, there will always be W × B nodes under consideration, but only W will be chosen.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More states are trimmed when the beam width is reduced. </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25716891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Beam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7A738590-B2B5-4085-87AA-E21FD7441217}"/>
              </a:ext>
            </a:extLst>
          </p:cNvPr>
          <p:cNvSpPr txBox="1">
            <a:spLocks/>
          </p:cNvSpPr>
          <p:nvPr/>
        </p:nvSpPr>
        <p:spPr>
          <a:xfrm>
            <a:off x="311699" y="1152474"/>
            <a:ext cx="11069063" cy="51217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When W = 1, the search becomes a hill-climbing search in which the best node is always chosen from the successor nodes.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No states are pruned if the beam width is unlimited, and the beam search is identified as a breadth-first search.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The beamwidth bounds the amount of memory needed to complete the search, but it comes at the cost of completeness and optimality (possibly that it will not find the best solution). </a:t>
            </a:r>
          </a:p>
          <a:p>
            <a:pPr marL="457200" marR="0" lvl="0" indent="-342900" algn="just" defTabSz="914400" rtl="0" eaLnBrk="1" fontAlgn="auto" latinLnBrk="0" hangingPunct="1">
              <a:lnSpc>
                <a:spcPct val="115000"/>
              </a:lnSpc>
              <a:spcBef>
                <a:spcPts val="0"/>
              </a:spcBef>
              <a:spcAft>
                <a:spcPts val="0"/>
              </a:spcAft>
              <a:buClr>
                <a:srgbClr val="595959"/>
              </a:buClr>
              <a:buSzPct val="750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The reason for this danger is that the desired state could have been pruned. </a:t>
            </a:r>
            <a:endParaRPr kumimoji="0" lang="en-IN"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85104916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Beam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a:extLst>
              <a:ext uri="{FF2B5EF4-FFF2-40B4-BE49-F238E27FC236}">
                <a16:creationId xmlns:a16="http://schemas.microsoft.com/office/drawing/2014/main" id="{D206CBD4-C8DB-4432-81B0-5C523B6FC714}"/>
              </a:ext>
            </a:extLst>
          </p:cNvPr>
          <p:cNvPicPr>
            <a:picLocks noChangeAspect="1"/>
          </p:cNvPicPr>
          <p:nvPr/>
        </p:nvPicPr>
        <p:blipFill>
          <a:blip r:embed="rId2"/>
          <a:stretch>
            <a:fillRect/>
          </a:stretch>
        </p:blipFill>
        <p:spPr>
          <a:xfrm>
            <a:off x="816934" y="1085113"/>
            <a:ext cx="7201651" cy="5579229"/>
          </a:xfrm>
          <a:prstGeom prst="rect">
            <a:avLst/>
          </a:prstGeom>
        </p:spPr>
      </p:pic>
    </p:spTree>
    <p:extLst>
      <p:ext uri="{BB962C8B-B14F-4D97-AF65-F5344CB8AC3E}">
        <p14:creationId xmlns:p14="http://schemas.microsoft.com/office/powerpoint/2010/main" val="392843168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4735302"/>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i="0" u="none" strike="noStrike" baseline="0" dirty="0">
                <a:solidFill>
                  <a:schemeClr val="tx1"/>
                </a:solidFill>
                <a:latin typeface="Times New Roman" panose="02020603050405020304" pitchFamily="18" charset="0"/>
                <a:cs typeface="Times New Roman" panose="02020603050405020304" pitchFamily="18" charset="0"/>
              </a:rPr>
              <a:t>Building a system to solve a problem requires the following steps:</a:t>
            </a:r>
          </a:p>
          <a:p>
            <a:pPr marL="0" indent="0" algn="just">
              <a:buNone/>
            </a:pPr>
            <a:endParaRPr lang="en-US" sz="2400" b="0" i="0" u="none" strike="noStrike" baseline="0" dirty="0">
              <a:solidFill>
                <a:schemeClr val="tx1"/>
              </a:solidFill>
              <a:latin typeface="Times New Roman" panose="02020603050405020304" pitchFamily="18" charset="0"/>
              <a:cs typeface="Times New Roman" panose="02020603050405020304" pitchFamily="18" charset="0"/>
            </a:endParaRPr>
          </a:p>
          <a:p>
            <a:pPr lvl="1" algn="just"/>
            <a:r>
              <a:rPr lang="en-US" b="1" i="0" u="none" strike="noStrike" baseline="0" dirty="0">
                <a:solidFill>
                  <a:schemeClr val="tx1"/>
                </a:solidFill>
                <a:latin typeface="Times New Roman" panose="02020603050405020304" pitchFamily="18" charset="0"/>
                <a:cs typeface="Times New Roman" panose="02020603050405020304" pitchFamily="18" charset="0"/>
              </a:rPr>
              <a:t>Define the problem precisely </a:t>
            </a:r>
            <a:r>
              <a:rPr lang="en-US" b="0" i="0" u="none" strike="noStrike" baseline="0" dirty="0">
                <a:solidFill>
                  <a:schemeClr val="tx1"/>
                </a:solidFill>
                <a:latin typeface="Times New Roman" panose="02020603050405020304" pitchFamily="18" charset="0"/>
                <a:cs typeface="Times New Roman" panose="02020603050405020304" pitchFamily="18" charset="0"/>
              </a:rPr>
              <a:t>including detailed specifications and what constitutes an acceptable </a:t>
            </a:r>
            <a:r>
              <a:rPr lang="en-IN" b="0" i="0" u="none" strike="noStrike" baseline="0" dirty="0">
                <a:solidFill>
                  <a:schemeClr val="tx1"/>
                </a:solidFill>
                <a:latin typeface="Times New Roman" panose="02020603050405020304" pitchFamily="18" charset="0"/>
                <a:cs typeface="Times New Roman" panose="02020603050405020304" pitchFamily="18" charset="0"/>
              </a:rPr>
              <a:t>solution</a:t>
            </a:r>
          </a:p>
          <a:p>
            <a:pPr lvl="1" algn="just"/>
            <a:r>
              <a:rPr lang="en-US" b="1" i="0" u="none" strike="noStrike" baseline="0" dirty="0">
                <a:solidFill>
                  <a:schemeClr val="tx1"/>
                </a:solidFill>
                <a:latin typeface="Times New Roman" panose="02020603050405020304" pitchFamily="18" charset="0"/>
                <a:cs typeface="Times New Roman" panose="02020603050405020304" pitchFamily="18" charset="0"/>
              </a:rPr>
              <a:t>Analyze the problem thoroughly </a:t>
            </a:r>
            <a:r>
              <a:rPr lang="en-US" b="0" i="0" u="none" strike="noStrike" baseline="0" dirty="0">
                <a:solidFill>
                  <a:schemeClr val="tx1"/>
                </a:solidFill>
                <a:latin typeface="Times New Roman" panose="02020603050405020304" pitchFamily="18" charset="0"/>
                <a:cs typeface="Times New Roman" panose="02020603050405020304" pitchFamily="18" charset="0"/>
              </a:rPr>
              <a:t>for some features may have a dominant affect on the chosen </a:t>
            </a:r>
            <a:r>
              <a:rPr lang="en-IN" b="0" i="0" u="none" strike="noStrike" baseline="0" dirty="0">
                <a:solidFill>
                  <a:schemeClr val="tx1"/>
                </a:solidFill>
                <a:latin typeface="Times New Roman" panose="02020603050405020304" pitchFamily="18" charset="0"/>
                <a:cs typeface="Times New Roman" panose="02020603050405020304" pitchFamily="18" charset="0"/>
              </a:rPr>
              <a:t>method of solution</a:t>
            </a:r>
          </a:p>
          <a:p>
            <a:pPr lvl="1" algn="just"/>
            <a:r>
              <a:rPr lang="en-US" b="1" i="0" u="none" strike="noStrike" baseline="0" dirty="0">
                <a:solidFill>
                  <a:schemeClr val="tx1"/>
                </a:solidFill>
                <a:latin typeface="Times New Roman" panose="02020603050405020304" pitchFamily="18" charset="0"/>
                <a:cs typeface="Times New Roman" panose="02020603050405020304" pitchFamily="18" charset="0"/>
              </a:rPr>
              <a:t>Isolate and represent the background knowledge needed </a:t>
            </a:r>
            <a:r>
              <a:rPr lang="en-US" b="0" i="0" u="none" strike="noStrike" baseline="0" dirty="0">
                <a:solidFill>
                  <a:schemeClr val="tx1"/>
                </a:solidFill>
                <a:latin typeface="Times New Roman" panose="02020603050405020304" pitchFamily="18" charset="0"/>
                <a:cs typeface="Times New Roman" panose="02020603050405020304" pitchFamily="18" charset="0"/>
              </a:rPr>
              <a:t>in the solution of the problem</a:t>
            </a:r>
          </a:p>
          <a:p>
            <a:pPr lvl="1" algn="just"/>
            <a:r>
              <a:rPr lang="en-US" b="1" i="0" u="none" strike="noStrike" baseline="0" dirty="0">
                <a:solidFill>
                  <a:schemeClr val="tx1"/>
                </a:solidFill>
                <a:latin typeface="Times New Roman" panose="02020603050405020304" pitchFamily="18" charset="0"/>
                <a:cs typeface="Times New Roman" panose="02020603050405020304" pitchFamily="18" charset="0"/>
              </a:rPr>
              <a:t>Choose the best problem solving techniques </a:t>
            </a:r>
            <a:r>
              <a:rPr lang="en-US" b="0" i="0" u="none" strike="noStrike" baseline="0" dirty="0">
                <a:solidFill>
                  <a:schemeClr val="tx1"/>
                </a:solidFill>
                <a:latin typeface="Times New Roman" panose="02020603050405020304" pitchFamily="18" charset="0"/>
                <a:cs typeface="Times New Roman" panose="02020603050405020304" pitchFamily="18" charset="0"/>
              </a:rPr>
              <a:t>in the solution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36613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Example of Beam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3" name="Picture 2">
            <a:extLst>
              <a:ext uri="{FF2B5EF4-FFF2-40B4-BE49-F238E27FC236}">
                <a16:creationId xmlns:a16="http://schemas.microsoft.com/office/drawing/2014/main" id="{00EEF279-F788-4565-BFA8-3ED39A477FFA}"/>
              </a:ext>
            </a:extLst>
          </p:cNvPr>
          <p:cNvPicPr>
            <a:picLocks noChangeAspect="1"/>
          </p:cNvPicPr>
          <p:nvPr/>
        </p:nvPicPr>
        <p:blipFill>
          <a:blip r:embed="rId2"/>
          <a:stretch>
            <a:fillRect/>
          </a:stretch>
        </p:blipFill>
        <p:spPr>
          <a:xfrm>
            <a:off x="2241731" y="1444279"/>
            <a:ext cx="6395832" cy="3969441"/>
          </a:xfrm>
          <a:prstGeom prst="rect">
            <a:avLst/>
          </a:prstGeom>
        </p:spPr>
      </p:pic>
    </p:spTree>
    <p:extLst>
      <p:ext uri="{BB962C8B-B14F-4D97-AF65-F5344CB8AC3E}">
        <p14:creationId xmlns:p14="http://schemas.microsoft.com/office/powerpoint/2010/main" val="84647794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Variable Neighbourhood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492DD56A-EA88-4F4E-8B59-E909FAD6EFE6}"/>
              </a:ext>
            </a:extLst>
          </p:cNvPr>
          <p:cNvSpPr txBox="1">
            <a:spLocks/>
          </p:cNvSpPr>
          <p:nvPr/>
        </p:nvSpPr>
        <p:spPr>
          <a:xfrm>
            <a:off x="325828" y="1363491"/>
            <a:ext cx="11281651" cy="37720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Based on three facts: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 local minimum w.r.t. one neighborhood structure is not necessary so with another</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A global minimum is local minimum w.r.t. all possible neighborhood structures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For many problems local minima w.r.t. one or several neighborhoods are close to each other</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48189276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Variable Neighbourhood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4" name="Text Placeholder 8">
            <a:extLst>
              <a:ext uri="{FF2B5EF4-FFF2-40B4-BE49-F238E27FC236}">
                <a16:creationId xmlns:a16="http://schemas.microsoft.com/office/drawing/2014/main" id="{D45681AD-CA55-4013-9348-F9D1AA7C1D36}"/>
              </a:ext>
            </a:extLst>
          </p:cNvPr>
          <p:cNvSpPr txBox="1">
            <a:spLocks/>
          </p:cNvSpPr>
          <p:nvPr/>
        </p:nvSpPr>
        <p:spPr>
          <a:xfrm>
            <a:off x="311699" y="1152474"/>
            <a:ext cx="10787709" cy="5262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Basic VNS Algorithm</a:t>
            </a:r>
          </a:p>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Of course, for local search</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Initialization (initial solution and stopping cond.)</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Repeat until stopping condition</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k = 1</a:t>
            </a:r>
          </a:p>
          <a:p>
            <a:pPr marL="914400" marR="0" lvl="1" indent="-317500" algn="l" defTabSz="914400" rtl="0" eaLnBrk="1" fontAlgn="auto" latinLnBrk="0" hangingPunct="1">
              <a:lnSpc>
                <a:spcPct val="115000"/>
              </a:lnSpc>
              <a:spcBef>
                <a:spcPts val="0"/>
              </a:spcBef>
              <a:spcAft>
                <a:spcPts val="0"/>
              </a:spcAft>
              <a:buClr>
                <a:srgbClr val="595959"/>
              </a:buClr>
              <a:buSzPts val="14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Repeat until </a:t>
            </a:r>
          </a:p>
          <a:p>
            <a:pPr marL="1371600" marR="0" lvl="2" indent="-317500" algn="l" defTabSz="914400" rtl="0" eaLnBrk="1" fontAlgn="auto" latinLnBrk="0" hangingPunct="1">
              <a:lnSpc>
                <a:spcPct val="115000"/>
              </a:lnSpc>
              <a:spcBef>
                <a:spcPts val="0"/>
              </a:spcBef>
              <a:spcAft>
                <a:spcPts val="0"/>
              </a:spcAft>
              <a:buClr>
                <a:srgbClr val="595959"/>
              </a:buClr>
              <a:buSzPts val="14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Shaking – Generate random point at k-</a:t>
            </a:r>
            <a:r>
              <a:rPr kumimoji="0" lang="en-US" sz="20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th</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neighborhood</a:t>
            </a:r>
          </a:p>
          <a:p>
            <a:pPr marL="1371600" marR="0" lvl="2" indent="-317500" algn="l" defTabSz="914400" rtl="0" eaLnBrk="1" fontAlgn="auto" latinLnBrk="0" hangingPunct="1">
              <a:lnSpc>
                <a:spcPct val="115000"/>
              </a:lnSpc>
              <a:spcBef>
                <a:spcPts val="0"/>
              </a:spcBef>
              <a:spcAft>
                <a:spcPts val="0"/>
              </a:spcAft>
              <a:buClr>
                <a:srgbClr val="595959"/>
              </a:buClr>
              <a:buSzPts val="14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Local search – find local optimum</a:t>
            </a:r>
          </a:p>
          <a:p>
            <a:pPr marL="1371600" marR="0" lvl="2" indent="-317500" algn="l" defTabSz="914400" rtl="0" eaLnBrk="1" fontAlgn="auto" latinLnBrk="0" hangingPunct="1">
              <a:lnSpc>
                <a:spcPct val="115000"/>
              </a:lnSpc>
              <a:spcBef>
                <a:spcPts val="0"/>
              </a:spcBef>
              <a:spcAft>
                <a:spcPts val="0"/>
              </a:spcAft>
              <a:buClr>
                <a:srgbClr val="595959"/>
              </a:buClr>
              <a:buSzPts val="14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Move or not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87426935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Variable Neighbourhood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2170210C-DBC5-4C7E-83C2-826F8E628561}"/>
              </a:ext>
            </a:extLst>
          </p:cNvPr>
          <p:cNvSpPr txBox="1">
            <a:spLocks/>
          </p:cNvSpPr>
          <p:nvPr/>
        </p:nvSpPr>
        <p:spPr>
          <a:xfrm>
            <a:off x="311700" y="1152474"/>
            <a:ext cx="9746700" cy="5519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Variations of 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Variable neighborhood descent (VND)</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Reduced VNS (RVNS)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Skewed VNS (SVNS)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General VNS (GVNS)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VN Decomposition Search (VNDS)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Parallel VNS (PVNS)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Primal Dual VNS (P-D 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Reactive 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Backward-Forward 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Best improvement 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Exterior point VNS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VN Simplex Search (VNSS)</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58949896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5" name="Picture 4">
            <a:extLst>
              <a:ext uri="{FF2B5EF4-FFF2-40B4-BE49-F238E27FC236}">
                <a16:creationId xmlns:a16="http://schemas.microsoft.com/office/drawing/2014/main" id="{17312449-FEEE-443A-A731-83AA8B2DAA06}"/>
              </a:ext>
            </a:extLst>
          </p:cNvPr>
          <p:cNvPicPr>
            <a:picLocks noChangeAspect="1"/>
          </p:cNvPicPr>
          <p:nvPr/>
        </p:nvPicPr>
        <p:blipFill>
          <a:blip r:embed="rId2"/>
          <a:stretch>
            <a:fillRect/>
          </a:stretch>
        </p:blipFill>
        <p:spPr>
          <a:xfrm>
            <a:off x="977654" y="2049790"/>
            <a:ext cx="10236691" cy="4182198"/>
          </a:xfrm>
          <a:prstGeom prst="rect">
            <a:avLst/>
          </a:prstGeom>
        </p:spPr>
      </p:pic>
      <p:sp>
        <p:nvSpPr>
          <p:cNvPr id="7" name="TextBox 6">
            <a:extLst>
              <a:ext uri="{FF2B5EF4-FFF2-40B4-BE49-F238E27FC236}">
                <a16:creationId xmlns:a16="http://schemas.microsoft.com/office/drawing/2014/main" id="{D967053F-929C-472F-9599-01525584C946}"/>
              </a:ext>
            </a:extLst>
          </p:cNvPr>
          <p:cNvSpPr txBox="1"/>
          <p:nvPr/>
        </p:nvSpPr>
        <p:spPr>
          <a:xfrm>
            <a:off x="713935" y="1275119"/>
            <a:ext cx="6098344" cy="400110"/>
          </a:xfrm>
          <a:prstGeom prst="rect">
            <a:avLst/>
          </a:prstGeom>
          <a:noFill/>
        </p:spPr>
        <p:txBody>
          <a:bodyPr wrap="square">
            <a:spAutoFit/>
          </a:bodyPr>
          <a:lstStyle/>
          <a:p>
            <a:r>
              <a:rPr kumimoji="0" lang="en-US" sz="20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Search Algorithm</a:t>
            </a:r>
            <a:endParaRPr lang="en-IN" sz="2000" dirty="0"/>
          </a:p>
        </p:txBody>
      </p:sp>
    </p:spTree>
    <p:extLst>
      <p:ext uri="{BB962C8B-B14F-4D97-AF65-F5344CB8AC3E}">
        <p14:creationId xmlns:p14="http://schemas.microsoft.com/office/powerpoint/2010/main" val="397337240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Best-first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078C3E89-F118-4CB6-883B-489E86332500}"/>
              </a:ext>
            </a:extLst>
          </p:cNvPr>
          <p:cNvSpPr txBox="1">
            <a:spLocks/>
          </p:cNvSpPr>
          <p:nvPr/>
        </p:nvSpPr>
        <p:spPr>
          <a:xfrm>
            <a:off x="311699" y="992979"/>
            <a:ext cx="11336349" cy="5084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Greedy best-first search algorithm always selects the path which appears best at that moment.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It is the combination of depth-first search and breadth-first search algorithms.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f(n)= g(n).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a:ln>
                  <a:noFill/>
                </a:ln>
                <a:solidFill>
                  <a:srgbClr val="610B4B"/>
                </a:solidFill>
                <a:effectLst/>
                <a:uLnTx/>
                <a:uFillTx/>
                <a:latin typeface="Times New Roman" panose="02020603050405020304" pitchFamily="18" charset="0"/>
                <a:cs typeface="Times New Roman" panose="02020603050405020304" pitchFamily="18" charset="0"/>
                <a:sym typeface="Arial"/>
              </a:rPr>
              <a:t>Best first search algorithm:</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1:</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Place the starting node into the OPEN list.</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2:</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If the OPEN list is empty, Stop and return failure.</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3:</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Remove the node n, from the OPEN list which has the lowest value of h(n), and places it in the CLOSED list.</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4:</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Expand the node n, and generate the successors of node n.</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5:</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Check each successor of node n, and find whether any node is a goal node or not. If any successor node is goal node, then return success and terminate the search, else proceed to Step 6.</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6:</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For each successor node, algorithm checks for evaluation function f(n), and then check if the node has been in either OPEN or CLOSED list. If the node has not been in both list, then add it to the OPEN list.</a:t>
            </a:r>
          </a:p>
          <a:p>
            <a:pPr marL="114300" marR="0" lvl="0" indent="0" algn="just" defTabSz="914400" rtl="0" eaLnBrk="1" fontAlgn="auto" latinLnBrk="0" hangingPunct="1">
              <a:lnSpc>
                <a:spcPct val="115000"/>
              </a:lnSpc>
              <a:spcBef>
                <a:spcPts val="0"/>
              </a:spcBef>
              <a:spcAft>
                <a:spcPts val="0"/>
              </a:spcAft>
              <a:buClr>
                <a:srgbClr val="595959"/>
              </a:buClr>
              <a:buSzPct val="150000"/>
              <a:buFont typeface="Arial"/>
              <a:buNone/>
              <a:tabLst/>
              <a:defRPr/>
            </a:pPr>
            <a:r>
              <a:rPr kumimoji="0" lang="en-US" sz="20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Step 7:</a:t>
            </a: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Return to Step 2.</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1731974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Best-first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Consider the below search problem, and we will traverse it using greedy best-first search. At each iteration, each node is expanded using evaluation function f(n)=h(n) , which is given in the below table.</a:t>
            </a:r>
          </a:p>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lang="en-US" sz="2000" kern="0" dirty="0">
                <a:solidFill>
                  <a:srgbClr val="000000"/>
                </a:solidFill>
              </a:rPr>
              <a:t>						</a:t>
            </a:r>
          </a:p>
          <a:p>
            <a:pPr marL="114300" marR="0" lvl="0" indent="0" algn="just" defTabSz="914400" rtl="0" eaLnBrk="1" fontAlgn="auto" latinLnBrk="0" hangingPunct="1">
              <a:lnSpc>
                <a:spcPct val="115000"/>
              </a:lnSpc>
              <a:spcBef>
                <a:spcPts val="0"/>
              </a:spcBef>
              <a:spcAft>
                <a:spcPts val="0"/>
              </a:spcAft>
              <a:buClr>
                <a:srgbClr val="595959"/>
              </a:buClr>
              <a:buSzPts val="1800"/>
              <a:buNone/>
              <a:tabLst/>
              <a:defRPr/>
            </a:pPr>
            <a:r>
              <a:rPr kumimoji="0" lang="en-US"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rPr>
              <a:t>								Open Close</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8" name="Picture 2" descr="Informed Search Algorithms">
            <a:extLst>
              <a:ext uri="{FF2B5EF4-FFF2-40B4-BE49-F238E27FC236}">
                <a16:creationId xmlns:a16="http://schemas.microsoft.com/office/drawing/2014/main" id="{49B0C196-A81C-4233-8D05-4003B7719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28" y="2260970"/>
            <a:ext cx="5180156" cy="309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472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A* algorithm uses a modified evaluation function and a Best-First search.</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 minimizes the total path cost.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Under the right conditions A* provides the cheapest cost solution in the </a:t>
            </a:r>
            <a:r>
              <a:rPr kumimoji="0" lang="en-US" altLang="en-US" sz="24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optimal</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time!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66299995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evaluation function f is an estimate of the value of a node x given by:</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f(x) = g(x) + h’(x)</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g(x) is the cost to get from the start state to state x.</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h’(x) is the estimated cost to get from state x to the goal state (the heuristic).</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4" name="Picture 2" descr="Informed Search Algorithms">
            <a:extLst>
              <a:ext uri="{FF2B5EF4-FFF2-40B4-BE49-F238E27FC236}">
                <a16:creationId xmlns:a16="http://schemas.microsoft.com/office/drawing/2014/main" id="{A038BED4-0DC0-4047-B210-4C9E647B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920" y="3543150"/>
            <a:ext cx="7461372" cy="214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8816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5611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Step1: Place the starting node in the OPEN list.</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2: Check if the OPEN list is empty or not, if the list is empty then return failure and stops.</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3: Select the node from the OPEN list which has the smallest value of evaluation function (</a:t>
            </a:r>
            <a:r>
              <a:rPr kumimoji="0" lang="en-US" altLang="en-US" sz="20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g+h</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if node n is goal node then return success and stop, otherwise</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4: Expand node n and generate all of its successors, and put n into the closed list. For each successor n', check whether n' is already in the OPEN or CLOSED list, if not then compute evaluation function for n' and place into Open list.</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5: Else if node n' is already in OPEN and CLOSED, then it should be attached to the back pointer which reflects the lowest g(n') value.</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6: Return to Step 2.</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8148749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442258"/>
          </a:xfrm>
          <a:prstGeom prst="rect">
            <a:avLst/>
          </a:prstGeom>
        </p:spPr>
        <p:txBody>
          <a:bodyPr tIns="91440" bIns="9144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Problem = Searching for the Goal State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A state represents a status of the solution at a given step of the problem solving procedure.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The solution of a problem, thus, is a collection of the problem states.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The problem solving procedure applies an operator/operation to a state to get the next state. Then it applies another operator to the resulting state to derive a new state.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The process of applying an operator to a state and its subsequent transition to the next state, thus, is continued until the goal (desired) state is derived.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Such a method of solving a problem is generally referred to as state space approach</a:t>
            </a:r>
          </a:p>
        </p:txBody>
      </p:sp>
    </p:spTree>
    <p:extLst>
      <p:ext uri="{BB962C8B-B14F-4D97-AF65-F5344CB8AC3E}">
        <p14:creationId xmlns:p14="http://schemas.microsoft.com/office/powerpoint/2010/main" val="280369096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 this example, we will traverse the given graph using the A* algorithm. The heuristic value of all states is given in the below table so we will calculate the f(n) of each state using the formula f(n)= g(n) + h(n), where g(n) is the cost to reach any node from start state.</a:t>
            </a:r>
          </a:p>
        </p:txBody>
      </p:sp>
      <p:pic>
        <p:nvPicPr>
          <p:cNvPr id="4" name="Picture 2" descr="Informed Search Algorithms">
            <a:extLst>
              <a:ext uri="{FF2B5EF4-FFF2-40B4-BE49-F238E27FC236}">
                <a16:creationId xmlns:a16="http://schemas.microsoft.com/office/drawing/2014/main" id="{CB447566-2026-4F4F-B764-8E967E4F1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568" y="2359855"/>
            <a:ext cx="5271272" cy="356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88190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408114" y="5062640"/>
            <a:ext cx="11375772" cy="1795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inter-bold"/>
                <a:cs typeface="Arial"/>
                <a:sym typeface="Arial"/>
              </a:rPr>
              <a:t>Initialization:</a:t>
            </a:r>
            <a:r>
              <a:rPr kumimoji="0" lang="en-US" b="0" i="0" u="none" strike="noStrike" kern="0" cap="none" spc="0" normalizeH="0" baseline="0" noProof="0" dirty="0">
                <a:ln>
                  <a:noFill/>
                </a:ln>
                <a:solidFill>
                  <a:srgbClr val="000000"/>
                </a:solidFill>
                <a:effectLst/>
                <a:uLnTx/>
                <a:uFillTx/>
                <a:latin typeface="inter-regular"/>
                <a:cs typeface="Arial"/>
                <a:sym typeface="Arial"/>
              </a:rPr>
              <a:t> {(S, 5)}</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inter-bold"/>
                <a:cs typeface="Arial"/>
                <a:sym typeface="Arial"/>
              </a:rPr>
              <a:t>Iteration1:</a:t>
            </a:r>
            <a:r>
              <a:rPr kumimoji="0" lang="en-US" b="0" i="0" u="none" strike="noStrike" kern="0" cap="none" spc="0" normalizeH="0" baseline="0" noProof="0" dirty="0">
                <a:ln>
                  <a:noFill/>
                </a:ln>
                <a:solidFill>
                  <a:srgbClr val="000000"/>
                </a:solidFill>
                <a:effectLst/>
                <a:uLnTx/>
                <a:uFillTx/>
                <a:latin typeface="inter-regular"/>
                <a:cs typeface="Arial"/>
                <a:sym typeface="Arial"/>
              </a:rPr>
              <a:t> {(S--&gt; A, 4), (S--&gt;G, 10)}</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inter-bold"/>
                <a:cs typeface="Arial"/>
                <a:sym typeface="Arial"/>
              </a:rPr>
              <a:t>Iteration2:</a:t>
            </a:r>
            <a:r>
              <a:rPr kumimoji="0" lang="en-US" b="0" i="0" u="none" strike="noStrike" kern="0" cap="none" spc="0" normalizeH="0" baseline="0" noProof="0" dirty="0">
                <a:ln>
                  <a:noFill/>
                </a:ln>
                <a:solidFill>
                  <a:srgbClr val="000000"/>
                </a:solidFill>
                <a:effectLst/>
                <a:uLnTx/>
                <a:uFillTx/>
                <a:latin typeface="inter-regular"/>
                <a:cs typeface="Arial"/>
                <a:sym typeface="Arial"/>
              </a:rPr>
              <a:t> {(S--&gt; A--&gt;C, 4), (S--&gt; A--&gt;B, 7), (S--&gt;G, 10)}</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inter-bold"/>
                <a:cs typeface="Arial"/>
                <a:sym typeface="Arial"/>
              </a:rPr>
              <a:t>Iteration3:</a:t>
            </a:r>
            <a:r>
              <a:rPr kumimoji="0" lang="en-US" b="0" i="0" u="none" strike="noStrike" kern="0" cap="none" spc="0" normalizeH="0" baseline="0" noProof="0" dirty="0">
                <a:ln>
                  <a:noFill/>
                </a:ln>
                <a:solidFill>
                  <a:srgbClr val="000000"/>
                </a:solidFill>
                <a:effectLst/>
                <a:uLnTx/>
                <a:uFillTx/>
                <a:latin typeface="inter-regular"/>
                <a:cs typeface="Arial"/>
                <a:sym typeface="Arial"/>
              </a:rPr>
              <a:t> {(S--&gt; A--&gt;C---&gt;G, 6), (S--&gt; A--&gt;C---&gt;D, 11), (S--&gt; A--&gt;B, 7), (S--&gt;G, 10)}</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inter-bold"/>
                <a:cs typeface="Arial"/>
                <a:sym typeface="Arial"/>
              </a:rPr>
              <a:t>Iteration 4:</a:t>
            </a:r>
            <a:r>
              <a:rPr kumimoji="0" lang="en-US" b="0" i="0" u="none" strike="noStrike" kern="0" cap="none" spc="0" normalizeH="0" baseline="0" noProof="0" dirty="0">
                <a:ln>
                  <a:noFill/>
                </a:ln>
                <a:solidFill>
                  <a:srgbClr val="000000"/>
                </a:solidFill>
                <a:effectLst/>
                <a:uLnTx/>
                <a:uFillTx/>
                <a:latin typeface="inter-regular"/>
                <a:cs typeface="Arial"/>
                <a:sym typeface="Arial"/>
              </a:rPr>
              <a:t> will give the final result, as </a:t>
            </a:r>
            <a:r>
              <a:rPr kumimoji="0" lang="en-US" b="1" i="0" u="none" strike="noStrike" kern="0" cap="none" spc="0" normalizeH="0" baseline="0" noProof="0" dirty="0">
                <a:ln>
                  <a:noFill/>
                </a:ln>
                <a:solidFill>
                  <a:srgbClr val="000000"/>
                </a:solidFill>
                <a:effectLst/>
                <a:uLnTx/>
                <a:uFillTx/>
                <a:latin typeface="inter-bold"/>
                <a:cs typeface="Arial"/>
                <a:sym typeface="Arial"/>
              </a:rPr>
              <a:t>S---&gt;A---&gt;C---&gt;G</a:t>
            </a:r>
            <a:r>
              <a:rPr kumimoji="0" lang="en-US" b="0" i="0" u="none" strike="noStrike" kern="0" cap="none" spc="0" normalizeH="0" baseline="0" noProof="0" dirty="0">
                <a:ln>
                  <a:noFill/>
                </a:ln>
                <a:solidFill>
                  <a:srgbClr val="000000"/>
                </a:solidFill>
                <a:effectLst/>
                <a:uLnTx/>
                <a:uFillTx/>
                <a:latin typeface="inter-regular"/>
                <a:cs typeface="Arial"/>
                <a:sym typeface="Arial"/>
              </a:rPr>
              <a:t> it provides the optimal path with cost 6.</a:t>
            </a:r>
          </a:p>
        </p:txBody>
      </p:sp>
      <p:pic>
        <p:nvPicPr>
          <p:cNvPr id="4" name="Picture 2" descr="Informed Search Algorithms">
            <a:extLst>
              <a:ext uri="{FF2B5EF4-FFF2-40B4-BE49-F238E27FC236}">
                <a16:creationId xmlns:a16="http://schemas.microsoft.com/office/drawing/2014/main" id="{8FE532BC-2E36-467A-BAEB-6D015A468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537" y="1436679"/>
            <a:ext cx="3943012" cy="266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formed Search Algorithms">
            <a:extLst>
              <a:ext uri="{FF2B5EF4-FFF2-40B4-BE49-F238E27FC236}">
                <a16:creationId xmlns:a16="http://schemas.microsoft.com/office/drawing/2014/main" id="{8C656DDB-DB10-4D68-B104-D19A16834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937" y="1436679"/>
            <a:ext cx="3832244" cy="267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01200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r>
              <a:rPr lang="en-US" sz="2400" b="1" i="0" dirty="0">
                <a:solidFill>
                  <a:schemeClr val="tx1"/>
                </a:solidFill>
                <a:effectLst/>
              </a:rPr>
              <a:t>Points to remember:</a:t>
            </a:r>
            <a:endParaRPr lang="en-US" sz="2400" b="0" i="0" dirty="0">
              <a:solidFill>
                <a:schemeClr val="tx1"/>
              </a:solidFill>
              <a:effectLst/>
            </a:endParaRPr>
          </a:p>
          <a:p>
            <a:pPr algn="just">
              <a:buFont typeface="Arial" panose="020B0604020202020204" pitchFamily="34" charset="0"/>
              <a:buChar char="•"/>
            </a:pPr>
            <a:r>
              <a:rPr lang="en-US" sz="2400" b="0" i="0" dirty="0">
                <a:solidFill>
                  <a:schemeClr val="tx1"/>
                </a:solidFill>
                <a:effectLst/>
              </a:rPr>
              <a:t>A* algorithm returns the path which occurred first, and it does not search for all remaining paths.</a:t>
            </a:r>
          </a:p>
          <a:p>
            <a:pPr algn="just">
              <a:buFont typeface="Arial" panose="020B0604020202020204" pitchFamily="34" charset="0"/>
              <a:buChar char="•"/>
            </a:pPr>
            <a:r>
              <a:rPr lang="en-US" sz="2400" b="0" i="0" dirty="0">
                <a:solidFill>
                  <a:schemeClr val="tx1"/>
                </a:solidFill>
                <a:effectLst/>
              </a:rPr>
              <a:t>The efficiency of A* algorithm depends on the quality of heuristic.</a:t>
            </a:r>
          </a:p>
          <a:p>
            <a:pPr algn="just">
              <a:buFont typeface="Arial" panose="020B0604020202020204" pitchFamily="34" charset="0"/>
              <a:buChar char="•"/>
            </a:pPr>
            <a:r>
              <a:rPr lang="en-US" sz="2400" b="0" i="0" dirty="0">
                <a:solidFill>
                  <a:schemeClr val="tx1"/>
                </a:solidFill>
                <a:effectLst/>
              </a:rPr>
              <a:t>A* algorithm expands all nodes which satisfy the condition of f(n).</a:t>
            </a:r>
          </a:p>
          <a:p>
            <a:pPr marL="114300" indent="0" algn="just">
              <a:buNone/>
            </a:pPr>
            <a:endParaRPr lang="en-US" sz="2400" b="1" i="0" dirty="0">
              <a:solidFill>
                <a:schemeClr val="tx1"/>
              </a:solidFill>
              <a:effectLst/>
            </a:endParaRPr>
          </a:p>
          <a:p>
            <a:pPr algn="just"/>
            <a:r>
              <a:rPr lang="en-US" sz="2400" b="1" i="0" dirty="0">
                <a:solidFill>
                  <a:schemeClr val="tx1"/>
                </a:solidFill>
                <a:effectLst/>
              </a:rPr>
              <a:t>Complete:</a:t>
            </a:r>
            <a:r>
              <a:rPr lang="en-US" sz="2400" b="0" i="0" dirty="0">
                <a:solidFill>
                  <a:schemeClr val="tx1"/>
                </a:solidFill>
                <a:effectLst/>
              </a:rPr>
              <a:t> A* algorithm is complete as long as:</a:t>
            </a:r>
          </a:p>
          <a:p>
            <a:pPr algn="just">
              <a:buFont typeface="Arial" panose="020B0604020202020204" pitchFamily="34" charset="0"/>
              <a:buChar char="•"/>
            </a:pPr>
            <a:r>
              <a:rPr lang="en-US" sz="2400" b="0" i="0" dirty="0">
                <a:solidFill>
                  <a:schemeClr val="tx1"/>
                </a:solidFill>
                <a:effectLst/>
              </a:rPr>
              <a:t>Branching factor is finite.</a:t>
            </a:r>
          </a:p>
          <a:p>
            <a:pPr algn="just">
              <a:buFont typeface="Arial" panose="020B0604020202020204" pitchFamily="34" charset="0"/>
              <a:buChar char="•"/>
            </a:pPr>
            <a:r>
              <a:rPr lang="en-US" sz="2400" b="0" i="0" dirty="0">
                <a:solidFill>
                  <a:schemeClr val="tx1"/>
                </a:solidFill>
                <a:effectLst/>
              </a:rPr>
              <a:t>Cost at every action is fixed.</a:t>
            </a:r>
          </a:p>
        </p:txBody>
      </p:sp>
    </p:spTree>
    <p:extLst>
      <p:ext uri="{BB962C8B-B14F-4D97-AF65-F5344CB8AC3E}">
        <p14:creationId xmlns:p14="http://schemas.microsoft.com/office/powerpoint/2010/main" val="170490233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l" fontAlgn="base">
              <a:buNone/>
            </a:pPr>
            <a:r>
              <a:rPr lang="en-US" sz="2400" b="1" i="0" u="sng" dirty="0">
                <a:solidFill>
                  <a:schemeClr val="tx1"/>
                </a:solidFill>
                <a:effectLst/>
              </a:rPr>
              <a:t>Solve the following problem using A* Algorithm:</a:t>
            </a:r>
          </a:p>
          <a:p>
            <a:pPr algn="l" fontAlgn="base"/>
            <a:r>
              <a:rPr lang="en-US" sz="2400" b="0" i="0" dirty="0">
                <a:solidFill>
                  <a:schemeClr val="tx1"/>
                </a:solidFill>
                <a:effectLst/>
              </a:rPr>
              <a:t>The numbers written on edges represent the distance between the nodes [g(n)].</a:t>
            </a:r>
          </a:p>
          <a:p>
            <a:pPr algn="l" fontAlgn="base"/>
            <a:r>
              <a:rPr lang="en-US" sz="2400" b="0" i="0" dirty="0">
                <a:solidFill>
                  <a:schemeClr val="tx1"/>
                </a:solidFill>
                <a:effectLst/>
              </a:rPr>
              <a:t>The numbers written on nodes represent the heuristic value [red colored, h(n)].</a:t>
            </a:r>
          </a:p>
          <a:p>
            <a:pPr algn="l" fontAlgn="base"/>
            <a:r>
              <a:rPr lang="en-US" sz="2400" b="0" i="0" dirty="0">
                <a:solidFill>
                  <a:schemeClr val="tx1"/>
                </a:solidFill>
                <a:effectLst/>
              </a:rPr>
              <a:t>Find the most cost-effective path to reach from start state A to final state J using A* Algorithm.</a:t>
            </a:r>
          </a:p>
          <a:p>
            <a:pPr marL="114300" indent="0" algn="just">
              <a:buNone/>
            </a:pPr>
            <a:endParaRPr lang="en-US" sz="2400" b="0" i="0" dirty="0">
              <a:solidFill>
                <a:schemeClr val="tx1"/>
              </a:solidFill>
              <a:effectLst/>
            </a:endParaRPr>
          </a:p>
        </p:txBody>
      </p:sp>
      <p:pic>
        <p:nvPicPr>
          <p:cNvPr id="4" name="Picture 3">
            <a:extLst>
              <a:ext uri="{FF2B5EF4-FFF2-40B4-BE49-F238E27FC236}">
                <a16:creationId xmlns:a16="http://schemas.microsoft.com/office/drawing/2014/main" id="{26F6CE73-249D-40F7-BED8-BD3A61708DFC}"/>
              </a:ext>
            </a:extLst>
          </p:cNvPr>
          <p:cNvPicPr>
            <a:picLocks noChangeAspect="1"/>
          </p:cNvPicPr>
          <p:nvPr/>
        </p:nvPicPr>
        <p:blipFill>
          <a:blip r:embed="rId2"/>
          <a:stretch>
            <a:fillRect/>
          </a:stretch>
        </p:blipFill>
        <p:spPr>
          <a:xfrm>
            <a:off x="3012342" y="2875814"/>
            <a:ext cx="5724537" cy="3741302"/>
          </a:xfrm>
          <a:prstGeom prst="rect">
            <a:avLst/>
          </a:prstGeom>
        </p:spPr>
      </p:pic>
      <p:sp>
        <p:nvSpPr>
          <p:cNvPr id="5" name="TextBox 4">
            <a:hlinkClick r:id="rId3"/>
            <a:extLst>
              <a:ext uri="{FF2B5EF4-FFF2-40B4-BE49-F238E27FC236}">
                <a16:creationId xmlns:a16="http://schemas.microsoft.com/office/drawing/2014/main" id="{DB7E57C6-E946-41DB-99B1-B84672D5AAD4}"/>
              </a:ext>
            </a:extLst>
          </p:cNvPr>
          <p:cNvSpPr txBox="1"/>
          <p:nvPr/>
        </p:nvSpPr>
        <p:spPr>
          <a:xfrm>
            <a:off x="9286600" y="5797618"/>
            <a:ext cx="877728" cy="307777"/>
          </a:xfrm>
          <a:prstGeom prst="rect">
            <a:avLst/>
          </a:prstGeom>
          <a:noFill/>
        </p:spPr>
        <p:txBody>
          <a:bodyPr wrap="square">
            <a:spAutoFit/>
          </a:bodyPr>
          <a:lstStyle/>
          <a:p>
            <a:r>
              <a:rPr lang="en-US" sz="1400" b="0" i="0" dirty="0">
                <a:solidFill>
                  <a:schemeClr val="tx1"/>
                </a:solidFill>
                <a:effectLst/>
              </a:rPr>
              <a:t>Solution</a:t>
            </a:r>
            <a:endParaRPr lang="en-IN" dirty="0"/>
          </a:p>
        </p:txBody>
      </p:sp>
    </p:spTree>
    <p:extLst>
      <p:ext uri="{BB962C8B-B14F-4D97-AF65-F5344CB8AC3E}">
        <p14:creationId xmlns:p14="http://schemas.microsoft.com/office/powerpoint/2010/main" val="78433352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Modified State Evaluation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Value of each state is a combination of the cost of the path to the state estimated cost of reaching a goal from the state.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idea is to use the path to a state to determine (partially) the rank of the state when compared to other states.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doesn’t make sense for DFS or BFS, but is useful for Best-First Search.</a:t>
            </a:r>
          </a:p>
        </p:txBody>
      </p:sp>
    </p:spTree>
    <p:extLst>
      <p:ext uri="{BB962C8B-B14F-4D97-AF65-F5344CB8AC3E}">
        <p14:creationId xmlns:p14="http://schemas.microsoft.com/office/powerpoint/2010/main" val="320863349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Modified State Evaluation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Consider a best-first search that generates the same state many times.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Which of the paths leading to the state is the best ?</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Recall that often the path to a goal is the answer (for example, the water jug problem)</a:t>
            </a:r>
          </a:p>
        </p:txBody>
      </p:sp>
    </p:spTree>
    <p:extLst>
      <p:ext uri="{BB962C8B-B14F-4D97-AF65-F5344CB8AC3E}">
        <p14:creationId xmlns:p14="http://schemas.microsoft.com/office/powerpoint/2010/main" val="255109290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AO*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l" fontAlgn="base">
              <a:buNone/>
            </a:pPr>
            <a:r>
              <a:rPr lang="en-US" sz="2400" i="0" dirty="0">
                <a:solidFill>
                  <a:schemeClr val="tx1"/>
                </a:solidFill>
                <a:effectLst/>
              </a:rPr>
              <a:t>The AO* method divides any given difficult problem into a smaller group of problems that are then resolved using the AND-OR graph concept.</a:t>
            </a:r>
          </a:p>
          <a:p>
            <a:pPr algn="l" fontAlgn="base"/>
            <a:r>
              <a:rPr lang="en-US" sz="2400" b="0" i="0" dirty="0">
                <a:solidFill>
                  <a:schemeClr val="tx1"/>
                </a:solidFill>
                <a:effectLst/>
              </a:rPr>
              <a:t>The AND side of the graph represents a set of tasks that must be completed to achieve the main goal, while the OR side of the graph represents different methods for accomplishing the same main goal.</a:t>
            </a:r>
          </a:p>
        </p:txBody>
      </p:sp>
      <p:pic>
        <p:nvPicPr>
          <p:cNvPr id="4" name="Picture 3">
            <a:extLst>
              <a:ext uri="{FF2B5EF4-FFF2-40B4-BE49-F238E27FC236}">
                <a16:creationId xmlns:a16="http://schemas.microsoft.com/office/drawing/2014/main" id="{15BDD6FE-A71C-467F-AB1B-06BB3C0BA0E9}"/>
              </a:ext>
            </a:extLst>
          </p:cNvPr>
          <p:cNvPicPr>
            <a:picLocks noChangeAspect="1"/>
          </p:cNvPicPr>
          <p:nvPr/>
        </p:nvPicPr>
        <p:blipFill>
          <a:blip r:embed="rId2"/>
          <a:stretch>
            <a:fillRect/>
          </a:stretch>
        </p:blipFill>
        <p:spPr>
          <a:xfrm>
            <a:off x="2819115" y="3429000"/>
            <a:ext cx="4206506" cy="2409181"/>
          </a:xfrm>
          <a:prstGeom prst="rect">
            <a:avLst/>
          </a:prstGeom>
        </p:spPr>
      </p:pic>
    </p:spTree>
    <p:extLst>
      <p:ext uri="{BB962C8B-B14F-4D97-AF65-F5344CB8AC3E}">
        <p14:creationId xmlns:p14="http://schemas.microsoft.com/office/powerpoint/2010/main" val="322079086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AO* Algorithm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 Placeholder 8">
            <a:extLst>
              <a:ext uri="{FF2B5EF4-FFF2-40B4-BE49-F238E27FC236}">
                <a16:creationId xmlns:a16="http://schemas.microsoft.com/office/drawing/2014/main" id="{838AD280-E04B-4FAE-97CB-05F2F7567632}"/>
              </a:ext>
            </a:extLst>
          </p:cNvPr>
          <p:cNvSpPr txBox="1">
            <a:spLocks/>
          </p:cNvSpPr>
          <p:nvPr/>
        </p:nvSpPr>
        <p:spPr>
          <a:xfrm>
            <a:off x="216006" y="1060382"/>
            <a:ext cx="11375772" cy="4105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just"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fontAlgn="base"/>
            <a:r>
              <a:rPr lang="en-US" sz="2400" dirty="0">
                <a:solidFill>
                  <a:schemeClr val="tx1"/>
                </a:solidFill>
              </a:rPr>
              <a:t>Working of AO* algorithm:</a:t>
            </a:r>
          </a:p>
          <a:p>
            <a:pPr fontAlgn="base"/>
            <a:r>
              <a:rPr lang="en-US" sz="2400" dirty="0">
                <a:solidFill>
                  <a:schemeClr val="tx1"/>
                </a:solidFill>
              </a:rPr>
              <a:t>The evaluation function in AO* looks like this:</a:t>
            </a:r>
          </a:p>
          <a:p>
            <a:pPr marL="114300" indent="0" fontAlgn="base">
              <a:buNone/>
            </a:pPr>
            <a:r>
              <a:rPr lang="en-US" sz="2400" dirty="0">
                <a:solidFill>
                  <a:schemeClr val="tx1"/>
                </a:solidFill>
              </a:rPr>
              <a:t>	f(n) = g(n) + h(n)</a:t>
            </a:r>
          </a:p>
          <a:p>
            <a:pPr fontAlgn="base"/>
            <a:r>
              <a:rPr lang="en-US" sz="2400" dirty="0">
                <a:solidFill>
                  <a:schemeClr val="tx1"/>
                </a:solidFill>
              </a:rPr>
              <a:t>f(n) = Actual cost + Estimated cost</a:t>
            </a:r>
          </a:p>
          <a:p>
            <a:pPr marL="114300" indent="0" fontAlgn="base">
              <a:buNone/>
            </a:pPr>
            <a:r>
              <a:rPr lang="en-US" sz="2400" dirty="0">
                <a:solidFill>
                  <a:schemeClr val="tx1"/>
                </a:solidFill>
              </a:rPr>
              <a:t>	where,</a:t>
            </a:r>
          </a:p>
          <a:p>
            <a:pPr marL="114300" indent="0" fontAlgn="base">
              <a:buNone/>
            </a:pPr>
            <a:r>
              <a:rPr lang="en-US" sz="2400" dirty="0">
                <a:solidFill>
                  <a:schemeClr val="tx1"/>
                </a:solidFill>
              </a:rPr>
              <a:t>	f(n) = The actual cost of traversal.</a:t>
            </a:r>
          </a:p>
          <a:p>
            <a:pPr marL="114300" indent="0" fontAlgn="base">
              <a:buNone/>
            </a:pPr>
            <a:r>
              <a:rPr lang="en-US" sz="2400" dirty="0">
                <a:solidFill>
                  <a:schemeClr val="tx1"/>
                </a:solidFill>
              </a:rPr>
              <a:t>	g(n) = the cost from the initial node to the current node.</a:t>
            </a:r>
          </a:p>
          <a:p>
            <a:pPr marL="114300" indent="0" fontAlgn="base">
              <a:buNone/>
            </a:pPr>
            <a:r>
              <a:rPr lang="en-US" sz="2400" dirty="0">
                <a:solidFill>
                  <a:schemeClr val="tx1"/>
                </a:solidFill>
              </a:rPr>
              <a:t>	h(n) = estimated cost from the current node to the goal state.</a:t>
            </a:r>
          </a:p>
        </p:txBody>
      </p:sp>
    </p:spTree>
    <p:extLst>
      <p:ext uri="{BB962C8B-B14F-4D97-AF65-F5344CB8AC3E}">
        <p14:creationId xmlns:p14="http://schemas.microsoft.com/office/powerpoint/2010/main" val="95860449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AO* Example</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Box 4">
            <a:extLst>
              <a:ext uri="{FF2B5EF4-FFF2-40B4-BE49-F238E27FC236}">
                <a16:creationId xmlns:a16="http://schemas.microsoft.com/office/drawing/2014/main" id="{A4B044AF-7B6C-47FF-ADFC-21D63FBCFF54}"/>
              </a:ext>
            </a:extLst>
          </p:cNvPr>
          <p:cNvSpPr txBox="1"/>
          <p:nvPr/>
        </p:nvSpPr>
        <p:spPr>
          <a:xfrm>
            <a:off x="474784" y="1233492"/>
            <a:ext cx="11046656" cy="646331"/>
          </a:xfrm>
          <a:prstGeom prst="rect">
            <a:avLst/>
          </a:prstGeom>
          <a:noFill/>
        </p:spPr>
        <p:txBody>
          <a:bodyPr wrap="square">
            <a:spAutoFit/>
          </a:bodyPr>
          <a:lstStyle/>
          <a:p>
            <a:r>
              <a:rPr lang="en-US" sz="1800" dirty="0">
                <a:solidFill>
                  <a:schemeClr val="tx1"/>
                </a:solidFill>
              </a:rPr>
              <a:t>Here in the example below the Node which is given has the heuristic value i.e h(n). Edge length is considered as 1.</a:t>
            </a:r>
          </a:p>
        </p:txBody>
      </p:sp>
      <p:pic>
        <p:nvPicPr>
          <p:cNvPr id="8" name="Picture 4" descr="AO* Algorithm (Questions) -Geeksforgeeks">
            <a:extLst>
              <a:ext uri="{FF2B5EF4-FFF2-40B4-BE49-F238E27FC236}">
                <a16:creationId xmlns:a16="http://schemas.microsoft.com/office/drawing/2014/main" id="{28F2CB70-B432-4CD6-94AB-A36B86A0A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593" y="1879823"/>
            <a:ext cx="5972672" cy="45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6422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AO* Example</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Box 4">
            <a:extLst>
              <a:ext uri="{FF2B5EF4-FFF2-40B4-BE49-F238E27FC236}">
                <a16:creationId xmlns:a16="http://schemas.microsoft.com/office/drawing/2014/main" id="{A4B044AF-7B6C-47FF-ADFC-21D63FBCFF54}"/>
              </a:ext>
            </a:extLst>
          </p:cNvPr>
          <p:cNvSpPr txBox="1"/>
          <p:nvPr/>
        </p:nvSpPr>
        <p:spPr>
          <a:xfrm>
            <a:off x="474784" y="1233492"/>
            <a:ext cx="11046656" cy="923330"/>
          </a:xfrm>
          <a:prstGeom prst="rect">
            <a:avLst/>
          </a:prstGeom>
          <a:noFill/>
        </p:spPr>
        <p:txBody>
          <a:bodyPr wrap="square">
            <a:spAutoFit/>
          </a:bodyPr>
          <a:lstStyle/>
          <a:p>
            <a:pPr marL="114300" indent="0" algn="l" fontAlgn="base">
              <a:buNone/>
            </a:pPr>
            <a:r>
              <a:rPr lang="en-US" sz="1800" b="1" i="0" u="sng" dirty="0">
                <a:solidFill>
                  <a:schemeClr val="tx1"/>
                </a:solidFill>
                <a:effectLst/>
              </a:rPr>
              <a:t>Solve the following problem using AO* Algorithm:</a:t>
            </a:r>
          </a:p>
          <a:p>
            <a:pPr algn="l" fontAlgn="base"/>
            <a:r>
              <a:rPr lang="en-US" sz="1800" b="0" i="0" dirty="0">
                <a:solidFill>
                  <a:schemeClr val="tx1"/>
                </a:solidFill>
                <a:effectLst/>
              </a:rPr>
              <a:t>All the numbers written in brackets represent the heuristic value [h(n)].</a:t>
            </a:r>
          </a:p>
          <a:p>
            <a:pPr algn="l" fontAlgn="base"/>
            <a:r>
              <a:rPr lang="en-US" sz="1800" b="0" i="0" dirty="0">
                <a:solidFill>
                  <a:schemeClr val="tx1"/>
                </a:solidFill>
                <a:effectLst/>
              </a:rPr>
              <a:t>Each edge is considered to have value of 1 by default [i.e g(n) = 1].</a:t>
            </a:r>
          </a:p>
        </p:txBody>
      </p:sp>
      <p:pic>
        <p:nvPicPr>
          <p:cNvPr id="7" name="Picture 6" descr="3">
            <a:extLst>
              <a:ext uri="{FF2B5EF4-FFF2-40B4-BE49-F238E27FC236}">
                <a16:creationId xmlns:a16="http://schemas.microsoft.com/office/drawing/2014/main" id="{CFB975AA-ACF5-4CBA-81E2-C47A5125F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954" y="2568025"/>
            <a:ext cx="6495384" cy="37878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hlinkClick r:id="rId3"/>
            <a:extLst>
              <a:ext uri="{FF2B5EF4-FFF2-40B4-BE49-F238E27FC236}">
                <a16:creationId xmlns:a16="http://schemas.microsoft.com/office/drawing/2014/main" id="{5ED3C6D7-CB4A-4213-9A72-6ADCE6271D00}"/>
              </a:ext>
            </a:extLst>
          </p:cNvPr>
          <p:cNvSpPr txBox="1"/>
          <p:nvPr/>
        </p:nvSpPr>
        <p:spPr>
          <a:xfrm>
            <a:off x="9424523" y="5835581"/>
            <a:ext cx="1113562" cy="307777"/>
          </a:xfrm>
          <a:prstGeom prst="rect">
            <a:avLst/>
          </a:prstGeom>
          <a:noFill/>
        </p:spPr>
        <p:txBody>
          <a:bodyPr wrap="square">
            <a:spAutoFit/>
          </a:bodyPr>
          <a:lstStyle/>
          <a:p>
            <a:r>
              <a:rPr lang="en-US" sz="1400" b="0" i="0" dirty="0">
                <a:solidFill>
                  <a:schemeClr val="tx1"/>
                </a:solidFill>
                <a:effectLst/>
              </a:rPr>
              <a:t>Solution</a:t>
            </a:r>
            <a:endParaRPr lang="en-IN" dirty="0"/>
          </a:p>
        </p:txBody>
      </p:sp>
    </p:spTree>
    <p:extLst>
      <p:ext uri="{BB962C8B-B14F-4D97-AF65-F5344CB8AC3E}">
        <p14:creationId xmlns:p14="http://schemas.microsoft.com/office/powerpoint/2010/main" val="427689669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255806"/>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Define a state space that contains all possible configurations of the relevant objects, without enumerating all the states in it.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A state space represents a problem in terms of states and operators that change states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Define some of these states as possible initial states.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Specify one or more as acceptable solutions, these are goal states;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Specify a set of rules as the possible actions allowed. This involves thinking about the generality of the rules, the assumptions made in the informal presentation and how much work can be anticipated by inclusion in the rules.</a:t>
            </a:r>
          </a:p>
        </p:txBody>
      </p:sp>
    </p:spTree>
    <p:extLst>
      <p:ext uri="{BB962C8B-B14F-4D97-AF65-F5344CB8AC3E}">
        <p14:creationId xmlns:p14="http://schemas.microsoft.com/office/powerpoint/2010/main" val="213437013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AO* Example</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5" name="TextBox 4">
            <a:extLst>
              <a:ext uri="{FF2B5EF4-FFF2-40B4-BE49-F238E27FC236}">
                <a16:creationId xmlns:a16="http://schemas.microsoft.com/office/drawing/2014/main" id="{A4B044AF-7B6C-47FF-ADFC-21D63FBCFF54}"/>
              </a:ext>
            </a:extLst>
          </p:cNvPr>
          <p:cNvSpPr txBox="1"/>
          <p:nvPr/>
        </p:nvSpPr>
        <p:spPr>
          <a:xfrm>
            <a:off x="325828" y="1128561"/>
            <a:ext cx="11046656" cy="923330"/>
          </a:xfrm>
          <a:prstGeom prst="rect">
            <a:avLst/>
          </a:prstGeom>
          <a:noFill/>
        </p:spPr>
        <p:txBody>
          <a:bodyPr wrap="square">
            <a:spAutoFit/>
          </a:bodyPr>
          <a:lstStyle/>
          <a:p>
            <a:pPr marL="114300" indent="0" algn="l" fontAlgn="base">
              <a:buNone/>
            </a:pPr>
            <a:r>
              <a:rPr lang="en-US" sz="1800" b="1" i="0" u="sng" dirty="0">
                <a:solidFill>
                  <a:schemeClr val="tx1"/>
                </a:solidFill>
                <a:effectLst/>
              </a:rPr>
              <a:t>Solve the following problem using AO* Algorithm:</a:t>
            </a:r>
          </a:p>
          <a:p>
            <a:pPr algn="l" fontAlgn="base"/>
            <a:r>
              <a:rPr lang="en-US" sz="1800" b="0" i="0" dirty="0">
                <a:solidFill>
                  <a:schemeClr val="tx1"/>
                </a:solidFill>
                <a:effectLst/>
              </a:rPr>
              <a:t>All the numbers written in brackets represent the heuristic value [h(n)].</a:t>
            </a:r>
          </a:p>
          <a:p>
            <a:pPr algn="l" fontAlgn="base"/>
            <a:r>
              <a:rPr lang="en-US" sz="1800" b="0" i="0" dirty="0">
                <a:solidFill>
                  <a:schemeClr val="tx1"/>
                </a:solidFill>
                <a:effectLst/>
              </a:rPr>
              <a:t>Each edge is considered to have value of 1 by default [i.e g(n) = 1].</a:t>
            </a:r>
          </a:p>
        </p:txBody>
      </p:sp>
      <p:pic>
        <p:nvPicPr>
          <p:cNvPr id="7" name="Picture 6">
            <a:extLst>
              <a:ext uri="{FF2B5EF4-FFF2-40B4-BE49-F238E27FC236}">
                <a16:creationId xmlns:a16="http://schemas.microsoft.com/office/drawing/2014/main" id="{F3A0C096-DC22-4B18-B4F5-5E4837DF062D}"/>
              </a:ext>
            </a:extLst>
          </p:cNvPr>
          <p:cNvPicPr>
            <a:picLocks noChangeAspect="1"/>
          </p:cNvPicPr>
          <p:nvPr/>
        </p:nvPicPr>
        <p:blipFill>
          <a:blip r:embed="rId2"/>
          <a:stretch>
            <a:fillRect/>
          </a:stretch>
        </p:blipFill>
        <p:spPr>
          <a:xfrm>
            <a:off x="2739422" y="2114371"/>
            <a:ext cx="5100434" cy="4428343"/>
          </a:xfrm>
          <a:prstGeom prst="rect">
            <a:avLst/>
          </a:prstGeom>
        </p:spPr>
      </p:pic>
      <p:sp>
        <p:nvSpPr>
          <p:cNvPr id="9" name="TextBox 8">
            <a:hlinkClick r:id="rId3"/>
            <a:extLst>
              <a:ext uri="{FF2B5EF4-FFF2-40B4-BE49-F238E27FC236}">
                <a16:creationId xmlns:a16="http://schemas.microsoft.com/office/drawing/2014/main" id="{4D2C20C4-66F1-4358-861B-AD9CFA3CF305}"/>
              </a:ext>
            </a:extLst>
          </p:cNvPr>
          <p:cNvSpPr txBox="1"/>
          <p:nvPr/>
        </p:nvSpPr>
        <p:spPr>
          <a:xfrm>
            <a:off x="9949179" y="6144997"/>
            <a:ext cx="877728" cy="307777"/>
          </a:xfrm>
          <a:prstGeom prst="rect">
            <a:avLst/>
          </a:prstGeom>
          <a:noFill/>
        </p:spPr>
        <p:txBody>
          <a:bodyPr wrap="square">
            <a:spAutoFit/>
          </a:bodyPr>
          <a:lstStyle/>
          <a:p>
            <a:r>
              <a:rPr lang="en-US" sz="1400" b="0" i="0" dirty="0">
                <a:solidFill>
                  <a:schemeClr val="tx1"/>
                </a:solidFill>
                <a:effectLst/>
              </a:rPr>
              <a:t>Solution</a:t>
            </a:r>
            <a:endParaRPr lang="en-IN" dirty="0"/>
          </a:p>
        </p:txBody>
      </p:sp>
    </p:spTree>
    <p:extLst>
      <p:ext uri="{BB962C8B-B14F-4D97-AF65-F5344CB8AC3E}">
        <p14:creationId xmlns:p14="http://schemas.microsoft.com/office/powerpoint/2010/main" val="216462015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a:solidFill>
                  <a:srgbClr val="00A4B6"/>
                </a:solidFill>
                <a:latin typeface="Proxima Nova"/>
                <a:ea typeface="Proxima Nova"/>
              </a:rPr>
              <a:t>Unit-2 Comparison</a:t>
            </a:r>
            <a:endParaRPr lang="en-US" sz="6000" spc="-1" dirty="0">
              <a:solidFill>
                <a:srgbClr val="00A4B6"/>
              </a:solidFill>
              <a:latin typeface="Proxima Nova"/>
              <a:ea typeface="Proxima Nova"/>
            </a:endParaRP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graphicFrame>
        <p:nvGraphicFramePr>
          <p:cNvPr id="3" name="Table 2">
            <a:extLst>
              <a:ext uri="{FF2B5EF4-FFF2-40B4-BE49-F238E27FC236}">
                <a16:creationId xmlns:a16="http://schemas.microsoft.com/office/drawing/2014/main" id="{62059D93-9E96-4854-9A7C-408998443880}"/>
              </a:ext>
            </a:extLst>
          </p:cNvPr>
          <p:cNvGraphicFramePr>
            <a:graphicFrameLocks noGrp="1"/>
          </p:cNvGraphicFramePr>
          <p:nvPr>
            <p:extLst>
              <p:ext uri="{D42A27DB-BD31-4B8C-83A1-F6EECF244321}">
                <p14:modId xmlns:p14="http://schemas.microsoft.com/office/powerpoint/2010/main" val="4023724604"/>
              </p:ext>
            </p:extLst>
          </p:nvPr>
        </p:nvGraphicFramePr>
        <p:xfrm>
          <a:off x="645924" y="1171275"/>
          <a:ext cx="9876709" cy="5246049"/>
        </p:xfrm>
        <a:graphic>
          <a:graphicData uri="http://schemas.openxmlformats.org/drawingml/2006/table">
            <a:tbl>
              <a:tblPr>
                <a:tableStyleId>{35758FB7-9AC5-4552-8A53-C91805E547FA}</a:tableStyleId>
              </a:tblPr>
              <a:tblGrid>
                <a:gridCol w="4695306">
                  <a:extLst>
                    <a:ext uri="{9D8B030D-6E8A-4147-A177-3AD203B41FA5}">
                      <a16:colId xmlns:a16="http://schemas.microsoft.com/office/drawing/2014/main" val="1574590317"/>
                    </a:ext>
                  </a:extLst>
                </a:gridCol>
                <a:gridCol w="5181403">
                  <a:extLst>
                    <a:ext uri="{9D8B030D-6E8A-4147-A177-3AD203B41FA5}">
                      <a16:colId xmlns:a16="http://schemas.microsoft.com/office/drawing/2014/main" val="1187197526"/>
                    </a:ext>
                  </a:extLst>
                </a:gridCol>
              </a:tblGrid>
              <a:tr h="411156">
                <a:tc>
                  <a:txBody>
                    <a:bodyPr/>
                    <a:lstStyle/>
                    <a:p>
                      <a:pPr algn="ctr"/>
                      <a:r>
                        <a:rPr lang="en-IN" sz="2400" b="1" dirty="0">
                          <a:latin typeface="Times New Roman" panose="02020603050405020304" pitchFamily="18" charset="0"/>
                          <a:cs typeface="Times New Roman" panose="02020603050405020304" pitchFamily="18" charset="0"/>
                        </a:rPr>
                        <a:t>A* Algorithm</a:t>
                      </a:r>
                    </a:p>
                  </a:txBody>
                  <a:tcPr anchor="ctr">
                    <a:solidFill>
                      <a:srgbClr val="0070C0"/>
                    </a:solidFill>
                  </a:tcPr>
                </a:tc>
                <a:tc>
                  <a:txBody>
                    <a:bodyPr/>
                    <a:lstStyle/>
                    <a:p>
                      <a:pPr algn="ctr"/>
                      <a:r>
                        <a:rPr lang="en-US" sz="2400" b="1" dirty="0">
                          <a:latin typeface="Times New Roman" panose="02020603050405020304" pitchFamily="18" charset="0"/>
                          <a:cs typeface="Times New Roman" panose="02020603050405020304" pitchFamily="18" charset="0"/>
                        </a:rPr>
                        <a:t>AO* Algorithm</a:t>
                      </a:r>
                      <a:endParaRPr lang="en-IN" sz="2400" b="1" dirty="0">
                        <a:latin typeface="Times New Roman" panose="02020603050405020304" pitchFamily="18" charset="0"/>
                        <a:cs typeface="Times New Roman" panose="02020603050405020304" pitchFamily="18" charset="0"/>
                      </a:endParaRPr>
                    </a:p>
                  </a:txBody>
                  <a:tcPr anchor="ctr">
                    <a:solidFill>
                      <a:srgbClr val="0070C0"/>
                    </a:solidFill>
                  </a:tcPr>
                </a:tc>
                <a:extLst>
                  <a:ext uri="{0D108BD9-81ED-4DB2-BD59-A6C34878D82A}">
                    <a16:rowId xmlns:a16="http://schemas.microsoft.com/office/drawing/2014/main" val="644365130"/>
                  </a:ext>
                </a:extLst>
              </a:tr>
              <a:tr h="705688">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Works on Best-First Search</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Works on Best-First Search</a:t>
                      </a:r>
                    </a:p>
                  </a:txBody>
                  <a:tcPr anchor="ctr"/>
                </a:tc>
                <a:extLst>
                  <a:ext uri="{0D108BD9-81ED-4DB2-BD59-A6C34878D82A}">
                    <a16:rowId xmlns:a16="http://schemas.microsoft.com/office/drawing/2014/main" val="188474129"/>
                  </a:ext>
                </a:extLst>
              </a:tr>
              <a:tr h="582113">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Informed Search technique</a:t>
                      </a:r>
                    </a:p>
                  </a:txBody>
                  <a:tcPr anchor="ctr"/>
                </a:tc>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Informed Search technique</a:t>
                      </a:r>
                    </a:p>
                  </a:txBody>
                  <a:tcPr anchor="ctr"/>
                </a:tc>
                <a:extLst>
                  <a:ext uri="{0D108BD9-81ED-4DB2-BD59-A6C34878D82A}">
                    <a16:rowId xmlns:a16="http://schemas.microsoft.com/office/drawing/2014/main" val="1245281911"/>
                  </a:ext>
                </a:extLst>
              </a:tr>
              <a:tr h="698964">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Works on given Heuristic values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Works on given Heuristic values</a:t>
                      </a: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39653408"/>
                  </a:ext>
                </a:extLst>
              </a:tr>
              <a:tr h="698964">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Always gives Optimal Solution</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Does not guarantee Optimal Solution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73865114"/>
                  </a:ext>
                </a:extLst>
              </a:tr>
              <a:tr h="698964">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Even after reaching goal state further nodes are explored</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After reaching goal state further nodes are not explored</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69354023"/>
                  </a:ext>
                </a:extLst>
              </a:tr>
              <a:tr h="698964">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Moderate Memory is used</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Comparatively less memory is used</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5467907"/>
                  </a:ext>
                </a:extLst>
              </a:tr>
              <a:tr h="411156">
                <a:tc>
                  <a: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Endless loop possible</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Endless loop is not possible</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04240111"/>
                  </a:ext>
                </a:extLst>
              </a:tr>
            </a:tbl>
          </a:graphicData>
        </a:graphic>
      </p:graphicFrame>
    </p:spTree>
    <p:extLst>
      <p:ext uri="{BB962C8B-B14F-4D97-AF65-F5344CB8AC3E}">
        <p14:creationId xmlns:p14="http://schemas.microsoft.com/office/powerpoint/2010/main" val="370838767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a:solidFill>
                  <a:srgbClr val="00A4B6"/>
                </a:solidFill>
                <a:latin typeface="Proxima Nova"/>
                <a:ea typeface="Proxima Nova"/>
              </a:rPr>
              <a:t>Unit-2 Constraint Satisfaction Problem</a:t>
            </a:r>
            <a:endParaRPr lang="en-US" sz="6000" spc="-1" dirty="0">
              <a:solidFill>
                <a:srgbClr val="00A4B6"/>
              </a:solidFill>
              <a:latin typeface="Proxima Nova"/>
              <a:ea typeface="Proxima Nova"/>
            </a:endParaRP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Box 6">
            <a:extLst>
              <a:ext uri="{FF2B5EF4-FFF2-40B4-BE49-F238E27FC236}">
                <a16:creationId xmlns:a16="http://schemas.microsoft.com/office/drawing/2014/main" id="{CFE96878-79BC-4138-A198-AF077EEF3E70}"/>
              </a:ext>
            </a:extLst>
          </p:cNvPr>
          <p:cNvSpPr txBox="1"/>
          <p:nvPr/>
        </p:nvSpPr>
        <p:spPr>
          <a:xfrm>
            <a:off x="325827" y="1090036"/>
            <a:ext cx="11406627" cy="4730334"/>
          </a:xfrm>
          <a:prstGeom prst="rect">
            <a:avLst/>
          </a:prstGeom>
          <a:noFill/>
        </p:spPr>
        <p:txBody>
          <a:bodyPr wrap="square">
            <a:spAutoFit/>
          </a:bodyPr>
          <a:lstStyle/>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Constraint Satisfaction Problem (CSP) is a fundamental topic in artificial intelligence (AI) that deals with solving problems by identifying constraints and finding solutions that satisfy those constraints.</a:t>
            </a: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CSP is a specific type of problem-solving approach that involves identifying constraints that must be satisfied and finding a solution that satisfies all the constraints.</a:t>
            </a: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More formally, a CSP is defined as a triple (X,D,C), where:</a:t>
            </a:r>
          </a:p>
          <a:p>
            <a:pPr marL="914400" marR="0" lvl="1" indent="-317500" algn="l" defTabSz="914400" rtl="0" eaLnBrk="1" fontAlgn="base"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X is a set of variables { x1, x2, ...,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xn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914400" marR="0" lvl="1" indent="-317500" algn="l" defTabSz="914400" rtl="0" eaLnBrk="1" fontAlgn="base"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 is a set of domains {D1 , D2 , ...,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where each Di is the set of possible values for xi.</a:t>
            </a:r>
          </a:p>
          <a:p>
            <a:pPr marL="914400" marR="0" lvl="1" indent="-317500" algn="l" defTabSz="914400" rtl="0" eaLnBrk="1" fontAlgn="base" latinLnBrk="0" hangingPunct="1">
              <a:lnSpc>
                <a:spcPct val="115000"/>
              </a:lnSpc>
              <a:spcBef>
                <a:spcPts val="0"/>
              </a:spcBef>
              <a:spcAft>
                <a:spcPts val="0"/>
              </a:spcAft>
              <a:buClr>
                <a:srgbClr val="595959"/>
              </a:buClr>
              <a:buSzPts val="1400"/>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 is a set of constraints {C1​, C2​, ..., Cm​}, where each Ci​ is a constraint that restricts the values that can be assigned to a subset of the variables.</a:t>
            </a:r>
          </a:p>
        </p:txBody>
      </p:sp>
    </p:spTree>
    <p:extLst>
      <p:ext uri="{BB962C8B-B14F-4D97-AF65-F5344CB8AC3E}">
        <p14:creationId xmlns:p14="http://schemas.microsoft.com/office/powerpoint/2010/main" val="390762646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Constraint Satisfaction Problem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Box 6">
            <a:extLst>
              <a:ext uri="{FF2B5EF4-FFF2-40B4-BE49-F238E27FC236}">
                <a16:creationId xmlns:a16="http://schemas.microsoft.com/office/drawing/2014/main" id="{AF379CFA-7303-48DE-A5AC-38540CD5DE60}"/>
              </a:ext>
            </a:extLst>
          </p:cNvPr>
          <p:cNvSpPr txBox="1"/>
          <p:nvPr/>
        </p:nvSpPr>
        <p:spPr>
          <a:xfrm>
            <a:off x="578639" y="1152666"/>
            <a:ext cx="11034721" cy="2187587"/>
          </a:xfrm>
          <a:prstGeom prst="rect">
            <a:avLst/>
          </a:prstGeom>
          <a:noFill/>
        </p:spPr>
        <p:txBody>
          <a:bodyPr wrap="square">
            <a:spAutoFit/>
          </a:bodyPr>
          <a:lstStyle/>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Crypt Arithmetic Problem</a:t>
            </a: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   E   N  D</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  O   R  E</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lang="en-US" sz="2000" kern="0" dirty="0">
                <a:solidFill>
                  <a:srgbClr val="000000"/>
                </a:solidFill>
                <a:latin typeface="Times New Roman" panose="02020603050405020304" pitchFamily="18" charset="0"/>
                <a:cs typeface="Times New Roman" panose="02020603050405020304" pitchFamily="18" charset="0"/>
                <a:sym typeface="Arial"/>
              </a:rPr>
              <a:t>_____________</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  O   N   E  Y</a:t>
            </a:r>
          </a:p>
        </p:txBody>
      </p:sp>
      <p:sp>
        <p:nvSpPr>
          <p:cNvPr id="5" name="TextBox 4">
            <a:hlinkClick r:id="rId2"/>
            <a:extLst>
              <a:ext uri="{FF2B5EF4-FFF2-40B4-BE49-F238E27FC236}">
                <a16:creationId xmlns:a16="http://schemas.microsoft.com/office/drawing/2014/main" id="{62D01988-52B3-4D56-A950-E92F0A345400}"/>
              </a:ext>
            </a:extLst>
          </p:cNvPr>
          <p:cNvSpPr txBox="1"/>
          <p:nvPr/>
        </p:nvSpPr>
        <p:spPr>
          <a:xfrm>
            <a:off x="9281160" y="5863460"/>
            <a:ext cx="1550963" cy="385362"/>
          </a:xfrm>
          <a:prstGeom prst="rect">
            <a:avLst/>
          </a:prstGeom>
          <a:noFill/>
        </p:spPr>
        <p:txBody>
          <a:bodyPr wrap="square">
            <a:spAutoFit/>
          </a:bodyPr>
          <a:lstStyle/>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lang="en-US" kern="0" dirty="0">
                <a:solidFill>
                  <a:srgbClr val="000000"/>
                </a:solidFill>
                <a:latin typeface="Times New Roman" panose="02020603050405020304" pitchFamily="18" charset="0"/>
                <a:cs typeface="Times New Roman" panose="02020603050405020304" pitchFamily="18" charset="0"/>
                <a:sym typeface="Arial"/>
              </a:rPr>
              <a:t>Solution</a:t>
            </a:r>
            <a:endPar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1037904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Constraint Satisfaction Problem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Box 6">
            <a:extLst>
              <a:ext uri="{FF2B5EF4-FFF2-40B4-BE49-F238E27FC236}">
                <a16:creationId xmlns:a16="http://schemas.microsoft.com/office/drawing/2014/main" id="{AF379CFA-7303-48DE-A5AC-38540CD5DE60}"/>
              </a:ext>
            </a:extLst>
          </p:cNvPr>
          <p:cNvSpPr txBox="1"/>
          <p:nvPr/>
        </p:nvSpPr>
        <p:spPr>
          <a:xfrm>
            <a:off x="578639" y="1152666"/>
            <a:ext cx="11034721" cy="4665188"/>
          </a:xfrm>
          <a:prstGeom prst="rect">
            <a:avLst/>
          </a:prstGeom>
          <a:noFill/>
        </p:spPr>
        <p:txBody>
          <a:bodyPr wrap="square">
            <a:spAutoFit/>
          </a:bodyPr>
          <a:lstStyle/>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Crypt Arithmetic Problem</a:t>
            </a: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C   R   O   S    S</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R   O   A   D   S</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lang="en-US" sz="2000" kern="0" dirty="0">
                <a:solidFill>
                  <a:srgbClr val="000000"/>
                </a:solidFill>
                <a:latin typeface="Times New Roman" panose="02020603050405020304" pitchFamily="18" charset="0"/>
                <a:cs typeface="Times New Roman" panose="02020603050405020304" pitchFamily="18" charset="0"/>
                <a:sym typeface="Arial"/>
              </a:rPr>
              <a:t>________________</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   A   N  G   E   R</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lang="en-US" sz="2000" kern="0" dirty="0">
              <a:solidFill>
                <a:srgbClr val="000000"/>
              </a:solidFill>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lang="en-US" sz="2000" kern="0" dirty="0">
              <a:solidFill>
                <a:srgbClr val="000000"/>
              </a:solidFill>
              <a:latin typeface="Times New Roman" panose="02020603050405020304" pitchFamily="18" charset="0"/>
              <a:cs typeface="Times New Roman" panose="02020603050405020304" pitchFamily="18" charset="0"/>
              <a:sym typeface="Arial"/>
            </a:endParaRP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  O  N  A  L  D</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G  E  R  A  L  D</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lang="en-US" sz="2000" kern="0" dirty="0">
                <a:solidFill>
                  <a:srgbClr val="000000"/>
                </a:solidFill>
                <a:latin typeface="Times New Roman" panose="02020603050405020304" pitchFamily="18" charset="0"/>
                <a:cs typeface="Times New Roman" panose="02020603050405020304" pitchFamily="18" charset="0"/>
                <a:sym typeface="Arial"/>
              </a:rPr>
              <a:t>________________</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R  O  B  E  R  T</a:t>
            </a:r>
          </a:p>
        </p:txBody>
      </p:sp>
    </p:spTree>
    <p:extLst>
      <p:ext uri="{BB962C8B-B14F-4D97-AF65-F5344CB8AC3E}">
        <p14:creationId xmlns:p14="http://schemas.microsoft.com/office/powerpoint/2010/main" val="132594849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Constraint Satisfaction Problem</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Box 6">
            <a:extLst>
              <a:ext uri="{FF2B5EF4-FFF2-40B4-BE49-F238E27FC236}">
                <a16:creationId xmlns:a16="http://schemas.microsoft.com/office/drawing/2014/main" id="{AF379CFA-7303-48DE-A5AC-38540CD5DE60}"/>
              </a:ext>
            </a:extLst>
          </p:cNvPr>
          <p:cNvSpPr txBox="1"/>
          <p:nvPr/>
        </p:nvSpPr>
        <p:spPr>
          <a:xfrm>
            <a:off x="578639" y="1152666"/>
            <a:ext cx="11034721" cy="5019131"/>
          </a:xfrm>
          <a:prstGeom prst="rect">
            <a:avLst/>
          </a:prstGeom>
          <a:noFill/>
        </p:spPr>
        <p:txBody>
          <a:bodyPr wrap="square">
            <a:spAutoFit/>
          </a:bodyPr>
          <a:lstStyle/>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Types of Constraints in CSP</a:t>
            </a: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Unary Constraints:</a:t>
            </a:r>
          </a:p>
          <a:p>
            <a:pPr marL="114300" marR="0" lvl="0" indent="0" algn="just" defTabSz="914400" rtl="0" eaLnBrk="1" fontAlgn="base"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 unary constraint is a constraint on a single variable. For example, Variable A not equal to “Red”.</a:t>
            </a:r>
          </a:p>
          <a:p>
            <a:pPr marL="457200" marR="0" lvl="0" indent="-342900" algn="just"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Binary Constraints:</a:t>
            </a:r>
          </a:p>
          <a:p>
            <a:pPr marL="114300" marR="0" lvl="0" indent="0" algn="just" defTabSz="914400" rtl="0" eaLnBrk="1" fontAlgn="base"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 binary constraint involves two variables and specifies a constraint on their values. For example, a constraint that two tasks cannot be scheduled at the same time would be a binary constraint.</a:t>
            </a:r>
          </a:p>
          <a:p>
            <a:pPr marL="457200" marR="0" lvl="0" indent="-342900" algn="just"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Global Constraints:</a:t>
            </a:r>
          </a:p>
          <a:p>
            <a:pPr marL="114300" marR="0" lvl="0" indent="0" algn="just" defTabSz="914400" rtl="0" eaLnBrk="1" fontAlgn="base" latinLnBrk="0" hangingPunct="1">
              <a:lnSpc>
                <a:spcPct val="115000"/>
              </a:lnSpc>
              <a:spcBef>
                <a:spcPts val="0"/>
              </a:spcBef>
              <a:spcAft>
                <a:spcPts val="0"/>
              </a:spcAft>
              <a:buClr>
                <a:srgbClr val="595959"/>
              </a:buClr>
              <a:buSzPts val="18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Global constraints involve more than two variables and specify complex relationships between them. For example, a constraint that no two tasks can be scheduled at the same time if they require the same resource would be a global constraint.</a:t>
            </a:r>
          </a:p>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20759267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Mean End Analysis</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Box 6">
            <a:extLst>
              <a:ext uri="{FF2B5EF4-FFF2-40B4-BE49-F238E27FC236}">
                <a16:creationId xmlns:a16="http://schemas.microsoft.com/office/drawing/2014/main" id="{AF379CFA-7303-48DE-A5AC-38540CD5DE60}"/>
              </a:ext>
            </a:extLst>
          </p:cNvPr>
          <p:cNvSpPr txBox="1"/>
          <p:nvPr/>
        </p:nvSpPr>
        <p:spPr>
          <a:xfrm>
            <a:off x="578639" y="1152666"/>
            <a:ext cx="11034721" cy="4730334"/>
          </a:xfrm>
          <a:prstGeom prst="rect">
            <a:avLst/>
          </a:prstGeom>
          <a:noFill/>
        </p:spPr>
        <p:txBody>
          <a:bodyPr wrap="square">
            <a:spAutoFit/>
          </a:bodyPr>
          <a:lstStyle/>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Means end analysis (MEA) is an important concept in artificial intelligence (AI) because it enhances problem resolution. MEA solves problems by defining the goal and establishing the right action plan.</a:t>
            </a: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technique combines forward and backward strategies to solve complex problems. With these mixed strategies, complex problems can be tackled first, followed by smaller ones.</a:t>
            </a:r>
          </a:p>
          <a:p>
            <a:pPr marL="457200" marR="0" lvl="0" indent="-342900" algn="just" defTabSz="914400" rtl="0" eaLnBrk="1" fontAlgn="base" latinLnBrk="0" hangingPunct="1">
              <a:lnSpc>
                <a:spcPct val="115000"/>
              </a:lnSpc>
              <a:spcBef>
                <a:spcPts val="0"/>
              </a:spcBef>
              <a:spcAft>
                <a:spcPts val="0"/>
              </a:spcAft>
              <a:buClr>
                <a:srgbClr val="595959"/>
              </a:buClr>
              <a:buSzPts val="1800"/>
              <a:buFont typeface="Arial"/>
              <a:buChar char="●"/>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just" defTabSz="914400" rtl="0" eaLnBrk="1" fontAlgn="base" latinLnBrk="0" hangingPunct="1">
              <a:lnSpc>
                <a:spcPct val="115000"/>
              </a:lnSpc>
              <a:spcBef>
                <a:spcPts val="0"/>
              </a:spcBef>
              <a:spcAft>
                <a:spcPts val="0"/>
              </a:spcAft>
              <a:buClr>
                <a:srgbClr val="595959"/>
              </a:buClr>
              <a:buSzPts val="1800"/>
              <a:buFont typeface="Arial"/>
              <a:buChar char="●"/>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 this technique, the system evaluates the differences between the current state or position and the target or goal state. It then decides the best action to be undertaken to reach the end goal.</a:t>
            </a:r>
          </a:p>
        </p:txBody>
      </p:sp>
    </p:spTree>
    <p:extLst>
      <p:ext uri="{BB962C8B-B14F-4D97-AF65-F5344CB8AC3E}">
        <p14:creationId xmlns:p14="http://schemas.microsoft.com/office/powerpoint/2010/main" val="65553711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Mean End Analysis</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TextBox 6">
            <a:extLst>
              <a:ext uri="{FF2B5EF4-FFF2-40B4-BE49-F238E27FC236}">
                <a16:creationId xmlns:a16="http://schemas.microsoft.com/office/drawing/2014/main" id="{AF379CFA-7303-48DE-A5AC-38540CD5DE60}"/>
              </a:ext>
            </a:extLst>
          </p:cNvPr>
          <p:cNvSpPr txBox="1"/>
          <p:nvPr/>
        </p:nvSpPr>
        <p:spPr>
          <a:xfrm>
            <a:off x="325828" y="1054190"/>
            <a:ext cx="11575439" cy="5579797"/>
          </a:xfrm>
          <a:prstGeom prst="rect">
            <a:avLst/>
          </a:prstGeom>
          <a:noFill/>
        </p:spPr>
        <p:txBody>
          <a:bodyPr wrap="square">
            <a:spAutoFit/>
          </a:bodyPr>
          <a:lstStyle/>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First, the system evaluates the current state to establish whether there is a problem. If a problem is identified, then it means that an action should be taken to correct it.</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second step involves defining the target or desired goal that needs to be achieved.</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target goal is split into sub-goals, that are further split into other smaller goals.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step involves establishing the actions or operations that will be carried out to achieve the end state.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 this step, all the sub-goals are linked with corresponding executable actions (operations).</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After that is done, intermediate steps are undertaken to solve the problems in the current state. The chosen operators will be applied to reduce the differences between the current state and the end state.</a:t>
            </a:r>
          </a:p>
          <a:p>
            <a:pPr marL="457200" marR="0" lvl="0" indent="-342900" algn="just" defTabSz="914400" rtl="0" eaLnBrk="1" fontAlgn="auto" latinLnBrk="0" hangingPunct="1">
              <a:lnSpc>
                <a:spcPct val="115000"/>
              </a:lnSpc>
              <a:spcBef>
                <a:spcPts val="0"/>
              </a:spcBef>
              <a:spcAft>
                <a:spcPts val="0"/>
              </a:spcAft>
              <a:buClr>
                <a:srgbClr val="595959"/>
              </a:buClr>
              <a:buSzPts val="18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step involves tracking all the changes made to the actual state. Changes are made until the target state is achieved.</a:t>
            </a:r>
          </a:p>
        </p:txBody>
      </p:sp>
    </p:spTree>
    <p:extLst>
      <p:ext uri="{BB962C8B-B14F-4D97-AF65-F5344CB8AC3E}">
        <p14:creationId xmlns:p14="http://schemas.microsoft.com/office/powerpoint/2010/main" val="140093758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Mean End Analysis</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4" name="Picture 3">
            <a:extLst>
              <a:ext uri="{FF2B5EF4-FFF2-40B4-BE49-F238E27FC236}">
                <a16:creationId xmlns:a16="http://schemas.microsoft.com/office/drawing/2014/main" id="{14E5FA8A-5F19-4211-B14B-3169BA6BBA19}"/>
              </a:ext>
            </a:extLst>
          </p:cNvPr>
          <p:cNvPicPr>
            <a:picLocks noChangeAspect="1"/>
          </p:cNvPicPr>
          <p:nvPr/>
        </p:nvPicPr>
        <p:blipFill>
          <a:blip r:embed="rId2"/>
          <a:stretch>
            <a:fillRect/>
          </a:stretch>
        </p:blipFill>
        <p:spPr>
          <a:xfrm>
            <a:off x="1853264" y="1346528"/>
            <a:ext cx="8177001" cy="4598639"/>
          </a:xfrm>
          <a:prstGeom prst="rect">
            <a:avLst/>
          </a:prstGeom>
        </p:spPr>
      </p:pic>
    </p:spTree>
    <p:extLst>
      <p:ext uri="{BB962C8B-B14F-4D97-AF65-F5344CB8AC3E}">
        <p14:creationId xmlns:p14="http://schemas.microsoft.com/office/powerpoint/2010/main" val="53003534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Mean End Analysis</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pic>
        <p:nvPicPr>
          <p:cNvPr id="5" name="Picture 2" descr="Initial and Target States">
            <a:extLst>
              <a:ext uri="{FF2B5EF4-FFF2-40B4-BE49-F238E27FC236}">
                <a16:creationId xmlns:a16="http://schemas.microsoft.com/office/drawing/2014/main" id="{C85826F7-9893-4AD4-8B75-BD869120B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228" y="1296346"/>
            <a:ext cx="3353848" cy="15957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elete Operator">
            <a:extLst>
              <a:ext uri="{FF2B5EF4-FFF2-40B4-BE49-F238E27FC236}">
                <a16:creationId xmlns:a16="http://schemas.microsoft.com/office/drawing/2014/main" id="{3BAD4C7D-17C9-4E24-8001-F2AD3BFDE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228" y="4352796"/>
            <a:ext cx="3035335" cy="15957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71A4425-A365-4C28-BEE1-7D5BAF357B79}"/>
              </a:ext>
            </a:extLst>
          </p:cNvPr>
          <p:cNvSpPr txBox="1"/>
          <p:nvPr/>
        </p:nvSpPr>
        <p:spPr>
          <a:xfrm>
            <a:off x="627395" y="2965934"/>
            <a:ext cx="10556419" cy="1332481"/>
          </a:xfrm>
          <a:prstGeom prst="rect">
            <a:avLst/>
          </a:prstGeom>
          <a:noFill/>
        </p:spPr>
        <p:txBody>
          <a:bodyPr wrap="square">
            <a:spAutoFit/>
          </a:bodyPr>
          <a:lstStyle/>
          <a:p>
            <a:pPr marL="457200" marR="0" lvl="0" indent="-342900" algn="just" defTabSz="914400" rtl="0" eaLnBrk="1" fontAlgn="auto" latinLnBrk="0" hangingPunct="1">
              <a:lnSpc>
                <a:spcPct val="115000"/>
              </a:lnSpc>
              <a:spcBef>
                <a:spcPts val="0"/>
              </a:spcBef>
              <a:spcAft>
                <a:spcPts val="0"/>
              </a:spcAft>
              <a:buClrTx/>
              <a:buSzPct val="100000"/>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Delete Operator: The dot symbol at the top right corner in the initial state does not exist in the goal state. The dot symbol can be removed by applying the delete operator.</a:t>
            </a:r>
          </a:p>
        </p:txBody>
      </p:sp>
    </p:spTree>
    <p:extLst>
      <p:ext uri="{BB962C8B-B14F-4D97-AF65-F5344CB8AC3E}">
        <p14:creationId xmlns:p14="http://schemas.microsoft.com/office/powerpoint/2010/main" val="224581850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Problem Formulation</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255806"/>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A single state problem formulation consists of 4 steps;</a:t>
            </a:r>
          </a:p>
          <a:p>
            <a:pPr marL="0" marR="0" lvl="0" indent="0" algn="l" defTabSz="914400" rtl="0" eaLnBrk="1" fontAlgn="auto" latinLnBrk="0" hangingPunct="1">
              <a:lnSpc>
                <a:spcPct val="90000"/>
              </a:lnSpc>
              <a:spcBef>
                <a:spcPts val="1000"/>
              </a:spcBef>
              <a:spcAft>
                <a:spcPts val="0"/>
              </a:spcAft>
              <a:buClrTx/>
              <a:buSzTx/>
              <a:buNone/>
              <a:tabLst/>
              <a:defRPr/>
            </a:pPr>
            <a:r>
              <a:rPr lang="en-US" sz="2400" b="1" dirty="0">
                <a:solidFill>
                  <a:sysClr val="windowText" lastClr="000000">
                    <a:lumMod val="95000"/>
                    <a:lumOff val="5000"/>
                  </a:sysClr>
                </a:solidFill>
                <a:latin typeface="Times New Roman" panose="02020603050405020304" pitchFamily="18" charset="0"/>
                <a:cs typeface="Times New Roman" panose="02020603050405020304" pitchFamily="18" charset="0"/>
              </a:rPr>
              <a:t>Initial state, successor function, goal test and path cost.</a:t>
            </a:r>
          </a:p>
          <a:p>
            <a:pPr marL="0" marR="0" lvl="0" indent="0" algn="l" defTabSz="914400" rtl="0" eaLnBrk="1" fontAlgn="auto" latinLnBrk="0" hangingPunct="1">
              <a:lnSpc>
                <a:spcPct val="90000"/>
              </a:lnSpc>
              <a:spcBef>
                <a:spcPts val="1000"/>
              </a:spcBef>
              <a:spcAft>
                <a:spcPts val="0"/>
              </a:spcAft>
              <a:buClrTx/>
              <a:buSzTx/>
              <a:buNone/>
              <a:tabLst/>
              <a:defRPr/>
            </a:pPr>
            <a:endPar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Problem formulation means </a:t>
            </a: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choosing a relevant set of states </a:t>
            </a: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to consider and a </a:t>
            </a: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feasible set of operators </a:t>
            </a: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for moving from one state to another.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Search is the process of </a:t>
            </a:r>
            <a:r>
              <a:rPr lang="en-US" sz="2400" b="1" dirty="0">
                <a:solidFill>
                  <a:sysClr val="windowText" lastClr="000000">
                    <a:lumMod val="95000"/>
                    <a:lumOff val="5000"/>
                  </a:sysClr>
                </a:solidFill>
                <a:latin typeface="Times New Roman" panose="02020603050405020304" pitchFamily="18" charset="0"/>
                <a:cs typeface="Times New Roman" panose="02020603050405020304" pitchFamily="18" charset="0"/>
              </a:rPr>
              <a:t>imagining sequences of operators applied to the initial state and checking which sequence reaches a goal state.</a:t>
            </a:r>
            <a:endPar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2400" dirty="0">
                <a:solidFill>
                  <a:sysClr val="windowText" lastClr="000000">
                    <a:lumMod val="95000"/>
                    <a:lumOff val="5000"/>
                  </a:sysClr>
                </a:solidFill>
                <a:latin typeface="Times New Roman" panose="02020603050405020304" pitchFamily="18" charset="0"/>
                <a:cs typeface="Times New Roman" panose="02020603050405020304" pitchFamily="18" charset="0"/>
              </a:rPr>
              <a:t> </a:t>
            </a: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66524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Mean End Analysis</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11" name="TextBox 10">
            <a:extLst>
              <a:ext uri="{FF2B5EF4-FFF2-40B4-BE49-F238E27FC236}">
                <a16:creationId xmlns:a16="http://schemas.microsoft.com/office/drawing/2014/main" id="{471A4425-A365-4C28-BEE1-7D5BAF357B79}"/>
              </a:ext>
            </a:extLst>
          </p:cNvPr>
          <p:cNvSpPr txBox="1"/>
          <p:nvPr/>
        </p:nvSpPr>
        <p:spPr>
          <a:xfrm>
            <a:off x="325829" y="1440387"/>
            <a:ext cx="6301890" cy="5262979"/>
          </a:xfrm>
          <a:prstGeom prst="rect">
            <a:avLst/>
          </a:prstGeom>
          <a:noFill/>
        </p:spPr>
        <p:txBody>
          <a:bodyPr wrap="square">
            <a:spAutoFit/>
          </a:bodyPr>
          <a:lstStyle/>
          <a:p>
            <a:pPr marL="114300" indent="0">
              <a:buNone/>
            </a:pPr>
            <a:r>
              <a:rPr lang="en-US" sz="2400" b="0" i="0" dirty="0">
                <a:solidFill>
                  <a:schemeClr val="tx1"/>
                </a:solidFill>
                <a:effectLst/>
              </a:rPr>
              <a:t>2. Move operator: We will then compare the new state with the end state. The green diamond in the new state is inside the circle while the green diamond in the end state is at the top right corner. We will move this diamond symbol to the right position by applying the move operator.</a:t>
            </a:r>
          </a:p>
          <a:p>
            <a:pPr marL="114300" indent="0">
              <a:buNone/>
            </a:pPr>
            <a:endParaRPr lang="en-US" sz="2400" b="0" i="0" dirty="0">
              <a:solidFill>
                <a:schemeClr val="tx1"/>
              </a:solidFill>
              <a:effectLst/>
            </a:endParaRPr>
          </a:p>
          <a:p>
            <a:pPr marL="114300" indent="0">
              <a:buNone/>
            </a:pPr>
            <a:r>
              <a:rPr lang="en-US" sz="2400" b="0" i="0" dirty="0">
                <a:solidFill>
                  <a:schemeClr val="tx1"/>
                </a:solidFill>
                <a:effectLst/>
              </a:rPr>
              <a:t>3. Expand operator: After evaluating the new state generated in step 2, we find that the diamond symbol is smaller than the one in the end state. We can increase the size of this symbol by applying the expand operator.</a:t>
            </a:r>
          </a:p>
        </p:txBody>
      </p:sp>
      <p:pic>
        <p:nvPicPr>
          <p:cNvPr id="8" name="Picture 2" descr="Move Operator">
            <a:extLst>
              <a:ext uri="{FF2B5EF4-FFF2-40B4-BE49-F238E27FC236}">
                <a16:creationId xmlns:a16="http://schemas.microsoft.com/office/drawing/2014/main" id="{CE9102A1-3AD3-40F1-8013-A457EE270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718" y="1737575"/>
            <a:ext cx="4813037" cy="1589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xpand Operator">
            <a:extLst>
              <a:ext uri="{FF2B5EF4-FFF2-40B4-BE49-F238E27FC236}">
                <a16:creationId xmlns:a16="http://schemas.microsoft.com/office/drawing/2014/main" id="{DB0B8010-5631-4D73-8AAF-609889681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850" y="4375177"/>
            <a:ext cx="4737905" cy="158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93344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Mean End Analysis</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11" name="TextBox 10">
            <a:extLst>
              <a:ext uri="{FF2B5EF4-FFF2-40B4-BE49-F238E27FC236}">
                <a16:creationId xmlns:a16="http://schemas.microsoft.com/office/drawing/2014/main" id="{471A4425-A365-4C28-BEE1-7D5BAF357B79}"/>
              </a:ext>
            </a:extLst>
          </p:cNvPr>
          <p:cNvSpPr txBox="1"/>
          <p:nvPr/>
        </p:nvSpPr>
        <p:spPr>
          <a:xfrm>
            <a:off x="325829" y="1440387"/>
            <a:ext cx="6301890" cy="1766317"/>
          </a:xfrm>
          <a:prstGeom prst="rect">
            <a:avLst/>
          </a:prstGeom>
          <a:noFill/>
        </p:spPr>
        <p:txBody>
          <a:bodyPr wrap="square">
            <a:spAutoFit/>
          </a:bodyPr>
          <a:lstStyle/>
          <a:p>
            <a:pPr marL="114300" marR="0" lvl="0" indent="0" algn="just"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Application of MEA:</a:t>
            </a:r>
          </a:p>
          <a:p>
            <a:pPr marL="457200" marR="0" lvl="0" indent="-342900" algn="just" defTabSz="914400" rtl="0" eaLnBrk="1" fontAlgn="auto" latinLnBrk="0" hangingPunct="1">
              <a:lnSpc>
                <a:spcPct val="115000"/>
              </a:lnSpc>
              <a:spcBef>
                <a:spcPts val="0"/>
              </a:spcBef>
              <a:spcAft>
                <a:spcPts val="0"/>
              </a:spcAft>
              <a:buClrTx/>
              <a:buSzPct val="100000"/>
              <a:buFont typeface="+mj-lt"/>
              <a:buAutoNum type="arabicPeriod"/>
              <a:tabLst/>
              <a:defRPr/>
            </a:pPr>
            <a:r>
              <a:rPr kumimoji="0" lang="en-IN" sz="2400" b="0" i="0" u="none" strike="noStrike" kern="0" cap="none" spc="0" normalizeH="0" baseline="0" noProof="0" dirty="0">
                <a:ln>
                  <a:noFill/>
                </a:ln>
                <a:solidFill>
                  <a:srgbClr val="0A0B09"/>
                </a:solidFill>
                <a:effectLst/>
                <a:uLnTx/>
                <a:uFillTx/>
                <a:latin typeface="gt-medium"/>
                <a:cs typeface="Times New Roman" panose="02020603050405020304" pitchFamily="18" charset="0"/>
                <a:sym typeface="Arial"/>
              </a:rPr>
              <a:t>Organizational planning</a:t>
            </a:r>
          </a:p>
          <a:p>
            <a:pPr marL="457200" marR="0" lvl="0" indent="-342900" algn="just" defTabSz="914400" rtl="0" eaLnBrk="1" fontAlgn="auto" latinLnBrk="0" hangingPunct="1">
              <a:lnSpc>
                <a:spcPct val="115000"/>
              </a:lnSpc>
              <a:spcBef>
                <a:spcPts val="0"/>
              </a:spcBef>
              <a:spcAft>
                <a:spcPts val="0"/>
              </a:spcAft>
              <a:buClrTx/>
              <a:buSzPct val="100000"/>
              <a:buFont typeface="+mj-lt"/>
              <a:buAutoNum type="arabicPeriod"/>
              <a:tabLst/>
              <a:defRPr/>
            </a:pPr>
            <a:r>
              <a:rPr kumimoji="0" lang="en-IN" sz="2400" b="0" i="0" u="none" strike="noStrike" kern="0" cap="none" spc="0" normalizeH="0" baseline="0" noProof="0" dirty="0">
                <a:ln>
                  <a:noFill/>
                </a:ln>
                <a:solidFill>
                  <a:srgbClr val="0A0B09"/>
                </a:solidFill>
                <a:effectLst/>
                <a:uLnTx/>
                <a:uFillTx/>
                <a:latin typeface="gt-medium"/>
                <a:cs typeface="Times New Roman" panose="02020603050405020304" pitchFamily="18" charset="0"/>
                <a:sym typeface="Arial"/>
              </a:rPr>
              <a:t>Business transformation</a:t>
            </a:r>
          </a:p>
          <a:p>
            <a:pPr marL="457200" marR="0" lvl="0" indent="-342900" algn="just" defTabSz="914400" rtl="0" eaLnBrk="1" fontAlgn="auto" latinLnBrk="0" hangingPunct="1">
              <a:lnSpc>
                <a:spcPct val="115000"/>
              </a:lnSpc>
              <a:spcBef>
                <a:spcPts val="0"/>
              </a:spcBef>
              <a:spcAft>
                <a:spcPts val="0"/>
              </a:spcAft>
              <a:buClrTx/>
              <a:buSzPct val="100000"/>
              <a:buFont typeface="+mj-lt"/>
              <a:buAutoNum type="arabicPeriod"/>
              <a:tabLst/>
              <a:defRPr/>
            </a:pPr>
            <a:r>
              <a:rPr kumimoji="0" lang="en-IN" sz="2400" b="0" i="0" u="none" strike="noStrike" kern="0" cap="none" spc="0" normalizeH="0" baseline="0" noProof="0" dirty="0">
                <a:ln>
                  <a:noFill/>
                </a:ln>
                <a:solidFill>
                  <a:srgbClr val="0A0B09"/>
                </a:solidFill>
                <a:effectLst/>
                <a:uLnTx/>
                <a:uFillTx/>
                <a:latin typeface="gt-medium"/>
                <a:cs typeface="Times New Roman" panose="02020603050405020304" pitchFamily="18" charset="0"/>
                <a:sym typeface="Arial"/>
              </a:rPr>
              <a:t>Gap analysis</a:t>
            </a:r>
          </a:p>
        </p:txBody>
      </p:sp>
    </p:spTree>
    <p:extLst>
      <p:ext uri="{BB962C8B-B14F-4D97-AF65-F5344CB8AC3E}">
        <p14:creationId xmlns:p14="http://schemas.microsoft.com/office/powerpoint/2010/main" val="224517424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7AB6A-F3A6-D3E9-0E98-2346B5A9E0CA}"/>
              </a:ext>
            </a:extLst>
          </p:cNvPr>
          <p:cNvSpPr>
            <a:spLocks noGrp="1"/>
          </p:cNvSpPr>
          <p:nvPr>
            <p:ph type="body"/>
          </p:nvPr>
        </p:nvSpPr>
        <p:spPr>
          <a:xfrm>
            <a:off x="272805" y="1484895"/>
            <a:ext cx="11360160" cy="4554720"/>
          </a:xfrm>
          <a:ln/>
        </p:spPr>
        <p:style>
          <a:lnRef idx="2">
            <a:schemeClr val="accent5"/>
          </a:lnRef>
          <a:fillRef idx="1">
            <a:schemeClr val="lt1"/>
          </a:fillRef>
          <a:effectRef idx="0">
            <a:schemeClr val="accent5"/>
          </a:effectRef>
          <a:fontRef idx="minor">
            <a:schemeClr val="dk1"/>
          </a:fontRef>
        </p:style>
        <p:txBody>
          <a:bodyPr anchor="ctr" anchorCtr="0">
            <a:normAutofit/>
          </a:bodyPr>
          <a:lstStyle/>
          <a:p>
            <a:pPr algn="ctr"/>
            <a:r>
              <a:rPr lang="en-IN" sz="6400" dirty="0">
                <a:solidFill>
                  <a:schemeClr val="accent5"/>
                </a:solidFill>
              </a:rPr>
              <a:t>Reference Book</a:t>
            </a:r>
          </a:p>
          <a:p>
            <a:pPr algn="ctr"/>
            <a:r>
              <a:rPr lang="en-IN" sz="1867" dirty="0">
                <a:solidFill>
                  <a:schemeClr val="accent5"/>
                </a:solidFill>
                <a:hlinkClick r:id="rId2"/>
              </a:rPr>
              <a:t>Artificial Intelligence – Kevin Knight and Elaine Rich</a:t>
            </a:r>
            <a:endParaRPr lang="en-IN" sz="1867" dirty="0">
              <a:solidFill>
                <a:schemeClr val="accent5"/>
              </a:solidFill>
            </a:endParaRPr>
          </a:p>
        </p:txBody>
      </p:sp>
    </p:spTree>
    <p:extLst>
      <p:ext uri="{BB962C8B-B14F-4D97-AF65-F5344CB8AC3E}">
        <p14:creationId xmlns:p14="http://schemas.microsoft.com/office/powerpoint/2010/main" val="36269674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B27EFDE5-17B5-4651-A22C-C48BDD9E6BBA}"/>
              </a:ext>
            </a:extLst>
          </p:cNvPr>
          <p:cNvSpPr txBox="1"/>
          <p:nvPr/>
        </p:nvSpPr>
        <p:spPr>
          <a:xfrm>
            <a:off x="325828" y="186342"/>
            <a:ext cx="8520120" cy="683438"/>
          </a:xfrm>
          <a:prstGeom prst="rect">
            <a:avLst/>
          </a:prstGeom>
          <a:noFill/>
          <a:ln>
            <a:noFill/>
          </a:ln>
        </p:spPr>
        <p:txBody>
          <a:bodyPr tIns="91440" bIns="91440">
            <a:normAutofit fontScale="47500" lnSpcReduction="20000"/>
          </a:bodyPr>
          <a:lstStyle/>
          <a:p>
            <a:pPr algn="just">
              <a:lnSpc>
                <a:spcPct val="100000"/>
              </a:lnSpc>
            </a:pPr>
            <a:r>
              <a:rPr lang="en-US" sz="6000" spc="-1" dirty="0">
                <a:solidFill>
                  <a:srgbClr val="00A4B6"/>
                </a:solidFill>
                <a:latin typeface="Proxima Nova"/>
                <a:ea typeface="Proxima Nova"/>
              </a:rPr>
              <a:t>Unit-2   State Space Search</a:t>
            </a:r>
          </a:p>
          <a:p>
            <a:pPr algn="just">
              <a:lnSpc>
                <a:spcPct val="100000"/>
              </a:lnSpc>
            </a:pPr>
            <a:r>
              <a:rPr lang="en-US" sz="2300" b="0" strike="noStrike" spc="-1" dirty="0">
                <a:solidFill>
                  <a:srgbClr val="00A4B6"/>
                </a:solidFill>
                <a:latin typeface="Proxima Nova"/>
                <a:ea typeface="Proxima Nova"/>
              </a:rPr>
              <a:t> </a:t>
            </a:r>
            <a:endParaRPr lang="en-US" sz="2300" b="0" strike="noStrike" spc="-1" dirty="0">
              <a:solidFill>
                <a:srgbClr val="000000"/>
              </a:solidFill>
              <a:latin typeface="Arial"/>
            </a:endParaRPr>
          </a:p>
        </p:txBody>
      </p:sp>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229400"/>
            <a:ext cx="11167478" cy="5255806"/>
          </a:xfrm>
          <a:prstGeom prst="rect">
            <a:avLst/>
          </a:prstGeom>
        </p:spPr>
        <p:txBody>
          <a:bodyPr tIns="91440" bIns="9144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Water Jug Problem: </a:t>
            </a: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There are two jugs called X and Y; X holds a maximum of four gallons and Y a maximum of three gallons. How can we get 2 gallons in the jug four.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The state space is a set of ordered pairs giving the number of gallons in the pair of jugs at any time i.e. (X, Y) where X = 0, 1, 2, 3, 4 and Y = 0, 1, 2, 3. The start state is (0,0) and the goal state is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rPr>
              <a:t>(2,n) where n is a don't care but is limited to three holding from 0 to 3 gallons.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82052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2411</TotalTime>
  <Words>6257</Words>
  <Application>Microsoft Office PowerPoint</Application>
  <PresentationFormat>Widescreen</PresentationFormat>
  <Paragraphs>707</Paragraphs>
  <Slides>83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83</vt:i4>
      </vt:variant>
    </vt:vector>
  </HeadingPairs>
  <TitlesOfParts>
    <vt:vector size="95" baseType="lpstr">
      <vt:lpstr>Arial Unicode MS</vt:lpstr>
      <vt:lpstr>Arial</vt:lpstr>
      <vt:lpstr>Calibri</vt:lpstr>
      <vt:lpstr>Cambria</vt:lpstr>
      <vt:lpstr>CastleT</vt:lpstr>
      <vt:lpstr>gt-medium</vt:lpstr>
      <vt:lpstr>inter-bold</vt:lpstr>
      <vt:lpstr>inter-regular</vt:lpstr>
      <vt:lpstr>Proxima Nova</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Joshi</dc:creator>
  <cp:lastModifiedBy>Pranav Tank</cp:lastModifiedBy>
  <cp:revision>508</cp:revision>
  <dcterms:created xsi:type="dcterms:W3CDTF">2017-12-30T05:49:02Z</dcterms:created>
  <dcterms:modified xsi:type="dcterms:W3CDTF">2024-08-23T09:36:51Z</dcterms:modified>
</cp:coreProperties>
</file>