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9"/>
  </p:notesMasterIdLst>
  <p:sldIdLst>
    <p:sldId id="383" r:id="rId3"/>
    <p:sldId id="257" r:id="rId4"/>
    <p:sldId id="678" r:id="rId5"/>
    <p:sldId id="546" r:id="rId6"/>
    <p:sldId id="679" r:id="rId7"/>
    <p:sldId id="680" r:id="rId8"/>
    <p:sldId id="681" r:id="rId9"/>
    <p:sldId id="682" r:id="rId10"/>
    <p:sldId id="683" r:id="rId11"/>
    <p:sldId id="684" r:id="rId12"/>
    <p:sldId id="685" r:id="rId13"/>
    <p:sldId id="686" r:id="rId14"/>
    <p:sldId id="687" r:id="rId15"/>
    <p:sldId id="688" r:id="rId16"/>
    <p:sldId id="689" r:id="rId17"/>
    <p:sldId id="690" r:id="rId18"/>
    <p:sldId id="691" r:id="rId19"/>
    <p:sldId id="692" r:id="rId20"/>
    <p:sldId id="693" r:id="rId21"/>
    <p:sldId id="694" r:id="rId22"/>
    <p:sldId id="697" r:id="rId23"/>
    <p:sldId id="698" r:id="rId24"/>
    <p:sldId id="695" r:id="rId25"/>
    <p:sldId id="696" r:id="rId26"/>
    <p:sldId id="573" r:id="rId27"/>
    <p:sldId id="25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29A7ED-9411-40CC-8C89-67FB3F2E9F65}">
          <p14:sldIdLst>
            <p14:sldId id="383"/>
          </p14:sldIdLst>
        </p14:section>
        <p14:section name="Content" id="{66AC118B-A401-4EF3-A082-B1ECC11EF0B9}">
          <p14:sldIdLst>
            <p14:sldId id="257"/>
            <p14:sldId id="678"/>
            <p14:sldId id="546"/>
            <p14:sldId id="679"/>
            <p14:sldId id="680"/>
            <p14:sldId id="681"/>
            <p14:sldId id="682"/>
            <p14:sldId id="683"/>
            <p14:sldId id="684"/>
            <p14:sldId id="685"/>
            <p14:sldId id="686"/>
            <p14:sldId id="687"/>
            <p14:sldId id="688"/>
            <p14:sldId id="689"/>
            <p14:sldId id="690"/>
            <p14:sldId id="691"/>
            <p14:sldId id="692"/>
            <p14:sldId id="693"/>
            <p14:sldId id="694"/>
            <p14:sldId id="697"/>
            <p14:sldId id="698"/>
            <p14:sldId id="695"/>
            <p14:sldId id="696"/>
            <p14:sldId id="573"/>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A0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A9BF5-B210-4442-9008-425E19A1A5D6}" type="datetimeFigureOut">
              <a:rPr lang="en-IN" smtClean="0"/>
              <a:t>29-08-2024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F1C21-58E8-4A40-8759-BA56C13A0731}" type="slidenum">
              <a:rPr lang="en-IN" smtClean="0"/>
              <a:t>‹#›</a:t>
            </a:fld>
            <a:endParaRPr lang="en-IN"/>
          </a:p>
        </p:txBody>
      </p:sp>
    </p:spTree>
    <p:extLst>
      <p:ext uri="{BB962C8B-B14F-4D97-AF65-F5344CB8AC3E}">
        <p14:creationId xmlns:p14="http://schemas.microsoft.com/office/powerpoint/2010/main" val="1405601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30650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15680" y="98400"/>
            <a:ext cx="11360160" cy="763200"/>
          </a:xfrm>
          <a:prstGeom prst="rect">
            <a:avLst/>
          </a:prstGeom>
        </p:spPr>
        <p:txBody>
          <a:bodyPr lIns="0" tIns="0" rIns="0" bIns="0" anchor="ctr">
            <a:noAutofit/>
          </a:bodyPr>
          <a:lstStyle/>
          <a:p>
            <a:endParaRPr lang="en-US" sz="1867" b="0" strike="noStrike" spc="-1">
              <a:solidFill>
                <a:srgbClr val="000000"/>
              </a:solidFill>
              <a:latin typeface="Arial"/>
            </a:endParaRPr>
          </a:p>
        </p:txBody>
      </p:sp>
      <p:sp>
        <p:nvSpPr>
          <p:cNvPr id="49" name="PlaceHolder 2"/>
          <p:cNvSpPr>
            <a:spLocks noGrp="1"/>
          </p:cNvSpPr>
          <p:nvPr>
            <p:ph type="body"/>
          </p:nvPr>
        </p:nvSpPr>
        <p:spPr>
          <a:xfrm>
            <a:off x="415680" y="1151520"/>
            <a:ext cx="11360160" cy="4554720"/>
          </a:xfrm>
          <a:prstGeom prst="rect">
            <a:avLst/>
          </a:prstGeom>
        </p:spPr>
        <p:txBody>
          <a:bodyPr lIns="0" tIns="0" rIns="0" bIns="0">
            <a:normAutofit/>
          </a:bodyPr>
          <a:lstStyle/>
          <a:p>
            <a:endParaRPr lang="en-US" sz="1867" b="0" strike="noStrike" spc="-1">
              <a:solidFill>
                <a:srgbClr val="000000"/>
              </a:solidFill>
              <a:latin typeface="Arial"/>
            </a:endParaRPr>
          </a:p>
        </p:txBody>
      </p:sp>
    </p:spTree>
    <p:extLst>
      <p:ext uri="{BB962C8B-B14F-4D97-AF65-F5344CB8AC3E}">
        <p14:creationId xmlns:p14="http://schemas.microsoft.com/office/powerpoint/2010/main" val="245414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229045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415747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4000127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910670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260905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4266926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684564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770763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5946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630583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2930952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26161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4569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1243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6367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3475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3055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5806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2817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blip>
          <a:srcRect/>
          <a:stretch>
            <a:fillRect/>
          </a:stretch>
        </a:blip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43892974"/>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9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812139337"/>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saranshbht/msc-books/blob/master/M.Sc.%20CS%20Sem-1/Artificial%20Intelligence/Kevin%20Knight%2C%20Elaine%20Rich%2C%20B.%20Nair%20-%20Artificial%20Intelligence%20(2010%2C%20Tata%20McGraw-Hill%20Education%20Pvt.%20Ltd.)%20-%20libgen.lc.pdf" TargetMode="Externa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67828" y="318952"/>
            <a:ext cx="7036176" cy="11169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2800" b="1" kern="0" dirty="0">
                <a:solidFill>
                  <a:srgbClr val="FFC000">
                    <a:lumMod val="50000"/>
                  </a:srgbClr>
                </a:solidFill>
                <a:latin typeface="Cambria" pitchFamily="18" charset="0"/>
                <a:ea typeface="Cambria" pitchFamily="18" charset="0"/>
                <a:cs typeface="Calibri" pitchFamily="34" charset="0"/>
                <a:sym typeface="Garamond"/>
              </a:rPr>
              <a:t>Department of Computer Engineering</a:t>
            </a:r>
            <a:endParaRPr kumimoji="0" sz="2800" b="1" i="0" u="none" strike="noStrike" kern="0" cap="none" spc="0" normalizeH="0" baseline="0" noProof="0" dirty="0">
              <a:ln>
                <a:noFill/>
              </a:ln>
              <a:solidFill>
                <a:srgbClr val="FFC000">
                  <a:lumMod val="50000"/>
                </a:srgbClr>
              </a:solidFill>
              <a:effectLst/>
              <a:uLnTx/>
              <a:uFillTx/>
              <a:latin typeface="Cambria" pitchFamily="18" charset="0"/>
              <a:ea typeface="Cambria" pitchFamily="18" charset="0"/>
              <a:cs typeface="Calibri" pitchFamily="34" charset="0"/>
              <a:sym typeface="Garamond"/>
            </a:endParaRPr>
          </a:p>
          <a:p>
            <a:pPr marL="0" marR="0" lvl="0" indent="0" algn="ctr" defTabSz="914400" rtl="0" eaLnBrk="1" fontAlgn="auto" latinLnBrk="0" hangingPunct="1">
              <a:lnSpc>
                <a:spcPct val="107000"/>
              </a:lnSpc>
              <a:spcBef>
                <a:spcPts val="800"/>
              </a:spcBef>
              <a:spcAft>
                <a:spcPts val="0"/>
              </a:spcAft>
              <a:buClr>
                <a:srgbClr val="000000"/>
              </a:buClr>
              <a:buSzTx/>
              <a:buFont typeface="Arial"/>
              <a:buNone/>
              <a:tabLst/>
              <a:defRPr/>
            </a:pPr>
            <a:r>
              <a:rPr kumimoji="0" lang="en-IN" sz="2800" b="1" i="0" u="none" strike="noStrike" kern="0" cap="none" spc="0" normalizeH="0" baseline="0" noProof="0" dirty="0">
                <a:ln>
                  <a:noFill/>
                </a:ln>
                <a:solidFill>
                  <a:srgbClr val="00B0F0"/>
                </a:solidFill>
                <a:effectLst/>
                <a:uLnTx/>
                <a:uFillTx/>
                <a:latin typeface="Calibri" pitchFamily="34" charset="0"/>
                <a:ea typeface="Cambria" pitchFamily="18" charset="0"/>
                <a:cs typeface="Calibri" pitchFamily="34" charset="0"/>
                <a:sym typeface="Garamond"/>
              </a:rPr>
              <a:t>(01CE1702 – Artificial Intelligence)</a:t>
            </a:r>
            <a:endParaRPr kumimoji="0" sz="2800" b="1" i="0" u="none" strike="noStrike" kern="0" cap="none" spc="0" normalizeH="0" baseline="0" noProof="0" dirty="0">
              <a:ln>
                <a:noFill/>
              </a:ln>
              <a:solidFill>
                <a:srgbClr val="00B0F0"/>
              </a:solidFill>
              <a:effectLst/>
              <a:uLnTx/>
              <a:uFillTx/>
              <a:latin typeface="Calibri" pitchFamily="34" charset="0"/>
              <a:ea typeface="Cambria" pitchFamily="18" charset="0"/>
              <a:cs typeface="Calibri" pitchFamily="34" charset="0"/>
              <a:sym typeface="Garamond"/>
            </a:endParaRPr>
          </a:p>
        </p:txBody>
      </p:sp>
      <p:sp>
        <p:nvSpPr>
          <p:cNvPr id="4" name="Google Shape;84;p1"/>
          <p:cNvSpPr txBox="1"/>
          <p:nvPr/>
        </p:nvSpPr>
        <p:spPr>
          <a:xfrm>
            <a:off x="-1" y="4696525"/>
            <a:ext cx="7821637" cy="1314615"/>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kumimoji="0" lang="en-US" sz="3200" b="1" i="0" u="none" strike="noStrike" kern="0" cap="none" spc="0" normalizeH="0" baseline="0" noProof="0" dirty="0">
                <a:ln>
                  <a:noFill/>
                </a:ln>
                <a:solidFill>
                  <a:srgbClr val="000000"/>
                </a:solidFill>
                <a:effectLst/>
                <a:uLnTx/>
                <a:uFillTx/>
                <a:latin typeface="Calibri" pitchFamily="34" charset="0"/>
                <a:ea typeface="Cambria" pitchFamily="18" charset="0"/>
                <a:cs typeface="Calibri" pitchFamily="34" charset="0"/>
                <a:sym typeface="Garamond"/>
              </a:rPr>
              <a:t>(Unit : 3)</a:t>
            </a:r>
            <a:endParaRPr kumimoji="0" sz="3200" b="1" i="0" u="none" strike="noStrike" kern="0" cap="none" spc="0" normalizeH="0" baseline="0" noProof="0" dirty="0">
              <a:ln>
                <a:noFill/>
              </a:ln>
              <a:solidFill>
                <a:srgbClr val="000000"/>
              </a:solidFill>
              <a:effectLst/>
              <a:uLnTx/>
              <a:uFillTx/>
              <a:latin typeface="Calibri" pitchFamily="34" charset="0"/>
              <a:ea typeface="Cambria" pitchFamily="18" charset="0"/>
              <a:cs typeface="Calibri" pitchFamily="34" charset="0"/>
              <a:sym typeface="Garamond"/>
            </a:endParaRPr>
          </a:p>
          <a:p>
            <a:pPr marL="0" marR="0" lvl="0" indent="0" algn="ctr" defTabSz="914400" rtl="0" eaLnBrk="1" fontAlgn="auto" latinLnBrk="0" hangingPunct="1">
              <a:lnSpc>
                <a:spcPct val="107000"/>
              </a:lnSpc>
              <a:spcBef>
                <a:spcPts val="800"/>
              </a:spcBef>
              <a:spcAft>
                <a:spcPts val="0"/>
              </a:spcAft>
              <a:buClr>
                <a:srgbClr val="000000"/>
              </a:buClr>
              <a:buSzTx/>
              <a:buFont typeface="Arial"/>
              <a:buNone/>
              <a:tabLst/>
              <a:defRPr/>
            </a:pPr>
            <a:r>
              <a:rPr kumimoji="0" lang="en-US" sz="3600" b="1" i="0" u="none" strike="noStrike" kern="0" cap="none" spc="0" normalizeH="0" baseline="0" noProof="0" dirty="0">
                <a:ln>
                  <a:noFill/>
                </a:ln>
                <a:solidFill>
                  <a:srgbClr val="000000"/>
                </a:solidFill>
                <a:effectLst/>
                <a:uLnTx/>
                <a:uFillTx/>
                <a:latin typeface="Calibri" pitchFamily="34" charset="0"/>
                <a:ea typeface="Cambria" pitchFamily="18" charset="0"/>
                <a:cs typeface="Calibri" pitchFamily="34" charset="0"/>
                <a:sym typeface="Garamond"/>
              </a:rPr>
              <a:t>Knowledge Representation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u="sng" dirty="0">
                <a:solidFill>
                  <a:schemeClr val="tx1"/>
                </a:solidFill>
                <a:latin typeface="Times New Roman" panose="02020603050405020304" pitchFamily="18" charset="0"/>
                <a:cs typeface="Times New Roman" panose="02020603050405020304" pitchFamily="18" charset="0"/>
              </a:rPr>
              <a:t>Inheritable Knowledge</a:t>
            </a:r>
            <a:r>
              <a:rPr lang="en-US" sz="2000" b="1" dirty="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rPr>
              <a:t>Here the knowledge elements inherit attributes from their parents.</a:t>
            </a:r>
          </a:p>
        </p:txBody>
      </p:sp>
      <p:sp>
        <p:nvSpPr>
          <p:cNvPr id="4" name="TextShape 1">
            <a:extLst>
              <a:ext uri="{FF2B5EF4-FFF2-40B4-BE49-F238E27FC236}">
                <a16:creationId xmlns:a16="http://schemas.microsoft.com/office/drawing/2014/main" id="{55DDBE76-BF30-4943-AF26-A91636860316}"/>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Unit-3   Knowledge Representation</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pic>
        <p:nvPicPr>
          <p:cNvPr id="5" name="Picture 4">
            <a:extLst>
              <a:ext uri="{FF2B5EF4-FFF2-40B4-BE49-F238E27FC236}">
                <a16:creationId xmlns:a16="http://schemas.microsoft.com/office/drawing/2014/main" id="{1608DFEB-52D3-4572-8011-24846380C578}"/>
              </a:ext>
            </a:extLst>
          </p:cNvPr>
          <p:cNvPicPr>
            <a:picLocks noChangeAspect="1"/>
          </p:cNvPicPr>
          <p:nvPr/>
        </p:nvPicPr>
        <p:blipFill>
          <a:blip r:embed="rId2"/>
          <a:stretch>
            <a:fillRect/>
          </a:stretch>
        </p:blipFill>
        <p:spPr>
          <a:xfrm>
            <a:off x="2894522" y="2166908"/>
            <a:ext cx="4519152" cy="3831224"/>
          </a:xfrm>
          <a:prstGeom prst="rect">
            <a:avLst/>
          </a:prstGeom>
        </p:spPr>
      </p:pic>
    </p:spTree>
    <p:extLst>
      <p:ext uri="{BB962C8B-B14F-4D97-AF65-F5344CB8AC3E}">
        <p14:creationId xmlns:p14="http://schemas.microsoft.com/office/powerpoint/2010/main" val="350492289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None/>
            </a:pPr>
            <a:r>
              <a:rPr lang="en-US" sz="2000" b="1" u="sng" dirty="0">
                <a:solidFill>
                  <a:schemeClr val="tx1"/>
                </a:solidFill>
                <a:latin typeface="Times New Roman" panose="02020603050405020304" pitchFamily="18" charset="0"/>
                <a:cs typeface="Times New Roman" panose="02020603050405020304" pitchFamily="18" charset="0"/>
              </a:rPr>
              <a:t>Inferential Knowledge</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This knowledge generates new information from the given information. This new information does not require further data gathering form source, but does require analysis of the given information to generate new knowledge.</a:t>
            </a:r>
          </a:p>
          <a:p>
            <a:pPr marL="11430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2000" dirty="0">
                <a:solidFill>
                  <a:schemeClr val="tx1"/>
                </a:solidFill>
                <a:latin typeface="Times New Roman" panose="02020603050405020304" pitchFamily="18" charset="0"/>
                <a:cs typeface="Times New Roman" panose="02020603050405020304" pitchFamily="18" charset="0"/>
              </a:rPr>
              <a:t>Example: </a:t>
            </a:r>
          </a:p>
          <a:p>
            <a:r>
              <a:rPr lang="en-US" sz="2000" dirty="0">
                <a:solidFill>
                  <a:schemeClr val="tx1"/>
                </a:solidFill>
                <a:latin typeface="Times New Roman" panose="02020603050405020304" pitchFamily="18" charset="0"/>
                <a:cs typeface="Times New Roman" panose="02020603050405020304" pitchFamily="18" charset="0"/>
              </a:rPr>
              <a:t>Given a set of relations and values, one may infer other values or relations. </a:t>
            </a:r>
          </a:p>
          <a:p>
            <a:r>
              <a:rPr lang="en-US" sz="2000" dirty="0">
                <a:solidFill>
                  <a:schemeClr val="tx1"/>
                </a:solidFill>
                <a:latin typeface="Times New Roman" panose="02020603050405020304" pitchFamily="18" charset="0"/>
                <a:cs typeface="Times New Roman" panose="02020603050405020304" pitchFamily="18" charset="0"/>
              </a:rPr>
              <a:t>A predicate logic (a mathematical deduction) is used to infer from a set of attributes. </a:t>
            </a:r>
          </a:p>
          <a:p>
            <a:r>
              <a:rPr lang="en-US" sz="2000" dirty="0">
                <a:solidFill>
                  <a:schemeClr val="tx1"/>
                </a:solidFill>
                <a:latin typeface="Times New Roman" panose="02020603050405020304" pitchFamily="18" charset="0"/>
                <a:cs typeface="Times New Roman" panose="02020603050405020304" pitchFamily="18" charset="0"/>
              </a:rPr>
              <a:t>Inference through predicate logic uses a set of logical operations to relate individual data.</a:t>
            </a:r>
          </a:p>
          <a:p>
            <a:pPr marL="11430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2000" dirty="0">
                <a:solidFill>
                  <a:schemeClr val="tx1"/>
                </a:solidFill>
                <a:latin typeface="Times New Roman" panose="02020603050405020304" pitchFamily="18" charset="0"/>
                <a:cs typeface="Times New Roman" panose="02020603050405020304" pitchFamily="18" charset="0"/>
              </a:rPr>
              <a:t>Represent knowledge as formal logic: </a:t>
            </a:r>
          </a:p>
          <a:p>
            <a:pPr marL="114300" indent="0">
              <a:buNone/>
            </a:pPr>
            <a:r>
              <a:rPr lang="en-US" sz="2000" b="1" dirty="0">
                <a:solidFill>
                  <a:schemeClr val="tx1"/>
                </a:solidFill>
                <a:latin typeface="Times New Roman" panose="02020603050405020304" pitchFamily="18" charset="0"/>
                <a:cs typeface="Times New Roman" panose="02020603050405020304" pitchFamily="18" charset="0"/>
              </a:rPr>
              <a:t>			</a:t>
            </a:r>
            <a:r>
              <a:rPr lang="en-US" sz="2800" b="1" u="sng" dirty="0">
                <a:solidFill>
                  <a:schemeClr val="accent1">
                    <a:lumMod val="75000"/>
                  </a:schemeClr>
                </a:solidFill>
                <a:latin typeface="Times New Roman" panose="02020603050405020304" pitchFamily="18" charset="0"/>
                <a:cs typeface="Times New Roman" panose="02020603050405020304" pitchFamily="18" charset="0"/>
              </a:rPr>
              <a:t>All dogs have tails ::  ∀x: dog(x) → </a:t>
            </a:r>
            <a:r>
              <a:rPr lang="en-US" sz="2800" b="1" u="sng" dirty="0" err="1">
                <a:solidFill>
                  <a:schemeClr val="accent1">
                    <a:lumMod val="75000"/>
                  </a:schemeClr>
                </a:solidFill>
                <a:latin typeface="Times New Roman" panose="02020603050405020304" pitchFamily="18" charset="0"/>
                <a:cs typeface="Times New Roman" panose="02020603050405020304" pitchFamily="18" charset="0"/>
              </a:rPr>
              <a:t>hastail</a:t>
            </a:r>
            <a:r>
              <a:rPr lang="en-US" sz="2800" b="1" u="sng" dirty="0">
                <a:solidFill>
                  <a:schemeClr val="accent1">
                    <a:lumMod val="75000"/>
                  </a:schemeClr>
                </a:solidFill>
                <a:latin typeface="Times New Roman" panose="02020603050405020304" pitchFamily="18" charset="0"/>
                <a:cs typeface="Times New Roman" panose="02020603050405020304" pitchFamily="18" charset="0"/>
              </a:rPr>
              <a:t>(x)</a:t>
            </a:r>
          </a:p>
          <a:p>
            <a:endParaRPr lang="en-US" sz="20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55DDBE76-BF30-4943-AF26-A91636860316}"/>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Unit-3   Knowledge Representation</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Tree>
    <p:extLst>
      <p:ext uri="{BB962C8B-B14F-4D97-AF65-F5344CB8AC3E}">
        <p14:creationId xmlns:p14="http://schemas.microsoft.com/office/powerpoint/2010/main" val="369318194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None/>
            </a:pPr>
            <a:r>
              <a:rPr lang="en-US" sz="2000" b="1" u="sng" dirty="0">
                <a:solidFill>
                  <a:schemeClr val="tx1"/>
                </a:solidFill>
                <a:latin typeface="Times New Roman" panose="02020603050405020304" pitchFamily="18" charset="0"/>
                <a:cs typeface="Times New Roman" panose="02020603050405020304" pitchFamily="18" charset="0"/>
              </a:rPr>
              <a:t>Logic</a:t>
            </a:r>
          </a:p>
          <a:p>
            <a:r>
              <a:rPr lang="en-US" sz="2000" dirty="0">
                <a:solidFill>
                  <a:schemeClr val="tx1"/>
                </a:solidFill>
                <a:latin typeface="Times New Roman" panose="02020603050405020304" pitchFamily="18" charset="0"/>
                <a:cs typeface="Times New Roman" panose="02020603050405020304" pitchFamily="18" charset="0"/>
              </a:rPr>
              <a:t>The logical formalism of a language is useful because it immediately suggests a powerful way of deriving new knowledge from old using mathematical deduction. </a:t>
            </a:r>
          </a:p>
          <a:p>
            <a:r>
              <a:rPr lang="en-US" sz="2000" dirty="0">
                <a:solidFill>
                  <a:schemeClr val="tx1"/>
                </a:solidFill>
                <a:latin typeface="Times New Roman" panose="02020603050405020304" pitchFamily="18" charset="0"/>
                <a:cs typeface="Times New Roman" panose="02020603050405020304" pitchFamily="18" charset="0"/>
              </a:rPr>
              <a:t>In this formalism, we can conclude that a new statement is true by proving that it follows from the statements that are already known.</a:t>
            </a:r>
          </a:p>
          <a:p>
            <a:pPr marL="114300" indent="0">
              <a:buNone/>
            </a:pPr>
            <a:r>
              <a:rPr lang="en-US" sz="2000" b="1" u="sng" dirty="0">
                <a:solidFill>
                  <a:schemeClr val="tx1"/>
                </a:solidFill>
                <a:latin typeface="Times New Roman" panose="02020603050405020304" pitchFamily="18" charset="0"/>
                <a:cs typeface="Times New Roman" panose="02020603050405020304" pitchFamily="18" charset="0"/>
              </a:rPr>
              <a:t>Proposition </a:t>
            </a:r>
          </a:p>
          <a:p>
            <a:r>
              <a:rPr lang="en-US" sz="2000" dirty="0">
                <a:solidFill>
                  <a:schemeClr val="tx1"/>
                </a:solidFill>
                <a:latin typeface="Times New Roman" panose="02020603050405020304" pitchFamily="18" charset="0"/>
                <a:cs typeface="Times New Roman" panose="02020603050405020304" pitchFamily="18" charset="0"/>
              </a:rPr>
              <a:t>A proposition is a statement, or a simple declarative sentence.</a:t>
            </a:r>
          </a:p>
          <a:p>
            <a:r>
              <a:rPr lang="en-US" sz="2000" dirty="0">
                <a:solidFill>
                  <a:schemeClr val="tx1"/>
                </a:solidFill>
                <a:latin typeface="Times New Roman" panose="02020603050405020304" pitchFamily="18" charset="0"/>
                <a:cs typeface="Times New Roman" panose="02020603050405020304" pitchFamily="18" charset="0"/>
              </a:rPr>
              <a:t>For example, “the book is expensive” is a proposition.</a:t>
            </a:r>
          </a:p>
          <a:p>
            <a:r>
              <a:rPr lang="en-US" sz="2000" dirty="0">
                <a:solidFill>
                  <a:schemeClr val="tx1"/>
                </a:solidFill>
                <a:latin typeface="Times New Roman" panose="02020603050405020304" pitchFamily="18" charset="0"/>
                <a:cs typeface="Times New Roman" panose="02020603050405020304" pitchFamily="18" charset="0"/>
              </a:rPr>
              <a:t>A proposition can be either true or false</a:t>
            </a:r>
          </a:p>
          <a:p>
            <a:r>
              <a:rPr lang="en-US" sz="2000" dirty="0">
                <a:solidFill>
                  <a:schemeClr val="tx1"/>
                </a:solidFill>
                <a:latin typeface="Times New Roman" panose="02020603050405020304" pitchFamily="18" charset="0"/>
                <a:cs typeface="Times New Roman" panose="02020603050405020304" pitchFamily="18" charset="0"/>
              </a:rPr>
              <a:t>A proposition formula which is always true is called tautology, and it is also called a valid sentence.</a:t>
            </a:r>
          </a:p>
          <a:p>
            <a:r>
              <a:rPr lang="en-US" sz="2000" dirty="0">
                <a:solidFill>
                  <a:schemeClr val="tx1"/>
                </a:solidFill>
                <a:latin typeface="Times New Roman" panose="02020603050405020304" pitchFamily="18" charset="0"/>
                <a:cs typeface="Times New Roman" panose="02020603050405020304" pitchFamily="18" charset="0"/>
              </a:rPr>
              <a:t>A proposition formula which is always false is called Contradiction.</a:t>
            </a:r>
          </a:p>
        </p:txBody>
      </p:sp>
      <p:sp>
        <p:nvSpPr>
          <p:cNvPr id="4" name="TextShape 1">
            <a:extLst>
              <a:ext uri="{FF2B5EF4-FFF2-40B4-BE49-F238E27FC236}">
                <a16:creationId xmlns:a16="http://schemas.microsoft.com/office/drawing/2014/main" id="{55DDBE76-BF30-4943-AF26-A91636860316}"/>
              </a:ext>
            </a:extLst>
          </p:cNvPr>
          <p:cNvSpPr txBox="1"/>
          <p:nvPr/>
        </p:nvSpPr>
        <p:spPr>
          <a:xfrm>
            <a:off x="325828" y="186342"/>
            <a:ext cx="8520120" cy="683438"/>
          </a:xfrm>
          <a:prstGeom prst="rect">
            <a:avLst/>
          </a:prstGeom>
          <a:noFill/>
          <a:ln>
            <a:noFill/>
          </a:ln>
        </p:spPr>
        <p:txBody>
          <a:bodyPr tIns="91440" bIns="91440">
            <a:normAutofit fontScale="62500" lnSpcReduction="20000"/>
          </a:bodyPr>
          <a:lstStyle/>
          <a:p>
            <a:pPr algn="just">
              <a:lnSpc>
                <a:spcPct val="100000"/>
              </a:lnSpc>
            </a:pPr>
            <a:r>
              <a:rPr lang="en-US" sz="6000" spc="-1" dirty="0">
                <a:solidFill>
                  <a:srgbClr val="00A4B6"/>
                </a:solidFill>
                <a:latin typeface="Proxima Nova"/>
                <a:ea typeface="Proxima Nova"/>
              </a:rPr>
              <a:t>Representation of simple facts</a:t>
            </a:r>
            <a:endParaRPr lang="en-US" sz="2300" b="0" strike="noStrike" spc="-1" dirty="0">
              <a:solidFill>
                <a:srgbClr val="000000"/>
              </a:solidFill>
              <a:latin typeface="Arial"/>
            </a:endParaRPr>
          </a:p>
        </p:txBody>
      </p:sp>
    </p:spTree>
    <p:extLst>
      <p:ext uri="{BB962C8B-B14F-4D97-AF65-F5344CB8AC3E}">
        <p14:creationId xmlns:p14="http://schemas.microsoft.com/office/powerpoint/2010/main" val="411908069"/>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Times New Roman" panose="02020603050405020304" pitchFamily="18" charset="0"/>
                <a:cs typeface="Times New Roman" panose="02020603050405020304" pitchFamily="18" charset="0"/>
              </a:rPr>
              <a:t>Logical constants: true, false </a:t>
            </a:r>
          </a:p>
          <a:p>
            <a:r>
              <a:rPr lang="en-US" sz="2000" dirty="0">
                <a:solidFill>
                  <a:schemeClr val="tx1"/>
                </a:solidFill>
                <a:latin typeface="Times New Roman" panose="02020603050405020304" pitchFamily="18" charset="0"/>
                <a:cs typeface="Times New Roman" panose="02020603050405020304" pitchFamily="18" charset="0"/>
              </a:rPr>
              <a:t>Propositional symbols: P, Q, S,...  (atomic sentences)</a:t>
            </a:r>
          </a:p>
          <a:p>
            <a:r>
              <a:rPr lang="en-US" sz="2000" dirty="0">
                <a:solidFill>
                  <a:schemeClr val="tx1"/>
                </a:solidFill>
                <a:latin typeface="Times New Roman" panose="02020603050405020304" pitchFamily="18" charset="0"/>
                <a:cs typeface="Times New Roman" panose="02020603050405020304" pitchFamily="18" charset="0"/>
              </a:rPr>
              <a:t>Propositions are combined by connectives:</a:t>
            </a:r>
          </a:p>
        </p:txBody>
      </p:sp>
      <p:sp>
        <p:nvSpPr>
          <p:cNvPr id="4" name="TextShape 1">
            <a:extLst>
              <a:ext uri="{FF2B5EF4-FFF2-40B4-BE49-F238E27FC236}">
                <a16:creationId xmlns:a16="http://schemas.microsoft.com/office/drawing/2014/main" id="{55DDBE76-BF30-4943-AF26-A91636860316}"/>
              </a:ext>
            </a:extLst>
          </p:cNvPr>
          <p:cNvSpPr txBox="1"/>
          <p:nvPr/>
        </p:nvSpPr>
        <p:spPr>
          <a:xfrm>
            <a:off x="325828" y="186342"/>
            <a:ext cx="8520120" cy="683438"/>
          </a:xfrm>
          <a:prstGeom prst="rect">
            <a:avLst/>
          </a:prstGeom>
          <a:noFill/>
          <a:ln>
            <a:noFill/>
          </a:ln>
        </p:spPr>
        <p:txBody>
          <a:bodyPr tIns="91440" bIns="91440">
            <a:normAutofit fontScale="62500" lnSpcReduction="20000"/>
          </a:bodyPr>
          <a:lstStyle/>
          <a:p>
            <a:pPr algn="just">
              <a:lnSpc>
                <a:spcPct val="100000"/>
              </a:lnSpc>
            </a:pPr>
            <a:r>
              <a:rPr lang="en-US" sz="6000" spc="-1" dirty="0">
                <a:solidFill>
                  <a:srgbClr val="00A4B6"/>
                </a:solidFill>
                <a:latin typeface="Proxima Nova"/>
                <a:ea typeface="Proxima Nova"/>
              </a:rPr>
              <a:t>Propositional Logic</a:t>
            </a:r>
            <a:endParaRPr lang="en-US" sz="2300" b="0" strike="noStrike" spc="-1" dirty="0">
              <a:solidFill>
                <a:srgbClr val="000000"/>
              </a:solidFill>
              <a:latin typeface="Arial"/>
            </a:endParaRPr>
          </a:p>
        </p:txBody>
      </p:sp>
      <p:pic>
        <p:nvPicPr>
          <p:cNvPr id="5" name="Picture 4">
            <a:extLst>
              <a:ext uri="{FF2B5EF4-FFF2-40B4-BE49-F238E27FC236}">
                <a16:creationId xmlns:a16="http://schemas.microsoft.com/office/drawing/2014/main" id="{692463D1-9854-44C3-8AE0-ACED3F6D83EC}"/>
              </a:ext>
            </a:extLst>
          </p:cNvPr>
          <p:cNvPicPr>
            <a:picLocks noChangeAspect="1"/>
          </p:cNvPicPr>
          <p:nvPr/>
        </p:nvPicPr>
        <p:blipFill>
          <a:blip r:embed="rId2"/>
          <a:stretch>
            <a:fillRect/>
          </a:stretch>
        </p:blipFill>
        <p:spPr>
          <a:xfrm>
            <a:off x="2900154" y="3125667"/>
            <a:ext cx="4415045" cy="2131401"/>
          </a:xfrm>
          <a:prstGeom prst="rect">
            <a:avLst/>
          </a:prstGeom>
        </p:spPr>
      </p:pic>
    </p:spTree>
    <p:extLst>
      <p:ext uri="{BB962C8B-B14F-4D97-AF65-F5344CB8AC3E}">
        <p14:creationId xmlns:p14="http://schemas.microsoft.com/office/powerpoint/2010/main" val="1610880703"/>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Times New Roman" panose="02020603050405020304" pitchFamily="18" charset="0"/>
                <a:cs typeface="Times New Roman" panose="02020603050405020304" pitchFamily="18" charset="0"/>
              </a:rPr>
              <a:t>Representing simple facts using propositional logic:</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It is raining</a:t>
            </a:r>
          </a:p>
          <a:p>
            <a:pPr marL="114300" indent="0">
              <a:buNone/>
            </a:pPr>
            <a:r>
              <a:rPr lang="en-US" sz="2000" dirty="0">
                <a:solidFill>
                  <a:schemeClr val="tx1"/>
                </a:solidFill>
                <a:latin typeface="Times New Roman" panose="02020603050405020304" pitchFamily="18" charset="0"/>
                <a:cs typeface="Times New Roman" panose="02020603050405020304" pitchFamily="18" charset="0"/>
              </a:rPr>
              <a:t>		RAINING</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It is sunny</a:t>
            </a:r>
          </a:p>
          <a:p>
            <a:pPr marL="114300" indent="0">
              <a:buNone/>
            </a:pPr>
            <a:r>
              <a:rPr lang="en-US" sz="2000" dirty="0">
                <a:solidFill>
                  <a:schemeClr val="tx1"/>
                </a:solidFill>
                <a:latin typeface="Times New Roman" panose="02020603050405020304" pitchFamily="18" charset="0"/>
                <a:cs typeface="Times New Roman" panose="02020603050405020304" pitchFamily="18" charset="0"/>
              </a:rPr>
              <a:t>		SUNNY</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It is windy</a:t>
            </a:r>
          </a:p>
          <a:p>
            <a:pPr marL="114300" indent="0">
              <a:buNone/>
            </a:pPr>
            <a:r>
              <a:rPr lang="en-US" sz="2000" dirty="0">
                <a:solidFill>
                  <a:schemeClr val="tx1"/>
                </a:solidFill>
                <a:latin typeface="Times New Roman" panose="02020603050405020304" pitchFamily="18" charset="0"/>
                <a:cs typeface="Times New Roman" panose="02020603050405020304" pitchFamily="18" charset="0"/>
              </a:rPr>
              <a:t>		WINDY</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If it is raining, then it is not sunny</a:t>
            </a:r>
          </a:p>
          <a:p>
            <a:pPr marL="114300" indent="0">
              <a:buNone/>
            </a:pPr>
            <a:r>
              <a:rPr lang="en-US" sz="2000" dirty="0">
                <a:solidFill>
                  <a:schemeClr val="tx1"/>
                </a:solidFill>
                <a:latin typeface="Times New Roman" panose="02020603050405020304" pitchFamily="18" charset="0"/>
                <a:cs typeface="Times New Roman" panose="02020603050405020304" pitchFamily="18" charset="0"/>
              </a:rPr>
              <a:t>		RAINING               SUNNY</a:t>
            </a:r>
          </a:p>
        </p:txBody>
      </p:sp>
      <p:sp>
        <p:nvSpPr>
          <p:cNvPr id="4" name="TextShape 1">
            <a:extLst>
              <a:ext uri="{FF2B5EF4-FFF2-40B4-BE49-F238E27FC236}">
                <a16:creationId xmlns:a16="http://schemas.microsoft.com/office/drawing/2014/main" id="{55DDBE76-BF30-4943-AF26-A91636860316}"/>
              </a:ext>
            </a:extLst>
          </p:cNvPr>
          <p:cNvSpPr txBox="1"/>
          <p:nvPr/>
        </p:nvSpPr>
        <p:spPr>
          <a:xfrm>
            <a:off x="325828" y="186342"/>
            <a:ext cx="8520120" cy="683438"/>
          </a:xfrm>
          <a:prstGeom prst="rect">
            <a:avLst/>
          </a:prstGeom>
          <a:noFill/>
          <a:ln>
            <a:noFill/>
          </a:ln>
        </p:spPr>
        <p:txBody>
          <a:bodyPr tIns="91440" bIns="91440">
            <a:normAutofit fontScale="62500" lnSpcReduction="20000"/>
          </a:bodyPr>
          <a:lstStyle/>
          <a:p>
            <a:pPr algn="just">
              <a:lnSpc>
                <a:spcPct val="100000"/>
              </a:lnSpc>
            </a:pPr>
            <a:r>
              <a:rPr lang="en-US" sz="6000" spc="-1" dirty="0">
                <a:solidFill>
                  <a:srgbClr val="00A4B6"/>
                </a:solidFill>
                <a:latin typeface="Proxima Nova"/>
                <a:ea typeface="Proxima Nova"/>
              </a:rPr>
              <a:t>Propositional Logic</a:t>
            </a:r>
            <a:endParaRPr lang="en-US" sz="2300" b="0" strike="noStrike" spc="-1" dirty="0">
              <a:solidFill>
                <a:srgbClr val="000000"/>
              </a:solidFill>
              <a:latin typeface="Arial"/>
            </a:endParaRPr>
          </a:p>
        </p:txBody>
      </p:sp>
      <p:cxnSp>
        <p:nvCxnSpPr>
          <p:cNvPr id="6" name="Straight Arrow Connector 5">
            <a:extLst>
              <a:ext uri="{FF2B5EF4-FFF2-40B4-BE49-F238E27FC236}">
                <a16:creationId xmlns:a16="http://schemas.microsoft.com/office/drawing/2014/main" id="{29B1EAA8-8888-4777-B10D-5D44744F1D2A}"/>
              </a:ext>
            </a:extLst>
          </p:cNvPr>
          <p:cNvCxnSpPr/>
          <p:nvPr/>
        </p:nvCxnSpPr>
        <p:spPr>
          <a:xfrm>
            <a:off x="3490751" y="4669166"/>
            <a:ext cx="329609" cy="0"/>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D2D11164-CA10-4132-866A-A65B739D8884}"/>
              </a:ext>
            </a:extLst>
          </p:cNvPr>
          <p:cNvCxnSpPr>
            <a:cxnSpLocks/>
          </p:cNvCxnSpPr>
          <p:nvPr/>
        </p:nvCxnSpPr>
        <p:spPr>
          <a:xfrm>
            <a:off x="4107439" y="4658533"/>
            <a:ext cx="0" cy="116957"/>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96A003F-93FD-4C34-AF4F-CAB0F4218576}"/>
              </a:ext>
            </a:extLst>
          </p:cNvPr>
          <p:cNvCxnSpPr/>
          <p:nvPr/>
        </p:nvCxnSpPr>
        <p:spPr>
          <a:xfrm>
            <a:off x="3916053" y="4669166"/>
            <a:ext cx="191386"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849381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Times New Roman" panose="02020603050405020304" pitchFamily="18" charset="0"/>
                <a:cs typeface="Times New Roman" panose="02020603050405020304" pitchFamily="18" charset="0"/>
              </a:rPr>
              <a:t>First-order Predicate logic (FOPL) is a formal language in which propositions are expressed in terms of predicates, variables and quantifiers. </a:t>
            </a:r>
          </a:p>
          <a:p>
            <a:r>
              <a:rPr lang="en-US" sz="2000" dirty="0">
                <a:solidFill>
                  <a:schemeClr val="tx1"/>
                </a:solidFill>
                <a:latin typeface="Times New Roman" panose="02020603050405020304" pitchFamily="18" charset="0"/>
                <a:cs typeface="Times New Roman" panose="02020603050405020304" pitchFamily="18" charset="0"/>
              </a:rPr>
              <a:t>It is different from propositional logic which lacks quantifiers.</a:t>
            </a:r>
          </a:p>
          <a:p>
            <a:r>
              <a:rPr lang="en-US" sz="2000" dirty="0">
                <a:solidFill>
                  <a:schemeClr val="tx1"/>
                </a:solidFill>
                <a:latin typeface="Times New Roman" panose="02020603050405020304" pitchFamily="18" charset="0"/>
                <a:cs typeface="Times New Roman" panose="02020603050405020304" pitchFamily="18" charset="0"/>
              </a:rPr>
              <a:t>It should be viewed as an extension to propositional logic, in which the notions of truth values, logical connectives, etc. still apply but propositional letters will be replaced by a newer notion of proposition involving predicates and quantifiers.</a:t>
            </a:r>
          </a:p>
          <a:p>
            <a:r>
              <a:rPr lang="en-US" sz="2000" dirty="0">
                <a:solidFill>
                  <a:schemeClr val="tx1"/>
                </a:solidFill>
                <a:latin typeface="Times New Roman" panose="02020603050405020304" pitchFamily="18" charset="0"/>
                <a:cs typeface="Times New Roman" panose="02020603050405020304" pitchFamily="18" charset="0"/>
              </a:rPr>
              <a:t>A predicate is an expression of one or more variables defined on some specific domain. </a:t>
            </a:r>
          </a:p>
          <a:p>
            <a:r>
              <a:rPr lang="en-US" sz="2000" dirty="0">
                <a:solidFill>
                  <a:schemeClr val="tx1"/>
                </a:solidFill>
                <a:latin typeface="Times New Roman" panose="02020603050405020304" pitchFamily="18" charset="0"/>
                <a:cs typeface="Times New Roman" panose="02020603050405020304" pitchFamily="18" charset="0"/>
              </a:rPr>
              <a:t>A predicate with variables can be made up of a proposition by either assigning a value to the variable or by quantifying the variable.</a:t>
            </a:r>
          </a:p>
        </p:txBody>
      </p:sp>
      <p:sp>
        <p:nvSpPr>
          <p:cNvPr id="4" name="TextShape 1">
            <a:extLst>
              <a:ext uri="{FF2B5EF4-FFF2-40B4-BE49-F238E27FC236}">
                <a16:creationId xmlns:a16="http://schemas.microsoft.com/office/drawing/2014/main" id="{55DDBE76-BF30-4943-AF26-A91636860316}"/>
              </a:ext>
            </a:extLst>
          </p:cNvPr>
          <p:cNvSpPr txBox="1"/>
          <p:nvPr/>
        </p:nvSpPr>
        <p:spPr>
          <a:xfrm>
            <a:off x="325828" y="186342"/>
            <a:ext cx="8520120" cy="683438"/>
          </a:xfrm>
          <a:prstGeom prst="rect">
            <a:avLst/>
          </a:prstGeom>
          <a:noFill/>
          <a:ln>
            <a:noFill/>
          </a:ln>
        </p:spPr>
        <p:txBody>
          <a:bodyPr tIns="91440" bIns="91440">
            <a:normAutofit fontScale="62500" lnSpcReduction="20000"/>
          </a:bodyPr>
          <a:lstStyle/>
          <a:p>
            <a:pPr algn="just">
              <a:lnSpc>
                <a:spcPct val="100000"/>
              </a:lnSpc>
            </a:pPr>
            <a:r>
              <a:rPr lang="en-US" sz="6000" spc="-1" dirty="0">
                <a:solidFill>
                  <a:srgbClr val="00A4B6"/>
                </a:solidFill>
                <a:latin typeface="Proxima Nova"/>
                <a:ea typeface="Proxima Nova"/>
              </a:rPr>
              <a:t>Predicate Logic</a:t>
            </a:r>
            <a:endParaRPr lang="en-US" sz="2300" b="0" strike="noStrike" spc="-1" dirty="0">
              <a:solidFill>
                <a:srgbClr val="000000"/>
              </a:solidFill>
              <a:latin typeface="Arial"/>
            </a:endParaRPr>
          </a:p>
        </p:txBody>
      </p:sp>
    </p:spTree>
    <p:extLst>
      <p:ext uri="{BB962C8B-B14F-4D97-AF65-F5344CB8AC3E}">
        <p14:creationId xmlns:p14="http://schemas.microsoft.com/office/powerpoint/2010/main" val="3575780372"/>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Times New Roman" panose="02020603050405020304" pitchFamily="18" charset="0"/>
                <a:cs typeface="Times New Roman" panose="02020603050405020304" pitchFamily="18" charset="0"/>
              </a:rPr>
              <a:t>Well Formed Formula (</a:t>
            </a:r>
            <a:r>
              <a:rPr lang="en-US" sz="2000" dirty="0" err="1">
                <a:solidFill>
                  <a:schemeClr val="tx1"/>
                </a:solidFill>
                <a:latin typeface="Times New Roman" panose="02020603050405020304" pitchFamily="18" charset="0"/>
                <a:cs typeface="Times New Roman" panose="02020603050405020304" pitchFamily="18" charset="0"/>
              </a:rPr>
              <a:t>wff</a:t>
            </a:r>
            <a:r>
              <a:rPr lang="en-US" sz="2000" dirty="0">
                <a:solidFill>
                  <a:schemeClr val="tx1"/>
                </a:solidFill>
                <a:latin typeface="Times New Roman" panose="02020603050405020304" pitchFamily="18" charset="0"/>
                <a:cs typeface="Times New Roman" panose="02020603050405020304" pitchFamily="18" charset="0"/>
              </a:rPr>
              <a:t>) is a predicate holding any of the following −</a:t>
            </a:r>
          </a:p>
          <a:p>
            <a:pPr lvl="1">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All propositional constants and propositional variables are </a:t>
            </a:r>
            <a:r>
              <a:rPr lang="en-US" sz="2000" dirty="0" err="1">
                <a:solidFill>
                  <a:schemeClr val="tx1"/>
                </a:solidFill>
                <a:latin typeface="Times New Roman" panose="02020603050405020304" pitchFamily="18" charset="0"/>
                <a:cs typeface="Times New Roman" panose="02020603050405020304" pitchFamily="18" charset="0"/>
              </a:rPr>
              <a:t>wffs</a:t>
            </a:r>
            <a:endParaRPr lang="en-US" sz="2000"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If x is a variable and Y is a </a:t>
            </a:r>
            <a:r>
              <a:rPr lang="en-US" sz="2000" dirty="0" err="1">
                <a:solidFill>
                  <a:schemeClr val="tx1"/>
                </a:solidFill>
                <a:latin typeface="Times New Roman" panose="02020603050405020304" pitchFamily="18" charset="0"/>
                <a:cs typeface="Times New Roman" panose="02020603050405020304" pitchFamily="18" charset="0"/>
              </a:rPr>
              <a:t>wff</a:t>
            </a:r>
            <a:r>
              <a:rPr lang="en-US" sz="2000" dirty="0">
                <a:solidFill>
                  <a:schemeClr val="tx1"/>
                </a:solidFill>
                <a:latin typeface="Times New Roman" panose="02020603050405020304" pitchFamily="18" charset="0"/>
                <a:cs typeface="Times New Roman" panose="02020603050405020304" pitchFamily="18" charset="0"/>
              </a:rPr>
              <a:t>, ∀Y and ∃x are also </a:t>
            </a:r>
            <a:r>
              <a:rPr lang="en-US" sz="2000" dirty="0" err="1">
                <a:solidFill>
                  <a:schemeClr val="tx1"/>
                </a:solidFill>
                <a:latin typeface="Times New Roman" panose="02020603050405020304" pitchFamily="18" charset="0"/>
                <a:cs typeface="Times New Roman" panose="02020603050405020304" pitchFamily="18" charset="0"/>
              </a:rPr>
              <a:t>wff</a:t>
            </a:r>
            <a:endParaRPr lang="en-US" sz="2000"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Truth value and false values are </a:t>
            </a:r>
            <a:r>
              <a:rPr lang="en-US" sz="2000" dirty="0" err="1">
                <a:solidFill>
                  <a:schemeClr val="tx1"/>
                </a:solidFill>
                <a:latin typeface="Times New Roman" panose="02020603050405020304" pitchFamily="18" charset="0"/>
                <a:cs typeface="Times New Roman" panose="02020603050405020304" pitchFamily="18" charset="0"/>
              </a:rPr>
              <a:t>wffs</a:t>
            </a:r>
            <a:endParaRPr lang="en-US" sz="2000"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Each atomic formula is a </a:t>
            </a:r>
            <a:r>
              <a:rPr lang="en-US" sz="2000" dirty="0" err="1">
                <a:solidFill>
                  <a:schemeClr val="tx1"/>
                </a:solidFill>
                <a:latin typeface="Times New Roman" panose="02020603050405020304" pitchFamily="18" charset="0"/>
                <a:cs typeface="Times New Roman" panose="02020603050405020304" pitchFamily="18" charset="0"/>
              </a:rPr>
              <a:t>wff</a:t>
            </a:r>
            <a:endParaRPr lang="en-US" sz="2000"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All connectives connecting </a:t>
            </a:r>
            <a:r>
              <a:rPr lang="en-US" sz="2000" dirty="0" err="1">
                <a:solidFill>
                  <a:schemeClr val="tx1"/>
                </a:solidFill>
                <a:latin typeface="Times New Roman" panose="02020603050405020304" pitchFamily="18" charset="0"/>
                <a:cs typeface="Times New Roman" panose="02020603050405020304" pitchFamily="18" charset="0"/>
              </a:rPr>
              <a:t>wffs</a:t>
            </a:r>
            <a:r>
              <a:rPr lang="en-US" sz="2000" dirty="0">
                <a:solidFill>
                  <a:schemeClr val="tx1"/>
                </a:solidFill>
                <a:latin typeface="Times New Roman" panose="02020603050405020304" pitchFamily="18" charset="0"/>
                <a:cs typeface="Times New Roman" panose="02020603050405020304" pitchFamily="18" charset="0"/>
              </a:rPr>
              <a:t> are </a:t>
            </a:r>
            <a:r>
              <a:rPr lang="en-US" sz="2000" dirty="0" err="1">
                <a:solidFill>
                  <a:schemeClr val="tx1"/>
                </a:solidFill>
                <a:latin typeface="Times New Roman" panose="02020603050405020304" pitchFamily="18" charset="0"/>
                <a:cs typeface="Times New Roman" panose="02020603050405020304" pitchFamily="18" charset="0"/>
              </a:rPr>
              <a:t>wffs</a:t>
            </a:r>
            <a:endParaRPr lang="en-US" sz="20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TextShape 1">
            <a:extLst>
              <a:ext uri="{FF2B5EF4-FFF2-40B4-BE49-F238E27FC236}">
                <a16:creationId xmlns:a16="http://schemas.microsoft.com/office/drawing/2014/main" id="{06E2137F-6EAD-4E84-8D16-364D76A383A4}"/>
              </a:ext>
            </a:extLst>
          </p:cNvPr>
          <p:cNvSpPr txBox="1"/>
          <p:nvPr/>
        </p:nvSpPr>
        <p:spPr>
          <a:xfrm>
            <a:off x="325828" y="186342"/>
            <a:ext cx="8520120" cy="683438"/>
          </a:xfrm>
          <a:prstGeom prst="rect">
            <a:avLst/>
          </a:prstGeom>
          <a:noFill/>
          <a:ln>
            <a:noFill/>
          </a:ln>
        </p:spPr>
        <p:txBody>
          <a:bodyPr tIns="91440" bIns="91440">
            <a:normAutofit fontScale="62500" lnSpcReduction="20000"/>
          </a:bodyPr>
          <a:lstStyle/>
          <a:p>
            <a:pPr algn="just">
              <a:lnSpc>
                <a:spcPct val="100000"/>
              </a:lnSpc>
            </a:pPr>
            <a:r>
              <a:rPr lang="en-US" sz="6000" spc="-1" dirty="0">
                <a:solidFill>
                  <a:srgbClr val="00A4B6"/>
                </a:solidFill>
                <a:latin typeface="Proxima Nova"/>
                <a:ea typeface="Proxima Nova"/>
              </a:rPr>
              <a:t>Well formed Formula</a:t>
            </a:r>
            <a:endParaRPr lang="en-US" sz="2300" b="0" strike="noStrike" spc="-1" dirty="0">
              <a:solidFill>
                <a:srgbClr val="000000"/>
              </a:solidFill>
              <a:latin typeface="Arial"/>
            </a:endParaRPr>
          </a:p>
        </p:txBody>
      </p:sp>
    </p:spTree>
    <p:extLst>
      <p:ext uri="{BB962C8B-B14F-4D97-AF65-F5344CB8AC3E}">
        <p14:creationId xmlns:p14="http://schemas.microsoft.com/office/powerpoint/2010/main" val="61510208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None/>
            </a:pPr>
            <a:r>
              <a:rPr lang="en-US" sz="2000" dirty="0">
                <a:solidFill>
                  <a:schemeClr val="tx1"/>
                </a:solidFill>
              </a:rPr>
              <a:t>1. Marcus was a man.</a:t>
            </a:r>
          </a:p>
          <a:p>
            <a:pPr marL="114300" indent="0">
              <a:buNone/>
            </a:pPr>
            <a:r>
              <a:rPr lang="en-US" sz="2000" dirty="0">
                <a:solidFill>
                  <a:schemeClr val="tx1"/>
                </a:solidFill>
              </a:rPr>
              <a:t>		</a:t>
            </a:r>
          </a:p>
          <a:p>
            <a:pPr marL="114300" indent="0">
              <a:buNone/>
            </a:pPr>
            <a:r>
              <a:rPr lang="en-US" sz="2000" dirty="0">
                <a:solidFill>
                  <a:schemeClr val="tx1"/>
                </a:solidFill>
              </a:rPr>
              <a:t>2. Marcus was a Pompeian.</a:t>
            </a:r>
          </a:p>
          <a:p>
            <a:pPr marL="114300" indent="0">
              <a:buNone/>
            </a:pPr>
            <a:r>
              <a:rPr lang="en-US" sz="2000" dirty="0">
                <a:solidFill>
                  <a:schemeClr val="tx1"/>
                </a:solidFill>
              </a:rPr>
              <a:t>		</a:t>
            </a:r>
          </a:p>
          <a:p>
            <a:pPr marL="114300" indent="0">
              <a:buNone/>
            </a:pPr>
            <a:r>
              <a:rPr lang="en-US" sz="2000" dirty="0">
                <a:solidFill>
                  <a:schemeClr val="tx1"/>
                </a:solidFill>
              </a:rPr>
              <a:t>3. All </a:t>
            </a:r>
            <a:r>
              <a:rPr lang="en-US" sz="2000" dirty="0" err="1">
                <a:solidFill>
                  <a:schemeClr val="tx1"/>
                </a:solidFill>
              </a:rPr>
              <a:t>Pompeians</a:t>
            </a:r>
            <a:r>
              <a:rPr lang="en-US" sz="2000" dirty="0">
                <a:solidFill>
                  <a:schemeClr val="tx1"/>
                </a:solidFill>
              </a:rPr>
              <a:t> were Romans.</a:t>
            </a:r>
          </a:p>
          <a:p>
            <a:pPr marL="0" indent="0">
              <a:buNone/>
            </a:pPr>
            <a:r>
              <a:rPr lang="en-US" sz="2000" dirty="0">
                <a:solidFill>
                  <a:schemeClr val="tx1"/>
                </a:solidFill>
              </a:rPr>
              <a:t>		 </a:t>
            </a:r>
          </a:p>
          <a:p>
            <a:pPr marL="0" indent="0">
              <a:buNone/>
            </a:pPr>
            <a:r>
              <a:rPr lang="en-US" sz="2000" dirty="0">
                <a:solidFill>
                  <a:schemeClr val="tx1"/>
                </a:solidFill>
              </a:rPr>
              <a:t>  4. Caesar was a ruler.</a:t>
            </a:r>
          </a:p>
          <a:p>
            <a:pPr marL="114300" indent="0">
              <a:buNone/>
            </a:pPr>
            <a:r>
              <a:rPr lang="en-US" sz="2000" dirty="0">
                <a:solidFill>
                  <a:schemeClr val="tx1"/>
                </a:solidFill>
              </a:rPr>
              <a:t>		</a:t>
            </a:r>
          </a:p>
          <a:p>
            <a:pPr marL="114300" indent="0">
              <a:buNone/>
            </a:pPr>
            <a:r>
              <a:rPr lang="en-US" sz="2000" dirty="0">
                <a:solidFill>
                  <a:schemeClr val="tx1"/>
                </a:solidFill>
              </a:rPr>
              <a:t>5. All </a:t>
            </a:r>
            <a:r>
              <a:rPr lang="en-US" sz="2000" dirty="0" err="1">
                <a:solidFill>
                  <a:schemeClr val="tx1"/>
                </a:solidFill>
              </a:rPr>
              <a:t>Pompeians</a:t>
            </a:r>
            <a:r>
              <a:rPr lang="en-US" sz="2000" dirty="0">
                <a:solidFill>
                  <a:schemeClr val="tx1"/>
                </a:solidFill>
              </a:rPr>
              <a:t> were either loyal to Caesar or hated him.</a:t>
            </a:r>
          </a:p>
          <a:p>
            <a:pPr marL="0" indent="0">
              <a:buNone/>
            </a:pPr>
            <a:r>
              <a:rPr lang="en-US" sz="2000" dirty="0">
                <a:solidFill>
                  <a:schemeClr val="tx1"/>
                </a:solidFill>
              </a:rPr>
              <a:t>		</a:t>
            </a:r>
          </a:p>
        </p:txBody>
      </p:sp>
      <p:sp>
        <p:nvSpPr>
          <p:cNvPr id="4" name="TextShape 1">
            <a:extLst>
              <a:ext uri="{FF2B5EF4-FFF2-40B4-BE49-F238E27FC236}">
                <a16:creationId xmlns:a16="http://schemas.microsoft.com/office/drawing/2014/main" id="{55DDBE76-BF30-4943-AF26-A91636860316}"/>
              </a:ext>
            </a:extLst>
          </p:cNvPr>
          <p:cNvSpPr txBox="1"/>
          <p:nvPr/>
        </p:nvSpPr>
        <p:spPr>
          <a:xfrm>
            <a:off x="325828" y="186342"/>
            <a:ext cx="8520120" cy="683438"/>
          </a:xfrm>
          <a:prstGeom prst="rect">
            <a:avLst/>
          </a:prstGeom>
          <a:noFill/>
          <a:ln>
            <a:noFill/>
          </a:ln>
        </p:spPr>
        <p:txBody>
          <a:bodyPr tIns="91440" bIns="91440">
            <a:normAutofit fontScale="62500" lnSpcReduction="20000"/>
          </a:bodyPr>
          <a:lstStyle/>
          <a:p>
            <a:pPr algn="just">
              <a:lnSpc>
                <a:spcPct val="100000"/>
              </a:lnSpc>
            </a:pPr>
            <a:r>
              <a:rPr lang="en-US" sz="6000" spc="-1" dirty="0">
                <a:solidFill>
                  <a:srgbClr val="00A4B6"/>
                </a:solidFill>
                <a:latin typeface="Proxima Nova"/>
                <a:ea typeface="Proxima Nova"/>
              </a:rPr>
              <a:t>Well formed Formula</a:t>
            </a:r>
            <a:endParaRPr lang="en-US" sz="2300" b="0" strike="noStrike" spc="-1" dirty="0">
              <a:solidFill>
                <a:srgbClr val="000000"/>
              </a:solidFill>
              <a:latin typeface="Arial"/>
            </a:endParaRPr>
          </a:p>
        </p:txBody>
      </p:sp>
      <p:sp>
        <p:nvSpPr>
          <p:cNvPr id="6" name="TextBox 5">
            <a:extLst>
              <a:ext uri="{FF2B5EF4-FFF2-40B4-BE49-F238E27FC236}">
                <a16:creationId xmlns:a16="http://schemas.microsoft.com/office/drawing/2014/main" id="{50C5C601-098A-41E0-A892-B662DE5F1742}"/>
              </a:ext>
            </a:extLst>
          </p:cNvPr>
          <p:cNvSpPr txBox="1"/>
          <p:nvPr/>
        </p:nvSpPr>
        <p:spPr>
          <a:xfrm>
            <a:off x="5319388" y="1547145"/>
            <a:ext cx="4572000" cy="307777"/>
          </a:xfrm>
          <a:prstGeom prst="rect">
            <a:avLst/>
          </a:prstGeom>
          <a:noFill/>
        </p:spPr>
        <p:txBody>
          <a:bodyPr wrap="square">
            <a:spAutoFit/>
          </a:bodyPr>
          <a:lstStyle/>
          <a:p>
            <a:pPr marL="114300" indent="0">
              <a:buNone/>
            </a:pPr>
            <a:r>
              <a:rPr lang="en-US" sz="1400" b="1" dirty="0">
                <a:solidFill>
                  <a:schemeClr val="accent1">
                    <a:lumMod val="75000"/>
                  </a:schemeClr>
                </a:solidFill>
              </a:rPr>
              <a:t>man(Marcus)</a:t>
            </a:r>
          </a:p>
        </p:txBody>
      </p:sp>
      <p:sp>
        <p:nvSpPr>
          <p:cNvPr id="8" name="TextBox 7">
            <a:extLst>
              <a:ext uri="{FF2B5EF4-FFF2-40B4-BE49-F238E27FC236}">
                <a16:creationId xmlns:a16="http://schemas.microsoft.com/office/drawing/2014/main" id="{7F75E2BA-C426-4230-83EA-0C24FEB3CB2A}"/>
              </a:ext>
            </a:extLst>
          </p:cNvPr>
          <p:cNvSpPr txBox="1"/>
          <p:nvPr/>
        </p:nvSpPr>
        <p:spPr>
          <a:xfrm>
            <a:off x="5319388" y="2355636"/>
            <a:ext cx="4572000" cy="307777"/>
          </a:xfrm>
          <a:prstGeom prst="rect">
            <a:avLst/>
          </a:prstGeom>
          <a:noFill/>
        </p:spPr>
        <p:txBody>
          <a:bodyPr wrap="square">
            <a:spAutoFit/>
          </a:bodyPr>
          <a:lstStyle/>
          <a:p>
            <a:pPr marL="114300" indent="0">
              <a:buNone/>
            </a:pPr>
            <a:r>
              <a:rPr lang="en-US" sz="1400" b="1" dirty="0">
                <a:solidFill>
                  <a:schemeClr val="accent1">
                    <a:lumMod val="75000"/>
                  </a:schemeClr>
                </a:solidFill>
              </a:rPr>
              <a:t>Pompeian(Marcus)</a:t>
            </a:r>
          </a:p>
        </p:txBody>
      </p:sp>
      <p:sp>
        <p:nvSpPr>
          <p:cNvPr id="9" name="TextBox 8">
            <a:extLst>
              <a:ext uri="{FF2B5EF4-FFF2-40B4-BE49-F238E27FC236}">
                <a16:creationId xmlns:a16="http://schemas.microsoft.com/office/drawing/2014/main" id="{57654FBA-F7AB-46F2-B965-C132F90CEA59}"/>
              </a:ext>
            </a:extLst>
          </p:cNvPr>
          <p:cNvSpPr txBox="1"/>
          <p:nvPr/>
        </p:nvSpPr>
        <p:spPr>
          <a:xfrm>
            <a:off x="5415081" y="3164127"/>
            <a:ext cx="4572000" cy="307777"/>
          </a:xfrm>
          <a:prstGeom prst="rect">
            <a:avLst/>
          </a:prstGeom>
          <a:noFill/>
        </p:spPr>
        <p:txBody>
          <a:bodyPr wrap="square">
            <a:spAutoFit/>
          </a:bodyPr>
          <a:lstStyle/>
          <a:p>
            <a:pPr marL="0" indent="0">
              <a:buNone/>
            </a:pPr>
            <a:r>
              <a:rPr lang="en-GB" altLang="en-US" sz="1400" b="1" dirty="0">
                <a:solidFill>
                  <a:schemeClr val="accent1">
                    <a:lumMod val="75000"/>
                  </a:schemeClr>
                </a:solidFill>
                <a:sym typeface="Symbol" panose="05050102010706020507" pitchFamily="18" charset="2"/>
              </a:rPr>
              <a:t> </a:t>
            </a:r>
            <a:r>
              <a:rPr lang="en-US" sz="1400" b="1" dirty="0">
                <a:solidFill>
                  <a:schemeClr val="accent1">
                    <a:lumMod val="75000"/>
                  </a:schemeClr>
                </a:solidFill>
              </a:rPr>
              <a:t>x: Pompeian(x) </a:t>
            </a:r>
            <a:r>
              <a:rPr lang="en-GB" altLang="en-US" sz="1400" b="1" dirty="0">
                <a:solidFill>
                  <a:schemeClr val="accent1">
                    <a:lumMod val="75000"/>
                  </a:schemeClr>
                </a:solidFill>
                <a:sym typeface="Symbol" panose="05050102010706020507" pitchFamily="18" charset="2"/>
              </a:rPr>
              <a:t></a:t>
            </a:r>
            <a:r>
              <a:rPr lang="en-US" sz="1400" b="1" dirty="0">
                <a:solidFill>
                  <a:schemeClr val="accent1">
                    <a:lumMod val="75000"/>
                  </a:schemeClr>
                </a:solidFill>
              </a:rPr>
              <a:t> Roman(x)</a:t>
            </a:r>
          </a:p>
        </p:txBody>
      </p:sp>
      <p:sp>
        <p:nvSpPr>
          <p:cNvPr id="10" name="TextBox 9">
            <a:extLst>
              <a:ext uri="{FF2B5EF4-FFF2-40B4-BE49-F238E27FC236}">
                <a16:creationId xmlns:a16="http://schemas.microsoft.com/office/drawing/2014/main" id="{1E806F18-8700-4FA5-B737-310E27B4ECD0}"/>
              </a:ext>
            </a:extLst>
          </p:cNvPr>
          <p:cNvSpPr txBox="1"/>
          <p:nvPr/>
        </p:nvSpPr>
        <p:spPr>
          <a:xfrm>
            <a:off x="5415081" y="3963087"/>
            <a:ext cx="4572000" cy="307777"/>
          </a:xfrm>
          <a:prstGeom prst="rect">
            <a:avLst/>
          </a:prstGeom>
          <a:noFill/>
        </p:spPr>
        <p:txBody>
          <a:bodyPr wrap="square">
            <a:spAutoFit/>
          </a:bodyPr>
          <a:lstStyle/>
          <a:p>
            <a:pPr marL="114300" indent="0">
              <a:buNone/>
            </a:pPr>
            <a:r>
              <a:rPr lang="en-US" sz="1400" b="1" dirty="0">
                <a:solidFill>
                  <a:schemeClr val="accent1">
                    <a:lumMod val="75000"/>
                  </a:schemeClr>
                </a:solidFill>
              </a:rPr>
              <a:t>ruler(Caesar)</a:t>
            </a:r>
          </a:p>
        </p:txBody>
      </p:sp>
      <p:sp>
        <p:nvSpPr>
          <p:cNvPr id="11" name="TextBox 10">
            <a:extLst>
              <a:ext uri="{FF2B5EF4-FFF2-40B4-BE49-F238E27FC236}">
                <a16:creationId xmlns:a16="http://schemas.microsoft.com/office/drawing/2014/main" id="{263A90CB-E8E9-4F56-8CB5-077F4B9DB4F7}"/>
              </a:ext>
            </a:extLst>
          </p:cNvPr>
          <p:cNvSpPr txBox="1"/>
          <p:nvPr/>
        </p:nvSpPr>
        <p:spPr>
          <a:xfrm>
            <a:off x="5415081" y="5003078"/>
            <a:ext cx="4572000" cy="307777"/>
          </a:xfrm>
          <a:prstGeom prst="rect">
            <a:avLst/>
          </a:prstGeom>
          <a:noFill/>
        </p:spPr>
        <p:txBody>
          <a:bodyPr wrap="square">
            <a:spAutoFit/>
          </a:bodyPr>
          <a:lstStyle/>
          <a:p>
            <a:pPr marL="0" indent="0">
              <a:buNone/>
            </a:pPr>
            <a:r>
              <a:rPr lang="en-GB" altLang="en-US" sz="1400" b="1" dirty="0">
                <a:solidFill>
                  <a:schemeClr val="accent1">
                    <a:lumMod val="75000"/>
                  </a:schemeClr>
                </a:solidFill>
                <a:sym typeface="Symbol" panose="05050102010706020507" pitchFamily="18" charset="2"/>
              </a:rPr>
              <a:t>x: </a:t>
            </a:r>
            <a:r>
              <a:rPr lang="en-GB" altLang="en-US" sz="1400" b="1" dirty="0">
                <a:solidFill>
                  <a:schemeClr val="accent1">
                    <a:lumMod val="75000"/>
                  </a:schemeClr>
                </a:solidFill>
              </a:rPr>
              <a:t>Roman(x) </a:t>
            </a:r>
            <a:r>
              <a:rPr lang="en-GB" altLang="en-US" sz="1400" b="1" dirty="0">
                <a:solidFill>
                  <a:schemeClr val="accent1">
                    <a:lumMod val="75000"/>
                  </a:schemeClr>
                </a:solidFill>
                <a:sym typeface="Symbol" panose="05050102010706020507" pitchFamily="18" charset="2"/>
              </a:rPr>
              <a:t> </a:t>
            </a:r>
            <a:r>
              <a:rPr lang="en-GB" altLang="en-US" sz="1400" b="1" dirty="0" err="1">
                <a:solidFill>
                  <a:schemeClr val="accent1">
                    <a:lumMod val="75000"/>
                  </a:schemeClr>
                </a:solidFill>
              </a:rPr>
              <a:t>loyalto</a:t>
            </a:r>
            <a:r>
              <a:rPr lang="en-GB" altLang="en-US" sz="1400" b="1" dirty="0">
                <a:solidFill>
                  <a:schemeClr val="accent1">
                    <a:lumMod val="75000"/>
                  </a:schemeClr>
                </a:solidFill>
              </a:rPr>
              <a:t>(x, Caesar) </a:t>
            </a:r>
            <a:r>
              <a:rPr lang="en-GB" altLang="en-US" sz="1400" b="1" dirty="0">
                <a:solidFill>
                  <a:schemeClr val="accent1">
                    <a:lumMod val="75000"/>
                  </a:schemeClr>
                </a:solidFill>
                <a:sym typeface="Symbol" panose="05050102010706020507" pitchFamily="18" charset="2"/>
              </a:rPr>
              <a:t> </a:t>
            </a:r>
            <a:r>
              <a:rPr lang="en-GB" altLang="en-US" sz="1400" b="1" dirty="0">
                <a:solidFill>
                  <a:schemeClr val="accent1">
                    <a:lumMod val="75000"/>
                  </a:schemeClr>
                </a:solidFill>
              </a:rPr>
              <a:t>hate(x, Caesar)</a:t>
            </a:r>
          </a:p>
        </p:txBody>
      </p:sp>
    </p:spTree>
    <p:extLst>
      <p:ext uri="{BB962C8B-B14F-4D97-AF65-F5344CB8AC3E}">
        <p14:creationId xmlns:p14="http://schemas.microsoft.com/office/powerpoint/2010/main" val="25075050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5753685" y="1356009"/>
            <a:ext cx="5880297" cy="473530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SzPct val="150000"/>
              <a:buFont typeface="Arial" panose="020B0604020202020204" pitchFamily="34" charset="0"/>
              <a:buChar char="•"/>
            </a:pPr>
            <a:r>
              <a:rPr lang="en-US" sz="2000" dirty="0">
                <a:solidFill>
                  <a:schemeClr val="tx1"/>
                </a:solidFill>
              </a:rPr>
              <a:t>Specific attributes instance and </a:t>
            </a:r>
            <a:r>
              <a:rPr lang="en-US" sz="2000" dirty="0" err="1">
                <a:solidFill>
                  <a:schemeClr val="tx1"/>
                </a:solidFill>
              </a:rPr>
              <a:t>isa</a:t>
            </a:r>
            <a:r>
              <a:rPr lang="en-US" sz="2000" dirty="0">
                <a:solidFill>
                  <a:schemeClr val="tx1"/>
                </a:solidFill>
              </a:rPr>
              <a:t> play important role particularly in a useful form of reasoning called property inheritance. </a:t>
            </a:r>
          </a:p>
          <a:p>
            <a:pPr marL="342900" indent="-342900" algn="just">
              <a:buSzPct val="150000"/>
              <a:buFont typeface="Arial" panose="020B0604020202020204" pitchFamily="34" charset="0"/>
              <a:buChar char="•"/>
            </a:pPr>
            <a:r>
              <a:rPr lang="en-US" sz="2000" dirty="0">
                <a:solidFill>
                  <a:schemeClr val="tx1"/>
                </a:solidFill>
              </a:rPr>
              <a:t>The predicates instance and </a:t>
            </a:r>
            <a:r>
              <a:rPr lang="en-US" sz="2000" dirty="0" err="1">
                <a:solidFill>
                  <a:schemeClr val="tx1"/>
                </a:solidFill>
              </a:rPr>
              <a:t>isa</a:t>
            </a:r>
            <a:r>
              <a:rPr lang="en-US" sz="2000" dirty="0">
                <a:solidFill>
                  <a:schemeClr val="tx1"/>
                </a:solidFill>
              </a:rPr>
              <a:t> explicitly captured the relationships they are used to express, namely class membership and class inclusion.</a:t>
            </a:r>
          </a:p>
          <a:p>
            <a:pPr marL="342900" indent="-342900" algn="just">
              <a:buSzPct val="150000"/>
              <a:buFont typeface="Arial" panose="020B0604020202020204" pitchFamily="34" charset="0"/>
              <a:buChar char="•"/>
            </a:pPr>
            <a:r>
              <a:rPr lang="en-US" sz="2000" dirty="0">
                <a:solidFill>
                  <a:schemeClr val="tx1"/>
                </a:solidFill>
              </a:rPr>
              <a:t>The predicate instance is a binary one, whose first argument is an object and whose second argument is a class to which the object belongs. </a:t>
            </a:r>
          </a:p>
          <a:p>
            <a:pPr marL="342900" indent="-342900" algn="just">
              <a:buSzPct val="150000"/>
              <a:buFont typeface="Arial" panose="020B0604020202020204" pitchFamily="34" charset="0"/>
              <a:buChar char="•"/>
            </a:pPr>
            <a:r>
              <a:rPr lang="en-US" sz="2000" dirty="0">
                <a:solidFill>
                  <a:schemeClr val="tx1"/>
                </a:solidFill>
              </a:rPr>
              <a:t>The use of the </a:t>
            </a:r>
            <a:r>
              <a:rPr lang="en-US" sz="2000" dirty="0" err="1">
                <a:solidFill>
                  <a:schemeClr val="tx1"/>
                </a:solidFill>
              </a:rPr>
              <a:t>isa</a:t>
            </a:r>
            <a:r>
              <a:rPr lang="en-US" sz="2000" dirty="0">
                <a:solidFill>
                  <a:schemeClr val="tx1"/>
                </a:solidFill>
              </a:rPr>
              <a:t> predicate simplifies the representation of sentence 3, but it requires that one additional axiom (shown here as number 6) be provided.</a:t>
            </a:r>
          </a:p>
          <a:p>
            <a:pPr marL="114300" indent="0" algn="r">
              <a:buNone/>
            </a:pPr>
            <a:endParaRPr lang="en-US" sz="2000" dirty="0">
              <a:solidFill>
                <a:schemeClr val="tx1"/>
              </a:solidFill>
            </a:endParaRPr>
          </a:p>
        </p:txBody>
      </p:sp>
      <p:sp>
        <p:nvSpPr>
          <p:cNvPr id="6" name="TextShape 1">
            <a:extLst>
              <a:ext uri="{FF2B5EF4-FFF2-40B4-BE49-F238E27FC236}">
                <a16:creationId xmlns:a16="http://schemas.microsoft.com/office/drawing/2014/main" id="{06E2137F-6EAD-4E84-8D16-364D76A383A4}"/>
              </a:ext>
            </a:extLst>
          </p:cNvPr>
          <p:cNvSpPr txBox="1"/>
          <p:nvPr/>
        </p:nvSpPr>
        <p:spPr>
          <a:xfrm>
            <a:off x="325828" y="186342"/>
            <a:ext cx="8520120" cy="683438"/>
          </a:xfrm>
          <a:prstGeom prst="rect">
            <a:avLst/>
          </a:prstGeom>
          <a:noFill/>
          <a:ln>
            <a:noFill/>
          </a:ln>
        </p:spPr>
        <p:txBody>
          <a:bodyPr tIns="91440" bIns="91440">
            <a:normAutofit fontScale="62500" lnSpcReduction="20000"/>
          </a:bodyPr>
          <a:lstStyle/>
          <a:p>
            <a:pPr algn="just">
              <a:lnSpc>
                <a:spcPct val="100000"/>
              </a:lnSpc>
            </a:pPr>
            <a:r>
              <a:rPr lang="en-US" sz="6000" spc="-1" dirty="0">
                <a:solidFill>
                  <a:srgbClr val="00A4B6"/>
                </a:solidFill>
                <a:latin typeface="Proxima Nova"/>
                <a:ea typeface="Proxima Nova"/>
              </a:rPr>
              <a:t>Representing ISA relationship</a:t>
            </a:r>
            <a:endParaRPr lang="en-US" sz="2300" b="0" strike="noStrike" spc="-1" dirty="0">
              <a:solidFill>
                <a:srgbClr val="000000"/>
              </a:solidFill>
              <a:latin typeface="Arial"/>
            </a:endParaRPr>
          </a:p>
        </p:txBody>
      </p:sp>
      <p:pic>
        <p:nvPicPr>
          <p:cNvPr id="4" name="Picture 3">
            <a:extLst>
              <a:ext uri="{FF2B5EF4-FFF2-40B4-BE49-F238E27FC236}">
                <a16:creationId xmlns:a16="http://schemas.microsoft.com/office/drawing/2014/main" id="{5B43E4AF-5990-4B89-9D8F-3B037BA91615}"/>
              </a:ext>
            </a:extLst>
          </p:cNvPr>
          <p:cNvPicPr>
            <a:picLocks noChangeAspect="1"/>
          </p:cNvPicPr>
          <p:nvPr/>
        </p:nvPicPr>
        <p:blipFill>
          <a:blip r:embed="rId2"/>
          <a:stretch>
            <a:fillRect/>
          </a:stretch>
        </p:blipFill>
        <p:spPr>
          <a:xfrm>
            <a:off x="325828" y="1229400"/>
            <a:ext cx="5242740" cy="4861911"/>
          </a:xfrm>
          <a:prstGeom prst="rect">
            <a:avLst/>
          </a:prstGeom>
        </p:spPr>
      </p:pic>
    </p:spTree>
    <p:extLst>
      <p:ext uri="{BB962C8B-B14F-4D97-AF65-F5344CB8AC3E}">
        <p14:creationId xmlns:p14="http://schemas.microsoft.com/office/powerpoint/2010/main" val="102785604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None/>
            </a:pPr>
            <a:r>
              <a:rPr lang="en-US" sz="2000" dirty="0">
                <a:solidFill>
                  <a:schemeClr val="tx1"/>
                </a:solidFill>
              </a:rPr>
              <a:t>1. Marcus was a man.</a:t>
            </a:r>
          </a:p>
          <a:p>
            <a:pPr marL="114300" indent="0">
              <a:buNone/>
            </a:pPr>
            <a:r>
              <a:rPr lang="en-US" sz="2000" dirty="0">
                <a:solidFill>
                  <a:schemeClr val="tx1"/>
                </a:solidFill>
              </a:rPr>
              <a:t>		</a:t>
            </a:r>
          </a:p>
          <a:p>
            <a:pPr marL="114300" indent="0">
              <a:buNone/>
            </a:pPr>
            <a:r>
              <a:rPr lang="en-US" sz="2000" dirty="0">
                <a:solidFill>
                  <a:schemeClr val="tx1"/>
                </a:solidFill>
              </a:rPr>
              <a:t>2. Marcus was a Pompeian.</a:t>
            </a:r>
          </a:p>
          <a:p>
            <a:pPr marL="114300" indent="0">
              <a:buNone/>
            </a:pPr>
            <a:r>
              <a:rPr lang="en-US" sz="2000" dirty="0">
                <a:solidFill>
                  <a:schemeClr val="tx1"/>
                </a:solidFill>
              </a:rPr>
              <a:t>		</a:t>
            </a:r>
          </a:p>
          <a:p>
            <a:pPr marL="114300" indent="0">
              <a:buNone/>
            </a:pPr>
            <a:r>
              <a:rPr lang="en-US" sz="2000" dirty="0">
                <a:solidFill>
                  <a:schemeClr val="tx1"/>
                </a:solidFill>
              </a:rPr>
              <a:t>3. Marcus was born in 40 A.D.</a:t>
            </a:r>
          </a:p>
          <a:p>
            <a:pPr marL="114300" indent="0">
              <a:buNone/>
            </a:pPr>
            <a:r>
              <a:rPr lang="en-US" sz="2000" dirty="0">
                <a:solidFill>
                  <a:schemeClr val="tx1"/>
                </a:solidFill>
              </a:rPr>
              <a:t>		 </a:t>
            </a:r>
          </a:p>
          <a:p>
            <a:pPr marL="0" indent="0">
              <a:buNone/>
            </a:pPr>
            <a:r>
              <a:rPr lang="en-US" sz="2000" dirty="0">
                <a:solidFill>
                  <a:schemeClr val="tx1"/>
                </a:solidFill>
              </a:rPr>
              <a:t>  4. All </a:t>
            </a:r>
            <a:r>
              <a:rPr lang="en-US" sz="2000" dirty="0" err="1">
                <a:solidFill>
                  <a:schemeClr val="tx1"/>
                </a:solidFill>
              </a:rPr>
              <a:t>Pompeians</a:t>
            </a:r>
            <a:r>
              <a:rPr lang="en-US" sz="2000" dirty="0">
                <a:solidFill>
                  <a:schemeClr val="tx1"/>
                </a:solidFill>
              </a:rPr>
              <a:t> died when the volcano erupted in 79 A.D</a:t>
            </a:r>
          </a:p>
          <a:p>
            <a:pPr marL="114300" indent="0">
              <a:buNone/>
            </a:pPr>
            <a:r>
              <a:rPr lang="en-US" sz="2000" dirty="0">
                <a:solidFill>
                  <a:schemeClr val="tx1"/>
                </a:solidFill>
              </a:rPr>
              <a:t>		</a:t>
            </a:r>
          </a:p>
          <a:p>
            <a:pPr marL="114300" indent="0">
              <a:buNone/>
            </a:pPr>
            <a:r>
              <a:rPr lang="en-US" sz="2000" dirty="0">
                <a:solidFill>
                  <a:schemeClr val="tx1"/>
                </a:solidFill>
              </a:rPr>
              <a:t>5. Alive means not dead.		</a:t>
            </a:r>
          </a:p>
        </p:txBody>
      </p:sp>
      <p:sp>
        <p:nvSpPr>
          <p:cNvPr id="6" name="TextShape 1">
            <a:extLst>
              <a:ext uri="{FF2B5EF4-FFF2-40B4-BE49-F238E27FC236}">
                <a16:creationId xmlns:a16="http://schemas.microsoft.com/office/drawing/2014/main" id="{06E2137F-6EAD-4E84-8D16-364D76A383A4}"/>
              </a:ext>
            </a:extLst>
          </p:cNvPr>
          <p:cNvSpPr txBox="1"/>
          <p:nvPr/>
        </p:nvSpPr>
        <p:spPr>
          <a:xfrm>
            <a:off x="325828" y="186342"/>
            <a:ext cx="8520120" cy="683438"/>
          </a:xfrm>
          <a:prstGeom prst="rect">
            <a:avLst/>
          </a:prstGeom>
          <a:noFill/>
          <a:ln>
            <a:noFill/>
          </a:ln>
        </p:spPr>
        <p:txBody>
          <a:bodyPr tIns="91440" bIns="91440">
            <a:normAutofit fontScale="62500" lnSpcReduction="20000"/>
          </a:bodyPr>
          <a:lstStyle/>
          <a:p>
            <a:pPr algn="just">
              <a:lnSpc>
                <a:spcPct val="100000"/>
              </a:lnSpc>
            </a:pPr>
            <a:r>
              <a:rPr lang="en-US" sz="6000" spc="-1" dirty="0">
                <a:solidFill>
                  <a:srgbClr val="00A4B6"/>
                </a:solidFill>
                <a:latin typeface="Proxima Nova"/>
                <a:ea typeface="Proxima Nova"/>
              </a:rPr>
              <a:t>Well formed Formula</a:t>
            </a:r>
            <a:endParaRPr lang="en-US" sz="2300" b="0" strike="noStrike" spc="-1" dirty="0">
              <a:solidFill>
                <a:srgbClr val="000000"/>
              </a:solidFill>
              <a:latin typeface="Arial"/>
            </a:endParaRPr>
          </a:p>
        </p:txBody>
      </p:sp>
      <p:sp>
        <p:nvSpPr>
          <p:cNvPr id="4" name="TextBox 3">
            <a:extLst>
              <a:ext uri="{FF2B5EF4-FFF2-40B4-BE49-F238E27FC236}">
                <a16:creationId xmlns:a16="http://schemas.microsoft.com/office/drawing/2014/main" id="{3173257D-FF55-4BCD-8EF1-CFF623D4037F}"/>
              </a:ext>
            </a:extLst>
          </p:cNvPr>
          <p:cNvSpPr txBox="1"/>
          <p:nvPr/>
        </p:nvSpPr>
        <p:spPr>
          <a:xfrm>
            <a:off x="5206846" y="1519010"/>
            <a:ext cx="4572000" cy="369332"/>
          </a:xfrm>
          <a:prstGeom prst="rect">
            <a:avLst/>
          </a:prstGeom>
          <a:noFill/>
        </p:spPr>
        <p:txBody>
          <a:bodyPr wrap="square">
            <a:spAutoFit/>
          </a:bodyPr>
          <a:lstStyle/>
          <a:p>
            <a:pPr marL="114300" indent="0">
              <a:buNone/>
            </a:pPr>
            <a:r>
              <a:rPr lang="en-US" b="1" dirty="0">
                <a:solidFill>
                  <a:schemeClr val="accent1">
                    <a:lumMod val="75000"/>
                  </a:schemeClr>
                </a:solidFill>
              </a:rPr>
              <a:t>man(Marcus)</a:t>
            </a:r>
          </a:p>
        </p:txBody>
      </p:sp>
      <p:sp>
        <p:nvSpPr>
          <p:cNvPr id="5" name="TextBox 4">
            <a:extLst>
              <a:ext uri="{FF2B5EF4-FFF2-40B4-BE49-F238E27FC236}">
                <a16:creationId xmlns:a16="http://schemas.microsoft.com/office/drawing/2014/main" id="{03E95575-9C4E-49EF-B36B-2FCBCC2CD0BE}"/>
              </a:ext>
            </a:extLst>
          </p:cNvPr>
          <p:cNvSpPr txBox="1"/>
          <p:nvPr/>
        </p:nvSpPr>
        <p:spPr>
          <a:xfrm>
            <a:off x="5206846" y="2383970"/>
            <a:ext cx="4572000" cy="369332"/>
          </a:xfrm>
          <a:prstGeom prst="rect">
            <a:avLst/>
          </a:prstGeom>
          <a:noFill/>
        </p:spPr>
        <p:txBody>
          <a:bodyPr wrap="square">
            <a:spAutoFit/>
          </a:bodyPr>
          <a:lstStyle/>
          <a:p>
            <a:pPr marL="114300" indent="0">
              <a:buNone/>
            </a:pPr>
            <a:r>
              <a:rPr lang="en-US" b="1" dirty="0">
                <a:solidFill>
                  <a:schemeClr val="accent1">
                    <a:lumMod val="75000"/>
                  </a:schemeClr>
                </a:solidFill>
              </a:rPr>
              <a:t>Pompeian(Marcus)</a:t>
            </a:r>
          </a:p>
        </p:txBody>
      </p:sp>
      <p:sp>
        <p:nvSpPr>
          <p:cNvPr id="8" name="TextBox 7">
            <a:extLst>
              <a:ext uri="{FF2B5EF4-FFF2-40B4-BE49-F238E27FC236}">
                <a16:creationId xmlns:a16="http://schemas.microsoft.com/office/drawing/2014/main" id="{597074FB-1873-404F-8623-E2CA99D2B329}"/>
              </a:ext>
            </a:extLst>
          </p:cNvPr>
          <p:cNvSpPr txBox="1"/>
          <p:nvPr/>
        </p:nvSpPr>
        <p:spPr>
          <a:xfrm>
            <a:off x="5302539" y="3122162"/>
            <a:ext cx="4572000" cy="307777"/>
          </a:xfrm>
          <a:prstGeom prst="rect">
            <a:avLst/>
          </a:prstGeom>
          <a:noFill/>
        </p:spPr>
        <p:txBody>
          <a:bodyPr wrap="square">
            <a:spAutoFit/>
          </a:bodyPr>
          <a:lstStyle/>
          <a:p>
            <a:pPr marL="0" indent="0">
              <a:buNone/>
            </a:pPr>
            <a:r>
              <a:rPr lang="en-GB" altLang="en-US" b="1" dirty="0">
                <a:solidFill>
                  <a:schemeClr val="accent1">
                    <a:lumMod val="75000"/>
                  </a:schemeClr>
                </a:solidFill>
                <a:sym typeface="Symbol" panose="05050102010706020507" pitchFamily="18" charset="2"/>
              </a:rPr>
              <a:t>born(Marcus,40)</a:t>
            </a:r>
            <a:endParaRPr lang="en-US" sz="1400" b="1" dirty="0">
              <a:solidFill>
                <a:schemeClr val="accent1">
                  <a:lumMod val="75000"/>
                </a:schemeClr>
              </a:solidFill>
            </a:endParaRPr>
          </a:p>
        </p:txBody>
      </p:sp>
      <p:sp>
        <p:nvSpPr>
          <p:cNvPr id="9" name="TextBox 8">
            <a:extLst>
              <a:ext uri="{FF2B5EF4-FFF2-40B4-BE49-F238E27FC236}">
                <a16:creationId xmlns:a16="http://schemas.microsoft.com/office/drawing/2014/main" id="{CD679072-A7DA-4D87-ABF2-6C36C2A633BC}"/>
              </a:ext>
            </a:extLst>
          </p:cNvPr>
          <p:cNvSpPr txBox="1"/>
          <p:nvPr/>
        </p:nvSpPr>
        <p:spPr>
          <a:xfrm>
            <a:off x="5206846" y="4046438"/>
            <a:ext cx="5965683" cy="369332"/>
          </a:xfrm>
          <a:prstGeom prst="rect">
            <a:avLst/>
          </a:prstGeom>
          <a:noFill/>
        </p:spPr>
        <p:txBody>
          <a:bodyPr wrap="square">
            <a:spAutoFit/>
          </a:bodyPr>
          <a:lstStyle/>
          <a:p>
            <a:pPr marL="114300" indent="0">
              <a:buNone/>
            </a:pPr>
            <a:r>
              <a:rPr lang="en-US" b="1" dirty="0">
                <a:solidFill>
                  <a:schemeClr val="accent1">
                    <a:lumMod val="75000"/>
                  </a:schemeClr>
                </a:solidFill>
              </a:rPr>
              <a:t>erupted(volcano,79) /\ ∀x: Pompeian(x) → died(x,79)</a:t>
            </a:r>
            <a:endParaRPr lang="en-US" sz="1400" b="1" dirty="0">
              <a:solidFill>
                <a:schemeClr val="accent1">
                  <a:lumMod val="75000"/>
                </a:schemeClr>
              </a:solidFill>
            </a:endParaRPr>
          </a:p>
        </p:txBody>
      </p:sp>
      <p:sp>
        <p:nvSpPr>
          <p:cNvPr id="10" name="TextBox 9">
            <a:extLst>
              <a:ext uri="{FF2B5EF4-FFF2-40B4-BE49-F238E27FC236}">
                <a16:creationId xmlns:a16="http://schemas.microsoft.com/office/drawing/2014/main" id="{32ED5DC7-1BB3-48FB-AA41-1C20840997F2}"/>
              </a:ext>
            </a:extLst>
          </p:cNvPr>
          <p:cNvSpPr txBox="1"/>
          <p:nvPr/>
        </p:nvSpPr>
        <p:spPr>
          <a:xfrm>
            <a:off x="5302539" y="4847603"/>
            <a:ext cx="6286460" cy="369332"/>
          </a:xfrm>
          <a:prstGeom prst="rect">
            <a:avLst/>
          </a:prstGeom>
          <a:noFill/>
        </p:spPr>
        <p:txBody>
          <a:bodyPr wrap="square">
            <a:spAutoFit/>
          </a:bodyPr>
          <a:lstStyle/>
          <a:p>
            <a:pPr marL="0" indent="0">
              <a:buNone/>
            </a:pPr>
            <a:r>
              <a:rPr lang="en-GB" altLang="en-US" b="1" dirty="0">
                <a:solidFill>
                  <a:schemeClr val="accent1">
                    <a:lumMod val="75000"/>
                  </a:schemeClr>
                </a:solidFill>
                <a:sym typeface="Symbol" panose="05050102010706020507" pitchFamily="18" charset="2"/>
              </a:rPr>
              <a:t>∀x ∀t: [alive(</a:t>
            </a:r>
            <a:r>
              <a:rPr lang="en-GB" altLang="en-US" b="1" dirty="0" err="1">
                <a:solidFill>
                  <a:schemeClr val="accent1">
                    <a:lumMod val="75000"/>
                  </a:schemeClr>
                </a:solidFill>
                <a:sym typeface="Symbol" panose="05050102010706020507" pitchFamily="18" charset="2"/>
              </a:rPr>
              <a:t>x,t</a:t>
            </a:r>
            <a:r>
              <a:rPr lang="en-GB" altLang="en-US" b="1" dirty="0">
                <a:solidFill>
                  <a:schemeClr val="accent1">
                    <a:lumMod val="75000"/>
                  </a:schemeClr>
                </a:solidFill>
                <a:sym typeface="Symbol" panose="05050102010706020507" pitchFamily="18" charset="2"/>
              </a:rPr>
              <a:t>) → ~dead(</a:t>
            </a:r>
            <a:r>
              <a:rPr lang="en-GB" altLang="en-US" b="1" dirty="0" err="1">
                <a:solidFill>
                  <a:schemeClr val="accent1">
                    <a:lumMod val="75000"/>
                  </a:schemeClr>
                </a:solidFill>
                <a:sym typeface="Symbol" panose="05050102010706020507" pitchFamily="18" charset="2"/>
              </a:rPr>
              <a:t>x,t</a:t>
            </a:r>
            <a:r>
              <a:rPr lang="en-GB" altLang="en-US" b="1" dirty="0">
                <a:solidFill>
                  <a:schemeClr val="accent1">
                    <a:lumMod val="75000"/>
                  </a:schemeClr>
                </a:solidFill>
                <a:sym typeface="Symbol" panose="05050102010706020507" pitchFamily="18" charset="2"/>
              </a:rPr>
              <a:t>)] /\ [~dead(</a:t>
            </a:r>
            <a:r>
              <a:rPr lang="en-GB" altLang="en-US" b="1" dirty="0" err="1">
                <a:solidFill>
                  <a:schemeClr val="accent1">
                    <a:lumMod val="75000"/>
                  </a:schemeClr>
                </a:solidFill>
                <a:sym typeface="Symbol" panose="05050102010706020507" pitchFamily="18" charset="2"/>
              </a:rPr>
              <a:t>x,t</a:t>
            </a:r>
            <a:r>
              <a:rPr lang="en-GB" altLang="en-US" b="1" dirty="0">
                <a:solidFill>
                  <a:schemeClr val="accent1">
                    <a:lumMod val="75000"/>
                  </a:schemeClr>
                </a:solidFill>
                <a:sym typeface="Symbol" panose="05050102010706020507" pitchFamily="18" charset="2"/>
              </a:rPr>
              <a:t>) →alive(</a:t>
            </a:r>
            <a:r>
              <a:rPr lang="en-GB" altLang="en-US" b="1" dirty="0" err="1">
                <a:solidFill>
                  <a:schemeClr val="accent1">
                    <a:lumMod val="75000"/>
                  </a:schemeClr>
                </a:solidFill>
                <a:sym typeface="Symbol" panose="05050102010706020507" pitchFamily="18" charset="2"/>
              </a:rPr>
              <a:t>x,t</a:t>
            </a:r>
            <a:r>
              <a:rPr lang="en-GB" altLang="en-US" b="1" dirty="0">
                <a:solidFill>
                  <a:schemeClr val="accent1">
                    <a:lumMod val="75000"/>
                  </a:schemeClr>
                </a:solidFill>
                <a:sym typeface="Symbol" panose="05050102010706020507" pitchFamily="18" charset="2"/>
              </a:rPr>
              <a:t>)] </a:t>
            </a:r>
            <a:endParaRPr lang="en-GB" altLang="en-US" sz="1400" b="1" dirty="0">
              <a:solidFill>
                <a:schemeClr val="accent1">
                  <a:lumMod val="75000"/>
                </a:schemeClr>
              </a:solidFill>
            </a:endParaRPr>
          </a:p>
        </p:txBody>
      </p:sp>
    </p:spTree>
    <p:extLst>
      <p:ext uri="{BB962C8B-B14F-4D97-AF65-F5344CB8AC3E}">
        <p14:creationId xmlns:p14="http://schemas.microsoft.com/office/powerpoint/2010/main" val="215166327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Unit-3   Knowledge Representation</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Representations And Mappings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Approaches To Knowledge Representation</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Representation of Simple Facts In Logic</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Representing Instance And Isa Relationships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Computable Functions and Predicates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Resolution</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Procedural versus Declarative Knowledge</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Logic Programming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Forward versus Backward Reasoning</a:t>
            </a:r>
          </a:p>
        </p:txBody>
      </p:sp>
    </p:spTree>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None/>
            </a:pPr>
            <a:r>
              <a:rPr lang="en-US" sz="1800" dirty="0">
                <a:solidFill>
                  <a:schemeClr val="tx1"/>
                </a:solidFill>
                <a:latin typeface="Times New Roman" panose="02020603050405020304" pitchFamily="18" charset="0"/>
                <a:cs typeface="Times New Roman" panose="02020603050405020304" pitchFamily="18" charset="0"/>
              </a:rPr>
              <a:t>Suppose we want to answer the question “Is Marcus alive now?”. We can do this by either</a:t>
            </a:r>
          </a:p>
          <a:p>
            <a:pPr marL="114300" indent="0">
              <a:buNone/>
            </a:pPr>
            <a:r>
              <a:rPr lang="en-US" sz="1800" dirty="0">
                <a:solidFill>
                  <a:schemeClr val="tx1"/>
                </a:solidFill>
                <a:latin typeface="Times New Roman" panose="02020603050405020304" pitchFamily="18" charset="0"/>
                <a:cs typeface="Times New Roman" panose="02020603050405020304" pitchFamily="18" charset="0"/>
              </a:rPr>
              <a:t>proving alive(</a:t>
            </a:r>
            <a:r>
              <a:rPr lang="en-US" sz="1800" dirty="0" err="1">
                <a:solidFill>
                  <a:schemeClr val="tx1"/>
                </a:solidFill>
                <a:latin typeface="Times New Roman" panose="02020603050405020304" pitchFamily="18" charset="0"/>
                <a:cs typeface="Times New Roman" panose="02020603050405020304" pitchFamily="18" charset="0"/>
              </a:rPr>
              <a:t>Marcus,now</a:t>
            </a:r>
            <a:r>
              <a:rPr lang="en-US" sz="1800" dirty="0">
                <a:solidFill>
                  <a:schemeClr val="tx1"/>
                </a:solidFill>
                <a:latin typeface="Times New Roman" panose="02020603050405020304" pitchFamily="18" charset="0"/>
                <a:cs typeface="Times New Roman" panose="02020603050405020304" pitchFamily="18" charset="0"/>
              </a:rPr>
              <a:t>) or ~alive(</a:t>
            </a:r>
            <a:r>
              <a:rPr lang="en-US" sz="1800" dirty="0" err="1">
                <a:solidFill>
                  <a:schemeClr val="tx1"/>
                </a:solidFill>
                <a:latin typeface="Times New Roman" panose="02020603050405020304" pitchFamily="18" charset="0"/>
                <a:cs typeface="Times New Roman" panose="02020603050405020304" pitchFamily="18" charset="0"/>
              </a:rPr>
              <a:t>Marcus,now</a:t>
            </a:r>
            <a:r>
              <a:rPr lang="en-US" sz="1800" dirty="0">
                <a:solidFill>
                  <a:schemeClr val="tx1"/>
                </a:solidFill>
                <a:latin typeface="Times New Roman" panose="02020603050405020304" pitchFamily="18" charset="0"/>
                <a:cs typeface="Times New Roman" panose="02020603050405020304" pitchFamily="18" charset="0"/>
              </a:rPr>
              <a:t>). Let us try the latter: </a:t>
            </a:r>
          </a:p>
          <a:p>
            <a:pPr marL="2857500" lvl="6" indent="0">
              <a:buNone/>
            </a:pPr>
            <a:r>
              <a:rPr lang="en-US" dirty="0">
                <a:solidFill>
                  <a:schemeClr val="tx1"/>
                </a:solidFill>
                <a:latin typeface="Times New Roman" panose="02020603050405020304" pitchFamily="18" charset="0"/>
                <a:cs typeface="Times New Roman" panose="02020603050405020304" pitchFamily="18" charset="0"/>
              </a:rPr>
              <a:t>~alive(</a:t>
            </a:r>
            <a:r>
              <a:rPr lang="en-US" dirty="0" err="1">
                <a:solidFill>
                  <a:schemeClr val="tx1"/>
                </a:solidFill>
                <a:latin typeface="Times New Roman" panose="02020603050405020304" pitchFamily="18" charset="0"/>
                <a:cs typeface="Times New Roman" panose="02020603050405020304" pitchFamily="18" charset="0"/>
              </a:rPr>
              <a:t>Marcus,now</a:t>
            </a:r>
            <a:r>
              <a:rPr lang="en-US" dirty="0">
                <a:solidFill>
                  <a:schemeClr val="tx1"/>
                </a:solidFill>
                <a:latin typeface="Times New Roman" panose="02020603050405020304" pitchFamily="18" charset="0"/>
                <a:cs typeface="Times New Roman" panose="02020603050405020304" pitchFamily="18" charset="0"/>
              </a:rPr>
              <a:t>)</a:t>
            </a:r>
          </a:p>
          <a:p>
            <a:pPr marL="2857500" lvl="6" indent="0">
              <a:buNone/>
            </a:pPr>
            <a:r>
              <a:rPr lang="en-US" dirty="0">
                <a:solidFill>
                  <a:schemeClr val="tx1"/>
                </a:solidFill>
                <a:latin typeface="Times New Roman" panose="02020603050405020304" pitchFamily="18" charset="0"/>
                <a:cs typeface="Times New Roman" panose="02020603050405020304" pitchFamily="18" charset="0"/>
              </a:rPr>
              <a:t>	↓ 8</a:t>
            </a:r>
          </a:p>
          <a:p>
            <a:pPr marL="2857500" lvl="6" indent="0">
              <a:buNone/>
            </a:pPr>
            <a:r>
              <a:rPr lang="en-US" dirty="0">
                <a:solidFill>
                  <a:schemeClr val="tx1"/>
                </a:solidFill>
                <a:latin typeface="Times New Roman" panose="02020603050405020304" pitchFamily="18" charset="0"/>
                <a:cs typeface="Times New Roman" panose="02020603050405020304" pitchFamily="18" charset="0"/>
              </a:rPr>
              <a:t>~[~dead(</a:t>
            </a:r>
            <a:r>
              <a:rPr lang="en-US" dirty="0" err="1">
                <a:solidFill>
                  <a:schemeClr val="tx1"/>
                </a:solidFill>
                <a:latin typeface="Times New Roman" panose="02020603050405020304" pitchFamily="18" charset="0"/>
                <a:cs typeface="Times New Roman" panose="02020603050405020304" pitchFamily="18" charset="0"/>
              </a:rPr>
              <a:t>Marcus,now</a:t>
            </a:r>
            <a:r>
              <a:rPr lang="en-US" dirty="0">
                <a:solidFill>
                  <a:schemeClr val="tx1"/>
                </a:solidFill>
                <a:latin typeface="Times New Roman" panose="02020603050405020304" pitchFamily="18" charset="0"/>
                <a:cs typeface="Times New Roman" panose="02020603050405020304" pitchFamily="18" charset="0"/>
              </a:rPr>
              <a:t>)]</a:t>
            </a:r>
          </a:p>
          <a:p>
            <a:pPr marL="2857500" lvl="6" indent="0">
              <a:buNone/>
            </a:pPr>
            <a:r>
              <a:rPr lang="en-US" dirty="0">
                <a:solidFill>
                  <a:schemeClr val="tx1"/>
                </a:solidFill>
                <a:latin typeface="Times New Roman" panose="02020603050405020304" pitchFamily="18" charset="0"/>
                <a:cs typeface="Times New Roman" panose="02020603050405020304" pitchFamily="18" charset="0"/>
              </a:rPr>
              <a:t>	↓ negation operation</a:t>
            </a:r>
          </a:p>
          <a:p>
            <a:pPr marL="2857500" lvl="6" indent="0">
              <a:buNone/>
            </a:pPr>
            <a:r>
              <a:rPr lang="en-US" dirty="0">
                <a:solidFill>
                  <a:schemeClr val="tx1"/>
                </a:solidFill>
                <a:latin typeface="Times New Roman" panose="02020603050405020304" pitchFamily="18" charset="0"/>
                <a:cs typeface="Times New Roman" panose="02020603050405020304" pitchFamily="18" charset="0"/>
              </a:rPr>
              <a:t>dead(</a:t>
            </a:r>
            <a:r>
              <a:rPr lang="en-US" dirty="0" err="1">
                <a:solidFill>
                  <a:schemeClr val="tx1"/>
                </a:solidFill>
                <a:latin typeface="Times New Roman" panose="02020603050405020304" pitchFamily="18" charset="0"/>
                <a:cs typeface="Times New Roman" panose="02020603050405020304" pitchFamily="18" charset="0"/>
              </a:rPr>
              <a:t>Marcus,now</a:t>
            </a:r>
            <a:r>
              <a:rPr lang="en-US" dirty="0">
                <a:solidFill>
                  <a:schemeClr val="tx1"/>
                </a:solidFill>
                <a:latin typeface="Times New Roman" panose="02020603050405020304" pitchFamily="18" charset="0"/>
                <a:cs typeface="Times New Roman" panose="02020603050405020304" pitchFamily="18" charset="0"/>
              </a:rPr>
              <a:t>)</a:t>
            </a:r>
          </a:p>
          <a:p>
            <a:pPr marL="2857500" lvl="6" indent="0">
              <a:buNone/>
            </a:pPr>
            <a:r>
              <a:rPr lang="en-US" dirty="0">
                <a:solidFill>
                  <a:schemeClr val="tx1"/>
                </a:solidFill>
                <a:latin typeface="Times New Roman" panose="02020603050405020304" pitchFamily="18" charset="0"/>
                <a:cs typeface="Times New Roman" panose="02020603050405020304" pitchFamily="18" charset="0"/>
              </a:rPr>
              <a:t>	↓ 9</a:t>
            </a:r>
          </a:p>
          <a:p>
            <a:pPr marL="2857500" lvl="6" indent="0">
              <a:buNone/>
            </a:pPr>
            <a:r>
              <a:rPr lang="en-US" dirty="0">
                <a:solidFill>
                  <a:schemeClr val="tx1"/>
                </a:solidFill>
                <a:latin typeface="Times New Roman" panose="02020603050405020304" pitchFamily="18" charset="0"/>
                <a:cs typeface="Times New Roman" panose="02020603050405020304" pitchFamily="18" charset="0"/>
              </a:rPr>
              <a:t>died(Marcus,t1) /\ </a:t>
            </a:r>
            <a:r>
              <a:rPr lang="en-US" dirty="0" err="1">
                <a:solidFill>
                  <a:schemeClr val="tx1"/>
                </a:solidFill>
                <a:latin typeface="Times New Roman" panose="02020603050405020304" pitchFamily="18" charset="0"/>
                <a:cs typeface="Times New Roman" panose="02020603050405020304" pitchFamily="18" charset="0"/>
              </a:rPr>
              <a:t>gt</a:t>
            </a:r>
            <a:r>
              <a:rPr lang="en-US" dirty="0">
                <a:solidFill>
                  <a:schemeClr val="tx1"/>
                </a:solidFill>
                <a:latin typeface="Times New Roman" panose="02020603050405020304" pitchFamily="18" charset="0"/>
                <a:cs typeface="Times New Roman" panose="02020603050405020304" pitchFamily="18" charset="0"/>
              </a:rPr>
              <a:t>(now,t1)</a:t>
            </a:r>
          </a:p>
          <a:p>
            <a:pPr marL="2857500" lvl="6" indent="0">
              <a:buNone/>
            </a:pPr>
            <a:r>
              <a:rPr lang="en-US" dirty="0">
                <a:solidFill>
                  <a:schemeClr val="tx1"/>
                </a:solidFill>
                <a:latin typeface="Times New Roman" panose="02020603050405020304" pitchFamily="18" charset="0"/>
                <a:cs typeface="Times New Roman" panose="02020603050405020304" pitchFamily="18" charset="0"/>
              </a:rPr>
              <a:t>	↓ 5</a:t>
            </a:r>
          </a:p>
          <a:p>
            <a:pPr marL="2857500" lvl="6" indent="0">
              <a:buNone/>
            </a:pPr>
            <a:r>
              <a:rPr lang="en-US" dirty="0">
                <a:solidFill>
                  <a:schemeClr val="tx1"/>
                </a:solidFill>
                <a:latin typeface="Times New Roman" panose="02020603050405020304" pitchFamily="18" charset="0"/>
                <a:cs typeface="Times New Roman" panose="02020603050405020304" pitchFamily="18" charset="0"/>
              </a:rPr>
              <a:t>erupted(volcano,79) /\ Pompeian(Marcus) /\ </a:t>
            </a:r>
            <a:r>
              <a:rPr lang="en-US" dirty="0" err="1">
                <a:solidFill>
                  <a:schemeClr val="tx1"/>
                </a:solidFill>
                <a:latin typeface="Times New Roman" panose="02020603050405020304" pitchFamily="18" charset="0"/>
                <a:cs typeface="Times New Roman" panose="02020603050405020304" pitchFamily="18" charset="0"/>
              </a:rPr>
              <a:t>gt</a:t>
            </a:r>
            <a:r>
              <a:rPr lang="en-US" dirty="0">
                <a:solidFill>
                  <a:schemeClr val="tx1"/>
                </a:solidFill>
                <a:latin typeface="Times New Roman" panose="02020603050405020304" pitchFamily="18" charset="0"/>
                <a:cs typeface="Times New Roman" panose="02020603050405020304" pitchFamily="18" charset="0"/>
              </a:rPr>
              <a:t>(now,79)</a:t>
            </a:r>
          </a:p>
          <a:p>
            <a:pPr marL="2857500" lvl="6" indent="0">
              <a:buNone/>
            </a:pPr>
            <a:r>
              <a:rPr lang="en-US" dirty="0">
                <a:solidFill>
                  <a:schemeClr val="tx1"/>
                </a:solidFill>
                <a:latin typeface="Times New Roman" panose="02020603050405020304" pitchFamily="18" charset="0"/>
                <a:cs typeface="Times New Roman" panose="02020603050405020304" pitchFamily="18" charset="0"/>
              </a:rPr>
              <a:t>	↓fact, 2</a:t>
            </a:r>
          </a:p>
          <a:p>
            <a:pPr marL="2857500" lvl="6" indent="0">
              <a:buNone/>
            </a:pPr>
            <a:r>
              <a:rPr lang="en-US" dirty="0" err="1">
                <a:solidFill>
                  <a:schemeClr val="tx1"/>
                </a:solidFill>
                <a:latin typeface="Times New Roman" panose="02020603050405020304" pitchFamily="18" charset="0"/>
                <a:cs typeface="Times New Roman" panose="02020603050405020304" pitchFamily="18" charset="0"/>
              </a:rPr>
              <a:t>gt</a:t>
            </a:r>
            <a:r>
              <a:rPr lang="en-US" dirty="0">
                <a:solidFill>
                  <a:schemeClr val="tx1"/>
                </a:solidFill>
                <a:latin typeface="Times New Roman" panose="02020603050405020304" pitchFamily="18" charset="0"/>
                <a:cs typeface="Times New Roman" panose="02020603050405020304" pitchFamily="18" charset="0"/>
              </a:rPr>
              <a:t>(now,79)</a:t>
            </a:r>
          </a:p>
          <a:p>
            <a:pPr marL="2857500" lvl="6" indent="0">
              <a:buNone/>
            </a:pPr>
            <a:r>
              <a:rPr lang="en-US" dirty="0">
                <a:solidFill>
                  <a:schemeClr val="tx1"/>
                </a:solidFill>
                <a:latin typeface="Times New Roman" panose="02020603050405020304" pitchFamily="18" charset="0"/>
                <a:cs typeface="Times New Roman" panose="02020603050405020304" pitchFamily="18" charset="0"/>
              </a:rPr>
              <a:t>	↓</a:t>
            </a:r>
          </a:p>
          <a:p>
            <a:pPr marL="2857500" lvl="6" indent="0">
              <a:buNone/>
            </a:pPr>
            <a:r>
              <a:rPr lang="en-US" dirty="0" err="1">
                <a:solidFill>
                  <a:schemeClr val="tx1"/>
                </a:solidFill>
                <a:latin typeface="Times New Roman" panose="02020603050405020304" pitchFamily="18" charset="0"/>
                <a:cs typeface="Times New Roman" panose="02020603050405020304" pitchFamily="18" charset="0"/>
              </a:rPr>
              <a:t>gt</a:t>
            </a:r>
            <a:r>
              <a:rPr lang="en-US" dirty="0">
                <a:solidFill>
                  <a:schemeClr val="tx1"/>
                </a:solidFill>
                <a:latin typeface="Times New Roman" panose="02020603050405020304" pitchFamily="18" charset="0"/>
                <a:cs typeface="Times New Roman" panose="02020603050405020304" pitchFamily="18" charset="0"/>
              </a:rPr>
              <a:t>(1991,79)</a:t>
            </a:r>
          </a:p>
          <a:p>
            <a:pPr marL="2857500" lvl="6" indent="0">
              <a:buNone/>
            </a:pPr>
            <a:r>
              <a:rPr lang="en-US" dirty="0">
                <a:solidFill>
                  <a:schemeClr val="tx1"/>
                </a:solidFill>
                <a:latin typeface="Times New Roman" panose="02020603050405020304" pitchFamily="18" charset="0"/>
                <a:cs typeface="Times New Roman" panose="02020603050405020304" pitchFamily="18" charset="0"/>
              </a:rPr>
              <a:t>	↓ compute </a:t>
            </a:r>
            <a:r>
              <a:rPr lang="en-US" dirty="0" err="1">
                <a:solidFill>
                  <a:schemeClr val="tx1"/>
                </a:solidFill>
                <a:latin typeface="Times New Roman" panose="02020603050405020304" pitchFamily="18" charset="0"/>
                <a:cs typeface="Times New Roman" panose="02020603050405020304" pitchFamily="18" charset="0"/>
              </a:rPr>
              <a:t>gt</a:t>
            </a:r>
            <a:endParaRPr lang="en-US" dirty="0">
              <a:solidFill>
                <a:schemeClr val="tx1"/>
              </a:solidFill>
              <a:latin typeface="Times New Roman" panose="02020603050405020304" pitchFamily="18" charset="0"/>
              <a:cs typeface="Times New Roman" panose="02020603050405020304" pitchFamily="18" charset="0"/>
            </a:endParaRPr>
          </a:p>
          <a:p>
            <a:pPr marL="2857500" lvl="6" indent="0">
              <a:buNone/>
            </a:pPr>
            <a:r>
              <a:rPr lang="en-US" dirty="0">
                <a:solidFill>
                  <a:schemeClr val="tx1"/>
                </a:solidFill>
                <a:latin typeface="Times New Roman" panose="02020603050405020304" pitchFamily="18" charset="0"/>
                <a:cs typeface="Times New Roman" panose="02020603050405020304" pitchFamily="18" charset="0"/>
              </a:rPr>
              <a:t>	nil </a:t>
            </a:r>
          </a:p>
        </p:txBody>
      </p:sp>
      <p:sp>
        <p:nvSpPr>
          <p:cNvPr id="6" name="TextShape 1">
            <a:extLst>
              <a:ext uri="{FF2B5EF4-FFF2-40B4-BE49-F238E27FC236}">
                <a16:creationId xmlns:a16="http://schemas.microsoft.com/office/drawing/2014/main" id="{06E2137F-6EAD-4E84-8D16-364D76A383A4}"/>
              </a:ext>
            </a:extLst>
          </p:cNvPr>
          <p:cNvSpPr txBox="1"/>
          <p:nvPr/>
        </p:nvSpPr>
        <p:spPr>
          <a:xfrm>
            <a:off x="325828" y="186342"/>
            <a:ext cx="8520120" cy="683438"/>
          </a:xfrm>
          <a:prstGeom prst="rect">
            <a:avLst/>
          </a:prstGeom>
          <a:noFill/>
          <a:ln>
            <a:noFill/>
          </a:ln>
        </p:spPr>
        <p:txBody>
          <a:bodyPr tIns="91440" bIns="91440">
            <a:normAutofit fontScale="62500" lnSpcReduction="20000"/>
          </a:bodyPr>
          <a:lstStyle/>
          <a:p>
            <a:pPr algn="just">
              <a:lnSpc>
                <a:spcPct val="100000"/>
              </a:lnSpc>
            </a:pPr>
            <a:r>
              <a:rPr lang="en-US" sz="6000" spc="-1" dirty="0">
                <a:solidFill>
                  <a:srgbClr val="00A4B6"/>
                </a:solidFill>
                <a:latin typeface="Proxima Nova"/>
                <a:ea typeface="Proxima Nova"/>
              </a:rPr>
              <a:t>Knowledge Representation</a:t>
            </a:r>
            <a:endParaRPr lang="en-US" sz="2300" b="0" strike="noStrike" spc="-1" dirty="0">
              <a:solidFill>
                <a:srgbClr val="000000"/>
              </a:solidFill>
              <a:latin typeface="Arial"/>
            </a:endParaRPr>
          </a:p>
        </p:txBody>
      </p:sp>
    </p:spTree>
    <p:extLst>
      <p:ext uri="{BB962C8B-B14F-4D97-AF65-F5344CB8AC3E}">
        <p14:creationId xmlns:p14="http://schemas.microsoft.com/office/powerpoint/2010/main" val="2537554822"/>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0" dirty="0">
                <a:solidFill>
                  <a:srgbClr val="000000"/>
                </a:solidFill>
                <a:effectLst/>
                <a:latin typeface="Times New Roman" panose="02020603050405020304" pitchFamily="18" charset="0"/>
                <a:cs typeface="Times New Roman" panose="02020603050405020304" pitchFamily="18" charset="0"/>
              </a:rPr>
              <a:t>Forward reasoning</a:t>
            </a:r>
            <a:r>
              <a:rPr lang="en-US" sz="2000" b="0" i="0" dirty="0">
                <a:solidFill>
                  <a:srgbClr val="000000"/>
                </a:solidFill>
                <a:effectLst/>
                <a:latin typeface="Times New Roman" panose="02020603050405020304" pitchFamily="18" charset="0"/>
                <a:cs typeface="Times New Roman" panose="02020603050405020304" pitchFamily="18" charset="0"/>
              </a:rPr>
              <a:t> is a process in artificial intelligence that finds all the possible solutions of a problem based on the initial data and facts. Thus, the forward reasoning is a data-driven task as it begins with new data. The main objective of the forward reasoning in AI is to find a conclusion that would follow.</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Forward reasoning flows from incipient to the consequence. The inference engine searches the knowledge base with the given information depending on the constraints. The precedence of these constraints have to match the current state.</a:t>
            </a:r>
          </a:p>
          <a:p>
            <a:endParaRPr lang="en-US" sz="2000" dirty="0">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In forward reasoning, the first step is that the system is given one or more constraints. The rules are then searched for in the knowledge base for every constraint. The rule that fulfils the condition is selected. Also, every rule can generate a new condition from the conclusion which is obtained from the invoked one. This new conditions can be added and are processed again.</a:t>
            </a:r>
          </a:p>
          <a:p>
            <a:endParaRPr lang="en-US" sz="2000" dirty="0">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The step ends if no new conditions exist. Hence, we can conclude that forward reasoning follows the top-down approach.</a:t>
            </a:r>
          </a:p>
        </p:txBody>
      </p:sp>
      <p:sp>
        <p:nvSpPr>
          <p:cNvPr id="6" name="TextShape 1">
            <a:extLst>
              <a:ext uri="{FF2B5EF4-FFF2-40B4-BE49-F238E27FC236}">
                <a16:creationId xmlns:a16="http://schemas.microsoft.com/office/drawing/2014/main" id="{06E2137F-6EAD-4E84-8D16-364D76A383A4}"/>
              </a:ext>
            </a:extLst>
          </p:cNvPr>
          <p:cNvSpPr txBox="1"/>
          <p:nvPr/>
        </p:nvSpPr>
        <p:spPr>
          <a:xfrm>
            <a:off x="325828" y="186342"/>
            <a:ext cx="8520120" cy="683438"/>
          </a:xfrm>
          <a:prstGeom prst="rect">
            <a:avLst/>
          </a:prstGeom>
          <a:noFill/>
          <a:ln>
            <a:noFill/>
          </a:ln>
        </p:spPr>
        <p:txBody>
          <a:bodyPr tIns="91440" bIns="91440">
            <a:normAutofit fontScale="62500" lnSpcReduction="20000"/>
          </a:bodyPr>
          <a:lstStyle/>
          <a:p>
            <a:pPr algn="just">
              <a:lnSpc>
                <a:spcPct val="100000"/>
              </a:lnSpc>
            </a:pPr>
            <a:r>
              <a:rPr lang="en-US" sz="6000" spc="-1" dirty="0">
                <a:solidFill>
                  <a:srgbClr val="00A4B6"/>
                </a:solidFill>
                <a:latin typeface="Proxima Nova"/>
                <a:ea typeface="Proxima Nova"/>
              </a:rPr>
              <a:t>Forward Reasoning</a:t>
            </a:r>
            <a:endParaRPr lang="en-US" sz="2300" b="0" strike="noStrike" spc="-1" dirty="0">
              <a:solidFill>
                <a:srgbClr val="000000"/>
              </a:solidFill>
              <a:latin typeface="Arial"/>
            </a:endParaRPr>
          </a:p>
        </p:txBody>
      </p:sp>
    </p:spTree>
    <p:extLst>
      <p:ext uri="{BB962C8B-B14F-4D97-AF65-F5344CB8AC3E}">
        <p14:creationId xmlns:p14="http://schemas.microsoft.com/office/powerpoint/2010/main" val="464124159"/>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0" dirty="0">
                <a:solidFill>
                  <a:srgbClr val="000000"/>
                </a:solidFill>
                <a:effectLst/>
                <a:latin typeface="Times New Roman" panose="02020603050405020304" pitchFamily="18" charset="0"/>
                <a:cs typeface="Times New Roman" panose="02020603050405020304" pitchFamily="18" charset="0"/>
              </a:rPr>
              <a:t>Backward reasoning </a:t>
            </a:r>
            <a:r>
              <a:rPr lang="en-US" sz="2000" i="0" dirty="0">
                <a:solidFill>
                  <a:srgbClr val="000000"/>
                </a:solidFill>
                <a:effectLst/>
                <a:latin typeface="Times New Roman" panose="02020603050405020304" pitchFamily="18" charset="0"/>
                <a:cs typeface="Times New Roman" panose="02020603050405020304" pitchFamily="18" charset="0"/>
              </a:rPr>
              <a:t>is the reverse process of the forward reasoning in which a goal or hypothesis is selected and it is analyzed to find the initial data, facts, and rules. Therefore, the backward reasoning is a goal driven task as it begins with conclusions or goals that are uncertain. The main objective of the backward reasoning is to find the facts that support the conclusions.</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Backward reasoning uses a conservative type of approach and flows from consequence to the incipient. The system helps to choose a goal state and reasons in a backward direction. The first step in the backward reasoning is that the goal state and rules are selected. Then, sub-goals are made from the selected rule, which need to be satisfied for the goal state to be true.</a:t>
            </a:r>
          </a:p>
          <a:p>
            <a:endParaRPr lang="en-US" sz="2000" dirty="0">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Backward reasoning is also known as a </a:t>
            </a:r>
            <a:r>
              <a:rPr lang="en-US" sz="2000" b="1" dirty="0">
                <a:solidFill>
                  <a:schemeClr val="tx1"/>
                </a:solidFill>
                <a:latin typeface="Times New Roman" panose="02020603050405020304" pitchFamily="18" charset="0"/>
                <a:cs typeface="Times New Roman" panose="02020603050405020304" pitchFamily="18" charset="0"/>
              </a:rPr>
              <a:t>decision-driven</a:t>
            </a:r>
            <a:r>
              <a:rPr lang="en-US" sz="2000" dirty="0">
                <a:solidFill>
                  <a:schemeClr val="tx1"/>
                </a:solidFill>
                <a:latin typeface="Times New Roman" panose="02020603050405020304" pitchFamily="18" charset="0"/>
                <a:cs typeface="Times New Roman" panose="02020603050405020304" pitchFamily="18" charset="0"/>
              </a:rPr>
              <a:t> or </a:t>
            </a:r>
            <a:r>
              <a:rPr lang="en-US" sz="2000" b="1" dirty="0">
                <a:solidFill>
                  <a:schemeClr val="tx1"/>
                </a:solidFill>
                <a:latin typeface="Times New Roman" panose="02020603050405020304" pitchFamily="18" charset="0"/>
                <a:cs typeface="Times New Roman" panose="02020603050405020304" pitchFamily="18" charset="0"/>
              </a:rPr>
              <a:t>goal-driven</a:t>
            </a:r>
            <a:r>
              <a:rPr lang="en-US" sz="2000" dirty="0">
                <a:solidFill>
                  <a:schemeClr val="tx1"/>
                </a:solidFill>
                <a:latin typeface="Times New Roman" panose="02020603050405020304" pitchFamily="18" charset="0"/>
                <a:cs typeface="Times New Roman" panose="02020603050405020304" pitchFamily="18" charset="0"/>
              </a:rPr>
              <a:t> inference technique because the system selects a goal state and reasons in the backward </a:t>
            </a:r>
            <a:r>
              <a:rPr lang="en-US" sz="2000">
                <a:solidFill>
                  <a:schemeClr val="tx1"/>
                </a:solidFill>
                <a:latin typeface="Times New Roman" panose="02020603050405020304" pitchFamily="18" charset="0"/>
                <a:cs typeface="Times New Roman" panose="02020603050405020304" pitchFamily="18" charset="0"/>
              </a:rPr>
              <a:t>direction.</a:t>
            </a:r>
            <a:endParaRPr lang="en-US" sz="2000" dirty="0">
              <a:latin typeface="Times New Roman" panose="02020603050405020304" pitchFamily="18" charset="0"/>
              <a:cs typeface="Times New Roman" panose="02020603050405020304" pitchFamily="18" charset="0"/>
            </a:endParaRPr>
          </a:p>
        </p:txBody>
      </p:sp>
      <p:sp>
        <p:nvSpPr>
          <p:cNvPr id="6" name="TextShape 1">
            <a:extLst>
              <a:ext uri="{FF2B5EF4-FFF2-40B4-BE49-F238E27FC236}">
                <a16:creationId xmlns:a16="http://schemas.microsoft.com/office/drawing/2014/main" id="{06E2137F-6EAD-4E84-8D16-364D76A383A4}"/>
              </a:ext>
            </a:extLst>
          </p:cNvPr>
          <p:cNvSpPr txBox="1"/>
          <p:nvPr/>
        </p:nvSpPr>
        <p:spPr>
          <a:xfrm>
            <a:off x="325828" y="186342"/>
            <a:ext cx="8520120" cy="683438"/>
          </a:xfrm>
          <a:prstGeom prst="rect">
            <a:avLst/>
          </a:prstGeom>
          <a:noFill/>
          <a:ln>
            <a:noFill/>
          </a:ln>
        </p:spPr>
        <p:txBody>
          <a:bodyPr tIns="91440" bIns="91440">
            <a:normAutofit fontScale="62500" lnSpcReduction="20000"/>
          </a:bodyPr>
          <a:lstStyle/>
          <a:p>
            <a:pPr algn="just">
              <a:lnSpc>
                <a:spcPct val="100000"/>
              </a:lnSpc>
            </a:pPr>
            <a:r>
              <a:rPr lang="en-US" sz="6000" spc="-1" dirty="0">
                <a:solidFill>
                  <a:srgbClr val="00A4B6"/>
                </a:solidFill>
                <a:latin typeface="Proxima Nova"/>
                <a:ea typeface="Proxima Nova"/>
              </a:rPr>
              <a:t>Backward Reasoning</a:t>
            </a:r>
            <a:endParaRPr lang="en-US" sz="2300" b="0" strike="noStrike" spc="-1" dirty="0">
              <a:solidFill>
                <a:srgbClr val="000000"/>
              </a:solidFill>
              <a:latin typeface="Arial"/>
            </a:endParaRPr>
          </a:p>
        </p:txBody>
      </p:sp>
    </p:spTree>
    <p:extLst>
      <p:ext uri="{BB962C8B-B14F-4D97-AF65-F5344CB8AC3E}">
        <p14:creationId xmlns:p14="http://schemas.microsoft.com/office/powerpoint/2010/main" val="382125007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rPr>
              <a:t>Resolution is a procedure, which gains its efficiency from the fact that it operates on statements that have been converted to a very </a:t>
            </a:r>
            <a:r>
              <a:rPr lang="en-US" sz="2000" b="1" dirty="0">
                <a:solidFill>
                  <a:schemeClr val="tx1"/>
                </a:solidFill>
              </a:rPr>
              <a:t>convenient standard form</a:t>
            </a:r>
            <a:r>
              <a:rPr lang="en-US" sz="2000" dirty="0">
                <a:solidFill>
                  <a:schemeClr val="tx1"/>
                </a:solidFill>
              </a:rPr>
              <a:t>.</a:t>
            </a:r>
          </a:p>
          <a:p>
            <a:r>
              <a:rPr lang="en-US" sz="2000" dirty="0">
                <a:solidFill>
                  <a:schemeClr val="tx1"/>
                </a:solidFill>
              </a:rPr>
              <a:t>Resolution produces proofs by </a:t>
            </a:r>
            <a:r>
              <a:rPr lang="en-US" sz="2000" b="1" dirty="0">
                <a:solidFill>
                  <a:schemeClr val="tx1"/>
                </a:solidFill>
              </a:rPr>
              <a:t>refutation</a:t>
            </a:r>
            <a:r>
              <a:rPr lang="en-US" sz="2000" dirty="0">
                <a:solidFill>
                  <a:schemeClr val="tx1"/>
                </a:solidFill>
              </a:rPr>
              <a:t>. </a:t>
            </a:r>
          </a:p>
          <a:p>
            <a:r>
              <a:rPr lang="en-US" sz="2000" dirty="0">
                <a:solidFill>
                  <a:schemeClr val="tx1"/>
                </a:solidFill>
              </a:rPr>
              <a:t>In other words, to prove a statement (i.e., to show that it is valid), resolution attempts to show that the </a:t>
            </a:r>
            <a:r>
              <a:rPr lang="en-US" sz="2000" b="1" dirty="0">
                <a:solidFill>
                  <a:schemeClr val="tx1"/>
                </a:solidFill>
              </a:rPr>
              <a:t>negation of the statement produces a contradiction</a:t>
            </a:r>
            <a:r>
              <a:rPr lang="en-US" sz="2000" dirty="0">
                <a:solidFill>
                  <a:schemeClr val="tx1"/>
                </a:solidFill>
              </a:rPr>
              <a:t> with the known statements (that it is un-satisfiable). </a:t>
            </a:r>
          </a:p>
          <a:p>
            <a:r>
              <a:rPr lang="en-US" sz="2000" dirty="0">
                <a:solidFill>
                  <a:schemeClr val="tx1"/>
                </a:solidFill>
              </a:rPr>
              <a:t>The resolution procedure is a </a:t>
            </a:r>
            <a:r>
              <a:rPr lang="en-US" sz="2000" b="1" dirty="0">
                <a:solidFill>
                  <a:schemeClr val="tx1"/>
                </a:solidFill>
              </a:rPr>
              <a:t>simple iterative process</a:t>
            </a:r>
            <a:r>
              <a:rPr lang="en-US" sz="2000" dirty="0">
                <a:solidFill>
                  <a:schemeClr val="tx1"/>
                </a:solidFill>
              </a:rPr>
              <a:t>: at each step, two clauses, called the parent clauses, are compared (resolved), resulting into a new clause that has been inferred from them. </a:t>
            </a:r>
          </a:p>
          <a:p>
            <a:r>
              <a:rPr lang="en-US" sz="2000" dirty="0">
                <a:solidFill>
                  <a:schemeClr val="tx1"/>
                </a:solidFill>
              </a:rPr>
              <a:t>The new clause represents ways that the two parent clauses interact with each other.</a:t>
            </a:r>
          </a:p>
          <a:p>
            <a:endParaRPr lang="en-US" sz="2000" dirty="0">
              <a:solidFill>
                <a:schemeClr val="tx1"/>
              </a:solidFill>
            </a:endParaRPr>
          </a:p>
          <a:p>
            <a:pPr marL="114300" indent="0">
              <a:buNone/>
            </a:pPr>
            <a:r>
              <a:rPr lang="en-US" sz="2000" dirty="0">
                <a:solidFill>
                  <a:schemeClr val="tx1"/>
                </a:solidFill>
              </a:rPr>
              <a:t>		 (-) Negative </a:t>
            </a:r>
            <a:r>
              <a:rPr lang="en-US" sz="2800" dirty="0">
                <a:solidFill>
                  <a:schemeClr val="tx1"/>
                </a:solidFill>
              </a:rPr>
              <a:t>+ </a:t>
            </a:r>
            <a:r>
              <a:rPr lang="en-US" sz="2000" dirty="0">
                <a:solidFill>
                  <a:schemeClr val="tx1"/>
                </a:solidFill>
              </a:rPr>
              <a:t>Negative (-) </a:t>
            </a:r>
            <a:r>
              <a:rPr lang="en-US" sz="2800" dirty="0">
                <a:solidFill>
                  <a:schemeClr val="tx1"/>
                </a:solidFill>
              </a:rPr>
              <a:t>= </a:t>
            </a:r>
            <a:r>
              <a:rPr lang="en-US" sz="2000" dirty="0">
                <a:solidFill>
                  <a:schemeClr val="tx1"/>
                </a:solidFill>
              </a:rPr>
              <a:t>Positive (+)</a:t>
            </a:r>
          </a:p>
          <a:p>
            <a:pPr marL="0" indent="0">
              <a:buNone/>
            </a:pPr>
            <a:endParaRPr lang="en-US" sz="2000" dirty="0">
              <a:solidFill>
                <a:schemeClr val="tx1"/>
              </a:solidFill>
            </a:endParaRPr>
          </a:p>
        </p:txBody>
      </p:sp>
      <p:sp>
        <p:nvSpPr>
          <p:cNvPr id="6" name="TextShape 1">
            <a:extLst>
              <a:ext uri="{FF2B5EF4-FFF2-40B4-BE49-F238E27FC236}">
                <a16:creationId xmlns:a16="http://schemas.microsoft.com/office/drawing/2014/main" id="{06E2137F-6EAD-4E84-8D16-364D76A383A4}"/>
              </a:ext>
            </a:extLst>
          </p:cNvPr>
          <p:cNvSpPr txBox="1"/>
          <p:nvPr/>
        </p:nvSpPr>
        <p:spPr>
          <a:xfrm>
            <a:off x="325828" y="186342"/>
            <a:ext cx="8520120" cy="683438"/>
          </a:xfrm>
          <a:prstGeom prst="rect">
            <a:avLst/>
          </a:prstGeom>
          <a:noFill/>
          <a:ln>
            <a:noFill/>
          </a:ln>
        </p:spPr>
        <p:txBody>
          <a:bodyPr tIns="91440" bIns="91440">
            <a:normAutofit fontScale="62500" lnSpcReduction="20000"/>
          </a:bodyPr>
          <a:lstStyle/>
          <a:p>
            <a:pPr algn="just">
              <a:lnSpc>
                <a:spcPct val="100000"/>
              </a:lnSpc>
            </a:pPr>
            <a:r>
              <a:rPr lang="en-US" sz="6000" spc="-1" dirty="0">
                <a:solidFill>
                  <a:srgbClr val="00A4B6"/>
                </a:solidFill>
                <a:latin typeface="Proxima Nova"/>
                <a:ea typeface="Proxima Nova"/>
              </a:rPr>
              <a:t>Resolution</a:t>
            </a:r>
            <a:endParaRPr lang="en-US" sz="2300" b="0" strike="noStrike" spc="-1" dirty="0">
              <a:solidFill>
                <a:srgbClr val="000000"/>
              </a:solidFill>
              <a:latin typeface="Arial"/>
            </a:endParaRPr>
          </a:p>
        </p:txBody>
      </p:sp>
    </p:spTree>
    <p:extLst>
      <p:ext uri="{BB962C8B-B14F-4D97-AF65-F5344CB8AC3E}">
        <p14:creationId xmlns:p14="http://schemas.microsoft.com/office/powerpoint/2010/main" val="3527963045"/>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534021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None/>
            </a:pPr>
            <a:r>
              <a:rPr lang="en-US" sz="2000" dirty="0">
                <a:solidFill>
                  <a:schemeClr val="tx1"/>
                </a:solidFill>
                <a:latin typeface="Times New Roman" panose="02020603050405020304" pitchFamily="18" charset="0"/>
                <a:cs typeface="Times New Roman" panose="02020603050405020304" pitchFamily="18" charset="0"/>
              </a:rPr>
              <a:t>Suppose we know:</a:t>
            </a:r>
          </a:p>
          <a:p>
            <a:pPr marL="114300" indent="0">
              <a:buNone/>
            </a:pPr>
            <a:endParaRPr lang="en-US" altLang="en-US" sz="20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altLang="en-US" sz="2000" dirty="0">
                <a:solidFill>
                  <a:schemeClr val="tx1"/>
                </a:solidFill>
                <a:latin typeface="Times New Roman" panose="02020603050405020304" pitchFamily="18" charset="0"/>
                <a:cs typeface="Times New Roman" panose="02020603050405020304" pitchFamily="18" charset="0"/>
              </a:rPr>
              <a:t>winter </a:t>
            </a:r>
            <a:r>
              <a:rPr lang="en-US" alt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summer</a:t>
            </a:r>
          </a:p>
          <a:p>
            <a:pPr marL="114300" indent="0">
              <a:buNone/>
            </a:pPr>
            <a:r>
              <a:rPr lang="en-US" alt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winter</a:t>
            </a:r>
          </a:p>
          <a:p>
            <a:pPr marL="114300" indent="0">
              <a:buNone/>
            </a:pPr>
            <a:r>
              <a:rPr lang="en-US" alt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summer</a:t>
            </a:r>
          </a:p>
          <a:p>
            <a:pPr marL="114300" indent="0">
              <a:buNone/>
            </a:pPr>
            <a:r>
              <a:rPr lang="en-US" alt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p>
          <a:p>
            <a:pPr marL="114300" indent="0">
              <a:buNone/>
            </a:pPr>
            <a:r>
              <a:rPr lang="en-US" alt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summer</a:t>
            </a:r>
          </a:p>
          <a:p>
            <a:pPr marL="114300" indent="0">
              <a:buNone/>
            </a:pPr>
            <a:r>
              <a:rPr lang="en-US" alt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nil </a:t>
            </a:r>
          </a:p>
          <a:p>
            <a:pPr marL="114300" indent="0">
              <a:buNone/>
            </a:pPr>
            <a:endParaRPr lang="en-US" alt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marL="114300" indent="0">
              <a:buNone/>
            </a:pPr>
            <a:r>
              <a:rPr lang="en-US" altLang="en-US" sz="2000" dirty="0">
                <a:solidFill>
                  <a:schemeClr val="tx1"/>
                </a:solidFill>
                <a:latin typeface="Times New Roman" panose="02020603050405020304" pitchFamily="18" charset="0"/>
                <a:cs typeface="Times New Roman" panose="02020603050405020304" pitchFamily="18" charset="0"/>
              </a:rPr>
              <a:t>  winter </a:t>
            </a:r>
            <a:r>
              <a:rPr lang="en-US" alt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summer</a:t>
            </a:r>
          </a:p>
          <a:p>
            <a:pPr marL="114300" indent="0">
              <a:buNone/>
            </a:pPr>
            <a:r>
              <a:rPr lang="en-US" alt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winter  cold</a:t>
            </a:r>
          </a:p>
          <a:p>
            <a:pPr marL="114300" indent="0">
              <a:buNone/>
            </a:pPr>
            <a:r>
              <a:rPr lang="en-US" alt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p>
          <a:p>
            <a:pPr marL="114300" indent="0">
              <a:buNone/>
            </a:pPr>
            <a:r>
              <a:rPr lang="en-US" alt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summer  cold</a:t>
            </a:r>
          </a:p>
        </p:txBody>
      </p:sp>
      <p:sp>
        <p:nvSpPr>
          <p:cNvPr id="6" name="TextShape 1">
            <a:extLst>
              <a:ext uri="{FF2B5EF4-FFF2-40B4-BE49-F238E27FC236}">
                <a16:creationId xmlns:a16="http://schemas.microsoft.com/office/drawing/2014/main" id="{06E2137F-6EAD-4E84-8D16-364D76A383A4}"/>
              </a:ext>
            </a:extLst>
          </p:cNvPr>
          <p:cNvSpPr txBox="1"/>
          <p:nvPr/>
        </p:nvSpPr>
        <p:spPr>
          <a:xfrm>
            <a:off x="325828" y="186342"/>
            <a:ext cx="8520120" cy="683438"/>
          </a:xfrm>
          <a:prstGeom prst="rect">
            <a:avLst/>
          </a:prstGeom>
          <a:noFill/>
          <a:ln>
            <a:noFill/>
          </a:ln>
        </p:spPr>
        <p:txBody>
          <a:bodyPr tIns="91440" bIns="91440">
            <a:normAutofit fontScale="62500" lnSpcReduction="20000"/>
          </a:bodyPr>
          <a:lstStyle/>
          <a:p>
            <a:pPr algn="just">
              <a:lnSpc>
                <a:spcPct val="100000"/>
              </a:lnSpc>
            </a:pPr>
            <a:r>
              <a:rPr lang="en-US" sz="6000" spc="-1" dirty="0">
                <a:solidFill>
                  <a:srgbClr val="00A4B6"/>
                </a:solidFill>
                <a:latin typeface="Proxima Nova"/>
                <a:ea typeface="Proxima Nova"/>
              </a:rPr>
              <a:t>Resolution</a:t>
            </a:r>
            <a:endParaRPr lang="en-US" sz="2300" b="0" strike="noStrike" spc="-1" dirty="0">
              <a:solidFill>
                <a:srgbClr val="000000"/>
              </a:solidFill>
              <a:latin typeface="Arial"/>
            </a:endParaRPr>
          </a:p>
        </p:txBody>
      </p:sp>
    </p:spTree>
    <p:extLst>
      <p:ext uri="{BB962C8B-B14F-4D97-AF65-F5344CB8AC3E}">
        <p14:creationId xmlns:p14="http://schemas.microsoft.com/office/powerpoint/2010/main" val="3665837483"/>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B7AB6A-F3A6-D3E9-0E98-2346B5A9E0CA}"/>
              </a:ext>
            </a:extLst>
          </p:cNvPr>
          <p:cNvSpPr>
            <a:spLocks noGrp="1"/>
          </p:cNvSpPr>
          <p:nvPr>
            <p:ph type="body"/>
          </p:nvPr>
        </p:nvSpPr>
        <p:spPr>
          <a:xfrm>
            <a:off x="272805" y="1484895"/>
            <a:ext cx="11360160" cy="4554720"/>
          </a:xfrm>
          <a:ln/>
        </p:spPr>
        <p:style>
          <a:lnRef idx="2">
            <a:schemeClr val="accent5"/>
          </a:lnRef>
          <a:fillRef idx="1">
            <a:schemeClr val="lt1"/>
          </a:fillRef>
          <a:effectRef idx="0">
            <a:schemeClr val="accent5"/>
          </a:effectRef>
          <a:fontRef idx="minor">
            <a:schemeClr val="dk1"/>
          </a:fontRef>
        </p:style>
        <p:txBody>
          <a:bodyPr anchor="ctr" anchorCtr="0">
            <a:normAutofit/>
          </a:bodyPr>
          <a:lstStyle/>
          <a:p>
            <a:pPr algn="ctr"/>
            <a:r>
              <a:rPr lang="en-IN" sz="6400" dirty="0">
                <a:solidFill>
                  <a:schemeClr val="accent5"/>
                </a:solidFill>
              </a:rPr>
              <a:t>Reference Book</a:t>
            </a:r>
          </a:p>
          <a:p>
            <a:pPr algn="ctr"/>
            <a:r>
              <a:rPr lang="en-IN" sz="1867" dirty="0">
                <a:solidFill>
                  <a:schemeClr val="accent5"/>
                </a:solidFill>
                <a:hlinkClick r:id="rId2"/>
              </a:rPr>
              <a:t>Artificial Intelligence – Kevin Knight and Elaine Rich</a:t>
            </a:r>
            <a:endParaRPr lang="en-IN" sz="1867" dirty="0">
              <a:solidFill>
                <a:schemeClr val="accent5"/>
              </a:solidFill>
            </a:endParaRPr>
          </a:p>
        </p:txBody>
      </p:sp>
    </p:spTree>
    <p:extLst>
      <p:ext uri="{BB962C8B-B14F-4D97-AF65-F5344CB8AC3E}">
        <p14:creationId xmlns:p14="http://schemas.microsoft.com/office/powerpoint/2010/main" val="3626967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Unit-3   Knowledge Representation</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b="1" dirty="0">
                <a:latin typeface="CastleT" panose="020E0602050706020204" pitchFamily="34" charset="0"/>
              </a:rPr>
              <a:t>Representations And Mappings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Approaches To Knowledge Representation</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Representation of Simple Facts In Logic</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Representing Instance And Isa Relationships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Computable Functions and Predicates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Resolution</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Procedural versus Declarative Knowledge</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Logic Programming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Forward versus Backward Reasoning</a:t>
            </a:r>
          </a:p>
        </p:txBody>
      </p:sp>
    </p:spTree>
    <p:extLst>
      <p:ext uri="{BB962C8B-B14F-4D97-AF65-F5344CB8AC3E}">
        <p14:creationId xmlns:p14="http://schemas.microsoft.com/office/powerpoint/2010/main" val="1049238222"/>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Data</a:t>
            </a: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  is viewed as collection of disconnected  facts.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 </a:t>
            </a:r>
            <a:r>
              <a:rPr kumimoji="0" lang="en-US" sz="2400" b="1"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Information</a:t>
            </a: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  emerges when relationships  among facts  are established and understood.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Provides answers to "who", "what", "where", and "when".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Knowledge </a:t>
            </a: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emerges when relationships among patterns are identified and understood. Provides answers as "how".</a:t>
            </a:r>
          </a:p>
        </p:txBody>
      </p:sp>
      <p:sp>
        <p:nvSpPr>
          <p:cNvPr id="4" name="TextShape 1">
            <a:extLst>
              <a:ext uri="{FF2B5EF4-FFF2-40B4-BE49-F238E27FC236}">
                <a16:creationId xmlns:a16="http://schemas.microsoft.com/office/drawing/2014/main" id="{55DDBE76-BF30-4943-AF26-A91636860316}"/>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Unit-3   Knowledge Representation</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Tree>
    <p:extLst>
      <p:ext uri="{BB962C8B-B14F-4D97-AF65-F5344CB8AC3E}">
        <p14:creationId xmlns:p14="http://schemas.microsoft.com/office/powerpoint/2010/main" val="3463615595"/>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Times New Roman" panose="02020603050405020304" pitchFamily="18" charset="0"/>
                <a:cs typeface="Times New Roman" panose="02020603050405020304" pitchFamily="18" charset="0"/>
              </a:rPr>
              <a:t>In order to solve complex problems encountered in artificial intelligence, one needs both a large amount of </a:t>
            </a:r>
            <a:r>
              <a:rPr lang="en-US" sz="2000" dirty="0">
                <a:solidFill>
                  <a:schemeClr val="accent1">
                    <a:lumMod val="75000"/>
                  </a:schemeClr>
                </a:solidFill>
                <a:latin typeface="Times New Roman" panose="02020603050405020304" pitchFamily="18" charset="0"/>
                <a:cs typeface="Times New Roman" panose="02020603050405020304" pitchFamily="18" charset="0"/>
              </a:rPr>
              <a:t>knowledge</a:t>
            </a:r>
            <a:r>
              <a:rPr lang="en-US" sz="2000" dirty="0">
                <a:solidFill>
                  <a:schemeClr val="tx1"/>
                </a:solidFill>
                <a:latin typeface="Times New Roman" panose="02020603050405020304" pitchFamily="18" charset="0"/>
                <a:cs typeface="Times New Roman" panose="02020603050405020304" pitchFamily="18" charset="0"/>
              </a:rPr>
              <a:t> and </a:t>
            </a:r>
            <a:r>
              <a:rPr lang="en-US" sz="2000" dirty="0">
                <a:solidFill>
                  <a:schemeClr val="accent1">
                    <a:lumMod val="75000"/>
                  </a:schemeClr>
                </a:solidFill>
                <a:latin typeface="Times New Roman" panose="02020603050405020304" pitchFamily="18" charset="0"/>
                <a:cs typeface="Times New Roman" panose="02020603050405020304" pitchFamily="18" charset="0"/>
              </a:rPr>
              <a:t>some mechanism for manipulating that knowledge </a:t>
            </a:r>
            <a:r>
              <a:rPr lang="en-US" sz="2000" dirty="0">
                <a:solidFill>
                  <a:schemeClr val="tx1"/>
                </a:solidFill>
                <a:latin typeface="Times New Roman" panose="02020603050405020304" pitchFamily="18" charset="0"/>
                <a:cs typeface="Times New Roman" panose="02020603050405020304" pitchFamily="18" charset="0"/>
              </a:rPr>
              <a:t>to create solutions.</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Knowledge and Representation are two distinct entities. They play central but distinguishable roles in the </a:t>
            </a:r>
            <a:r>
              <a:rPr lang="en-US" sz="2000" dirty="0">
                <a:solidFill>
                  <a:schemeClr val="accent1">
                    <a:lumMod val="75000"/>
                  </a:schemeClr>
                </a:solidFill>
                <a:latin typeface="Times New Roman" panose="02020603050405020304" pitchFamily="18" charset="0"/>
                <a:cs typeface="Times New Roman" panose="02020603050405020304" pitchFamily="18" charset="0"/>
              </a:rPr>
              <a:t>intelligent system</a:t>
            </a:r>
            <a:r>
              <a:rPr lang="en-US" sz="2000" dirty="0">
                <a:solidFill>
                  <a:schemeClr val="tx1"/>
                </a:solidFill>
                <a:latin typeface="Times New Roman" panose="02020603050405020304" pitchFamily="18" charset="0"/>
                <a:cs typeface="Times New Roman" panose="02020603050405020304" pitchFamily="18" charset="0"/>
              </a:rPr>
              <a:t>.</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Knowledge is a description of the world. It determines a system’s competence by what it knows.</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Representation is the way knowledge is encoded. It defines a system’s performance in doing something.</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The Knowledge Representation models/mechanisms are often based on:</a:t>
            </a:r>
          </a:p>
          <a:p>
            <a:pPr marL="114300" indent="0">
              <a:buNone/>
            </a:pPr>
            <a:r>
              <a:rPr lang="en-US" sz="2000" dirty="0">
                <a:solidFill>
                  <a:schemeClr val="tx1"/>
                </a:solidFill>
                <a:latin typeface="Times New Roman" panose="02020603050405020304" pitchFamily="18" charset="0"/>
                <a:cs typeface="Times New Roman" panose="02020603050405020304" pitchFamily="18" charset="0"/>
              </a:rPr>
              <a:t>		◊ Logic ◊ Rules</a:t>
            </a:r>
          </a:p>
          <a:p>
            <a:pPr marL="114300" indent="0">
              <a:buNone/>
            </a:pPr>
            <a:r>
              <a:rPr lang="en-US" sz="2000" dirty="0">
                <a:solidFill>
                  <a:schemeClr val="tx1"/>
                </a:solidFill>
                <a:latin typeface="Times New Roman" panose="02020603050405020304" pitchFamily="18" charset="0"/>
                <a:cs typeface="Times New Roman" panose="02020603050405020304" pitchFamily="18" charset="0"/>
              </a:rPr>
              <a:t>		◊ Frames ◊ Semantic Net</a:t>
            </a:r>
          </a:p>
        </p:txBody>
      </p:sp>
      <p:sp>
        <p:nvSpPr>
          <p:cNvPr id="4" name="TextShape 1">
            <a:extLst>
              <a:ext uri="{FF2B5EF4-FFF2-40B4-BE49-F238E27FC236}">
                <a16:creationId xmlns:a16="http://schemas.microsoft.com/office/drawing/2014/main" id="{55DDBE76-BF30-4943-AF26-A91636860316}"/>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Unit-3   Knowledge Representation</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Tree>
    <p:extLst>
      <p:ext uri="{BB962C8B-B14F-4D97-AF65-F5344CB8AC3E}">
        <p14:creationId xmlns:p14="http://schemas.microsoft.com/office/powerpoint/2010/main" val="1759151996"/>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accent1">
                    <a:lumMod val="75000"/>
                  </a:schemeClr>
                </a:solidFill>
                <a:latin typeface="Times New Roman" panose="02020603050405020304" pitchFamily="18" charset="0"/>
                <a:cs typeface="Times New Roman" panose="02020603050405020304" pitchFamily="18" charset="0"/>
              </a:rPr>
              <a:t>Facts</a:t>
            </a:r>
            <a:r>
              <a:rPr lang="en-US" sz="2000" dirty="0">
                <a:solidFill>
                  <a:schemeClr val="tx1"/>
                </a:solidFill>
                <a:latin typeface="Times New Roman" panose="02020603050405020304" pitchFamily="18" charset="0"/>
                <a:cs typeface="Times New Roman" panose="02020603050405020304" pitchFamily="18" charset="0"/>
              </a:rPr>
              <a:t>: things we want to represent.</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accent1">
                    <a:lumMod val="75000"/>
                  </a:schemeClr>
                </a:solidFill>
                <a:latin typeface="Times New Roman" panose="02020603050405020304" pitchFamily="18" charset="0"/>
                <a:cs typeface="Times New Roman" panose="02020603050405020304" pitchFamily="18" charset="0"/>
              </a:rPr>
              <a:t>Representations</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accent1">
                    <a:lumMod val="75000"/>
                  </a:schemeClr>
                </a:solidFill>
                <a:latin typeface="Times New Roman" panose="02020603050405020304" pitchFamily="18" charset="0"/>
                <a:cs typeface="Times New Roman" panose="02020603050405020304" pitchFamily="18" charset="0"/>
              </a:rPr>
              <a:t>of</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accent1">
                    <a:lumMod val="75000"/>
                  </a:schemeClr>
                </a:solidFill>
                <a:latin typeface="Times New Roman" panose="02020603050405020304" pitchFamily="18" charset="0"/>
                <a:cs typeface="Times New Roman" panose="02020603050405020304" pitchFamily="18" charset="0"/>
              </a:rPr>
              <a:t>facts</a:t>
            </a:r>
            <a:r>
              <a:rPr lang="en-US" sz="2000" dirty="0">
                <a:solidFill>
                  <a:schemeClr val="tx1"/>
                </a:solidFill>
                <a:latin typeface="Times New Roman" panose="02020603050405020304" pitchFamily="18" charset="0"/>
                <a:cs typeface="Times New Roman" panose="02020603050405020304" pitchFamily="18" charset="0"/>
              </a:rPr>
              <a:t>: things we can manipulate</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To derive a new information from old one (i.e to infer)  mapping is required </a:t>
            </a:r>
          </a:p>
          <a:p>
            <a:pPr marL="114300" indent="0">
              <a:buNone/>
            </a:pPr>
            <a:r>
              <a:rPr lang="en-US" sz="2000" dirty="0">
                <a:solidFill>
                  <a:schemeClr val="tx1"/>
                </a:solidFill>
                <a:latin typeface="Times New Roman" panose="02020603050405020304" pitchFamily="18" charset="0"/>
                <a:cs typeface="Times New Roman" panose="02020603050405020304" pitchFamily="18" charset="0"/>
              </a:rPr>
              <a:t>       map "facts to symbols" and "symbols to facts" using forward and backward representation mapping.</a:t>
            </a: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55DDBE76-BF30-4943-AF26-A91636860316}"/>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Representation &amp; Mapping</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pic>
        <p:nvPicPr>
          <p:cNvPr id="5" name="Picture 4">
            <a:extLst>
              <a:ext uri="{FF2B5EF4-FFF2-40B4-BE49-F238E27FC236}">
                <a16:creationId xmlns:a16="http://schemas.microsoft.com/office/drawing/2014/main" id="{766BEA7E-E059-45D9-83EF-A5786A0A803D}"/>
              </a:ext>
            </a:extLst>
          </p:cNvPr>
          <p:cNvPicPr>
            <a:picLocks noChangeAspect="1"/>
          </p:cNvPicPr>
          <p:nvPr/>
        </p:nvPicPr>
        <p:blipFill>
          <a:blip r:embed="rId2"/>
          <a:stretch>
            <a:fillRect/>
          </a:stretch>
        </p:blipFill>
        <p:spPr>
          <a:xfrm>
            <a:off x="3159648" y="3944534"/>
            <a:ext cx="4352500" cy="2522786"/>
          </a:xfrm>
          <a:prstGeom prst="rect">
            <a:avLst/>
          </a:prstGeom>
        </p:spPr>
      </p:pic>
    </p:spTree>
    <p:extLst>
      <p:ext uri="{BB962C8B-B14F-4D97-AF65-F5344CB8AC3E}">
        <p14:creationId xmlns:p14="http://schemas.microsoft.com/office/powerpoint/2010/main" val="248520741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rPr>
              <a:t>Spot is a dog	</a:t>
            </a:r>
          </a:p>
          <a:p>
            <a:pPr marL="114300" indent="0">
              <a:buNone/>
            </a:pPr>
            <a:r>
              <a:rPr lang="en-US" sz="2000" dirty="0">
                <a:solidFill>
                  <a:schemeClr val="tx1"/>
                </a:solidFill>
              </a:rPr>
              <a:t>		</a:t>
            </a:r>
          </a:p>
          <a:p>
            <a:r>
              <a:rPr lang="en-US" sz="2000" dirty="0">
                <a:solidFill>
                  <a:schemeClr val="tx1"/>
                </a:solidFill>
              </a:rPr>
              <a:t>Every dog has a tail			</a:t>
            </a:r>
          </a:p>
          <a:p>
            <a:pPr marL="114300" indent="0">
              <a:buNone/>
            </a:pPr>
            <a:r>
              <a:rPr lang="en-US" sz="2000" dirty="0">
                <a:solidFill>
                  <a:schemeClr val="tx1"/>
                </a:solidFill>
              </a:rPr>
              <a:t>	</a:t>
            </a:r>
          </a:p>
          <a:p>
            <a:pPr marL="114300" indent="0">
              <a:buNone/>
            </a:pPr>
            <a:endParaRPr lang="en-US" sz="2000" dirty="0">
              <a:solidFill>
                <a:schemeClr val="tx1"/>
              </a:solidFill>
            </a:endParaRPr>
          </a:p>
          <a:p>
            <a:pPr marL="114300" indent="0">
              <a:buNone/>
            </a:pPr>
            <a:r>
              <a:rPr lang="en-US" sz="2000" dirty="0">
                <a:solidFill>
                  <a:schemeClr val="tx1"/>
                </a:solidFill>
              </a:rPr>
              <a:t>	</a:t>
            </a:r>
          </a:p>
          <a:p>
            <a:pPr marL="114300" indent="0">
              <a:buNone/>
            </a:pPr>
            <a:r>
              <a:rPr lang="en-US" sz="2000" dirty="0">
                <a:solidFill>
                  <a:schemeClr val="tx1"/>
                </a:solidFill>
              </a:rPr>
              <a:t>	</a:t>
            </a:r>
          </a:p>
          <a:p>
            <a:pPr marL="114300" indent="0">
              <a:buNone/>
            </a:pPr>
            <a:r>
              <a:rPr lang="en-US" sz="2000" dirty="0">
                <a:solidFill>
                  <a:schemeClr val="tx1"/>
                </a:solidFill>
              </a:rPr>
              <a:t>       Spot has a tail	</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55DDBE76-BF30-4943-AF26-A91636860316}"/>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Unit-3   Knowledge Representation</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5" name="AutoShape 4">
            <a:extLst>
              <a:ext uri="{FF2B5EF4-FFF2-40B4-BE49-F238E27FC236}">
                <a16:creationId xmlns:a16="http://schemas.microsoft.com/office/drawing/2014/main" id="{AAB8C7D0-2AEE-4A3D-9B28-D1B6866B2064}"/>
              </a:ext>
            </a:extLst>
          </p:cNvPr>
          <p:cNvSpPr>
            <a:spLocks noChangeArrowheads="1"/>
          </p:cNvSpPr>
          <p:nvPr/>
        </p:nvSpPr>
        <p:spPr bwMode="auto">
          <a:xfrm>
            <a:off x="1595098" y="2895600"/>
            <a:ext cx="457200" cy="533400"/>
          </a:xfrm>
          <a:prstGeom prst="downArrow">
            <a:avLst>
              <a:gd name="adj1" fmla="val 50000"/>
              <a:gd name="adj2" fmla="val 29167"/>
            </a:avLst>
          </a:prstGeom>
          <a:solidFill>
            <a:srgbClr val="FF9900"/>
          </a:solidFill>
          <a:ln w="9525">
            <a:noFill/>
            <a:miter lim="800000"/>
            <a:headEnd/>
            <a:tailEnd/>
          </a:ln>
          <a:effectLst/>
        </p:spPr>
        <p:txBody>
          <a:bodyPr wrap="none" anchor="ctr"/>
          <a:lstStyle/>
          <a:p>
            <a:endParaRPr lang="en-US"/>
          </a:p>
        </p:txBody>
      </p:sp>
      <p:sp>
        <p:nvSpPr>
          <p:cNvPr id="6" name="TextBox 5">
            <a:extLst>
              <a:ext uri="{FF2B5EF4-FFF2-40B4-BE49-F238E27FC236}">
                <a16:creationId xmlns:a16="http://schemas.microsoft.com/office/drawing/2014/main" id="{1175F189-C19C-44B6-B61A-4BC06F5BF5CE}"/>
              </a:ext>
            </a:extLst>
          </p:cNvPr>
          <p:cNvSpPr txBox="1"/>
          <p:nvPr/>
        </p:nvSpPr>
        <p:spPr>
          <a:xfrm>
            <a:off x="5975867" y="1229400"/>
            <a:ext cx="3006355" cy="400110"/>
          </a:xfrm>
          <a:prstGeom prst="rect">
            <a:avLst/>
          </a:prstGeom>
          <a:noFill/>
        </p:spPr>
        <p:txBody>
          <a:bodyPr wrap="square">
            <a:spAutoFit/>
          </a:bodyPr>
          <a:lstStyle/>
          <a:p>
            <a:r>
              <a:rPr lang="en-US" sz="2000" dirty="0">
                <a:solidFill>
                  <a:srgbClr val="0000FF"/>
                </a:solidFill>
              </a:rPr>
              <a:t>dog(Spot)</a:t>
            </a:r>
          </a:p>
        </p:txBody>
      </p:sp>
      <p:sp>
        <p:nvSpPr>
          <p:cNvPr id="8" name="TextBox 7">
            <a:extLst>
              <a:ext uri="{FF2B5EF4-FFF2-40B4-BE49-F238E27FC236}">
                <a16:creationId xmlns:a16="http://schemas.microsoft.com/office/drawing/2014/main" id="{E4323F23-3ABE-49E9-9568-71536B39C3B9}"/>
              </a:ext>
            </a:extLst>
          </p:cNvPr>
          <p:cNvSpPr txBox="1"/>
          <p:nvPr/>
        </p:nvSpPr>
        <p:spPr>
          <a:xfrm>
            <a:off x="5975867" y="1930264"/>
            <a:ext cx="3144578" cy="400110"/>
          </a:xfrm>
          <a:prstGeom prst="rect">
            <a:avLst/>
          </a:prstGeom>
          <a:noFill/>
        </p:spPr>
        <p:txBody>
          <a:bodyPr wrap="square">
            <a:spAutoFit/>
          </a:bodyPr>
          <a:lstStyle/>
          <a:p>
            <a:r>
              <a:rPr lang="en-GB" sz="2000" dirty="0">
                <a:solidFill>
                  <a:srgbClr val="0000FF"/>
                </a:solidFill>
                <a:sym typeface="Symbol" pitchFamily="18" charset="2"/>
              </a:rPr>
              <a:t>x: dog(x)  </a:t>
            </a:r>
            <a:r>
              <a:rPr lang="en-GB" sz="2000" dirty="0" err="1">
                <a:solidFill>
                  <a:srgbClr val="0000FF"/>
                </a:solidFill>
              </a:rPr>
              <a:t>hastail</a:t>
            </a:r>
            <a:r>
              <a:rPr lang="en-GB" sz="2000" dirty="0">
                <a:solidFill>
                  <a:srgbClr val="0000FF"/>
                </a:solidFill>
              </a:rPr>
              <a:t>(x)</a:t>
            </a:r>
          </a:p>
        </p:txBody>
      </p:sp>
      <p:sp>
        <p:nvSpPr>
          <p:cNvPr id="9" name="TextBox 8">
            <a:extLst>
              <a:ext uri="{FF2B5EF4-FFF2-40B4-BE49-F238E27FC236}">
                <a16:creationId xmlns:a16="http://schemas.microsoft.com/office/drawing/2014/main" id="{7946CF27-4955-41B5-943A-6DB8240A0200}"/>
              </a:ext>
            </a:extLst>
          </p:cNvPr>
          <p:cNvSpPr txBox="1"/>
          <p:nvPr/>
        </p:nvSpPr>
        <p:spPr>
          <a:xfrm>
            <a:off x="6285356" y="3947483"/>
            <a:ext cx="4736804" cy="400110"/>
          </a:xfrm>
          <a:prstGeom prst="rect">
            <a:avLst/>
          </a:prstGeom>
          <a:noFill/>
        </p:spPr>
        <p:txBody>
          <a:bodyPr wrap="square">
            <a:spAutoFit/>
          </a:bodyPr>
          <a:lstStyle/>
          <a:p>
            <a:pPr marL="114300" indent="0">
              <a:buNone/>
            </a:pPr>
            <a:r>
              <a:rPr lang="en-GB" sz="2000" dirty="0" err="1">
                <a:solidFill>
                  <a:srgbClr val="0000FF"/>
                </a:solidFill>
              </a:rPr>
              <a:t>hastail</a:t>
            </a:r>
            <a:r>
              <a:rPr lang="en-GB" sz="2000" dirty="0">
                <a:solidFill>
                  <a:srgbClr val="0000FF"/>
                </a:solidFill>
              </a:rPr>
              <a:t>(Spot)</a:t>
            </a:r>
          </a:p>
        </p:txBody>
      </p:sp>
    </p:spTree>
    <p:extLst>
      <p:ext uri="{BB962C8B-B14F-4D97-AF65-F5344CB8AC3E}">
        <p14:creationId xmlns:p14="http://schemas.microsoft.com/office/powerpoint/2010/main" val="2128045023"/>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u="sng" dirty="0">
                <a:solidFill>
                  <a:schemeClr val="tx1"/>
                </a:solidFill>
                <a:latin typeface="Times New Roman" panose="02020603050405020304" pitchFamily="18" charset="0"/>
                <a:cs typeface="Times New Roman" panose="02020603050405020304" pitchFamily="18" charset="0"/>
              </a:rPr>
              <a:t>Properties of Good representation:</a:t>
            </a:r>
          </a:p>
          <a:p>
            <a:pPr>
              <a:buFont typeface="Arial" panose="020B0604020202020204" pitchFamily="34" charset="0"/>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Representational adequacy: </a:t>
            </a:r>
            <a:r>
              <a:rPr lang="en-US" sz="2000" dirty="0">
                <a:solidFill>
                  <a:schemeClr val="tx1"/>
                </a:solidFill>
                <a:latin typeface="Times New Roman" panose="02020603050405020304" pitchFamily="18" charset="0"/>
                <a:cs typeface="Times New Roman" panose="02020603050405020304" pitchFamily="18" charset="0"/>
              </a:rPr>
              <a:t>The ability to represent all kinds of knowledge that are needed in that domain.</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Inferential adequacy: </a:t>
            </a:r>
            <a:r>
              <a:rPr lang="en-US" sz="2000" dirty="0">
                <a:solidFill>
                  <a:schemeClr val="tx1"/>
                </a:solidFill>
                <a:latin typeface="Times New Roman" panose="02020603050405020304" pitchFamily="18" charset="0"/>
                <a:cs typeface="Times New Roman" panose="02020603050405020304" pitchFamily="18" charset="0"/>
              </a:rPr>
              <a:t>The ability to manipulate the representational structures to derive new structures corresponding to new knowledge inferred from old.</a:t>
            </a:r>
          </a:p>
          <a:p>
            <a:pPr>
              <a:buFont typeface="Arial" panose="020B0604020202020204" pitchFamily="34" charset="0"/>
              <a:buChar char="•"/>
            </a:pP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Inferential efficiency: </a:t>
            </a:r>
            <a:r>
              <a:rPr lang="en-US" sz="2000" dirty="0">
                <a:solidFill>
                  <a:schemeClr val="tx1"/>
                </a:solidFill>
                <a:latin typeface="Times New Roman" panose="02020603050405020304" pitchFamily="18" charset="0"/>
                <a:cs typeface="Times New Roman" panose="02020603050405020304" pitchFamily="18" charset="0"/>
              </a:rPr>
              <a:t>The ability to incorporate additional information into the knowledge structure that can be used to focus the attention of the inference mechanisms in the most promising direction.</a:t>
            </a:r>
          </a:p>
          <a:p>
            <a:pPr>
              <a:buFont typeface="Arial" panose="020B0604020202020204" pitchFamily="34" charset="0"/>
              <a:buChar char="•"/>
            </a:pP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Acquisition efficiency: </a:t>
            </a:r>
            <a:r>
              <a:rPr lang="en-US" sz="2000" dirty="0">
                <a:solidFill>
                  <a:schemeClr val="tx1"/>
                </a:solidFill>
                <a:latin typeface="Times New Roman" panose="02020603050405020304" pitchFamily="18" charset="0"/>
                <a:cs typeface="Times New Roman" panose="02020603050405020304" pitchFamily="18" charset="0"/>
              </a:rPr>
              <a:t>The ability to acquire new knowledge using automatic methods wherever possible rather than reliance on human intervention.</a:t>
            </a:r>
          </a:p>
        </p:txBody>
      </p:sp>
      <p:sp>
        <p:nvSpPr>
          <p:cNvPr id="4" name="TextShape 1">
            <a:extLst>
              <a:ext uri="{FF2B5EF4-FFF2-40B4-BE49-F238E27FC236}">
                <a16:creationId xmlns:a16="http://schemas.microsoft.com/office/drawing/2014/main" id="{55DDBE76-BF30-4943-AF26-A91636860316}"/>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Unit-3   Knowledge Representation</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Tree>
    <p:extLst>
      <p:ext uri="{BB962C8B-B14F-4D97-AF65-F5344CB8AC3E}">
        <p14:creationId xmlns:p14="http://schemas.microsoft.com/office/powerpoint/2010/main" val="316561901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55DDBE76-BF30-4943-AF26-A91636860316}"/>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Knowledge Representation Scheme</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6" name="Content Placeholder 2">
            <a:extLst>
              <a:ext uri="{FF2B5EF4-FFF2-40B4-BE49-F238E27FC236}">
                <a16:creationId xmlns:a16="http://schemas.microsoft.com/office/drawing/2014/main" id="{02032AD1-981F-4C22-A8E9-5E5D91573B1B}"/>
              </a:ext>
            </a:extLst>
          </p:cNvPr>
          <p:cNvSpPr txBox="1">
            <a:spLocks/>
          </p:cNvSpPr>
          <p:nvPr/>
        </p:nvSpPr>
        <p:spPr>
          <a:xfrm>
            <a:off x="478228" y="1381800"/>
            <a:ext cx="11167478" cy="473530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u="sng" dirty="0">
                <a:solidFill>
                  <a:schemeClr val="tx1"/>
                </a:solidFill>
                <a:latin typeface="Times New Roman" panose="02020603050405020304" pitchFamily="18" charset="0"/>
                <a:cs typeface="Times New Roman" panose="02020603050405020304" pitchFamily="18" charset="0"/>
              </a:rPr>
              <a:t>Relational Knowledge</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The simplest way to represent declarative facts is as a set of relations of the same sort used in the database system.</a:t>
            </a:r>
          </a:p>
        </p:txBody>
      </p:sp>
      <p:graphicFrame>
        <p:nvGraphicFramePr>
          <p:cNvPr id="8" name="Table 5">
            <a:extLst>
              <a:ext uri="{FF2B5EF4-FFF2-40B4-BE49-F238E27FC236}">
                <a16:creationId xmlns:a16="http://schemas.microsoft.com/office/drawing/2014/main" id="{D54B5FDD-C50D-40BF-AC17-3E8C0DD6F43D}"/>
              </a:ext>
            </a:extLst>
          </p:cNvPr>
          <p:cNvGraphicFramePr>
            <a:graphicFrameLocks noGrp="1"/>
          </p:cNvGraphicFramePr>
          <p:nvPr>
            <p:extLst>
              <p:ext uri="{D42A27DB-BD31-4B8C-83A1-F6EECF244321}">
                <p14:modId xmlns:p14="http://schemas.microsoft.com/office/powerpoint/2010/main" val="2888608057"/>
              </p:ext>
            </p:extLst>
          </p:nvPr>
        </p:nvGraphicFramePr>
        <p:xfrm>
          <a:off x="1687255" y="2469666"/>
          <a:ext cx="7498948" cy="2468095"/>
        </p:xfrm>
        <a:graphic>
          <a:graphicData uri="http://schemas.openxmlformats.org/drawingml/2006/table">
            <a:tbl>
              <a:tblPr firstRow="1" bandRow="1">
                <a:tableStyleId>{5C22544A-7EE6-4342-B048-85BDC9FD1C3A}</a:tableStyleId>
              </a:tblPr>
              <a:tblGrid>
                <a:gridCol w="1874737">
                  <a:extLst>
                    <a:ext uri="{9D8B030D-6E8A-4147-A177-3AD203B41FA5}">
                      <a16:colId xmlns:a16="http://schemas.microsoft.com/office/drawing/2014/main" val="3224519717"/>
                    </a:ext>
                  </a:extLst>
                </a:gridCol>
                <a:gridCol w="1874737">
                  <a:extLst>
                    <a:ext uri="{9D8B030D-6E8A-4147-A177-3AD203B41FA5}">
                      <a16:colId xmlns:a16="http://schemas.microsoft.com/office/drawing/2014/main" val="839922885"/>
                    </a:ext>
                  </a:extLst>
                </a:gridCol>
                <a:gridCol w="1874737">
                  <a:extLst>
                    <a:ext uri="{9D8B030D-6E8A-4147-A177-3AD203B41FA5}">
                      <a16:colId xmlns:a16="http://schemas.microsoft.com/office/drawing/2014/main" val="3087273407"/>
                    </a:ext>
                  </a:extLst>
                </a:gridCol>
                <a:gridCol w="1874737">
                  <a:extLst>
                    <a:ext uri="{9D8B030D-6E8A-4147-A177-3AD203B41FA5}">
                      <a16:colId xmlns:a16="http://schemas.microsoft.com/office/drawing/2014/main" val="347452468"/>
                    </a:ext>
                  </a:extLst>
                </a:gridCol>
              </a:tblGrid>
              <a:tr h="493619">
                <a:tc>
                  <a:txBody>
                    <a:bodyPr/>
                    <a:lstStyle/>
                    <a:p>
                      <a:r>
                        <a:rPr lang="en-US" dirty="0"/>
                        <a:t>Player</a:t>
                      </a:r>
                      <a:endParaRPr lang="en-IN" dirty="0"/>
                    </a:p>
                  </a:txBody>
                  <a:tcPr/>
                </a:tc>
                <a:tc>
                  <a:txBody>
                    <a:bodyPr/>
                    <a:lstStyle/>
                    <a:p>
                      <a:r>
                        <a:rPr lang="en-US" dirty="0"/>
                        <a:t>Height</a:t>
                      </a:r>
                      <a:endParaRPr lang="en-IN" dirty="0"/>
                    </a:p>
                  </a:txBody>
                  <a:tcPr/>
                </a:tc>
                <a:tc>
                  <a:txBody>
                    <a:bodyPr/>
                    <a:lstStyle/>
                    <a:p>
                      <a:r>
                        <a:rPr lang="en-US" dirty="0"/>
                        <a:t>Weight</a:t>
                      </a:r>
                      <a:endParaRPr lang="en-IN" dirty="0"/>
                    </a:p>
                  </a:txBody>
                  <a:tcPr/>
                </a:tc>
                <a:tc>
                  <a:txBody>
                    <a:bodyPr/>
                    <a:lstStyle/>
                    <a:p>
                      <a:r>
                        <a:rPr lang="en-US" dirty="0"/>
                        <a:t>Bats-Throws</a:t>
                      </a:r>
                      <a:endParaRPr lang="en-IN" dirty="0"/>
                    </a:p>
                  </a:txBody>
                  <a:tcPr/>
                </a:tc>
                <a:extLst>
                  <a:ext uri="{0D108BD9-81ED-4DB2-BD59-A6C34878D82A}">
                    <a16:rowId xmlns:a16="http://schemas.microsoft.com/office/drawing/2014/main" val="2267836672"/>
                  </a:ext>
                </a:extLst>
              </a:tr>
              <a:tr h="493619">
                <a:tc>
                  <a:txBody>
                    <a:bodyPr/>
                    <a:lstStyle/>
                    <a:p>
                      <a:r>
                        <a:rPr lang="en-US" dirty="0"/>
                        <a:t>Aaron</a:t>
                      </a:r>
                      <a:endParaRPr lang="en-IN" dirty="0"/>
                    </a:p>
                  </a:txBody>
                  <a:tcPr/>
                </a:tc>
                <a:tc>
                  <a:txBody>
                    <a:bodyPr/>
                    <a:lstStyle/>
                    <a:p>
                      <a:r>
                        <a:rPr lang="en-US" dirty="0"/>
                        <a:t>6-0</a:t>
                      </a:r>
                      <a:endParaRPr lang="en-IN" dirty="0"/>
                    </a:p>
                  </a:txBody>
                  <a:tcPr/>
                </a:tc>
                <a:tc>
                  <a:txBody>
                    <a:bodyPr/>
                    <a:lstStyle/>
                    <a:p>
                      <a:r>
                        <a:rPr lang="en-US" dirty="0"/>
                        <a:t>180</a:t>
                      </a:r>
                      <a:endParaRPr lang="en-IN" dirty="0"/>
                    </a:p>
                  </a:txBody>
                  <a:tcPr/>
                </a:tc>
                <a:tc>
                  <a:txBody>
                    <a:bodyPr/>
                    <a:lstStyle/>
                    <a:p>
                      <a:r>
                        <a:rPr lang="en-US" dirty="0"/>
                        <a:t>Right-Right</a:t>
                      </a:r>
                      <a:endParaRPr lang="en-IN" dirty="0"/>
                    </a:p>
                  </a:txBody>
                  <a:tcPr/>
                </a:tc>
                <a:extLst>
                  <a:ext uri="{0D108BD9-81ED-4DB2-BD59-A6C34878D82A}">
                    <a16:rowId xmlns:a16="http://schemas.microsoft.com/office/drawing/2014/main" val="2248683180"/>
                  </a:ext>
                </a:extLst>
              </a:tr>
              <a:tr h="493619">
                <a:tc>
                  <a:txBody>
                    <a:bodyPr/>
                    <a:lstStyle/>
                    <a:p>
                      <a:r>
                        <a:rPr lang="en-US" dirty="0"/>
                        <a:t>Varun</a:t>
                      </a:r>
                      <a:endParaRPr lang="en-IN" dirty="0"/>
                    </a:p>
                  </a:txBody>
                  <a:tcPr/>
                </a:tc>
                <a:tc>
                  <a:txBody>
                    <a:bodyPr/>
                    <a:lstStyle/>
                    <a:p>
                      <a:r>
                        <a:rPr lang="en-US" dirty="0"/>
                        <a:t>5-10</a:t>
                      </a:r>
                      <a:endParaRPr lang="en-IN" dirty="0"/>
                    </a:p>
                  </a:txBody>
                  <a:tcPr/>
                </a:tc>
                <a:tc>
                  <a:txBody>
                    <a:bodyPr/>
                    <a:lstStyle/>
                    <a:p>
                      <a:r>
                        <a:rPr lang="en-US" dirty="0"/>
                        <a:t>170</a:t>
                      </a:r>
                      <a:endParaRPr lang="en-IN" dirty="0"/>
                    </a:p>
                  </a:txBody>
                  <a:tcPr/>
                </a:tc>
                <a:tc>
                  <a:txBody>
                    <a:bodyPr/>
                    <a:lstStyle/>
                    <a:p>
                      <a:r>
                        <a:rPr lang="en-US" dirty="0"/>
                        <a:t>Right-Left</a:t>
                      </a:r>
                      <a:endParaRPr lang="en-IN" dirty="0"/>
                    </a:p>
                  </a:txBody>
                  <a:tcPr/>
                </a:tc>
                <a:extLst>
                  <a:ext uri="{0D108BD9-81ED-4DB2-BD59-A6C34878D82A}">
                    <a16:rowId xmlns:a16="http://schemas.microsoft.com/office/drawing/2014/main" val="1078664553"/>
                  </a:ext>
                </a:extLst>
              </a:tr>
              <a:tr h="493619">
                <a:tc>
                  <a:txBody>
                    <a:bodyPr/>
                    <a:lstStyle/>
                    <a:p>
                      <a:r>
                        <a:rPr lang="en-US" dirty="0" err="1"/>
                        <a:t>Akshay</a:t>
                      </a:r>
                      <a:endParaRPr lang="en-IN" dirty="0"/>
                    </a:p>
                  </a:txBody>
                  <a:tcPr/>
                </a:tc>
                <a:tc>
                  <a:txBody>
                    <a:bodyPr/>
                    <a:lstStyle/>
                    <a:p>
                      <a:r>
                        <a:rPr lang="en-US" dirty="0"/>
                        <a:t>6-2</a:t>
                      </a:r>
                      <a:endParaRPr lang="en-IN" dirty="0"/>
                    </a:p>
                  </a:txBody>
                  <a:tcPr/>
                </a:tc>
                <a:tc>
                  <a:txBody>
                    <a:bodyPr/>
                    <a:lstStyle/>
                    <a:p>
                      <a:r>
                        <a:rPr lang="en-US" dirty="0"/>
                        <a:t>215</a:t>
                      </a:r>
                      <a:endParaRPr lang="en-IN" dirty="0"/>
                    </a:p>
                  </a:txBody>
                  <a:tcPr/>
                </a:tc>
                <a:tc>
                  <a:txBody>
                    <a:bodyPr/>
                    <a:lstStyle/>
                    <a:p>
                      <a:r>
                        <a:rPr lang="en-US" dirty="0"/>
                        <a:t>Left-Left</a:t>
                      </a:r>
                      <a:endParaRPr lang="en-IN" dirty="0"/>
                    </a:p>
                  </a:txBody>
                  <a:tcPr/>
                </a:tc>
                <a:extLst>
                  <a:ext uri="{0D108BD9-81ED-4DB2-BD59-A6C34878D82A}">
                    <a16:rowId xmlns:a16="http://schemas.microsoft.com/office/drawing/2014/main" val="3244860496"/>
                  </a:ext>
                </a:extLst>
              </a:tr>
              <a:tr h="493619">
                <a:tc>
                  <a:txBody>
                    <a:bodyPr/>
                    <a:lstStyle/>
                    <a:p>
                      <a:r>
                        <a:rPr lang="en-US" dirty="0"/>
                        <a:t>Roger</a:t>
                      </a:r>
                      <a:endParaRPr lang="en-IN" dirty="0"/>
                    </a:p>
                  </a:txBody>
                  <a:tcPr/>
                </a:tc>
                <a:tc>
                  <a:txBody>
                    <a:bodyPr/>
                    <a:lstStyle/>
                    <a:p>
                      <a:r>
                        <a:rPr lang="en-US" dirty="0"/>
                        <a:t>6-3</a:t>
                      </a:r>
                      <a:endParaRPr lang="en-IN" dirty="0"/>
                    </a:p>
                  </a:txBody>
                  <a:tcPr/>
                </a:tc>
                <a:tc>
                  <a:txBody>
                    <a:bodyPr/>
                    <a:lstStyle/>
                    <a:p>
                      <a:r>
                        <a:rPr lang="en-US" dirty="0"/>
                        <a:t>205</a:t>
                      </a:r>
                      <a:endParaRPr lang="en-IN" dirty="0"/>
                    </a:p>
                  </a:txBody>
                  <a:tcPr/>
                </a:tc>
                <a:tc>
                  <a:txBody>
                    <a:bodyPr/>
                    <a:lstStyle/>
                    <a:p>
                      <a:r>
                        <a:rPr lang="en-US" dirty="0"/>
                        <a:t>Left-Right</a:t>
                      </a:r>
                      <a:endParaRPr lang="en-IN" dirty="0"/>
                    </a:p>
                  </a:txBody>
                  <a:tcPr/>
                </a:tc>
                <a:extLst>
                  <a:ext uri="{0D108BD9-81ED-4DB2-BD59-A6C34878D82A}">
                    <a16:rowId xmlns:a16="http://schemas.microsoft.com/office/drawing/2014/main" val="4286577553"/>
                  </a:ext>
                </a:extLst>
              </a:tr>
            </a:tbl>
          </a:graphicData>
        </a:graphic>
      </p:graphicFrame>
    </p:spTree>
    <p:extLst>
      <p:ext uri="{BB962C8B-B14F-4D97-AF65-F5344CB8AC3E}">
        <p14:creationId xmlns:p14="http://schemas.microsoft.com/office/powerpoint/2010/main" val="2074200075"/>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2445</TotalTime>
  <Words>2037</Words>
  <Application>Microsoft Office PowerPoint</Application>
  <PresentationFormat>Widescreen</PresentationFormat>
  <Paragraphs>246</Paragraphs>
  <Slides>26</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Calibri</vt:lpstr>
      <vt:lpstr>Cambria</vt:lpstr>
      <vt:lpstr>CastleT</vt:lpstr>
      <vt:lpstr>Proxima Nova</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Riddhi Joshi</dc:creator>
  <cp:lastModifiedBy>Pranav Tank</cp:lastModifiedBy>
  <cp:revision>526</cp:revision>
  <dcterms:created xsi:type="dcterms:W3CDTF">2017-12-30T05:49:02Z</dcterms:created>
  <dcterms:modified xsi:type="dcterms:W3CDTF">2024-08-29T03:25:38Z</dcterms:modified>
</cp:coreProperties>
</file>