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handoutMasterIdLst>
    <p:handoutMasterId r:id="rId23"/>
  </p:handoutMasterIdLst>
  <p:sldIdLst>
    <p:sldId id="257" r:id="rId2"/>
    <p:sldId id="435" r:id="rId3"/>
    <p:sldId id="436" r:id="rId4"/>
    <p:sldId id="437" r:id="rId5"/>
    <p:sldId id="438" r:id="rId6"/>
    <p:sldId id="439" r:id="rId7"/>
    <p:sldId id="440" r:id="rId8"/>
    <p:sldId id="441" r:id="rId9"/>
    <p:sldId id="445" r:id="rId10"/>
    <p:sldId id="448" r:id="rId11"/>
    <p:sldId id="446" r:id="rId12"/>
    <p:sldId id="449" r:id="rId13"/>
    <p:sldId id="450" r:id="rId14"/>
    <p:sldId id="451" r:id="rId15"/>
    <p:sldId id="452" r:id="rId16"/>
    <p:sldId id="453" r:id="rId17"/>
    <p:sldId id="454" r:id="rId18"/>
    <p:sldId id="455" r:id="rId19"/>
    <p:sldId id="456" r:id="rId20"/>
    <p:sldId id="457" r:id="rId21"/>
  </p:sldIdLst>
  <p:sldSz cx="9144000" cy="5143500" type="screen16x9"/>
  <p:notesSz cx="6858000" cy="9144000"/>
  <p:embeddedFontLst>
    <p:embeddedFont>
      <p:font typeface="Proxima Nova"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271" autoAdjust="0"/>
    <p:restoredTop sz="94660"/>
  </p:normalViewPr>
  <p:slideViewPr>
    <p:cSldViewPr snapToGrid="0">
      <p:cViewPr varScale="1">
        <p:scale>
          <a:sx n="87" d="100"/>
          <a:sy n="87" d="100"/>
        </p:scale>
        <p:origin x="-728" y="-68"/>
      </p:cViewPr>
      <p:guideLst>
        <p:guide orient="horz" pos="1620"/>
        <p:guide pos="2880"/>
      </p:guideLst>
    </p:cSldViewPr>
  </p:slideViewPr>
  <p:notesTextViewPr>
    <p:cViewPr>
      <p:scale>
        <a:sx n="1" d="1"/>
        <a:sy n="1" d="1"/>
      </p:scale>
      <p:origin x="0" y="0"/>
    </p:cViewPr>
  </p:notesTextViewPr>
  <p:notesViewPr>
    <p:cSldViewPr snapToGrid="0">
      <p:cViewPr varScale="1">
        <p:scale>
          <a:sx n="63" d="100"/>
          <a:sy n="63" d="100"/>
        </p:scale>
        <p:origin x="3134" y="6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61B966B-E299-42A0-B386-39360FD1187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E2217D77-1DCC-42A0-A48D-ABD69437E9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FBBA45-1E05-437C-A5B2-4A33429D5F75}" type="datetimeFigureOut">
              <a:rPr lang="en-IN" smtClean="0"/>
              <a:pPr/>
              <a:t>10-09-2024</a:t>
            </a:fld>
            <a:endParaRPr lang="en-IN"/>
          </a:p>
        </p:txBody>
      </p:sp>
      <p:sp>
        <p:nvSpPr>
          <p:cNvPr id="4" name="Footer Placeholder 3">
            <a:extLst>
              <a:ext uri="{FF2B5EF4-FFF2-40B4-BE49-F238E27FC236}">
                <a16:creationId xmlns="" xmlns:a16="http://schemas.microsoft.com/office/drawing/2014/main" id="{A79F1787-6BBF-4A8F-92C8-2DD4999559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FB111597-B381-4978-889E-464E42B3878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D1149B-FD69-40BD-852B-829452664941}" type="slidenum">
              <a:rPr lang="en-IN" smtClean="0"/>
              <a:pPr/>
              <a:t>‹#›</a:t>
            </a:fld>
            <a:endParaRPr lang="en-IN"/>
          </a:p>
        </p:txBody>
      </p:sp>
    </p:spTree>
    <p:extLst>
      <p:ext uri="{BB962C8B-B14F-4D97-AF65-F5344CB8AC3E}">
        <p14:creationId xmlns="" xmlns:p14="http://schemas.microsoft.com/office/powerpoint/2010/main" val="1211170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6c834fc2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6c834fc2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6c834fc2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6c834fc2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031180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6c834fc2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6c834fc2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674186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6c834fc2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6c834fc2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636871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6c834fc2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6c834fc2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722634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6c834fc2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6c834fc2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1280447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6c834fc2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6c834fc2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585558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6c834fc2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6c834fc2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792700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6c834fc2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6c834fc2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222875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6c834fc2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6c834fc2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04554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6c834fc2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6c834fc2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1117777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6c834fc2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6c834fc2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40459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atin typeface="Times New Roman" panose="02020603050405020304" pitchFamily="18" charset="0"/>
                <a:cs typeface="Times New Roman" panose="02020603050405020304" pitchFamily="18"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Times New Roman" panose="02020603050405020304" pitchFamily="18" charset="0"/>
                <a:cs typeface="Times New Roman" panose="02020603050405020304" pitchFamily="18" charset="0"/>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atin typeface="Times New Roman" panose="02020603050405020304" pitchFamily="18" charset="0"/>
                <a:cs typeface="Times New Roman" panose="02020603050405020304" pitchFamily="18"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Times New Roman" panose="02020603050405020304" pitchFamily="18" charset="0"/>
                <a:cs typeface="Times New Roman" panose="02020603050405020304" pitchFamily="18" charset="0"/>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78174"/>
            <a:ext cx="9143999" cy="5138135"/>
          </a:xfrm>
          <a:prstGeom prst="rect">
            <a:avLst/>
          </a:prstGeom>
          <a:noFill/>
          <a:ln>
            <a:noFill/>
          </a:ln>
        </p:spPr>
      </p:pic>
      <p:pic>
        <p:nvPicPr>
          <p:cNvPr id="61" name="Google Shape;61;p14"/>
          <p:cNvPicPr preferRelativeResize="0"/>
          <p:nvPr/>
        </p:nvPicPr>
        <p:blipFill>
          <a:blip r:embed="rId4">
            <a:alphaModFix/>
          </a:blip>
          <a:stretch>
            <a:fillRect/>
          </a:stretch>
        </p:blipFill>
        <p:spPr>
          <a:xfrm>
            <a:off x="6276613" y="4036750"/>
            <a:ext cx="2486025" cy="619125"/>
          </a:xfrm>
          <a:prstGeom prst="rect">
            <a:avLst/>
          </a:prstGeom>
          <a:noFill/>
          <a:ln>
            <a:noFill/>
          </a:ln>
        </p:spPr>
      </p:pic>
      <p:sp>
        <p:nvSpPr>
          <p:cNvPr id="2" name="Slide Number Placeholder 1">
            <a:extLst>
              <a:ext uri="{FF2B5EF4-FFF2-40B4-BE49-F238E27FC236}">
                <a16:creationId xmlns="" xmlns:a16="http://schemas.microsoft.com/office/drawing/2014/main" id="{1011E58B-3223-4027-B7AC-34144201FF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a:t>
            </a:fld>
            <a:endParaRPr lang="en"/>
          </a:p>
        </p:txBody>
      </p:sp>
      <p:sp>
        <p:nvSpPr>
          <p:cNvPr id="5" name="TextBox 4"/>
          <p:cNvSpPr txBox="1"/>
          <p:nvPr/>
        </p:nvSpPr>
        <p:spPr>
          <a:xfrm>
            <a:off x="395022" y="2187244"/>
            <a:ext cx="3877056" cy="738664"/>
          </a:xfrm>
          <a:prstGeom prst="rect">
            <a:avLst/>
          </a:prstGeom>
          <a:noFill/>
        </p:spPr>
        <p:txBody>
          <a:bodyPr wrap="square" rtlCol="0">
            <a:spAutoFit/>
          </a:bodyPr>
          <a:lstStyle/>
          <a:p>
            <a:r>
              <a:rPr lang="en-US" dirty="0" smtClean="0">
                <a:solidFill>
                  <a:schemeClr val="bg1"/>
                </a:solidFill>
              </a:rPr>
              <a:t>A* </a:t>
            </a:r>
          </a:p>
          <a:p>
            <a:r>
              <a:rPr lang="en-US" dirty="0" smtClean="0">
                <a:solidFill>
                  <a:schemeClr val="bg1"/>
                </a:solidFill>
              </a:rPr>
              <a:t>AO*</a:t>
            </a:r>
          </a:p>
          <a:p>
            <a:r>
              <a:rPr lang="en-US" dirty="0" smtClean="0">
                <a:solidFill>
                  <a:schemeClr val="bg1"/>
                </a:solidFill>
              </a:rPr>
              <a:t>MEAN END ANALYSIS</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27" name="Google Shape;127;p19"/>
          <p:cNvPicPr preferRelativeResize="0"/>
          <p:nvPr/>
        </p:nvPicPr>
        <p:blipFill>
          <a:blip r:embed="rId4">
            <a:alphaModFix/>
          </a:blip>
          <a:stretch>
            <a:fillRect/>
          </a:stretch>
        </p:blipFill>
        <p:spPr>
          <a:xfrm>
            <a:off x="9525" y="4750"/>
            <a:ext cx="9134475" cy="5133975"/>
          </a:xfrm>
          <a:prstGeom prst="rect">
            <a:avLst/>
          </a:prstGeom>
          <a:noFill/>
          <a:ln>
            <a:noFill/>
          </a:ln>
        </p:spPr>
      </p:pic>
      <p:sp>
        <p:nvSpPr>
          <p:cNvPr id="128" name="Google Shape;128;p19"/>
          <p:cNvSpPr txBox="1"/>
          <p:nvPr/>
        </p:nvSpPr>
        <p:spPr>
          <a:xfrm>
            <a:off x="645925" y="724875"/>
            <a:ext cx="611621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700" dirty="0">
                <a:solidFill>
                  <a:schemeClr val="lt1"/>
                </a:solidFill>
                <a:latin typeface="Times New Roman" panose="02020603050405020304" pitchFamily="18" charset="0"/>
                <a:ea typeface="Proxima Nova"/>
                <a:cs typeface="Times New Roman" panose="02020603050405020304" pitchFamily="18" charset="0"/>
                <a:sym typeface="Proxima Nova"/>
              </a:rPr>
              <a:t>AO* Algorithm</a:t>
            </a:r>
            <a:endParaRPr lang="en-IN" sz="1700" dirty="0">
              <a:solidFill>
                <a:schemeClr val="lt1"/>
              </a:solidFill>
              <a:latin typeface="Times New Roman" panose="02020603050405020304" pitchFamily="18" charset="0"/>
              <a:cs typeface="Times New Roman" panose="02020603050405020304" pitchFamily="18" charset="0"/>
            </a:endParaRPr>
          </a:p>
        </p:txBody>
      </p:sp>
      <p:pic>
        <p:nvPicPr>
          <p:cNvPr id="132" name="Google Shape;132;p19"/>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33" name="Google Shape;133;p19"/>
          <p:cNvSpPr txBox="1"/>
          <p:nvPr/>
        </p:nvSpPr>
        <p:spPr>
          <a:xfrm>
            <a:off x="645925" y="134250"/>
            <a:ext cx="1743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rgbClr val="00A4B6"/>
                </a:solidFill>
                <a:latin typeface="Proxima Nova"/>
                <a:ea typeface="Proxima Nova"/>
                <a:cs typeface="Proxima Nova"/>
                <a:sym typeface="Proxima Nova"/>
              </a:rPr>
              <a:t>Unit 3</a:t>
            </a:r>
            <a:endParaRPr sz="2300" dirty="0">
              <a:solidFill>
                <a:srgbClr val="00A4B6"/>
              </a:solidFill>
              <a:latin typeface="Proxima Nova"/>
              <a:ea typeface="Proxima Nova"/>
              <a:cs typeface="Proxima Nova"/>
              <a:sym typeface="Proxima Nova"/>
            </a:endParaRPr>
          </a:p>
        </p:txBody>
      </p:sp>
      <p:sp>
        <p:nvSpPr>
          <p:cNvPr id="134" name="Google Shape;134;p19"/>
          <p:cNvSpPr txBox="1"/>
          <p:nvPr/>
        </p:nvSpPr>
        <p:spPr>
          <a:xfrm>
            <a:off x="2389525" y="219000"/>
            <a:ext cx="30000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b="1" i="0" u="none" strike="noStrike" baseline="0" dirty="0">
                <a:latin typeface="Cambria-Bold"/>
              </a:rPr>
              <a:t>Finding Optimal Path</a:t>
            </a:r>
            <a:endParaRPr lang="en-IN" sz="1200" dirty="0">
              <a:solidFill>
                <a:srgbClr val="666666"/>
              </a:solidFill>
              <a:latin typeface="Proxima Nova"/>
              <a:ea typeface="Proxima Nova"/>
              <a:cs typeface="Proxima Nova"/>
              <a:sym typeface="Proxima Nova"/>
            </a:endParaRPr>
          </a:p>
        </p:txBody>
      </p:sp>
      <p:sp>
        <p:nvSpPr>
          <p:cNvPr id="9" name="Text Placeholder 8">
            <a:extLst>
              <a:ext uri="{FF2B5EF4-FFF2-40B4-BE49-F238E27FC236}">
                <a16:creationId xmlns="" xmlns:a16="http://schemas.microsoft.com/office/drawing/2014/main" id="{8E73C7F1-F9B3-4C3C-A673-75AEDFE18C84}"/>
              </a:ext>
            </a:extLst>
          </p:cNvPr>
          <p:cNvSpPr>
            <a:spLocks noGrp="1"/>
          </p:cNvSpPr>
          <p:nvPr>
            <p:ph type="body" idx="1"/>
          </p:nvPr>
        </p:nvSpPr>
        <p:spPr>
          <a:xfrm>
            <a:off x="309716" y="1152474"/>
            <a:ext cx="8522584" cy="3772025"/>
          </a:xfrm>
        </p:spPr>
        <p:txBody>
          <a:bodyPr>
            <a:normAutofit/>
          </a:bodyPr>
          <a:lstStyle/>
          <a:p>
            <a:pPr algn="just"/>
            <a:r>
              <a:rPr lang="en-US" sz="2000" dirty="0">
                <a:solidFill>
                  <a:schemeClr val="tx1"/>
                </a:solidFill>
              </a:rPr>
              <a:t>An algorithm to find a solution in an AND - OR graph must handle AND area appropriately. A* algorithm can not search AND - OR graphs efficiently. This can be understand from the give figure.</a:t>
            </a:r>
            <a:endParaRPr lang="en-IN" sz="2000" dirty="0">
              <a:solidFill>
                <a:schemeClr val="tx1"/>
              </a:solidFill>
            </a:endParaRPr>
          </a:p>
        </p:txBody>
      </p:sp>
      <p:sp>
        <p:nvSpPr>
          <p:cNvPr id="2" name="Slide Number Placeholder 1">
            <a:extLst>
              <a:ext uri="{FF2B5EF4-FFF2-40B4-BE49-F238E27FC236}">
                <a16:creationId xmlns="" xmlns:a16="http://schemas.microsoft.com/office/drawing/2014/main" id="{8ED44726-6C81-4C4A-BC75-CC33E18D96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pic>
        <p:nvPicPr>
          <p:cNvPr id="4" name="Picture 3">
            <a:extLst>
              <a:ext uri="{FF2B5EF4-FFF2-40B4-BE49-F238E27FC236}">
                <a16:creationId xmlns="" xmlns:a16="http://schemas.microsoft.com/office/drawing/2014/main" id="{CC232AA0-B7E1-48D1-BB48-01B1F6715C71}"/>
              </a:ext>
            </a:extLst>
          </p:cNvPr>
          <p:cNvPicPr>
            <a:picLocks noChangeAspect="1"/>
          </p:cNvPicPr>
          <p:nvPr/>
        </p:nvPicPr>
        <p:blipFill>
          <a:blip r:embed="rId6"/>
          <a:stretch>
            <a:fillRect/>
          </a:stretch>
        </p:blipFill>
        <p:spPr>
          <a:xfrm>
            <a:off x="233804" y="2318999"/>
            <a:ext cx="3810000" cy="2133600"/>
          </a:xfrm>
          <a:prstGeom prst="rect">
            <a:avLst/>
          </a:prstGeom>
        </p:spPr>
      </p:pic>
      <p:sp>
        <p:nvSpPr>
          <p:cNvPr id="15" name="TextBox 14">
            <a:extLst>
              <a:ext uri="{FF2B5EF4-FFF2-40B4-BE49-F238E27FC236}">
                <a16:creationId xmlns="" xmlns:a16="http://schemas.microsoft.com/office/drawing/2014/main" id="{179E0BD8-6ED4-4189-9809-F43CA94110BF}"/>
              </a:ext>
            </a:extLst>
          </p:cNvPr>
          <p:cNvSpPr txBox="1"/>
          <p:nvPr/>
        </p:nvSpPr>
        <p:spPr>
          <a:xfrm>
            <a:off x="4090220" y="2321656"/>
            <a:ext cx="4901442" cy="2462213"/>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In figure (a) the top node A has been expanded producing two area one leading to B and leading to C-D . the numbers at each node represent the value of f ' at that node (cost of getting to the goal state from current state). For simplicity, it is assumed that every operation(i.e. applying a rule) has unit cost, i.e., each are with single successor will have a cost of 1 and each of its components. With the available information till now , it appears that C is the most promising node to expand since its f ' = 3 , the lowest but going through B would be better since to use C we must also use D' and the cost would be 9(3+4+1+1). Through B it would be 6(5+1).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976155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27" name="Google Shape;127;p19"/>
          <p:cNvPicPr preferRelativeResize="0"/>
          <p:nvPr/>
        </p:nvPicPr>
        <p:blipFill>
          <a:blip r:embed="rId4">
            <a:alphaModFix/>
          </a:blip>
          <a:stretch>
            <a:fillRect/>
          </a:stretch>
        </p:blipFill>
        <p:spPr>
          <a:xfrm>
            <a:off x="9525" y="4750"/>
            <a:ext cx="9134475" cy="5133975"/>
          </a:xfrm>
          <a:prstGeom prst="rect">
            <a:avLst/>
          </a:prstGeom>
          <a:noFill/>
          <a:ln>
            <a:noFill/>
          </a:ln>
        </p:spPr>
      </p:pic>
      <p:sp>
        <p:nvSpPr>
          <p:cNvPr id="128" name="Google Shape;128;p19"/>
          <p:cNvSpPr txBox="1"/>
          <p:nvPr/>
        </p:nvSpPr>
        <p:spPr>
          <a:xfrm>
            <a:off x="4819720" y="252928"/>
            <a:ext cx="1617952" cy="4462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700" dirty="0">
                <a:solidFill>
                  <a:schemeClr val="tx1"/>
                </a:solidFill>
                <a:latin typeface="Times New Roman" panose="02020603050405020304" pitchFamily="18" charset="0"/>
                <a:ea typeface="Proxima Nova"/>
                <a:cs typeface="Times New Roman" panose="02020603050405020304" pitchFamily="18" charset="0"/>
                <a:sym typeface="Proxima Nova"/>
              </a:rPr>
              <a:t>AO* Algorithm</a:t>
            </a:r>
            <a:endParaRPr lang="en-IN" sz="1700" dirty="0">
              <a:solidFill>
                <a:schemeClr val="tx1"/>
              </a:solidFill>
              <a:latin typeface="Times New Roman" panose="02020603050405020304" pitchFamily="18" charset="0"/>
              <a:cs typeface="Times New Roman" panose="02020603050405020304" pitchFamily="18" charset="0"/>
            </a:endParaRPr>
          </a:p>
        </p:txBody>
      </p:sp>
      <p:pic>
        <p:nvPicPr>
          <p:cNvPr id="132" name="Google Shape;132;p19"/>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33" name="Google Shape;133;p19"/>
          <p:cNvSpPr txBox="1"/>
          <p:nvPr/>
        </p:nvSpPr>
        <p:spPr>
          <a:xfrm>
            <a:off x="645925" y="134250"/>
            <a:ext cx="1743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rgbClr val="00A4B6"/>
                </a:solidFill>
                <a:latin typeface="Proxima Nova"/>
                <a:ea typeface="Proxima Nova"/>
                <a:cs typeface="Proxima Nova"/>
                <a:sym typeface="Proxima Nova"/>
              </a:rPr>
              <a:t>Unit 3</a:t>
            </a:r>
            <a:endParaRPr sz="2300" dirty="0">
              <a:solidFill>
                <a:srgbClr val="00A4B6"/>
              </a:solidFill>
              <a:latin typeface="Proxima Nova"/>
              <a:ea typeface="Proxima Nova"/>
              <a:cs typeface="Proxima Nova"/>
              <a:sym typeface="Proxima Nova"/>
            </a:endParaRPr>
          </a:p>
        </p:txBody>
      </p:sp>
      <p:sp>
        <p:nvSpPr>
          <p:cNvPr id="134" name="Google Shape;134;p19"/>
          <p:cNvSpPr txBox="1"/>
          <p:nvPr/>
        </p:nvSpPr>
        <p:spPr>
          <a:xfrm>
            <a:off x="2389525" y="219000"/>
            <a:ext cx="30000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b="1" i="0" u="none" strike="noStrike" baseline="0" dirty="0">
                <a:latin typeface="Cambria-Bold"/>
              </a:rPr>
              <a:t>Finding Optimal Path</a:t>
            </a:r>
            <a:endParaRPr lang="en-IN" sz="1200" dirty="0">
              <a:solidFill>
                <a:srgbClr val="666666"/>
              </a:solidFill>
              <a:latin typeface="Proxima Nova"/>
              <a:ea typeface="Proxima Nova"/>
              <a:cs typeface="Proxima Nova"/>
              <a:sym typeface="Proxima Nova"/>
            </a:endParaRPr>
          </a:p>
        </p:txBody>
      </p:sp>
      <p:sp>
        <p:nvSpPr>
          <p:cNvPr id="9" name="Text Placeholder 8">
            <a:extLst>
              <a:ext uri="{FF2B5EF4-FFF2-40B4-BE49-F238E27FC236}">
                <a16:creationId xmlns="" xmlns:a16="http://schemas.microsoft.com/office/drawing/2014/main" id="{8E73C7F1-F9B3-4C3C-A673-75AEDFE18C84}"/>
              </a:ext>
            </a:extLst>
          </p:cNvPr>
          <p:cNvSpPr>
            <a:spLocks noGrp="1"/>
          </p:cNvSpPr>
          <p:nvPr>
            <p:ph type="body" idx="1"/>
          </p:nvPr>
        </p:nvSpPr>
        <p:spPr>
          <a:xfrm>
            <a:off x="159712" y="614157"/>
            <a:ext cx="8861446" cy="4472155"/>
          </a:xfrm>
        </p:spPr>
        <p:txBody>
          <a:bodyPr>
            <a:normAutofit/>
          </a:bodyPr>
          <a:lstStyle/>
          <a:p>
            <a:pPr algn="just">
              <a:buAutoNum type="arabicPeriod"/>
            </a:pPr>
            <a:r>
              <a:rPr lang="en-US" sz="1600" dirty="0">
                <a:solidFill>
                  <a:schemeClr val="tx1"/>
                </a:solidFill>
              </a:rPr>
              <a:t>Let G consists only to the node representing the initial state call this node INTT. Compute h' (INIT).</a:t>
            </a:r>
          </a:p>
          <a:p>
            <a:pPr algn="just">
              <a:buAutoNum type="arabicPeriod"/>
            </a:pPr>
            <a:r>
              <a:rPr lang="en-US" sz="1600" dirty="0">
                <a:solidFill>
                  <a:schemeClr val="tx1"/>
                </a:solidFill>
              </a:rPr>
              <a:t> Until INIT is labeled SOLVED or hi (INIT) becomes greater than FUTILITY, repeat the     following procedure.</a:t>
            </a:r>
          </a:p>
          <a:p>
            <a:pPr lvl="1" algn="just">
              <a:buAutoNum type="arabicPeriod"/>
            </a:pPr>
            <a:r>
              <a:rPr lang="en-US" sz="1200" dirty="0">
                <a:solidFill>
                  <a:schemeClr val="tx1"/>
                </a:solidFill>
                <a:latin typeface="Times New Roman" panose="02020603050405020304" pitchFamily="18" charset="0"/>
                <a:cs typeface="Times New Roman" panose="02020603050405020304" pitchFamily="18" charset="0"/>
              </a:rPr>
              <a:t>Trace the marked arcs from INIT and select an unbounded node </a:t>
            </a:r>
            <a:r>
              <a:rPr lang="en-US" sz="1200" dirty="0" err="1">
                <a:solidFill>
                  <a:schemeClr val="tx1"/>
                </a:solidFill>
                <a:latin typeface="Times New Roman" panose="02020603050405020304" pitchFamily="18" charset="0"/>
                <a:cs typeface="Times New Roman" panose="02020603050405020304" pitchFamily="18" charset="0"/>
              </a:rPr>
              <a:t>NODE</a:t>
            </a:r>
            <a:r>
              <a:rPr lang="en-US" sz="1200" dirty="0">
                <a:solidFill>
                  <a:schemeClr val="tx1"/>
                </a:solidFill>
                <a:latin typeface="Times New Roman" panose="02020603050405020304" pitchFamily="18" charset="0"/>
                <a:cs typeface="Times New Roman" panose="02020603050405020304" pitchFamily="18" charset="0"/>
              </a:rPr>
              <a:t>.</a:t>
            </a:r>
          </a:p>
          <a:p>
            <a:pPr lvl="1" algn="just">
              <a:buAutoNum type="arabicPeriod"/>
            </a:pPr>
            <a:r>
              <a:rPr lang="en-US" sz="1200" dirty="0">
                <a:solidFill>
                  <a:schemeClr val="tx1"/>
                </a:solidFill>
                <a:latin typeface="Times New Roman" panose="02020603050405020304" pitchFamily="18" charset="0"/>
                <a:cs typeface="Times New Roman" panose="02020603050405020304" pitchFamily="18" charset="0"/>
              </a:rPr>
              <a:t>Generate the successors of NODE . if there are no successors then assign FUTILITY as h' (NODE). This means that NODE is not solvable. If there are successors then for each one called SUCCESSOR, that is not also an </a:t>
            </a:r>
            <a:r>
              <a:rPr lang="en-US" sz="1200" dirty="0" err="1">
                <a:solidFill>
                  <a:schemeClr val="tx1"/>
                </a:solidFill>
                <a:latin typeface="Times New Roman" panose="02020603050405020304" pitchFamily="18" charset="0"/>
                <a:cs typeface="Times New Roman" panose="02020603050405020304" pitchFamily="18" charset="0"/>
              </a:rPr>
              <a:t>ancester</a:t>
            </a:r>
            <a:r>
              <a:rPr lang="en-US" sz="1200" dirty="0">
                <a:solidFill>
                  <a:schemeClr val="tx1"/>
                </a:solidFill>
                <a:latin typeface="Times New Roman" panose="02020603050405020304" pitchFamily="18" charset="0"/>
                <a:cs typeface="Times New Roman" panose="02020603050405020304" pitchFamily="18" charset="0"/>
              </a:rPr>
              <a:t> of NODE do the following</a:t>
            </a:r>
          </a:p>
          <a:p>
            <a:pPr lvl="2" algn="just">
              <a:buAutoNum type="arabicPeriod"/>
            </a:pPr>
            <a:r>
              <a:rPr lang="en-US" sz="1200" dirty="0">
                <a:solidFill>
                  <a:schemeClr val="tx1"/>
                </a:solidFill>
                <a:latin typeface="Times New Roman" panose="02020603050405020304" pitchFamily="18" charset="0"/>
                <a:cs typeface="Times New Roman" panose="02020603050405020304" pitchFamily="18" charset="0"/>
              </a:rPr>
              <a:t>add SUCCESSOR to graph G</a:t>
            </a:r>
          </a:p>
          <a:p>
            <a:pPr lvl="2" algn="just">
              <a:buAutoNum type="arabicPeriod"/>
            </a:pPr>
            <a:r>
              <a:rPr lang="en-US" sz="1200" dirty="0">
                <a:solidFill>
                  <a:schemeClr val="tx1"/>
                </a:solidFill>
                <a:latin typeface="Times New Roman" panose="02020603050405020304" pitchFamily="18" charset="0"/>
                <a:cs typeface="Times New Roman" panose="02020603050405020304" pitchFamily="18" charset="0"/>
              </a:rPr>
              <a:t>if successor is not a terminal node, mark it solved and assign zero to its h ' value.</a:t>
            </a:r>
          </a:p>
          <a:p>
            <a:pPr lvl="2" algn="just">
              <a:buAutoNum type="arabicPeriod"/>
            </a:pPr>
            <a:r>
              <a:rPr lang="en-US" sz="1200" dirty="0">
                <a:solidFill>
                  <a:schemeClr val="tx1"/>
                </a:solidFill>
                <a:latin typeface="Times New Roman" panose="02020603050405020304" pitchFamily="18" charset="0"/>
                <a:cs typeface="Times New Roman" panose="02020603050405020304" pitchFamily="18" charset="0"/>
              </a:rPr>
              <a:t>If successor is not a terminal node, compute it h' value.</a:t>
            </a:r>
          </a:p>
          <a:p>
            <a:pPr lvl="1" algn="just">
              <a:buAutoNum type="arabicPeriod"/>
            </a:pPr>
            <a:r>
              <a:rPr lang="en-US" sz="1200" dirty="0">
                <a:solidFill>
                  <a:schemeClr val="tx1"/>
                </a:solidFill>
                <a:latin typeface="Times New Roman" panose="02020603050405020304" pitchFamily="18" charset="0"/>
                <a:cs typeface="Times New Roman" panose="02020603050405020304" pitchFamily="18" charset="0"/>
              </a:rPr>
              <a:t> propagate the newly discovered information up the graph by doing the following . let S be a set of nodes that have been marked SOLVED. Initialize S to NODE. Until S is empty repeat the following procedure;</a:t>
            </a:r>
          </a:p>
          <a:p>
            <a:pPr lvl="2" algn="just">
              <a:buAutoNum type="arabicPeriod"/>
            </a:pPr>
            <a:r>
              <a:rPr lang="en-US" sz="1200" dirty="0">
                <a:solidFill>
                  <a:schemeClr val="tx1"/>
                </a:solidFill>
                <a:latin typeface="Times New Roman" panose="02020603050405020304" pitchFamily="18" charset="0"/>
                <a:cs typeface="Times New Roman" panose="02020603050405020304" pitchFamily="18" charset="0"/>
              </a:rPr>
              <a:t>select a node from S call if CURRENT and remove it from S.</a:t>
            </a:r>
          </a:p>
          <a:p>
            <a:pPr lvl="2" algn="just">
              <a:buAutoNum type="arabicPeriod"/>
            </a:pPr>
            <a:r>
              <a:rPr lang="en-US" sz="1200" dirty="0">
                <a:solidFill>
                  <a:schemeClr val="tx1"/>
                </a:solidFill>
                <a:latin typeface="Times New Roman" panose="02020603050405020304" pitchFamily="18" charset="0"/>
                <a:cs typeface="Times New Roman" panose="02020603050405020304" pitchFamily="18" charset="0"/>
              </a:rPr>
              <a:t>compute h' of each of the arcs emerging from CURRENT , Assign minimum h' to   CURRENT.</a:t>
            </a:r>
          </a:p>
          <a:p>
            <a:pPr lvl="2" algn="just">
              <a:buAutoNum type="arabicPeriod"/>
            </a:pPr>
            <a:r>
              <a:rPr lang="en-US" sz="1200" dirty="0">
                <a:solidFill>
                  <a:schemeClr val="tx1"/>
                </a:solidFill>
                <a:latin typeface="Times New Roman" panose="02020603050405020304" pitchFamily="18" charset="0"/>
                <a:cs typeface="Times New Roman" panose="02020603050405020304" pitchFamily="18" charset="0"/>
              </a:rPr>
              <a:t>Mark the minimum cost path a s the best out of CURRENT.</a:t>
            </a:r>
          </a:p>
          <a:p>
            <a:pPr lvl="2" algn="just">
              <a:buAutoNum type="arabicPeriod"/>
            </a:pPr>
            <a:r>
              <a:rPr lang="en-US" sz="1200" dirty="0">
                <a:solidFill>
                  <a:schemeClr val="tx1"/>
                </a:solidFill>
                <a:latin typeface="Times New Roman" panose="02020603050405020304" pitchFamily="18" charset="0"/>
                <a:cs typeface="Times New Roman" panose="02020603050405020304" pitchFamily="18" charset="0"/>
              </a:rPr>
              <a:t>Mark CURRENT SOLVED if all of the nodes connected to it through the new marked are have been labeled SOLVED.</a:t>
            </a:r>
          </a:p>
          <a:p>
            <a:pPr lvl="2" algn="just">
              <a:buAutoNum type="arabicPeriod"/>
            </a:pPr>
            <a:r>
              <a:rPr lang="en-US" sz="1200" dirty="0">
                <a:solidFill>
                  <a:schemeClr val="tx1"/>
                </a:solidFill>
                <a:latin typeface="Times New Roman" panose="02020603050405020304" pitchFamily="18" charset="0"/>
                <a:cs typeface="Times New Roman" panose="02020603050405020304" pitchFamily="18" charset="0"/>
              </a:rPr>
              <a:t>If CURRENT has been marked SOLVED or its h ' has just changed, its new status must be propagate backwards up the graph . hence all the ancestors of CURRENT are added to S.</a:t>
            </a:r>
          </a:p>
          <a:p>
            <a:pPr lvl="2" algn="just">
              <a:buAutoNum type="arabicPeriod"/>
            </a:pP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 xmlns:a16="http://schemas.microsoft.com/office/drawing/2014/main" id="{8ED44726-6C81-4C4A-BC75-CC33E18D96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extLst>
      <p:ext uri="{BB962C8B-B14F-4D97-AF65-F5344CB8AC3E}">
        <p14:creationId xmlns="" xmlns:p14="http://schemas.microsoft.com/office/powerpoint/2010/main" val="1538065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27" name="Google Shape;127;p19"/>
          <p:cNvPicPr preferRelativeResize="0"/>
          <p:nvPr/>
        </p:nvPicPr>
        <p:blipFill>
          <a:blip r:embed="rId4">
            <a:alphaModFix/>
          </a:blip>
          <a:stretch>
            <a:fillRect/>
          </a:stretch>
        </p:blipFill>
        <p:spPr>
          <a:xfrm>
            <a:off x="9525" y="4750"/>
            <a:ext cx="9134475" cy="5133975"/>
          </a:xfrm>
          <a:prstGeom prst="rect">
            <a:avLst/>
          </a:prstGeom>
          <a:noFill/>
          <a:ln>
            <a:noFill/>
          </a:ln>
        </p:spPr>
      </p:pic>
      <p:sp>
        <p:nvSpPr>
          <p:cNvPr id="128" name="Google Shape;128;p19"/>
          <p:cNvSpPr txBox="1"/>
          <p:nvPr/>
        </p:nvSpPr>
        <p:spPr>
          <a:xfrm>
            <a:off x="3175273" y="1145200"/>
            <a:ext cx="2436488" cy="4462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700" dirty="0">
                <a:solidFill>
                  <a:schemeClr val="tx1"/>
                </a:solidFill>
                <a:latin typeface="Times New Roman" panose="02020603050405020304" pitchFamily="18" charset="0"/>
                <a:ea typeface="Proxima Nova"/>
                <a:cs typeface="Times New Roman" panose="02020603050405020304" pitchFamily="18" charset="0"/>
                <a:sym typeface="Proxima Nova"/>
              </a:rPr>
              <a:t>AO* Algorithm Example</a:t>
            </a:r>
            <a:endParaRPr lang="en-IN" sz="1700" dirty="0">
              <a:solidFill>
                <a:schemeClr val="tx1"/>
              </a:solidFill>
              <a:latin typeface="Times New Roman" panose="02020603050405020304" pitchFamily="18" charset="0"/>
              <a:cs typeface="Times New Roman" panose="02020603050405020304" pitchFamily="18" charset="0"/>
            </a:endParaRPr>
          </a:p>
        </p:txBody>
      </p:sp>
      <p:pic>
        <p:nvPicPr>
          <p:cNvPr id="132" name="Google Shape;132;p19"/>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33" name="Google Shape;133;p19"/>
          <p:cNvSpPr txBox="1"/>
          <p:nvPr/>
        </p:nvSpPr>
        <p:spPr>
          <a:xfrm>
            <a:off x="645925" y="134250"/>
            <a:ext cx="1743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rgbClr val="00A4B6"/>
                </a:solidFill>
                <a:latin typeface="Proxima Nova"/>
                <a:ea typeface="Proxima Nova"/>
                <a:cs typeface="Proxima Nova"/>
                <a:sym typeface="Proxima Nova"/>
              </a:rPr>
              <a:t>Unit 3</a:t>
            </a:r>
            <a:endParaRPr sz="2300" dirty="0">
              <a:solidFill>
                <a:srgbClr val="00A4B6"/>
              </a:solidFill>
              <a:latin typeface="Proxima Nova"/>
              <a:ea typeface="Proxima Nova"/>
              <a:cs typeface="Proxima Nova"/>
              <a:sym typeface="Proxima Nova"/>
            </a:endParaRPr>
          </a:p>
        </p:txBody>
      </p:sp>
      <p:sp>
        <p:nvSpPr>
          <p:cNvPr id="134" name="Google Shape;134;p19"/>
          <p:cNvSpPr txBox="1"/>
          <p:nvPr/>
        </p:nvSpPr>
        <p:spPr>
          <a:xfrm>
            <a:off x="2389525" y="219000"/>
            <a:ext cx="30000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b="1" i="0" u="none" strike="noStrike" baseline="0" dirty="0">
                <a:latin typeface="Cambria-Bold"/>
              </a:rPr>
              <a:t>Finding Optimal Path</a:t>
            </a:r>
            <a:endParaRPr lang="en-IN" sz="1200" dirty="0">
              <a:solidFill>
                <a:srgbClr val="666666"/>
              </a:solidFill>
              <a:latin typeface="Proxima Nova"/>
              <a:ea typeface="Proxima Nova"/>
              <a:cs typeface="Proxima Nova"/>
              <a:sym typeface="Proxima Nova"/>
            </a:endParaRPr>
          </a:p>
        </p:txBody>
      </p:sp>
      <p:sp>
        <p:nvSpPr>
          <p:cNvPr id="2" name="Slide Number Placeholder 1">
            <a:extLst>
              <a:ext uri="{FF2B5EF4-FFF2-40B4-BE49-F238E27FC236}">
                <a16:creationId xmlns="" xmlns:a16="http://schemas.microsoft.com/office/drawing/2014/main" id="{8ED44726-6C81-4C4A-BC75-CC33E18D96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pic>
        <p:nvPicPr>
          <p:cNvPr id="7" name="Picture 6">
            <a:extLst>
              <a:ext uri="{FF2B5EF4-FFF2-40B4-BE49-F238E27FC236}">
                <a16:creationId xmlns="" xmlns:a16="http://schemas.microsoft.com/office/drawing/2014/main" id="{A9149484-2815-4EE1-8E06-8C519663B715}"/>
              </a:ext>
            </a:extLst>
          </p:cNvPr>
          <p:cNvPicPr>
            <a:picLocks noChangeAspect="1"/>
          </p:cNvPicPr>
          <p:nvPr/>
        </p:nvPicPr>
        <p:blipFill>
          <a:blip r:embed="rId6"/>
          <a:stretch>
            <a:fillRect/>
          </a:stretch>
        </p:blipFill>
        <p:spPr>
          <a:xfrm>
            <a:off x="2008006" y="1639375"/>
            <a:ext cx="4669633" cy="3116980"/>
          </a:xfrm>
          <a:prstGeom prst="rect">
            <a:avLst/>
          </a:prstGeom>
        </p:spPr>
      </p:pic>
    </p:spTree>
    <p:extLst>
      <p:ext uri="{BB962C8B-B14F-4D97-AF65-F5344CB8AC3E}">
        <p14:creationId xmlns="" xmlns:p14="http://schemas.microsoft.com/office/powerpoint/2010/main" val="3176537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C50419-9C45-B52E-D5B2-B23D0EFBCA30}"/>
              </a:ext>
            </a:extLst>
          </p:cNvPr>
          <p:cNvSpPr>
            <a:spLocks noGrp="1"/>
          </p:cNvSpPr>
          <p:nvPr>
            <p:ph type="title"/>
          </p:nvPr>
        </p:nvSpPr>
        <p:spPr/>
        <p:txBody>
          <a:bodyPr>
            <a:normAutofit fontScale="90000"/>
          </a:bodyPr>
          <a:lstStyle/>
          <a:p>
            <a:r>
              <a:rPr lang="en-US" dirty="0"/>
              <a:t>Means and End Analysis</a:t>
            </a:r>
            <a:endParaRPr lang="en-IN" dirty="0"/>
          </a:p>
        </p:txBody>
      </p:sp>
      <p:sp>
        <p:nvSpPr>
          <p:cNvPr id="3" name="Text Placeholder 2">
            <a:extLst>
              <a:ext uri="{FF2B5EF4-FFF2-40B4-BE49-F238E27FC236}">
                <a16:creationId xmlns="" xmlns:a16="http://schemas.microsoft.com/office/drawing/2014/main" id="{C444AC3F-4448-4C5D-6A4D-994B09569282}"/>
              </a:ext>
            </a:extLst>
          </p:cNvPr>
          <p:cNvSpPr>
            <a:spLocks noGrp="1"/>
          </p:cNvSpPr>
          <p:nvPr>
            <p:ph type="body" idx="1"/>
          </p:nvPr>
        </p:nvSpPr>
        <p:spPr/>
        <p:txBody>
          <a:bodyPr/>
          <a:lstStyle/>
          <a:p>
            <a:r>
              <a:rPr lang="en-US" b="0" i="0" dirty="0">
                <a:solidFill>
                  <a:srgbClr val="404040"/>
                </a:solidFill>
                <a:effectLst/>
                <a:latin typeface="gt-regular"/>
              </a:rPr>
              <a:t>Means end analysis is a technique used to solve problems in AI programs. </a:t>
            </a:r>
          </a:p>
          <a:p>
            <a:r>
              <a:rPr lang="en-US" b="0" i="0" dirty="0">
                <a:solidFill>
                  <a:srgbClr val="404040"/>
                </a:solidFill>
                <a:effectLst/>
                <a:latin typeface="gt-regular"/>
              </a:rPr>
              <a:t>This technique combines forward and backward strategies to solve complex problems. </a:t>
            </a:r>
          </a:p>
          <a:p>
            <a:r>
              <a:rPr lang="en-US" b="0" i="0" dirty="0">
                <a:solidFill>
                  <a:srgbClr val="404040"/>
                </a:solidFill>
                <a:effectLst/>
                <a:latin typeface="gt-regular"/>
              </a:rPr>
              <a:t>With these mixed strategies, complex problems can be tackled first, followed by smaller ones.</a:t>
            </a:r>
          </a:p>
          <a:p>
            <a:r>
              <a:rPr lang="en-US" b="0" i="0" dirty="0">
                <a:solidFill>
                  <a:srgbClr val="404040"/>
                </a:solidFill>
                <a:effectLst/>
                <a:latin typeface="gt-regular"/>
              </a:rPr>
              <a:t>In this technique, the system evaluates the differences between the current state or position and the target or goal state.</a:t>
            </a:r>
          </a:p>
          <a:p>
            <a:r>
              <a:rPr lang="en-US" b="0" i="0" dirty="0">
                <a:solidFill>
                  <a:srgbClr val="404040"/>
                </a:solidFill>
                <a:effectLst/>
                <a:latin typeface="gt-regular"/>
              </a:rPr>
              <a:t> It then decides the best action to be undertaken to reach the end goal.</a:t>
            </a:r>
            <a:endParaRPr lang="en-IN" dirty="0"/>
          </a:p>
        </p:txBody>
      </p:sp>
      <p:sp>
        <p:nvSpPr>
          <p:cNvPr id="4" name="Slide Number Placeholder 3">
            <a:extLst>
              <a:ext uri="{FF2B5EF4-FFF2-40B4-BE49-F238E27FC236}">
                <a16:creationId xmlns="" xmlns:a16="http://schemas.microsoft.com/office/drawing/2014/main" id="{EDA7F37D-52B0-B16E-31C1-78DACBDB28C2}"/>
              </a:ext>
            </a:extLst>
          </p:cNvPr>
          <p:cNvSpPr>
            <a:spLocks noGrp="1"/>
          </p:cNvSpPr>
          <p:nvPr>
            <p:ph type="sldNum" idx="12"/>
          </p:nvPr>
        </p:nvSpPr>
        <p:spPr/>
        <p:txBody>
          <a:bodyPr/>
          <a:lstStyle/>
          <a:p>
            <a:fld id="{00000000-1234-1234-1234-123412341234}" type="slidenum">
              <a:rPr lang="en" smtClean="0"/>
              <a:pPr/>
              <a:t>13</a:t>
            </a:fld>
            <a:endParaRPr lang="en"/>
          </a:p>
        </p:txBody>
      </p:sp>
    </p:spTree>
    <p:extLst>
      <p:ext uri="{BB962C8B-B14F-4D97-AF65-F5344CB8AC3E}">
        <p14:creationId xmlns="" xmlns:p14="http://schemas.microsoft.com/office/powerpoint/2010/main" val="1422684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7400F0-9C29-B737-851D-6913D101D94F}"/>
              </a:ext>
            </a:extLst>
          </p:cNvPr>
          <p:cNvSpPr>
            <a:spLocks noGrp="1"/>
          </p:cNvSpPr>
          <p:nvPr>
            <p:ph type="title"/>
          </p:nvPr>
        </p:nvSpPr>
        <p:spPr/>
        <p:txBody>
          <a:bodyPr>
            <a:normAutofit fontScale="90000"/>
          </a:bodyPr>
          <a:lstStyle/>
          <a:p>
            <a:r>
              <a:rPr lang="en-IN" b="0" i="0" dirty="0">
                <a:solidFill>
                  <a:srgbClr val="0A0B09"/>
                </a:solidFill>
                <a:effectLst/>
                <a:latin typeface="gt-medium"/>
              </a:rPr>
              <a:t>How MEA works</a:t>
            </a:r>
            <a:br>
              <a:rPr lang="en-IN" b="0" i="0" dirty="0">
                <a:solidFill>
                  <a:srgbClr val="0A0B09"/>
                </a:solidFill>
                <a:effectLst/>
                <a:latin typeface="gt-medium"/>
              </a:rPr>
            </a:br>
            <a:endParaRPr lang="en-IN" dirty="0"/>
          </a:p>
        </p:txBody>
      </p:sp>
      <p:sp>
        <p:nvSpPr>
          <p:cNvPr id="3" name="Text Placeholder 2">
            <a:extLst>
              <a:ext uri="{FF2B5EF4-FFF2-40B4-BE49-F238E27FC236}">
                <a16:creationId xmlns="" xmlns:a16="http://schemas.microsoft.com/office/drawing/2014/main" id="{DA67E4AE-FD35-C7FD-3767-5632C348FE18}"/>
              </a:ext>
            </a:extLst>
          </p:cNvPr>
          <p:cNvSpPr>
            <a:spLocks noGrp="1"/>
          </p:cNvSpPr>
          <p:nvPr>
            <p:ph type="body" idx="1"/>
          </p:nvPr>
        </p:nvSpPr>
        <p:spPr>
          <a:xfrm>
            <a:off x="311700" y="921488"/>
            <a:ext cx="8520600" cy="4082903"/>
          </a:xfrm>
        </p:spPr>
        <p:txBody>
          <a:bodyPr>
            <a:normAutofit fontScale="85000" lnSpcReduction="10000"/>
          </a:bodyPr>
          <a:lstStyle/>
          <a:p>
            <a:r>
              <a:rPr lang="en-US" b="0" i="0" dirty="0">
                <a:solidFill>
                  <a:srgbClr val="404040"/>
                </a:solidFill>
                <a:effectLst/>
                <a:latin typeface="gt-regular"/>
              </a:rPr>
              <a:t>Means end analysis uses the following processes to achieve its objectives:</a:t>
            </a:r>
          </a:p>
          <a:p>
            <a:pPr algn="l">
              <a:buFont typeface="+mj-lt"/>
              <a:buAutoNum type="arabicPeriod"/>
            </a:pPr>
            <a:r>
              <a:rPr lang="en-US" b="0" i="0" dirty="0">
                <a:solidFill>
                  <a:srgbClr val="404040"/>
                </a:solidFill>
                <a:effectLst/>
                <a:latin typeface="gt-regular"/>
              </a:rPr>
              <a:t>First, the system evaluates the current state to establish whether there is a problem. If a problem is identified, then it means that an action should be taken to correct it.</a:t>
            </a:r>
          </a:p>
          <a:p>
            <a:pPr algn="l">
              <a:buFont typeface="+mj-lt"/>
              <a:buAutoNum type="arabicPeriod"/>
            </a:pPr>
            <a:r>
              <a:rPr lang="en-US" b="0" i="0" dirty="0">
                <a:solidFill>
                  <a:srgbClr val="404040"/>
                </a:solidFill>
                <a:effectLst/>
                <a:latin typeface="gt-regular"/>
              </a:rPr>
              <a:t>The second step involves defining the target or desired goal that needs to be achieved.</a:t>
            </a:r>
          </a:p>
          <a:p>
            <a:pPr algn="l">
              <a:buFont typeface="+mj-lt"/>
              <a:buAutoNum type="arabicPeriod"/>
            </a:pPr>
            <a:r>
              <a:rPr lang="en-US" b="0" i="0" dirty="0">
                <a:solidFill>
                  <a:srgbClr val="404040"/>
                </a:solidFill>
                <a:effectLst/>
                <a:latin typeface="gt-regular"/>
              </a:rPr>
              <a:t>The target goal is split into sub-goals, that are further split into other smaller goals.</a:t>
            </a:r>
          </a:p>
          <a:p>
            <a:pPr algn="l">
              <a:buFont typeface="+mj-lt"/>
              <a:buAutoNum type="arabicPeriod"/>
            </a:pPr>
            <a:r>
              <a:rPr lang="en-US" b="0" i="0" dirty="0">
                <a:solidFill>
                  <a:srgbClr val="404040"/>
                </a:solidFill>
                <a:effectLst/>
                <a:latin typeface="gt-regular"/>
              </a:rPr>
              <a:t>This step involves establishing the actions or operations that will be carried out to achieve the end state.</a:t>
            </a:r>
          </a:p>
          <a:p>
            <a:pPr algn="l">
              <a:buFont typeface="+mj-lt"/>
              <a:buAutoNum type="arabicPeriod"/>
            </a:pPr>
            <a:r>
              <a:rPr lang="en-US" b="0" i="0" dirty="0">
                <a:solidFill>
                  <a:srgbClr val="404040"/>
                </a:solidFill>
                <a:effectLst/>
                <a:latin typeface="gt-regular"/>
              </a:rPr>
              <a:t>In this step, all the sub-goals are linked with corresponding executable actions (operations).</a:t>
            </a:r>
          </a:p>
          <a:p>
            <a:pPr algn="l">
              <a:buFont typeface="+mj-lt"/>
              <a:buAutoNum type="arabicPeriod"/>
            </a:pPr>
            <a:r>
              <a:rPr lang="en-US" b="0" i="0" dirty="0">
                <a:solidFill>
                  <a:srgbClr val="404040"/>
                </a:solidFill>
                <a:effectLst/>
                <a:latin typeface="gt-regular"/>
              </a:rPr>
              <a:t>After that is done, intermediate steps are undertaken to solve the problems in the current state. The chosen operators will be applied to reduce the differences between the current state and the end state.</a:t>
            </a:r>
          </a:p>
          <a:p>
            <a:pPr algn="l">
              <a:buFont typeface="+mj-lt"/>
              <a:buAutoNum type="arabicPeriod"/>
            </a:pPr>
            <a:r>
              <a:rPr lang="en-US" b="0" i="0" dirty="0">
                <a:solidFill>
                  <a:srgbClr val="404040"/>
                </a:solidFill>
                <a:effectLst/>
                <a:latin typeface="gt-regular"/>
              </a:rPr>
              <a:t>This step involves tracking all the changes made to the actual state. Changes are made until the target state is achieved.</a:t>
            </a:r>
          </a:p>
          <a:p>
            <a:pPr lvl="1"/>
            <a:endParaRPr lang="en-IN" dirty="0"/>
          </a:p>
        </p:txBody>
      </p:sp>
      <p:sp>
        <p:nvSpPr>
          <p:cNvPr id="4" name="Slide Number Placeholder 3">
            <a:extLst>
              <a:ext uri="{FF2B5EF4-FFF2-40B4-BE49-F238E27FC236}">
                <a16:creationId xmlns="" xmlns:a16="http://schemas.microsoft.com/office/drawing/2014/main" id="{9C9E6F07-7FF4-F750-ADB6-4B369F9FED9B}"/>
              </a:ext>
            </a:extLst>
          </p:cNvPr>
          <p:cNvSpPr>
            <a:spLocks noGrp="1"/>
          </p:cNvSpPr>
          <p:nvPr>
            <p:ph type="sldNum" idx="12"/>
          </p:nvPr>
        </p:nvSpPr>
        <p:spPr/>
        <p:txBody>
          <a:bodyPr/>
          <a:lstStyle/>
          <a:p>
            <a:fld id="{00000000-1234-1234-1234-123412341234}" type="slidenum">
              <a:rPr lang="en" smtClean="0"/>
              <a:pPr/>
              <a:t>14</a:t>
            </a:fld>
            <a:endParaRPr lang="en"/>
          </a:p>
        </p:txBody>
      </p:sp>
    </p:spTree>
    <p:extLst>
      <p:ext uri="{BB962C8B-B14F-4D97-AF65-F5344CB8AC3E}">
        <p14:creationId xmlns="" xmlns:p14="http://schemas.microsoft.com/office/powerpoint/2010/main" val="203079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752007-3F80-841B-6C11-2565D07ECAB7}"/>
              </a:ext>
            </a:extLst>
          </p:cNvPr>
          <p:cNvSpPr>
            <a:spLocks noGrp="1"/>
          </p:cNvSpPr>
          <p:nvPr>
            <p:ph type="title"/>
          </p:nvPr>
        </p:nvSpPr>
        <p:spPr/>
        <p:txBody>
          <a:bodyPr>
            <a:normAutofit fontScale="90000"/>
          </a:bodyPr>
          <a:lstStyle/>
          <a:p>
            <a:endParaRPr lang="en-IN" dirty="0"/>
          </a:p>
        </p:txBody>
      </p:sp>
      <p:sp>
        <p:nvSpPr>
          <p:cNvPr id="3" name="Text Placeholder 2">
            <a:extLst>
              <a:ext uri="{FF2B5EF4-FFF2-40B4-BE49-F238E27FC236}">
                <a16:creationId xmlns="" xmlns:a16="http://schemas.microsoft.com/office/drawing/2014/main" id="{C16CFA1B-2F50-399E-2697-886412E615D0}"/>
              </a:ext>
            </a:extLst>
          </p:cNvPr>
          <p:cNvSpPr>
            <a:spLocks noGrp="1"/>
          </p:cNvSpPr>
          <p:nvPr>
            <p:ph type="body" idx="1"/>
          </p:nvPr>
        </p:nvSpPr>
        <p:spPr>
          <a:xfrm>
            <a:off x="254993" y="1210850"/>
            <a:ext cx="8520600" cy="3621542"/>
          </a:xfrm>
        </p:spPr>
        <p:txBody>
          <a:bodyPr/>
          <a:lstStyle/>
          <a:p>
            <a:r>
              <a:rPr lang="en-US" b="0" i="0" dirty="0">
                <a:solidFill>
                  <a:srgbClr val="404040"/>
                </a:solidFill>
                <a:effectLst/>
                <a:latin typeface="gt-regular"/>
              </a:rPr>
              <a:t>The following image shows how the target goal is divided into sub-goals, that are then linked with executable actions.</a:t>
            </a:r>
            <a:endParaRPr lang="en-IN" dirty="0"/>
          </a:p>
        </p:txBody>
      </p:sp>
      <p:sp>
        <p:nvSpPr>
          <p:cNvPr id="4" name="Slide Number Placeholder 3">
            <a:extLst>
              <a:ext uri="{FF2B5EF4-FFF2-40B4-BE49-F238E27FC236}">
                <a16:creationId xmlns="" xmlns:a16="http://schemas.microsoft.com/office/drawing/2014/main" id="{14B55D91-25CE-F0F1-4FB0-05199B3ED6E9}"/>
              </a:ext>
            </a:extLst>
          </p:cNvPr>
          <p:cNvSpPr>
            <a:spLocks noGrp="1"/>
          </p:cNvSpPr>
          <p:nvPr>
            <p:ph type="sldNum" idx="12"/>
          </p:nvPr>
        </p:nvSpPr>
        <p:spPr/>
        <p:txBody>
          <a:bodyPr/>
          <a:lstStyle/>
          <a:p>
            <a:fld id="{00000000-1234-1234-1234-123412341234}" type="slidenum">
              <a:rPr lang="en" smtClean="0"/>
              <a:pPr/>
              <a:t>15</a:t>
            </a:fld>
            <a:endParaRPr lang="en"/>
          </a:p>
        </p:txBody>
      </p:sp>
      <p:pic>
        <p:nvPicPr>
          <p:cNvPr id="1026" name="Picture 2" descr="MEA Processes">
            <a:extLst>
              <a:ext uri="{FF2B5EF4-FFF2-40B4-BE49-F238E27FC236}">
                <a16:creationId xmlns="" xmlns:a16="http://schemas.microsoft.com/office/drawing/2014/main" id="{1DF61A22-A6F3-DF0B-36D0-7972DF7A3170}"/>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81631" y="2062716"/>
            <a:ext cx="5267325" cy="27696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56675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C3805D-8C0E-B622-C1E0-FD11300F393C}"/>
              </a:ext>
            </a:extLst>
          </p:cNvPr>
          <p:cNvSpPr>
            <a:spLocks noGrp="1"/>
          </p:cNvSpPr>
          <p:nvPr>
            <p:ph type="title"/>
          </p:nvPr>
        </p:nvSpPr>
        <p:spPr/>
        <p:txBody>
          <a:bodyPr>
            <a:normAutofit fontScale="90000"/>
          </a:bodyPr>
          <a:lstStyle/>
          <a:p>
            <a:r>
              <a:rPr lang="en-US" b="1" dirty="0"/>
              <a:t>Operator Sub goaling</a:t>
            </a:r>
            <a:endParaRPr lang="en-IN" dirty="0"/>
          </a:p>
        </p:txBody>
      </p:sp>
      <p:sp>
        <p:nvSpPr>
          <p:cNvPr id="3" name="Text Placeholder 2">
            <a:extLst>
              <a:ext uri="{FF2B5EF4-FFF2-40B4-BE49-F238E27FC236}">
                <a16:creationId xmlns="" xmlns:a16="http://schemas.microsoft.com/office/drawing/2014/main" id="{5313BDC1-1897-9BAC-9719-83E87B1E7DC2}"/>
              </a:ext>
            </a:extLst>
          </p:cNvPr>
          <p:cNvSpPr>
            <a:spLocks noGrp="1"/>
          </p:cNvSpPr>
          <p:nvPr>
            <p:ph type="body" idx="1"/>
          </p:nvPr>
        </p:nvSpPr>
        <p:spPr/>
        <p:txBody>
          <a:bodyPr/>
          <a:lstStyle/>
          <a:p>
            <a:r>
              <a:rPr lang="en-US" dirty="0"/>
              <a:t>In the MEA process, we detect the differences between the current state and goal state. Once these differences occur, then we can apply an operator to reduce the differences. </a:t>
            </a:r>
          </a:p>
          <a:p>
            <a:r>
              <a:rPr lang="en-US" dirty="0"/>
              <a:t>But sometimes it is possible that an operator cannot be applied to the current state. So we create the sub problem of the current state, in which operator can be applied, such type of backward chaining in which operators are selected, and then sub goals are set up to establish the preconditions of the operator is called </a:t>
            </a:r>
            <a:r>
              <a:rPr lang="en-US" b="1" dirty="0"/>
              <a:t>Operator Sub goaling</a:t>
            </a:r>
            <a:endParaRPr lang="en-IN" b="1" dirty="0"/>
          </a:p>
        </p:txBody>
      </p:sp>
      <p:sp>
        <p:nvSpPr>
          <p:cNvPr id="4" name="Slide Number Placeholder 3">
            <a:extLst>
              <a:ext uri="{FF2B5EF4-FFF2-40B4-BE49-F238E27FC236}">
                <a16:creationId xmlns="" xmlns:a16="http://schemas.microsoft.com/office/drawing/2014/main" id="{7D5F8D27-A487-01AD-0AB0-69D1C266CA6C}"/>
              </a:ext>
            </a:extLst>
          </p:cNvPr>
          <p:cNvSpPr>
            <a:spLocks noGrp="1"/>
          </p:cNvSpPr>
          <p:nvPr>
            <p:ph type="sldNum" idx="12"/>
          </p:nvPr>
        </p:nvSpPr>
        <p:spPr/>
        <p:txBody>
          <a:bodyPr/>
          <a:lstStyle/>
          <a:p>
            <a:fld id="{00000000-1234-1234-1234-123412341234}" type="slidenum">
              <a:rPr lang="en" smtClean="0"/>
              <a:pPr/>
              <a:t>16</a:t>
            </a:fld>
            <a:endParaRPr lang="en"/>
          </a:p>
        </p:txBody>
      </p:sp>
    </p:spTree>
    <p:extLst>
      <p:ext uri="{BB962C8B-B14F-4D97-AF65-F5344CB8AC3E}">
        <p14:creationId xmlns="" xmlns:p14="http://schemas.microsoft.com/office/powerpoint/2010/main" val="1533950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51E92F-EFE6-A326-119F-63F75F4C9871}"/>
              </a:ext>
            </a:extLst>
          </p:cNvPr>
          <p:cNvSpPr>
            <a:spLocks noGrp="1"/>
          </p:cNvSpPr>
          <p:nvPr>
            <p:ph type="title"/>
          </p:nvPr>
        </p:nvSpPr>
        <p:spPr/>
        <p:txBody>
          <a:bodyPr>
            <a:normAutofit fontScale="90000"/>
          </a:bodyPr>
          <a:lstStyle/>
          <a:p>
            <a:r>
              <a:rPr lang="en-IN" dirty="0"/>
              <a:t>Algorithm for Means-Ends Analysis</a:t>
            </a:r>
          </a:p>
        </p:txBody>
      </p:sp>
      <p:sp>
        <p:nvSpPr>
          <p:cNvPr id="3" name="Text Placeholder 2">
            <a:extLst>
              <a:ext uri="{FF2B5EF4-FFF2-40B4-BE49-F238E27FC236}">
                <a16:creationId xmlns="" xmlns:a16="http://schemas.microsoft.com/office/drawing/2014/main" id="{15223603-B785-C738-FE46-19A12CDB7066}"/>
              </a:ext>
            </a:extLst>
          </p:cNvPr>
          <p:cNvSpPr>
            <a:spLocks noGrp="1"/>
          </p:cNvSpPr>
          <p:nvPr>
            <p:ph type="body" idx="1"/>
          </p:nvPr>
        </p:nvSpPr>
        <p:spPr>
          <a:xfrm>
            <a:off x="311700" y="1152475"/>
            <a:ext cx="8520600" cy="3816474"/>
          </a:xfrm>
        </p:spPr>
        <p:txBody>
          <a:bodyPr>
            <a:normAutofit fontScale="77500" lnSpcReduction="20000"/>
          </a:bodyPr>
          <a:lstStyle/>
          <a:p>
            <a:pPr marL="114300" indent="0">
              <a:buNone/>
            </a:pPr>
            <a:r>
              <a:rPr lang="en-US" dirty="0"/>
              <a:t>Step 1: Compare CURRENT to GOAL, if there are no differences between both then return Success and Exit.</a:t>
            </a:r>
          </a:p>
          <a:p>
            <a:pPr marL="114300" indent="0">
              <a:buNone/>
            </a:pPr>
            <a:endParaRPr lang="en-US" dirty="0"/>
          </a:p>
          <a:p>
            <a:pPr marL="114300" indent="0">
              <a:buNone/>
            </a:pPr>
            <a:r>
              <a:rPr lang="en-US" dirty="0"/>
              <a:t>Step 2: Else, select the most significant difference and reduce it by doing the following steps until the success or</a:t>
            </a:r>
          </a:p>
          <a:p>
            <a:pPr marL="114300" indent="0">
              <a:buNone/>
            </a:pPr>
            <a:r>
              <a:rPr lang="en-US" dirty="0"/>
              <a:t>failure occurs.</a:t>
            </a:r>
          </a:p>
          <a:p>
            <a:pPr marL="114300" indent="0">
              <a:buNone/>
            </a:pPr>
            <a:endParaRPr lang="en-US" dirty="0"/>
          </a:p>
          <a:p>
            <a:pPr marL="114300" indent="0">
              <a:buNone/>
            </a:pPr>
            <a:r>
              <a:rPr lang="en-US" dirty="0"/>
              <a:t>	Select a new operator O which is applicable for the current difference, and if there is no such operator, then signal failure.</a:t>
            </a:r>
          </a:p>
          <a:p>
            <a:pPr marL="114300" indent="0">
              <a:buNone/>
            </a:pPr>
            <a:endParaRPr lang="en-US" dirty="0"/>
          </a:p>
          <a:p>
            <a:pPr marL="114300" indent="0">
              <a:buNone/>
            </a:pPr>
            <a:r>
              <a:rPr lang="en-US" dirty="0"/>
              <a:t>Attempt to apply operator O to CURRENT. Make a description of two states.</a:t>
            </a:r>
          </a:p>
          <a:p>
            <a:pPr marL="114300" indent="0">
              <a:buNone/>
            </a:pPr>
            <a:endParaRPr lang="en-US" dirty="0"/>
          </a:p>
          <a:p>
            <a:pPr marL="114300" indent="0">
              <a:buNone/>
            </a:pPr>
            <a:r>
              <a:rPr lang="en-US" dirty="0"/>
              <a:t>	</a:t>
            </a:r>
            <a:r>
              <a:rPr lang="en-US" dirty="0" err="1"/>
              <a:t>i</a:t>
            </a:r>
            <a:r>
              <a:rPr lang="en-US" dirty="0"/>
              <a:t>) O-Start, a state in which O?s preconditions are satisfied.</a:t>
            </a:r>
          </a:p>
          <a:p>
            <a:pPr marL="114300" indent="0">
              <a:buNone/>
            </a:pPr>
            <a:r>
              <a:rPr lang="en-US" dirty="0"/>
              <a:t>	ii) O-Result, the state that would result if O were applied In O-start.</a:t>
            </a:r>
          </a:p>
          <a:p>
            <a:pPr marL="114300" indent="0">
              <a:buNone/>
            </a:pPr>
            <a:r>
              <a:rPr lang="en-US" dirty="0"/>
              <a:t>	If</a:t>
            </a:r>
          </a:p>
          <a:p>
            <a:pPr marL="114300" indent="0">
              <a:buNone/>
            </a:pPr>
            <a:r>
              <a:rPr lang="en-US" dirty="0"/>
              <a:t>	(First-Part &lt;------ MEA (CURRENT, O-START)</a:t>
            </a:r>
          </a:p>
          <a:p>
            <a:pPr marL="114300" indent="0">
              <a:buNone/>
            </a:pPr>
            <a:r>
              <a:rPr lang="en-US" dirty="0"/>
              <a:t>	And</a:t>
            </a:r>
          </a:p>
          <a:p>
            <a:pPr marL="114300" indent="0">
              <a:buNone/>
            </a:pPr>
            <a:r>
              <a:rPr lang="en-US" dirty="0"/>
              <a:t>	(LAST-Part &lt;----- MEA (O-Result, GOAL), are successful, then signal Success and return the result of</a:t>
            </a:r>
          </a:p>
          <a:p>
            <a:pPr marL="114300" indent="0">
              <a:buNone/>
            </a:pPr>
            <a:r>
              <a:rPr lang="en-US" dirty="0"/>
              <a:t>	combining FIRST-PART, O, and LAST-PART</a:t>
            </a:r>
            <a:endParaRPr lang="en-IN" dirty="0"/>
          </a:p>
        </p:txBody>
      </p:sp>
      <p:sp>
        <p:nvSpPr>
          <p:cNvPr id="4" name="Slide Number Placeholder 3">
            <a:extLst>
              <a:ext uri="{FF2B5EF4-FFF2-40B4-BE49-F238E27FC236}">
                <a16:creationId xmlns="" xmlns:a16="http://schemas.microsoft.com/office/drawing/2014/main" id="{6CB0B18F-D217-D0E1-ED3D-07E02457F843}"/>
              </a:ext>
            </a:extLst>
          </p:cNvPr>
          <p:cNvSpPr>
            <a:spLocks noGrp="1"/>
          </p:cNvSpPr>
          <p:nvPr>
            <p:ph type="sldNum" idx="12"/>
          </p:nvPr>
        </p:nvSpPr>
        <p:spPr/>
        <p:txBody>
          <a:bodyPr/>
          <a:lstStyle/>
          <a:p>
            <a:fld id="{00000000-1234-1234-1234-123412341234}" type="slidenum">
              <a:rPr lang="en" smtClean="0"/>
              <a:pPr/>
              <a:t>17</a:t>
            </a:fld>
            <a:endParaRPr lang="en"/>
          </a:p>
        </p:txBody>
      </p:sp>
    </p:spTree>
    <p:extLst>
      <p:ext uri="{BB962C8B-B14F-4D97-AF65-F5344CB8AC3E}">
        <p14:creationId xmlns="" xmlns:p14="http://schemas.microsoft.com/office/powerpoint/2010/main" val="3623037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D4428A-B513-FFDC-7783-E7915FF622F3}"/>
              </a:ext>
            </a:extLst>
          </p:cNvPr>
          <p:cNvSpPr>
            <a:spLocks noGrp="1"/>
          </p:cNvSpPr>
          <p:nvPr>
            <p:ph type="title"/>
          </p:nvPr>
        </p:nvSpPr>
        <p:spPr/>
        <p:txBody>
          <a:bodyPr>
            <a:normAutofit fontScale="90000"/>
          </a:bodyPr>
          <a:lstStyle/>
          <a:p>
            <a:r>
              <a:rPr lang="en-IN" dirty="0"/>
              <a:t>Example of Mean-Ends Analysis</a:t>
            </a:r>
          </a:p>
        </p:txBody>
      </p:sp>
      <p:sp>
        <p:nvSpPr>
          <p:cNvPr id="3" name="Text Placeholder 2">
            <a:extLst>
              <a:ext uri="{FF2B5EF4-FFF2-40B4-BE49-F238E27FC236}">
                <a16:creationId xmlns="" xmlns:a16="http://schemas.microsoft.com/office/drawing/2014/main" id="{9588477C-59C3-9705-B4F9-CD29138EAE06}"/>
              </a:ext>
            </a:extLst>
          </p:cNvPr>
          <p:cNvSpPr>
            <a:spLocks noGrp="1"/>
          </p:cNvSpPr>
          <p:nvPr>
            <p:ph type="body" idx="1"/>
          </p:nvPr>
        </p:nvSpPr>
        <p:spPr>
          <a:xfrm>
            <a:off x="311700" y="1152473"/>
            <a:ext cx="8520600" cy="3904343"/>
          </a:xfrm>
        </p:spPr>
        <p:txBody>
          <a:bodyPr>
            <a:normAutofit fontScale="85000" lnSpcReduction="20000"/>
          </a:bodyPr>
          <a:lstStyle/>
          <a:p>
            <a:r>
              <a:rPr lang="en-US" dirty="0"/>
              <a:t>Let's take an example where we know the initial state and goal state as given below. In this problem, we need to get the goal state by finding differences between the initial state and goal state and applying operators.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just"/>
            <a:r>
              <a:rPr lang="en-US" b="0" i="0" dirty="0">
                <a:solidFill>
                  <a:srgbClr val="333333"/>
                </a:solidFill>
                <a:effectLst/>
                <a:latin typeface="inter-regular"/>
              </a:rPr>
              <a:t>To solve the above problem, we will first find the differences between initial states and goal states, and for each difference, we will generate a new state and will apply the operators. The operators we have for this problem are:</a:t>
            </a:r>
          </a:p>
          <a:p>
            <a:pPr algn="just">
              <a:buFont typeface="Arial" panose="020B0604020202020204" pitchFamily="34" charset="0"/>
              <a:buChar char="•"/>
            </a:pPr>
            <a:r>
              <a:rPr lang="en-US" b="1" i="0" dirty="0">
                <a:solidFill>
                  <a:srgbClr val="000000"/>
                </a:solidFill>
                <a:effectLst/>
                <a:latin typeface="inter-bold"/>
              </a:rPr>
              <a:t>Move</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Delete</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Expand</a:t>
            </a:r>
            <a:endParaRPr lang="en-US" b="0" i="0" dirty="0">
              <a:solidFill>
                <a:srgbClr val="000000"/>
              </a:solidFill>
              <a:effectLst/>
              <a:latin typeface="inter-regular"/>
            </a:endParaRPr>
          </a:p>
          <a:p>
            <a:endParaRPr lang="en-US" dirty="0"/>
          </a:p>
          <a:p>
            <a:endParaRPr lang="en-IN" dirty="0"/>
          </a:p>
        </p:txBody>
      </p:sp>
      <p:sp>
        <p:nvSpPr>
          <p:cNvPr id="4" name="Slide Number Placeholder 3">
            <a:extLst>
              <a:ext uri="{FF2B5EF4-FFF2-40B4-BE49-F238E27FC236}">
                <a16:creationId xmlns="" xmlns:a16="http://schemas.microsoft.com/office/drawing/2014/main" id="{96210202-FC13-A443-6317-D2C158557B65}"/>
              </a:ext>
            </a:extLst>
          </p:cNvPr>
          <p:cNvSpPr>
            <a:spLocks noGrp="1"/>
          </p:cNvSpPr>
          <p:nvPr>
            <p:ph type="sldNum" idx="12"/>
          </p:nvPr>
        </p:nvSpPr>
        <p:spPr/>
        <p:txBody>
          <a:bodyPr/>
          <a:lstStyle/>
          <a:p>
            <a:fld id="{00000000-1234-1234-1234-123412341234}" type="slidenum">
              <a:rPr lang="en" smtClean="0"/>
              <a:pPr/>
              <a:t>18</a:t>
            </a:fld>
            <a:endParaRPr lang="en"/>
          </a:p>
        </p:txBody>
      </p:sp>
      <p:pic>
        <p:nvPicPr>
          <p:cNvPr id="2050" name="Picture 2" descr="Means-Ends Analysis in AI">
            <a:extLst>
              <a:ext uri="{FF2B5EF4-FFF2-40B4-BE49-F238E27FC236}">
                <a16:creationId xmlns="" xmlns:a16="http://schemas.microsoft.com/office/drawing/2014/main" id="{A2645BDE-82AA-E679-C6B6-DB6A38B20560}"/>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23140" y="1983969"/>
            <a:ext cx="3543300" cy="12837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58378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D38E40-EEB5-EEEA-6DD9-D8C373B20A9F}"/>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 xmlns:a16="http://schemas.microsoft.com/office/drawing/2014/main" id="{796D71D9-6C8C-3181-544A-75038B6AF9FB}"/>
              </a:ext>
            </a:extLst>
          </p:cNvPr>
          <p:cNvSpPr>
            <a:spLocks noGrp="1"/>
          </p:cNvSpPr>
          <p:nvPr>
            <p:ph type="body" idx="1"/>
          </p:nvPr>
        </p:nvSpPr>
        <p:spPr>
          <a:xfrm>
            <a:off x="311700" y="1152475"/>
            <a:ext cx="8520600" cy="3904342"/>
          </a:xfrm>
        </p:spPr>
        <p:txBody>
          <a:bodyPr>
            <a:normAutofit/>
          </a:bodyPr>
          <a:lstStyle/>
          <a:p>
            <a:pPr algn="just"/>
            <a:r>
              <a:rPr lang="en-US" sz="1400" b="1" i="0" dirty="0">
                <a:solidFill>
                  <a:srgbClr val="333333"/>
                </a:solidFill>
                <a:effectLst/>
                <a:latin typeface="inter-bold"/>
              </a:rPr>
              <a:t>1. Evaluating the initial state:</a:t>
            </a:r>
            <a:r>
              <a:rPr lang="en-US" sz="1400" b="0" i="0" dirty="0">
                <a:solidFill>
                  <a:srgbClr val="333333"/>
                </a:solidFill>
                <a:effectLst/>
                <a:latin typeface="inter-regular"/>
              </a:rPr>
              <a:t> In the first step, we will evaluate the initial state and will compare the initial and Goal state to find the differences between both states.</a:t>
            </a:r>
          </a:p>
          <a:p>
            <a:pPr algn="just"/>
            <a:endParaRPr lang="en-US" sz="1400" dirty="0">
              <a:solidFill>
                <a:srgbClr val="333333"/>
              </a:solidFill>
              <a:latin typeface="inter-regular"/>
            </a:endParaRPr>
          </a:p>
          <a:p>
            <a:pPr algn="just"/>
            <a:endParaRPr lang="en-US" sz="1400" b="0" i="0" dirty="0">
              <a:solidFill>
                <a:srgbClr val="333333"/>
              </a:solidFill>
              <a:effectLst/>
              <a:latin typeface="inter-regular"/>
            </a:endParaRPr>
          </a:p>
          <a:p>
            <a:pPr algn="just"/>
            <a:endParaRPr lang="en-US" sz="1400" dirty="0">
              <a:solidFill>
                <a:srgbClr val="333333"/>
              </a:solidFill>
              <a:latin typeface="inter-regular"/>
            </a:endParaRPr>
          </a:p>
          <a:p>
            <a:pPr algn="just"/>
            <a:endParaRPr lang="en-US" sz="1400" b="0" i="0" dirty="0">
              <a:solidFill>
                <a:srgbClr val="333333"/>
              </a:solidFill>
              <a:effectLst/>
              <a:latin typeface="inter-regular"/>
            </a:endParaRPr>
          </a:p>
          <a:p>
            <a:pPr algn="just"/>
            <a:endParaRPr lang="en-US" sz="1400" dirty="0">
              <a:solidFill>
                <a:srgbClr val="333333"/>
              </a:solidFill>
              <a:latin typeface="inter-regular"/>
            </a:endParaRPr>
          </a:p>
          <a:p>
            <a:pPr algn="just"/>
            <a:endParaRPr lang="en-US" sz="1400" b="0" i="0" dirty="0">
              <a:solidFill>
                <a:srgbClr val="333333"/>
              </a:solidFill>
              <a:effectLst/>
              <a:latin typeface="inter-regular"/>
            </a:endParaRPr>
          </a:p>
          <a:p>
            <a:pPr algn="just"/>
            <a:r>
              <a:rPr lang="en-US" sz="1400" b="1" i="0" dirty="0">
                <a:solidFill>
                  <a:srgbClr val="333333"/>
                </a:solidFill>
                <a:effectLst/>
                <a:latin typeface="inter-bold"/>
              </a:rPr>
              <a:t>2. Applying Delete operator:</a:t>
            </a:r>
            <a:r>
              <a:rPr lang="en-US" sz="1400" b="0" i="0" dirty="0">
                <a:solidFill>
                  <a:srgbClr val="333333"/>
                </a:solidFill>
                <a:effectLst/>
                <a:latin typeface="inter-regular"/>
              </a:rPr>
              <a:t> As we can check the first difference is that in goal state there is no dot symbol which is present in the initial state, so, first we will apply the </a:t>
            </a:r>
            <a:r>
              <a:rPr lang="en-US" sz="1400" b="1" i="0" dirty="0">
                <a:solidFill>
                  <a:srgbClr val="333333"/>
                </a:solidFill>
                <a:effectLst/>
                <a:latin typeface="inter-bold"/>
              </a:rPr>
              <a:t>Delete operator</a:t>
            </a:r>
            <a:r>
              <a:rPr lang="en-US" sz="1400" b="0" i="0" dirty="0">
                <a:solidFill>
                  <a:srgbClr val="333333"/>
                </a:solidFill>
                <a:effectLst/>
                <a:latin typeface="inter-regular"/>
              </a:rPr>
              <a:t> to remove this dot.</a:t>
            </a:r>
          </a:p>
          <a:p>
            <a:pPr marL="114300" indent="0">
              <a:buNone/>
            </a:pPr>
            <a:endParaRPr lang="en-IN" dirty="0"/>
          </a:p>
        </p:txBody>
      </p:sp>
      <p:sp>
        <p:nvSpPr>
          <p:cNvPr id="4" name="Slide Number Placeholder 3">
            <a:extLst>
              <a:ext uri="{FF2B5EF4-FFF2-40B4-BE49-F238E27FC236}">
                <a16:creationId xmlns="" xmlns:a16="http://schemas.microsoft.com/office/drawing/2014/main" id="{BB411029-C3CC-C450-03B2-4007D79E1225}"/>
              </a:ext>
            </a:extLst>
          </p:cNvPr>
          <p:cNvSpPr>
            <a:spLocks noGrp="1"/>
          </p:cNvSpPr>
          <p:nvPr>
            <p:ph type="sldNum" idx="12"/>
          </p:nvPr>
        </p:nvSpPr>
        <p:spPr/>
        <p:txBody>
          <a:bodyPr/>
          <a:lstStyle/>
          <a:p>
            <a:fld id="{00000000-1234-1234-1234-123412341234}" type="slidenum">
              <a:rPr lang="en" smtClean="0"/>
              <a:pPr/>
              <a:t>19</a:t>
            </a:fld>
            <a:endParaRPr lang="en"/>
          </a:p>
        </p:txBody>
      </p:sp>
      <p:pic>
        <p:nvPicPr>
          <p:cNvPr id="3074" name="Picture 2" descr="Means-Ends Analysis in AI">
            <a:extLst>
              <a:ext uri="{FF2B5EF4-FFF2-40B4-BE49-F238E27FC236}">
                <a16:creationId xmlns="" xmlns:a16="http://schemas.microsoft.com/office/drawing/2014/main" id="{E27A919B-C30D-9498-F539-3DE432381C7B}"/>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61484" y="1965806"/>
            <a:ext cx="930349" cy="1304150"/>
          </a:xfrm>
          <a:prstGeom prst="rect">
            <a:avLst/>
          </a:prstGeom>
          <a:noFill/>
          <a:extLst>
            <a:ext uri="{909E8E84-426E-40DD-AFC4-6F175D3DCCD1}">
              <a14:hiddenFill xmlns="" xmlns:a14="http://schemas.microsoft.com/office/drawing/2010/main">
                <a:solidFill>
                  <a:srgbClr val="FFFFFF"/>
                </a:solidFill>
              </a14:hiddenFill>
            </a:ext>
          </a:extLst>
        </p:spPr>
      </p:pic>
      <p:pic>
        <p:nvPicPr>
          <p:cNvPr id="3076" name="Picture 4" descr="Means-Ends Analysis in AI">
            <a:extLst>
              <a:ext uri="{FF2B5EF4-FFF2-40B4-BE49-F238E27FC236}">
                <a16:creationId xmlns="" xmlns:a16="http://schemas.microsoft.com/office/drawing/2014/main" id="{097E3A2B-CCD2-864A-CB77-DADEEAB31AB4}"/>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121736" y="3895215"/>
            <a:ext cx="1933353" cy="116160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9086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27" name="Google Shape;127;p19"/>
          <p:cNvPicPr preferRelativeResize="0"/>
          <p:nvPr/>
        </p:nvPicPr>
        <p:blipFill>
          <a:blip r:embed="rId4">
            <a:alphaModFix/>
          </a:blip>
          <a:stretch>
            <a:fillRect/>
          </a:stretch>
        </p:blipFill>
        <p:spPr>
          <a:xfrm>
            <a:off x="9525" y="4750"/>
            <a:ext cx="9134475" cy="5133975"/>
          </a:xfrm>
          <a:prstGeom prst="rect">
            <a:avLst/>
          </a:prstGeom>
          <a:noFill/>
          <a:ln>
            <a:noFill/>
          </a:ln>
        </p:spPr>
      </p:pic>
      <p:sp>
        <p:nvSpPr>
          <p:cNvPr id="128" name="Google Shape;128;p19"/>
          <p:cNvSpPr txBox="1"/>
          <p:nvPr/>
        </p:nvSpPr>
        <p:spPr>
          <a:xfrm>
            <a:off x="645925" y="724875"/>
            <a:ext cx="611621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dirty="0">
                <a:solidFill>
                  <a:schemeClr val="lt1"/>
                </a:solidFill>
                <a:latin typeface="Times New Roman" panose="02020603050405020304" pitchFamily="18" charset="0"/>
                <a:ea typeface="Proxima Nova"/>
                <a:cs typeface="Times New Roman" panose="02020603050405020304" pitchFamily="18" charset="0"/>
                <a:sym typeface="Proxima Nova"/>
              </a:rPr>
              <a:t>A* Algorithm</a:t>
            </a:r>
            <a:endParaRPr sz="1700" dirty="0">
              <a:solidFill>
                <a:schemeClr val="lt1"/>
              </a:solidFill>
              <a:latin typeface="Times New Roman" panose="02020603050405020304" pitchFamily="18" charset="0"/>
              <a:cs typeface="Times New Roman" panose="02020603050405020304" pitchFamily="18" charset="0"/>
            </a:endParaRPr>
          </a:p>
        </p:txBody>
      </p:sp>
      <p:pic>
        <p:nvPicPr>
          <p:cNvPr id="132" name="Google Shape;132;p19"/>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33" name="Google Shape;133;p19"/>
          <p:cNvSpPr txBox="1"/>
          <p:nvPr/>
        </p:nvSpPr>
        <p:spPr>
          <a:xfrm>
            <a:off x="645925" y="134250"/>
            <a:ext cx="1743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rgbClr val="00A4B6"/>
                </a:solidFill>
                <a:latin typeface="Proxima Nova"/>
                <a:ea typeface="Proxima Nova"/>
                <a:cs typeface="Proxima Nova"/>
                <a:sym typeface="Proxima Nova"/>
              </a:rPr>
              <a:t>Unit 3</a:t>
            </a:r>
            <a:endParaRPr sz="2300" dirty="0">
              <a:solidFill>
                <a:srgbClr val="00A4B6"/>
              </a:solidFill>
              <a:latin typeface="Proxima Nova"/>
              <a:ea typeface="Proxima Nova"/>
              <a:cs typeface="Proxima Nova"/>
              <a:sym typeface="Proxima Nova"/>
            </a:endParaRPr>
          </a:p>
        </p:txBody>
      </p:sp>
      <p:sp>
        <p:nvSpPr>
          <p:cNvPr id="134" name="Google Shape;134;p19"/>
          <p:cNvSpPr txBox="1"/>
          <p:nvPr/>
        </p:nvSpPr>
        <p:spPr>
          <a:xfrm>
            <a:off x="2389525" y="219000"/>
            <a:ext cx="30000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b="1" i="0" u="none" strike="noStrike" baseline="0" dirty="0">
                <a:latin typeface="Cambria-Bold"/>
              </a:rPr>
              <a:t>Finding Optimal Path</a:t>
            </a:r>
            <a:endParaRPr lang="en-IN" sz="1200" dirty="0">
              <a:solidFill>
                <a:srgbClr val="666666"/>
              </a:solidFill>
              <a:latin typeface="Proxima Nova"/>
              <a:ea typeface="Proxima Nova"/>
              <a:cs typeface="Proxima Nova"/>
              <a:sym typeface="Proxima Nova"/>
            </a:endParaRPr>
          </a:p>
        </p:txBody>
      </p:sp>
      <p:sp>
        <p:nvSpPr>
          <p:cNvPr id="2" name="Slide Number Placeholder 1">
            <a:extLst>
              <a:ext uri="{FF2B5EF4-FFF2-40B4-BE49-F238E27FC236}">
                <a16:creationId xmlns="" xmlns:a16="http://schemas.microsoft.com/office/drawing/2014/main" id="{8ED44726-6C81-4C4A-BC75-CC33E18D96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lang="en"/>
          </a:p>
        </p:txBody>
      </p:sp>
      <p:sp>
        <p:nvSpPr>
          <p:cNvPr id="5" name="Rectangle 3">
            <a:extLst>
              <a:ext uri="{FF2B5EF4-FFF2-40B4-BE49-F238E27FC236}">
                <a16:creationId xmlns="" xmlns:a16="http://schemas.microsoft.com/office/drawing/2014/main" id="{A8F9BB6B-1CBC-42CB-91AF-61C7945ADB72}"/>
              </a:ext>
            </a:extLst>
          </p:cNvPr>
          <p:cNvSpPr>
            <a:spLocks noChangeArrowheads="1"/>
          </p:cNvSpPr>
          <p:nvPr/>
        </p:nvSpPr>
        <p:spPr bwMode="auto">
          <a:xfrm>
            <a:off x="228603" y="1248130"/>
            <a:ext cx="8830379" cy="3108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is an informed search algorithm, or a best-first search, meaning that it is formulated in terms of weighted graphs: starting from a specific starting node of a graph, it aims to find a path to the given goal node having the smallest cost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does this by maintaining a tree of paths originating at the start node and extending those paths one edge at a time until its termination criterion is satisfied.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each iteration of its main loop, A* needs to determine which of its paths to extend.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does so based on the cost of the path and an estimate of the cost required to extend the path all the way to the goal.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Specifically, A* selects the path that minimizes f(n) = g(n) + h(n)</a:t>
            </a:r>
          </a:p>
          <a:p>
            <a:pPr marL="285750" lvl="3" indent="-285750" eaLnBrk="0" fontAlgn="base" hangingPunct="0">
              <a:spcBef>
                <a:spcPct val="0"/>
              </a:spcBef>
              <a:spcAft>
                <a:spcPct val="0"/>
              </a:spcAft>
              <a:buClr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where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the next node on the path, g(</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the cost of the path from the start node to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heuristic function that estimates the cost of the cheapest path from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the goal.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terminates when the path it chooses to extend is a path from start to goal or if  there are no paths eligible to be extended.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heuristic function is problem-specific. If the heuristic function is admissible, </a:t>
            </a:r>
          </a:p>
          <a:p>
            <a:pPr marL="285750" lvl="1"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Times New Roman" panose="02020603050405020304" pitchFamily="18" charset="0"/>
                <a:cs typeface="Times New Roman" panose="02020603050405020304" pitchFamily="18" charset="0"/>
              </a:rPr>
              <a:t>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eaning that it never overestimates the actual cost  to get to the goal, A* is guaranteed to return a least-cost path from start to goal. </a:t>
            </a:r>
          </a:p>
        </p:txBody>
      </p:sp>
      <p:sp>
        <p:nvSpPr>
          <p:cNvPr id="6" name="AutoShape 4" descr="f(n)=g(n)+h(n)">
            <a:extLst>
              <a:ext uri="{FF2B5EF4-FFF2-40B4-BE49-F238E27FC236}">
                <a16:creationId xmlns="" xmlns:a16="http://schemas.microsoft.com/office/drawing/2014/main" id="{F75D607F-5BD7-42BC-B47E-633A5F027ADD}"/>
              </a:ext>
            </a:extLst>
          </p:cNvPr>
          <p:cNvSpPr>
            <a:spLocks noChangeAspect="1" noChangeArrowheads="1"/>
          </p:cNvSpPr>
          <p:nvPr/>
        </p:nvSpPr>
        <p:spPr bwMode="auto">
          <a:xfrm>
            <a:off x="1037622" y="1883462"/>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 xmlns:p14="http://schemas.microsoft.com/office/powerpoint/2010/main" val="3551733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BE359F-914B-A562-B87F-92C31C1D8777}"/>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 xmlns:a16="http://schemas.microsoft.com/office/drawing/2014/main" id="{C38EEEF6-4B1A-87C6-5070-DD85B3398841}"/>
              </a:ext>
            </a:extLst>
          </p:cNvPr>
          <p:cNvSpPr>
            <a:spLocks noGrp="1"/>
          </p:cNvSpPr>
          <p:nvPr>
            <p:ph type="body" idx="1"/>
          </p:nvPr>
        </p:nvSpPr>
        <p:spPr>
          <a:xfrm>
            <a:off x="311700" y="1017725"/>
            <a:ext cx="8520600" cy="3551150"/>
          </a:xfrm>
        </p:spPr>
        <p:txBody>
          <a:bodyPr>
            <a:normAutofit/>
          </a:bodyPr>
          <a:lstStyle/>
          <a:p>
            <a:r>
              <a:rPr lang="en-US" sz="1400" b="1" i="0" dirty="0">
                <a:solidFill>
                  <a:srgbClr val="333333"/>
                </a:solidFill>
                <a:effectLst/>
                <a:latin typeface="inter-bold"/>
              </a:rPr>
              <a:t>3. Applying Move Operator:</a:t>
            </a:r>
            <a:r>
              <a:rPr lang="en-US" sz="1400" b="0" i="0" dirty="0">
                <a:solidFill>
                  <a:srgbClr val="333333"/>
                </a:solidFill>
                <a:effectLst/>
                <a:latin typeface="inter-regular"/>
              </a:rPr>
              <a:t> After applying the Delete operator, the new state occurs which we will again compare with goal state. After comparing these states, there is another difference that is the square is outside the circle, so, we will apply the </a:t>
            </a:r>
            <a:r>
              <a:rPr lang="en-US" sz="1400" b="1" i="0" dirty="0">
                <a:solidFill>
                  <a:srgbClr val="333333"/>
                </a:solidFill>
                <a:effectLst/>
                <a:latin typeface="inter-bold"/>
              </a:rPr>
              <a:t>Move Operator</a:t>
            </a:r>
            <a:r>
              <a:rPr lang="en-US" sz="1400" b="0" i="0" dirty="0">
                <a:solidFill>
                  <a:srgbClr val="333333"/>
                </a:solidFill>
                <a:effectLst/>
                <a:latin typeface="inter-regular"/>
              </a:rPr>
              <a:t>.</a:t>
            </a:r>
          </a:p>
          <a:p>
            <a:endParaRPr lang="en-US" sz="1400" dirty="0">
              <a:solidFill>
                <a:srgbClr val="333333"/>
              </a:solidFill>
              <a:latin typeface="inter-regular"/>
            </a:endParaRPr>
          </a:p>
          <a:p>
            <a:endParaRPr lang="en-US" sz="1400" b="0" i="0" dirty="0">
              <a:solidFill>
                <a:srgbClr val="333333"/>
              </a:solidFill>
              <a:effectLst/>
              <a:latin typeface="inter-regular"/>
            </a:endParaRPr>
          </a:p>
          <a:p>
            <a:endParaRPr lang="en-US" sz="1400" dirty="0">
              <a:solidFill>
                <a:srgbClr val="333333"/>
              </a:solidFill>
              <a:latin typeface="inter-regular"/>
            </a:endParaRPr>
          </a:p>
          <a:p>
            <a:endParaRPr lang="en-US" sz="1400" b="0" i="0" dirty="0">
              <a:solidFill>
                <a:srgbClr val="333333"/>
              </a:solidFill>
              <a:effectLst/>
              <a:latin typeface="inter-regular"/>
            </a:endParaRPr>
          </a:p>
          <a:p>
            <a:pPr marL="114300" indent="0">
              <a:buNone/>
            </a:pPr>
            <a:endParaRPr lang="en-US" sz="1400" b="0" i="0" dirty="0">
              <a:solidFill>
                <a:srgbClr val="333333"/>
              </a:solidFill>
              <a:effectLst/>
              <a:latin typeface="inter-regular"/>
            </a:endParaRPr>
          </a:p>
          <a:p>
            <a:pPr algn="just"/>
            <a:r>
              <a:rPr lang="en-US" sz="1400" b="1" i="0" dirty="0">
                <a:solidFill>
                  <a:srgbClr val="333333"/>
                </a:solidFill>
                <a:effectLst/>
                <a:latin typeface="inter-bold"/>
              </a:rPr>
              <a:t>4. Applying Expand Operator:</a:t>
            </a:r>
            <a:r>
              <a:rPr lang="en-US" sz="1400" b="0" i="0" dirty="0">
                <a:solidFill>
                  <a:srgbClr val="333333"/>
                </a:solidFill>
                <a:effectLst/>
                <a:latin typeface="inter-regular"/>
              </a:rPr>
              <a:t> Now a new state is generated in the third step, and we will compare this state with the goal state. After comparing the states there is still one difference which is the size of the square, so, we will apply </a:t>
            </a:r>
            <a:r>
              <a:rPr lang="en-US" sz="1400" b="1" i="0" dirty="0">
                <a:solidFill>
                  <a:srgbClr val="333333"/>
                </a:solidFill>
                <a:effectLst/>
                <a:latin typeface="inter-bold"/>
              </a:rPr>
              <a:t>Expand operator</a:t>
            </a:r>
            <a:r>
              <a:rPr lang="en-US" sz="1400" b="0" i="0" dirty="0">
                <a:solidFill>
                  <a:srgbClr val="333333"/>
                </a:solidFill>
                <a:effectLst/>
                <a:latin typeface="inter-regular"/>
              </a:rPr>
              <a:t>, and finally, it will generate the goal state.</a:t>
            </a:r>
          </a:p>
          <a:p>
            <a:pPr marL="114300" indent="0">
              <a:buNone/>
            </a:pPr>
            <a:endParaRPr lang="en-US" sz="1400" b="0" i="0" dirty="0">
              <a:solidFill>
                <a:srgbClr val="333333"/>
              </a:solidFill>
              <a:effectLst/>
              <a:latin typeface="inter-regular"/>
            </a:endParaRPr>
          </a:p>
        </p:txBody>
      </p:sp>
      <p:sp>
        <p:nvSpPr>
          <p:cNvPr id="4" name="Slide Number Placeholder 3">
            <a:extLst>
              <a:ext uri="{FF2B5EF4-FFF2-40B4-BE49-F238E27FC236}">
                <a16:creationId xmlns="" xmlns:a16="http://schemas.microsoft.com/office/drawing/2014/main" id="{E5FF90C3-B41C-AAA1-59BA-B743C2484FB0}"/>
              </a:ext>
            </a:extLst>
          </p:cNvPr>
          <p:cNvSpPr>
            <a:spLocks noGrp="1"/>
          </p:cNvSpPr>
          <p:nvPr>
            <p:ph type="sldNum" idx="12"/>
          </p:nvPr>
        </p:nvSpPr>
        <p:spPr/>
        <p:txBody>
          <a:bodyPr/>
          <a:lstStyle/>
          <a:p>
            <a:fld id="{00000000-1234-1234-1234-123412341234}" type="slidenum">
              <a:rPr lang="en" smtClean="0"/>
              <a:pPr/>
              <a:t>20</a:t>
            </a:fld>
            <a:endParaRPr lang="en"/>
          </a:p>
        </p:txBody>
      </p:sp>
      <p:pic>
        <p:nvPicPr>
          <p:cNvPr id="4098" name="Picture 2" descr="Means-Ends Analysis in AI">
            <a:extLst>
              <a:ext uri="{FF2B5EF4-FFF2-40B4-BE49-F238E27FC236}">
                <a16:creationId xmlns="" xmlns:a16="http://schemas.microsoft.com/office/drawing/2014/main" id="{0CCB5485-82F7-76D0-0A3A-93526E5CF01D}"/>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23570" y="1888279"/>
            <a:ext cx="3288450" cy="1086024"/>
          </a:xfrm>
          <a:prstGeom prst="rect">
            <a:avLst/>
          </a:prstGeom>
          <a:noFill/>
          <a:extLst>
            <a:ext uri="{909E8E84-426E-40DD-AFC4-6F175D3DCCD1}">
              <a14:hiddenFill xmlns="" xmlns:a14="http://schemas.microsoft.com/office/drawing/2010/main">
                <a:solidFill>
                  <a:srgbClr val="FFFFFF"/>
                </a:solidFill>
              </a14:hiddenFill>
            </a:ext>
          </a:extLst>
        </p:spPr>
      </p:pic>
      <p:pic>
        <p:nvPicPr>
          <p:cNvPr id="4100" name="Picture 4" descr="Means-Ends Analysis in AI">
            <a:extLst>
              <a:ext uri="{FF2B5EF4-FFF2-40B4-BE49-F238E27FC236}">
                <a16:creationId xmlns="" xmlns:a16="http://schemas.microsoft.com/office/drawing/2014/main" id="{28335A38-6F11-0FE7-708F-715808A31139}"/>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18928" y="3844857"/>
            <a:ext cx="5135304" cy="118785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2746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27" name="Google Shape;127;p19"/>
          <p:cNvPicPr preferRelativeResize="0"/>
          <p:nvPr/>
        </p:nvPicPr>
        <p:blipFill>
          <a:blip r:embed="rId4">
            <a:alphaModFix/>
          </a:blip>
          <a:stretch>
            <a:fillRect/>
          </a:stretch>
        </p:blipFill>
        <p:spPr>
          <a:xfrm>
            <a:off x="9525" y="4750"/>
            <a:ext cx="9134475" cy="5133975"/>
          </a:xfrm>
          <a:prstGeom prst="rect">
            <a:avLst/>
          </a:prstGeom>
          <a:noFill/>
          <a:ln>
            <a:noFill/>
          </a:ln>
        </p:spPr>
      </p:pic>
      <p:sp>
        <p:nvSpPr>
          <p:cNvPr id="128" name="Google Shape;128;p19"/>
          <p:cNvSpPr txBox="1"/>
          <p:nvPr/>
        </p:nvSpPr>
        <p:spPr>
          <a:xfrm>
            <a:off x="645925" y="724875"/>
            <a:ext cx="611621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700" dirty="0">
                <a:solidFill>
                  <a:schemeClr val="lt1"/>
                </a:solidFill>
                <a:latin typeface="Times New Roman" panose="02020603050405020304" pitchFamily="18" charset="0"/>
                <a:ea typeface="Proxima Nova"/>
                <a:cs typeface="Times New Roman" panose="02020603050405020304" pitchFamily="18" charset="0"/>
                <a:sym typeface="Proxima Nova"/>
              </a:rPr>
              <a:t>A* Algorithm</a:t>
            </a:r>
            <a:endParaRPr lang="en-IN" sz="1700" dirty="0">
              <a:solidFill>
                <a:schemeClr val="lt1"/>
              </a:solidFill>
              <a:latin typeface="Times New Roman" panose="02020603050405020304" pitchFamily="18" charset="0"/>
              <a:cs typeface="Times New Roman" panose="02020603050405020304" pitchFamily="18" charset="0"/>
            </a:endParaRPr>
          </a:p>
        </p:txBody>
      </p:sp>
      <p:pic>
        <p:nvPicPr>
          <p:cNvPr id="132" name="Google Shape;132;p19"/>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33" name="Google Shape;133;p19"/>
          <p:cNvSpPr txBox="1"/>
          <p:nvPr/>
        </p:nvSpPr>
        <p:spPr>
          <a:xfrm>
            <a:off x="645925" y="134250"/>
            <a:ext cx="1743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rgbClr val="00A4B6"/>
                </a:solidFill>
                <a:latin typeface="Proxima Nova"/>
                <a:ea typeface="Proxima Nova"/>
                <a:cs typeface="Proxima Nova"/>
                <a:sym typeface="Proxima Nova"/>
              </a:rPr>
              <a:t>Unit 3</a:t>
            </a:r>
            <a:endParaRPr sz="2300" dirty="0">
              <a:solidFill>
                <a:srgbClr val="00A4B6"/>
              </a:solidFill>
              <a:latin typeface="Proxima Nova"/>
              <a:ea typeface="Proxima Nova"/>
              <a:cs typeface="Proxima Nova"/>
              <a:sym typeface="Proxima Nova"/>
            </a:endParaRPr>
          </a:p>
        </p:txBody>
      </p:sp>
      <p:sp>
        <p:nvSpPr>
          <p:cNvPr id="134" name="Google Shape;134;p19"/>
          <p:cNvSpPr txBox="1"/>
          <p:nvPr/>
        </p:nvSpPr>
        <p:spPr>
          <a:xfrm>
            <a:off x="2389525" y="219000"/>
            <a:ext cx="30000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b="1" i="0" u="none" strike="noStrike" baseline="0" dirty="0">
                <a:latin typeface="Cambria-Bold"/>
              </a:rPr>
              <a:t>Finding Optimal Path</a:t>
            </a:r>
            <a:endParaRPr lang="en-IN" sz="1200" dirty="0">
              <a:solidFill>
                <a:srgbClr val="666666"/>
              </a:solidFill>
              <a:latin typeface="Proxima Nova"/>
              <a:ea typeface="Proxima Nova"/>
              <a:cs typeface="Proxima Nova"/>
              <a:sym typeface="Proxima Nova"/>
            </a:endParaRPr>
          </a:p>
        </p:txBody>
      </p:sp>
      <p:sp>
        <p:nvSpPr>
          <p:cNvPr id="2" name="Slide Number Placeholder 1">
            <a:extLst>
              <a:ext uri="{FF2B5EF4-FFF2-40B4-BE49-F238E27FC236}">
                <a16:creationId xmlns="" xmlns:a16="http://schemas.microsoft.com/office/drawing/2014/main" id="{8ED44726-6C81-4C4A-BC75-CC33E18D96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pic>
        <p:nvPicPr>
          <p:cNvPr id="4" name="Picture 3">
            <a:extLst>
              <a:ext uri="{FF2B5EF4-FFF2-40B4-BE49-F238E27FC236}">
                <a16:creationId xmlns="" xmlns:a16="http://schemas.microsoft.com/office/drawing/2014/main" id="{CF881948-3BF5-44BC-80D1-FB2E2CE3144C}"/>
              </a:ext>
            </a:extLst>
          </p:cNvPr>
          <p:cNvPicPr>
            <a:picLocks noChangeAspect="1"/>
          </p:cNvPicPr>
          <p:nvPr/>
        </p:nvPicPr>
        <p:blipFill>
          <a:blip r:embed="rId6"/>
          <a:stretch>
            <a:fillRect/>
          </a:stretch>
        </p:blipFill>
        <p:spPr>
          <a:xfrm>
            <a:off x="1433512" y="1223808"/>
            <a:ext cx="6276975" cy="3448050"/>
          </a:xfrm>
          <a:prstGeom prst="rect">
            <a:avLst/>
          </a:prstGeom>
        </p:spPr>
      </p:pic>
    </p:spTree>
    <p:extLst>
      <p:ext uri="{BB962C8B-B14F-4D97-AF65-F5344CB8AC3E}">
        <p14:creationId xmlns="" xmlns:p14="http://schemas.microsoft.com/office/powerpoint/2010/main" val="133540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27" name="Google Shape;127;p19"/>
          <p:cNvPicPr preferRelativeResize="0"/>
          <p:nvPr/>
        </p:nvPicPr>
        <p:blipFill>
          <a:blip r:embed="rId4">
            <a:alphaModFix/>
          </a:blip>
          <a:stretch>
            <a:fillRect/>
          </a:stretch>
        </p:blipFill>
        <p:spPr>
          <a:xfrm>
            <a:off x="9525" y="4750"/>
            <a:ext cx="9134475" cy="5133975"/>
          </a:xfrm>
          <a:prstGeom prst="rect">
            <a:avLst/>
          </a:prstGeom>
          <a:noFill/>
          <a:ln>
            <a:noFill/>
          </a:ln>
        </p:spPr>
      </p:pic>
      <p:sp>
        <p:nvSpPr>
          <p:cNvPr id="128" name="Google Shape;128;p19"/>
          <p:cNvSpPr txBox="1"/>
          <p:nvPr/>
        </p:nvSpPr>
        <p:spPr>
          <a:xfrm>
            <a:off x="645925" y="724875"/>
            <a:ext cx="611621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700" dirty="0">
                <a:solidFill>
                  <a:schemeClr val="lt1"/>
                </a:solidFill>
                <a:latin typeface="Times New Roman" panose="02020603050405020304" pitchFamily="18" charset="0"/>
                <a:ea typeface="Proxima Nova"/>
                <a:cs typeface="Times New Roman" panose="02020603050405020304" pitchFamily="18" charset="0"/>
                <a:sym typeface="Proxima Nova"/>
              </a:rPr>
              <a:t>A* Algorithm</a:t>
            </a:r>
            <a:endParaRPr lang="en-IN" sz="1700" dirty="0">
              <a:solidFill>
                <a:schemeClr val="lt1"/>
              </a:solidFill>
              <a:latin typeface="Times New Roman" panose="02020603050405020304" pitchFamily="18" charset="0"/>
              <a:cs typeface="Times New Roman" panose="02020603050405020304" pitchFamily="18" charset="0"/>
            </a:endParaRPr>
          </a:p>
        </p:txBody>
      </p:sp>
      <p:pic>
        <p:nvPicPr>
          <p:cNvPr id="132" name="Google Shape;132;p19"/>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33" name="Google Shape;133;p19"/>
          <p:cNvSpPr txBox="1"/>
          <p:nvPr/>
        </p:nvSpPr>
        <p:spPr>
          <a:xfrm>
            <a:off x="645925" y="134250"/>
            <a:ext cx="1743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rgbClr val="00A4B6"/>
                </a:solidFill>
                <a:latin typeface="Proxima Nova"/>
                <a:ea typeface="Proxima Nova"/>
                <a:cs typeface="Proxima Nova"/>
                <a:sym typeface="Proxima Nova"/>
              </a:rPr>
              <a:t>Unit 3</a:t>
            </a:r>
            <a:endParaRPr sz="2300" dirty="0">
              <a:solidFill>
                <a:srgbClr val="00A4B6"/>
              </a:solidFill>
              <a:latin typeface="Proxima Nova"/>
              <a:ea typeface="Proxima Nova"/>
              <a:cs typeface="Proxima Nova"/>
              <a:sym typeface="Proxima Nova"/>
            </a:endParaRPr>
          </a:p>
        </p:txBody>
      </p:sp>
      <p:sp>
        <p:nvSpPr>
          <p:cNvPr id="134" name="Google Shape;134;p19"/>
          <p:cNvSpPr txBox="1"/>
          <p:nvPr/>
        </p:nvSpPr>
        <p:spPr>
          <a:xfrm>
            <a:off x="2389525" y="219000"/>
            <a:ext cx="30000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b="1" i="0" u="none" strike="noStrike" baseline="0" dirty="0">
                <a:latin typeface="Cambria-Bold"/>
              </a:rPr>
              <a:t>Finding Optimal Path</a:t>
            </a:r>
            <a:endParaRPr lang="en-IN" sz="1200" dirty="0">
              <a:solidFill>
                <a:srgbClr val="666666"/>
              </a:solidFill>
              <a:latin typeface="Proxima Nova"/>
              <a:ea typeface="Proxima Nova"/>
              <a:cs typeface="Proxima Nova"/>
              <a:sym typeface="Proxima Nova"/>
            </a:endParaRPr>
          </a:p>
        </p:txBody>
      </p:sp>
      <p:sp>
        <p:nvSpPr>
          <p:cNvPr id="2" name="Slide Number Placeholder 1">
            <a:extLst>
              <a:ext uri="{FF2B5EF4-FFF2-40B4-BE49-F238E27FC236}">
                <a16:creationId xmlns="" xmlns:a16="http://schemas.microsoft.com/office/drawing/2014/main" id="{8ED44726-6C81-4C4A-BC75-CC33E18D96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pic>
        <p:nvPicPr>
          <p:cNvPr id="4" name="Picture 3">
            <a:extLst>
              <a:ext uri="{FF2B5EF4-FFF2-40B4-BE49-F238E27FC236}">
                <a16:creationId xmlns="" xmlns:a16="http://schemas.microsoft.com/office/drawing/2014/main" id="{FB0B5D03-FC9E-420D-B351-7779C066F61E}"/>
              </a:ext>
            </a:extLst>
          </p:cNvPr>
          <p:cNvPicPr>
            <a:picLocks noChangeAspect="1"/>
          </p:cNvPicPr>
          <p:nvPr/>
        </p:nvPicPr>
        <p:blipFill>
          <a:blip r:embed="rId6"/>
          <a:stretch>
            <a:fillRect/>
          </a:stretch>
        </p:blipFill>
        <p:spPr>
          <a:xfrm>
            <a:off x="452746" y="1327295"/>
            <a:ext cx="3099914" cy="1651819"/>
          </a:xfrm>
          <a:prstGeom prst="rect">
            <a:avLst/>
          </a:prstGeom>
        </p:spPr>
      </p:pic>
      <p:pic>
        <p:nvPicPr>
          <p:cNvPr id="6" name="Picture 5">
            <a:extLst>
              <a:ext uri="{FF2B5EF4-FFF2-40B4-BE49-F238E27FC236}">
                <a16:creationId xmlns="" xmlns:a16="http://schemas.microsoft.com/office/drawing/2014/main" id="{43ED7DF4-00DC-4574-8A05-3212B72D3513}"/>
              </a:ext>
            </a:extLst>
          </p:cNvPr>
          <p:cNvPicPr>
            <a:picLocks noChangeAspect="1"/>
          </p:cNvPicPr>
          <p:nvPr/>
        </p:nvPicPr>
        <p:blipFill>
          <a:blip r:embed="rId7"/>
          <a:stretch>
            <a:fillRect/>
          </a:stretch>
        </p:blipFill>
        <p:spPr>
          <a:xfrm>
            <a:off x="4550042" y="1241416"/>
            <a:ext cx="3613950" cy="1737698"/>
          </a:xfrm>
          <a:prstGeom prst="rect">
            <a:avLst/>
          </a:prstGeom>
        </p:spPr>
      </p:pic>
      <p:pic>
        <p:nvPicPr>
          <p:cNvPr id="8" name="Picture 7">
            <a:extLst>
              <a:ext uri="{FF2B5EF4-FFF2-40B4-BE49-F238E27FC236}">
                <a16:creationId xmlns="" xmlns:a16="http://schemas.microsoft.com/office/drawing/2014/main" id="{796B7EAC-FF66-4184-B620-B55CDFF38AC0}"/>
              </a:ext>
            </a:extLst>
          </p:cNvPr>
          <p:cNvPicPr>
            <a:picLocks noChangeAspect="1"/>
          </p:cNvPicPr>
          <p:nvPr/>
        </p:nvPicPr>
        <p:blipFill>
          <a:blip r:embed="rId8"/>
          <a:stretch>
            <a:fillRect/>
          </a:stretch>
        </p:blipFill>
        <p:spPr>
          <a:xfrm>
            <a:off x="452746" y="3052838"/>
            <a:ext cx="3573563" cy="1698941"/>
          </a:xfrm>
          <a:prstGeom prst="rect">
            <a:avLst/>
          </a:prstGeom>
        </p:spPr>
      </p:pic>
      <p:pic>
        <p:nvPicPr>
          <p:cNvPr id="11" name="Picture 10">
            <a:extLst>
              <a:ext uri="{FF2B5EF4-FFF2-40B4-BE49-F238E27FC236}">
                <a16:creationId xmlns="" xmlns:a16="http://schemas.microsoft.com/office/drawing/2014/main" id="{D45B053F-E662-40F9-B933-5AE5D6CC1722}"/>
              </a:ext>
            </a:extLst>
          </p:cNvPr>
          <p:cNvPicPr>
            <a:picLocks noChangeAspect="1"/>
          </p:cNvPicPr>
          <p:nvPr/>
        </p:nvPicPr>
        <p:blipFill>
          <a:blip r:embed="rId9"/>
          <a:stretch>
            <a:fillRect/>
          </a:stretch>
        </p:blipFill>
        <p:spPr>
          <a:xfrm>
            <a:off x="4571987" y="3059928"/>
            <a:ext cx="3661892" cy="1691851"/>
          </a:xfrm>
          <a:prstGeom prst="rect">
            <a:avLst/>
          </a:prstGeom>
        </p:spPr>
      </p:pic>
    </p:spTree>
    <p:extLst>
      <p:ext uri="{BB962C8B-B14F-4D97-AF65-F5344CB8AC3E}">
        <p14:creationId xmlns="" xmlns:p14="http://schemas.microsoft.com/office/powerpoint/2010/main" val="360751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27" name="Google Shape;127;p19"/>
          <p:cNvPicPr preferRelativeResize="0"/>
          <p:nvPr/>
        </p:nvPicPr>
        <p:blipFill>
          <a:blip r:embed="rId4">
            <a:alphaModFix/>
          </a:blip>
          <a:stretch>
            <a:fillRect/>
          </a:stretch>
        </p:blipFill>
        <p:spPr>
          <a:xfrm>
            <a:off x="9525" y="4750"/>
            <a:ext cx="9134475" cy="5133975"/>
          </a:xfrm>
          <a:prstGeom prst="rect">
            <a:avLst/>
          </a:prstGeom>
          <a:noFill/>
          <a:ln>
            <a:noFill/>
          </a:ln>
        </p:spPr>
      </p:pic>
      <p:sp>
        <p:nvSpPr>
          <p:cNvPr id="128" name="Google Shape;128;p19"/>
          <p:cNvSpPr txBox="1"/>
          <p:nvPr/>
        </p:nvSpPr>
        <p:spPr>
          <a:xfrm>
            <a:off x="645925" y="724875"/>
            <a:ext cx="611621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700" dirty="0">
                <a:solidFill>
                  <a:schemeClr val="lt1"/>
                </a:solidFill>
                <a:latin typeface="Times New Roman" panose="02020603050405020304" pitchFamily="18" charset="0"/>
                <a:ea typeface="Proxima Nova"/>
                <a:cs typeface="Times New Roman" panose="02020603050405020304" pitchFamily="18" charset="0"/>
                <a:sym typeface="Proxima Nova"/>
              </a:rPr>
              <a:t>A* Algorithm</a:t>
            </a:r>
            <a:endParaRPr lang="en-IN" sz="1700" dirty="0">
              <a:solidFill>
                <a:schemeClr val="lt1"/>
              </a:solidFill>
              <a:latin typeface="Times New Roman" panose="02020603050405020304" pitchFamily="18" charset="0"/>
              <a:cs typeface="Times New Roman" panose="02020603050405020304" pitchFamily="18" charset="0"/>
            </a:endParaRPr>
          </a:p>
        </p:txBody>
      </p:sp>
      <p:pic>
        <p:nvPicPr>
          <p:cNvPr id="132" name="Google Shape;132;p19"/>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33" name="Google Shape;133;p19"/>
          <p:cNvSpPr txBox="1"/>
          <p:nvPr/>
        </p:nvSpPr>
        <p:spPr>
          <a:xfrm>
            <a:off x="645925" y="134250"/>
            <a:ext cx="1743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rgbClr val="00A4B6"/>
                </a:solidFill>
                <a:latin typeface="Proxima Nova"/>
                <a:ea typeface="Proxima Nova"/>
                <a:cs typeface="Proxima Nova"/>
                <a:sym typeface="Proxima Nova"/>
              </a:rPr>
              <a:t>Unit 3</a:t>
            </a:r>
            <a:endParaRPr sz="2300" dirty="0">
              <a:solidFill>
                <a:srgbClr val="00A4B6"/>
              </a:solidFill>
              <a:latin typeface="Proxima Nova"/>
              <a:ea typeface="Proxima Nova"/>
              <a:cs typeface="Proxima Nova"/>
              <a:sym typeface="Proxima Nova"/>
            </a:endParaRPr>
          </a:p>
        </p:txBody>
      </p:sp>
      <p:sp>
        <p:nvSpPr>
          <p:cNvPr id="134" name="Google Shape;134;p19"/>
          <p:cNvSpPr txBox="1"/>
          <p:nvPr/>
        </p:nvSpPr>
        <p:spPr>
          <a:xfrm>
            <a:off x="2389525" y="219000"/>
            <a:ext cx="30000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b="1" i="0" u="none" strike="noStrike" baseline="0" dirty="0">
                <a:latin typeface="Cambria-Bold"/>
              </a:rPr>
              <a:t>Finding Optimal Path</a:t>
            </a:r>
            <a:endParaRPr lang="en-IN" sz="1200" dirty="0">
              <a:solidFill>
                <a:srgbClr val="666666"/>
              </a:solidFill>
              <a:latin typeface="Proxima Nova"/>
              <a:ea typeface="Proxima Nova"/>
              <a:cs typeface="Proxima Nova"/>
              <a:sym typeface="Proxima Nova"/>
            </a:endParaRPr>
          </a:p>
        </p:txBody>
      </p:sp>
      <p:sp>
        <p:nvSpPr>
          <p:cNvPr id="2" name="Slide Number Placeholder 1">
            <a:extLst>
              <a:ext uri="{FF2B5EF4-FFF2-40B4-BE49-F238E27FC236}">
                <a16:creationId xmlns="" xmlns:a16="http://schemas.microsoft.com/office/drawing/2014/main" id="{8ED44726-6C81-4C4A-BC75-CC33E18D96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pic>
        <p:nvPicPr>
          <p:cNvPr id="4" name="Picture 3">
            <a:extLst>
              <a:ext uri="{FF2B5EF4-FFF2-40B4-BE49-F238E27FC236}">
                <a16:creationId xmlns="" xmlns:a16="http://schemas.microsoft.com/office/drawing/2014/main" id="{5F77635F-6EA4-40E3-8458-1A374729CF01}"/>
              </a:ext>
            </a:extLst>
          </p:cNvPr>
          <p:cNvPicPr>
            <a:picLocks noChangeAspect="1"/>
          </p:cNvPicPr>
          <p:nvPr/>
        </p:nvPicPr>
        <p:blipFill>
          <a:blip r:embed="rId6"/>
          <a:stretch>
            <a:fillRect/>
          </a:stretch>
        </p:blipFill>
        <p:spPr>
          <a:xfrm>
            <a:off x="316903" y="1130326"/>
            <a:ext cx="3462012" cy="1906690"/>
          </a:xfrm>
          <a:prstGeom prst="rect">
            <a:avLst/>
          </a:prstGeom>
        </p:spPr>
      </p:pic>
      <p:pic>
        <p:nvPicPr>
          <p:cNvPr id="6" name="Picture 5">
            <a:extLst>
              <a:ext uri="{FF2B5EF4-FFF2-40B4-BE49-F238E27FC236}">
                <a16:creationId xmlns="" xmlns:a16="http://schemas.microsoft.com/office/drawing/2014/main" id="{C568398F-22F7-45CB-875E-F4EBE0F99657}"/>
              </a:ext>
            </a:extLst>
          </p:cNvPr>
          <p:cNvPicPr>
            <a:picLocks noChangeAspect="1"/>
          </p:cNvPicPr>
          <p:nvPr/>
        </p:nvPicPr>
        <p:blipFill>
          <a:blip r:embed="rId7"/>
          <a:stretch>
            <a:fillRect/>
          </a:stretch>
        </p:blipFill>
        <p:spPr>
          <a:xfrm>
            <a:off x="4237261" y="569892"/>
            <a:ext cx="3168648" cy="2149820"/>
          </a:xfrm>
          <a:prstGeom prst="rect">
            <a:avLst/>
          </a:prstGeom>
        </p:spPr>
      </p:pic>
      <p:pic>
        <p:nvPicPr>
          <p:cNvPr id="8" name="Picture 7">
            <a:extLst>
              <a:ext uri="{FF2B5EF4-FFF2-40B4-BE49-F238E27FC236}">
                <a16:creationId xmlns="" xmlns:a16="http://schemas.microsoft.com/office/drawing/2014/main" id="{AD6AFCA5-6B3C-4046-B2DD-1E6B5C23E659}"/>
              </a:ext>
            </a:extLst>
          </p:cNvPr>
          <p:cNvPicPr>
            <a:picLocks noChangeAspect="1"/>
          </p:cNvPicPr>
          <p:nvPr/>
        </p:nvPicPr>
        <p:blipFill>
          <a:blip r:embed="rId8"/>
          <a:stretch>
            <a:fillRect/>
          </a:stretch>
        </p:blipFill>
        <p:spPr>
          <a:xfrm>
            <a:off x="4214657" y="2765942"/>
            <a:ext cx="3740860" cy="2228970"/>
          </a:xfrm>
          <a:prstGeom prst="rect">
            <a:avLst/>
          </a:prstGeom>
        </p:spPr>
      </p:pic>
    </p:spTree>
    <p:extLst>
      <p:ext uri="{BB962C8B-B14F-4D97-AF65-F5344CB8AC3E}">
        <p14:creationId xmlns="" xmlns:p14="http://schemas.microsoft.com/office/powerpoint/2010/main" val="4203284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27" name="Google Shape;127;p19"/>
          <p:cNvPicPr preferRelativeResize="0"/>
          <p:nvPr/>
        </p:nvPicPr>
        <p:blipFill>
          <a:blip r:embed="rId4">
            <a:alphaModFix/>
          </a:blip>
          <a:stretch>
            <a:fillRect/>
          </a:stretch>
        </p:blipFill>
        <p:spPr>
          <a:xfrm>
            <a:off x="9525" y="4750"/>
            <a:ext cx="9134475" cy="5133975"/>
          </a:xfrm>
          <a:prstGeom prst="rect">
            <a:avLst/>
          </a:prstGeom>
          <a:noFill/>
          <a:ln>
            <a:noFill/>
          </a:ln>
        </p:spPr>
      </p:pic>
      <p:sp>
        <p:nvSpPr>
          <p:cNvPr id="128" name="Google Shape;128;p19"/>
          <p:cNvSpPr txBox="1"/>
          <p:nvPr/>
        </p:nvSpPr>
        <p:spPr>
          <a:xfrm>
            <a:off x="645925" y="724875"/>
            <a:ext cx="611621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700" dirty="0">
                <a:solidFill>
                  <a:schemeClr val="lt1"/>
                </a:solidFill>
                <a:latin typeface="Times New Roman" panose="02020603050405020304" pitchFamily="18" charset="0"/>
                <a:ea typeface="Proxima Nova"/>
                <a:cs typeface="Times New Roman" panose="02020603050405020304" pitchFamily="18" charset="0"/>
                <a:sym typeface="Proxima Nova"/>
              </a:rPr>
              <a:t>A* Algorithm</a:t>
            </a:r>
            <a:endParaRPr lang="en-IN" sz="1700" dirty="0">
              <a:solidFill>
                <a:schemeClr val="lt1"/>
              </a:solidFill>
              <a:latin typeface="Times New Roman" panose="02020603050405020304" pitchFamily="18" charset="0"/>
              <a:cs typeface="Times New Roman" panose="02020603050405020304" pitchFamily="18" charset="0"/>
            </a:endParaRPr>
          </a:p>
        </p:txBody>
      </p:sp>
      <p:pic>
        <p:nvPicPr>
          <p:cNvPr id="132" name="Google Shape;132;p19"/>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33" name="Google Shape;133;p19"/>
          <p:cNvSpPr txBox="1"/>
          <p:nvPr/>
        </p:nvSpPr>
        <p:spPr>
          <a:xfrm>
            <a:off x="645925" y="134250"/>
            <a:ext cx="1743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rgbClr val="00A4B6"/>
                </a:solidFill>
                <a:latin typeface="Proxima Nova"/>
                <a:ea typeface="Proxima Nova"/>
                <a:cs typeface="Proxima Nova"/>
                <a:sym typeface="Proxima Nova"/>
              </a:rPr>
              <a:t>Unit 3</a:t>
            </a:r>
            <a:endParaRPr sz="2300" dirty="0">
              <a:solidFill>
                <a:srgbClr val="00A4B6"/>
              </a:solidFill>
              <a:latin typeface="Proxima Nova"/>
              <a:ea typeface="Proxima Nova"/>
              <a:cs typeface="Proxima Nova"/>
              <a:sym typeface="Proxima Nova"/>
            </a:endParaRPr>
          </a:p>
        </p:txBody>
      </p:sp>
      <p:sp>
        <p:nvSpPr>
          <p:cNvPr id="134" name="Google Shape;134;p19"/>
          <p:cNvSpPr txBox="1"/>
          <p:nvPr/>
        </p:nvSpPr>
        <p:spPr>
          <a:xfrm>
            <a:off x="2389525" y="219000"/>
            <a:ext cx="30000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b="1" i="0" u="none" strike="noStrike" baseline="0" dirty="0">
                <a:latin typeface="Cambria-Bold"/>
              </a:rPr>
              <a:t>Finding Optimal Path</a:t>
            </a:r>
            <a:endParaRPr lang="en-IN" sz="1200" dirty="0">
              <a:solidFill>
                <a:srgbClr val="666666"/>
              </a:solidFill>
              <a:latin typeface="Proxima Nova"/>
              <a:ea typeface="Proxima Nova"/>
              <a:cs typeface="Proxima Nova"/>
              <a:sym typeface="Proxima Nova"/>
            </a:endParaRPr>
          </a:p>
        </p:txBody>
      </p:sp>
      <p:sp>
        <p:nvSpPr>
          <p:cNvPr id="2" name="Slide Number Placeholder 1">
            <a:extLst>
              <a:ext uri="{FF2B5EF4-FFF2-40B4-BE49-F238E27FC236}">
                <a16:creationId xmlns="" xmlns:a16="http://schemas.microsoft.com/office/drawing/2014/main" id="{8ED44726-6C81-4C4A-BC75-CC33E18D96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pic>
        <p:nvPicPr>
          <p:cNvPr id="4" name="Picture 3">
            <a:extLst>
              <a:ext uri="{FF2B5EF4-FFF2-40B4-BE49-F238E27FC236}">
                <a16:creationId xmlns="" xmlns:a16="http://schemas.microsoft.com/office/drawing/2014/main" id="{D7299085-E433-48F1-8D3B-C2B18012AA72}"/>
              </a:ext>
            </a:extLst>
          </p:cNvPr>
          <p:cNvPicPr>
            <a:picLocks noChangeAspect="1"/>
          </p:cNvPicPr>
          <p:nvPr/>
        </p:nvPicPr>
        <p:blipFill>
          <a:blip r:embed="rId6"/>
          <a:stretch>
            <a:fillRect/>
          </a:stretch>
        </p:blipFill>
        <p:spPr>
          <a:xfrm>
            <a:off x="520132" y="1302669"/>
            <a:ext cx="3919745" cy="2723381"/>
          </a:xfrm>
          <a:prstGeom prst="rect">
            <a:avLst/>
          </a:prstGeom>
        </p:spPr>
      </p:pic>
      <p:pic>
        <p:nvPicPr>
          <p:cNvPr id="6" name="Picture 5">
            <a:extLst>
              <a:ext uri="{FF2B5EF4-FFF2-40B4-BE49-F238E27FC236}">
                <a16:creationId xmlns="" xmlns:a16="http://schemas.microsoft.com/office/drawing/2014/main" id="{E12F629A-1C85-475C-A309-9D7BD3145A5B}"/>
              </a:ext>
            </a:extLst>
          </p:cNvPr>
          <p:cNvPicPr>
            <a:picLocks noChangeAspect="1"/>
          </p:cNvPicPr>
          <p:nvPr/>
        </p:nvPicPr>
        <p:blipFill>
          <a:blip r:embed="rId7"/>
          <a:stretch>
            <a:fillRect/>
          </a:stretch>
        </p:blipFill>
        <p:spPr>
          <a:xfrm>
            <a:off x="4655517" y="1302669"/>
            <a:ext cx="3765811" cy="2718089"/>
          </a:xfrm>
          <a:prstGeom prst="rect">
            <a:avLst/>
          </a:prstGeom>
        </p:spPr>
      </p:pic>
    </p:spTree>
    <p:extLst>
      <p:ext uri="{BB962C8B-B14F-4D97-AF65-F5344CB8AC3E}">
        <p14:creationId xmlns="" xmlns:p14="http://schemas.microsoft.com/office/powerpoint/2010/main" val="762827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27" name="Google Shape;127;p19"/>
          <p:cNvPicPr preferRelativeResize="0"/>
          <p:nvPr/>
        </p:nvPicPr>
        <p:blipFill>
          <a:blip r:embed="rId4">
            <a:alphaModFix/>
          </a:blip>
          <a:stretch>
            <a:fillRect/>
          </a:stretch>
        </p:blipFill>
        <p:spPr>
          <a:xfrm>
            <a:off x="9525" y="4750"/>
            <a:ext cx="9134475" cy="5133975"/>
          </a:xfrm>
          <a:prstGeom prst="rect">
            <a:avLst/>
          </a:prstGeom>
          <a:noFill/>
          <a:ln>
            <a:noFill/>
          </a:ln>
        </p:spPr>
      </p:pic>
      <p:sp>
        <p:nvSpPr>
          <p:cNvPr id="128" name="Google Shape;128;p19"/>
          <p:cNvSpPr txBox="1"/>
          <p:nvPr/>
        </p:nvSpPr>
        <p:spPr>
          <a:xfrm>
            <a:off x="645925" y="724875"/>
            <a:ext cx="611621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700" dirty="0">
                <a:solidFill>
                  <a:schemeClr val="lt1"/>
                </a:solidFill>
                <a:latin typeface="Times New Roman" panose="02020603050405020304" pitchFamily="18" charset="0"/>
                <a:ea typeface="Proxima Nova"/>
                <a:cs typeface="Times New Roman" panose="02020603050405020304" pitchFamily="18" charset="0"/>
                <a:sym typeface="Proxima Nova"/>
              </a:rPr>
              <a:t>A* Algorithm</a:t>
            </a:r>
            <a:endParaRPr lang="en-IN" sz="1700" dirty="0">
              <a:solidFill>
                <a:schemeClr val="lt1"/>
              </a:solidFill>
              <a:latin typeface="Times New Roman" panose="02020603050405020304" pitchFamily="18" charset="0"/>
              <a:cs typeface="Times New Roman" panose="02020603050405020304" pitchFamily="18" charset="0"/>
            </a:endParaRPr>
          </a:p>
        </p:txBody>
      </p:sp>
      <p:pic>
        <p:nvPicPr>
          <p:cNvPr id="132" name="Google Shape;132;p19"/>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33" name="Google Shape;133;p19"/>
          <p:cNvSpPr txBox="1"/>
          <p:nvPr/>
        </p:nvSpPr>
        <p:spPr>
          <a:xfrm>
            <a:off x="645925" y="134250"/>
            <a:ext cx="1743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rgbClr val="00A4B6"/>
                </a:solidFill>
                <a:latin typeface="Proxima Nova"/>
                <a:ea typeface="Proxima Nova"/>
                <a:cs typeface="Proxima Nova"/>
                <a:sym typeface="Proxima Nova"/>
              </a:rPr>
              <a:t>Unit 3</a:t>
            </a:r>
            <a:endParaRPr sz="2300" dirty="0">
              <a:solidFill>
                <a:srgbClr val="00A4B6"/>
              </a:solidFill>
              <a:latin typeface="Proxima Nova"/>
              <a:ea typeface="Proxima Nova"/>
              <a:cs typeface="Proxima Nova"/>
              <a:sym typeface="Proxima Nova"/>
            </a:endParaRPr>
          </a:p>
        </p:txBody>
      </p:sp>
      <p:sp>
        <p:nvSpPr>
          <p:cNvPr id="134" name="Google Shape;134;p19"/>
          <p:cNvSpPr txBox="1"/>
          <p:nvPr/>
        </p:nvSpPr>
        <p:spPr>
          <a:xfrm>
            <a:off x="2389525" y="219000"/>
            <a:ext cx="30000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b="1" i="0" u="none" strike="noStrike" baseline="0" dirty="0">
                <a:latin typeface="Cambria-Bold"/>
              </a:rPr>
              <a:t>Finding Optimal Path</a:t>
            </a:r>
            <a:endParaRPr lang="en-IN" sz="1200" dirty="0">
              <a:solidFill>
                <a:srgbClr val="666666"/>
              </a:solidFill>
              <a:latin typeface="Proxima Nova"/>
              <a:ea typeface="Proxima Nova"/>
              <a:cs typeface="Proxima Nova"/>
              <a:sym typeface="Proxima Nova"/>
            </a:endParaRPr>
          </a:p>
        </p:txBody>
      </p:sp>
      <p:sp>
        <p:nvSpPr>
          <p:cNvPr id="2" name="Slide Number Placeholder 1">
            <a:extLst>
              <a:ext uri="{FF2B5EF4-FFF2-40B4-BE49-F238E27FC236}">
                <a16:creationId xmlns="" xmlns:a16="http://schemas.microsoft.com/office/drawing/2014/main" id="{8ED44726-6C81-4C4A-BC75-CC33E18D96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4" name="Picture 3">
            <a:extLst>
              <a:ext uri="{FF2B5EF4-FFF2-40B4-BE49-F238E27FC236}">
                <a16:creationId xmlns="" xmlns:a16="http://schemas.microsoft.com/office/drawing/2014/main" id="{9297F3AF-781C-4878-B155-F780B095BA7C}"/>
              </a:ext>
            </a:extLst>
          </p:cNvPr>
          <p:cNvPicPr>
            <a:picLocks noChangeAspect="1"/>
          </p:cNvPicPr>
          <p:nvPr/>
        </p:nvPicPr>
        <p:blipFill>
          <a:blip r:embed="rId6"/>
          <a:stretch>
            <a:fillRect/>
          </a:stretch>
        </p:blipFill>
        <p:spPr>
          <a:xfrm>
            <a:off x="309716" y="1331794"/>
            <a:ext cx="3733837" cy="2704639"/>
          </a:xfrm>
          <a:prstGeom prst="rect">
            <a:avLst/>
          </a:prstGeom>
        </p:spPr>
      </p:pic>
      <p:pic>
        <p:nvPicPr>
          <p:cNvPr id="6" name="Picture 5">
            <a:extLst>
              <a:ext uri="{FF2B5EF4-FFF2-40B4-BE49-F238E27FC236}">
                <a16:creationId xmlns="" xmlns:a16="http://schemas.microsoft.com/office/drawing/2014/main" id="{DC137BBB-9395-46E5-AFAF-9AECFC9AA9B1}"/>
              </a:ext>
            </a:extLst>
          </p:cNvPr>
          <p:cNvPicPr>
            <a:picLocks noChangeAspect="1"/>
          </p:cNvPicPr>
          <p:nvPr/>
        </p:nvPicPr>
        <p:blipFill>
          <a:blip r:embed="rId7"/>
          <a:stretch>
            <a:fillRect/>
          </a:stretch>
        </p:blipFill>
        <p:spPr>
          <a:xfrm>
            <a:off x="4404794" y="1331795"/>
            <a:ext cx="3779485" cy="2704639"/>
          </a:xfrm>
          <a:prstGeom prst="rect">
            <a:avLst/>
          </a:prstGeom>
        </p:spPr>
      </p:pic>
    </p:spTree>
    <p:extLst>
      <p:ext uri="{BB962C8B-B14F-4D97-AF65-F5344CB8AC3E}">
        <p14:creationId xmlns="" xmlns:p14="http://schemas.microsoft.com/office/powerpoint/2010/main" val="355089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27" name="Google Shape;127;p19"/>
          <p:cNvPicPr preferRelativeResize="0"/>
          <p:nvPr/>
        </p:nvPicPr>
        <p:blipFill>
          <a:blip r:embed="rId4">
            <a:alphaModFix/>
          </a:blip>
          <a:stretch>
            <a:fillRect/>
          </a:stretch>
        </p:blipFill>
        <p:spPr>
          <a:xfrm>
            <a:off x="9525" y="4750"/>
            <a:ext cx="9134475" cy="5133975"/>
          </a:xfrm>
          <a:prstGeom prst="rect">
            <a:avLst/>
          </a:prstGeom>
          <a:noFill/>
          <a:ln>
            <a:noFill/>
          </a:ln>
        </p:spPr>
      </p:pic>
      <p:sp>
        <p:nvSpPr>
          <p:cNvPr id="128" name="Google Shape;128;p19"/>
          <p:cNvSpPr txBox="1"/>
          <p:nvPr/>
        </p:nvSpPr>
        <p:spPr>
          <a:xfrm>
            <a:off x="645925" y="724875"/>
            <a:ext cx="611621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700" dirty="0">
                <a:solidFill>
                  <a:schemeClr val="lt1"/>
                </a:solidFill>
                <a:latin typeface="Times New Roman" panose="02020603050405020304" pitchFamily="18" charset="0"/>
                <a:ea typeface="Proxima Nova"/>
                <a:cs typeface="Times New Roman" panose="02020603050405020304" pitchFamily="18" charset="0"/>
                <a:sym typeface="Proxima Nova"/>
              </a:rPr>
              <a:t>A* Algorithm</a:t>
            </a:r>
            <a:endParaRPr lang="en-IN" sz="1700" dirty="0">
              <a:solidFill>
                <a:schemeClr val="lt1"/>
              </a:solidFill>
              <a:latin typeface="Times New Roman" panose="02020603050405020304" pitchFamily="18" charset="0"/>
              <a:cs typeface="Times New Roman" panose="02020603050405020304" pitchFamily="18" charset="0"/>
            </a:endParaRPr>
          </a:p>
        </p:txBody>
      </p:sp>
      <p:pic>
        <p:nvPicPr>
          <p:cNvPr id="132" name="Google Shape;132;p19"/>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33" name="Google Shape;133;p19"/>
          <p:cNvSpPr txBox="1"/>
          <p:nvPr/>
        </p:nvSpPr>
        <p:spPr>
          <a:xfrm>
            <a:off x="645925" y="134250"/>
            <a:ext cx="1743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rgbClr val="00A4B6"/>
                </a:solidFill>
                <a:latin typeface="Proxima Nova"/>
                <a:ea typeface="Proxima Nova"/>
                <a:cs typeface="Proxima Nova"/>
                <a:sym typeface="Proxima Nova"/>
              </a:rPr>
              <a:t>Unit 3</a:t>
            </a:r>
            <a:endParaRPr sz="2300" dirty="0">
              <a:solidFill>
                <a:srgbClr val="00A4B6"/>
              </a:solidFill>
              <a:latin typeface="Proxima Nova"/>
              <a:ea typeface="Proxima Nova"/>
              <a:cs typeface="Proxima Nova"/>
              <a:sym typeface="Proxima Nova"/>
            </a:endParaRPr>
          </a:p>
        </p:txBody>
      </p:sp>
      <p:sp>
        <p:nvSpPr>
          <p:cNvPr id="134" name="Google Shape;134;p19"/>
          <p:cNvSpPr txBox="1"/>
          <p:nvPr/>
        </p:nvSpPr>
        <p:spPr>
          <a:xfrm>
            <a:off x="2389525" y="219000"/>
            <a:ext cx="30000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b="1" i="0" u="none" strike="noStrike" baseline="0" dirty="0">
                <a:latin typeface="Cambria-Bold"/>
              </a:rPr>
              <a:t>Finding Optimal Path</a:t>
            </a:r>
            <a:endParaRPr lang="en-IN" sz="1200" dirty="0">
              <a:solidFill>
                <a:srgbClr val="666666"/>
              </a:solidFill>
              <a:latin typeface="Proxima Nova"/>
              <a:ea typeface="Proxima Nova"/>
              <a:cs typeface="Proxima Nova"/>
              <a:sym typeface="Proxima Nova"/>
            </a:endParaRPr>
          </a:p>
        </p:txBody>
      </p:sp>
      <p:sp>
        <p:nvSpPr>
          <p:cNvPr id="2" name="Slide Number Placeholder 1">
            <a:extLst>
              <a:ext uri="{FF2B5EF4-FFF2-40B4-BE49-F238E27FC236}">
                <a16:creationId xmlns="" xmlns:a16="http://schemas.microsoft.com/office/drawing/2014/main" id="{8ED44726-6C81-4C4A-BC75-CC33E18D96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pic>
        <p:nvPicPr>
          <p:cNvPr id="4" name="Picture 3">
            <a:extLst>
              <a:ext uri="{FF2B5EF4-FFF2-40B4-BE49-F238E27FC236}">
                <a16:creationId xmlns="" xmlns:a16="http://schemas.microsoft.com/office/drawing/2014/main" id="{14CAFBE2-90FE-40D2-AEC3-831CAA51B33A}"/>
              </a:ext>
            </a:extLst>
          </p:cNvPr>
          <p:cNvPicPr>
            <a:picLocks noChangeAspect="1"/>
          </p:cNvPicPr>
          <p:nvPr/>
        </p:nvPicPr>
        <p:blipFill>
          <a:blip r:embed="rId6"/>
          <a:stretch>
            <a:fillRect/>
          </a:stretch>
        </p:blipFill>
        <p:spPr>
          <a:xfrm>
            <a:off x="1373751" y="1241171"/>
            <a:ext cx="6381750" cy="3457575"/>
          </a:xfrm>
          <a:prstGeom prst="rect">
            <a:avLst/>
          </a:prstGeom>
        </p:spPr>
      </p:pic>
    </p:spTree>
    <p:extLst>
      <p:ext uri="{BB962C8B-B14F-4D97-AF65-F5344CB8AC3E}">
        <p14:creationId xmlns="" xmlns:p14="http://schemas.microsoft.com/office/powerpoint/2010/main" val="4106286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27" name="Google Shape;127;p19"/>
          <p:cNvPicPr preferRelativeResize="0"/>
          <p:nvPr/>
        </p:nvPicPr>
        <p:blipFill>
          <a:blip r:embed="rId4">
            <a:alphaModFix/>
          </a:blip>
          <a:stretch>
            <a:fillRect/>
          </a:stretch>
        </p:blipFill>
        <p:spPr>
          <a:xfrm>
            <a:off x="9525" y="4750"/>
            <a:ext cx="9134475" cy="5133975"/>
          </a:xfrm>
          <a:prstGeom prst="rect">
            <a:avLst/>
          </a:prstGeom>
          <a:noFill/>
          <a:ln>
            <a:noFill/>
          </a:ln>
        </p:spPr>
      </p:pic>
      <p:sp>
        <p:nvSpPr>
          <p:cNvPr id="128" name="Google Shape;128;p19"/>
          <p:cNvSpPr txBox="1"/>
          <p:nvPr/>
        </p:nvSpPr>
        <p:spPr>
          <a:xfrm>
            <a:off x="645925" y="724875"/>
            <a:ext cx="611621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700" dirty="0">
                <a:solidFill>
                  <a:schemeClr val="lt1"/>
                </a:solidFill>
                <a:latin typeface="Times New Roman" panose="02020603050405020304" pitchFamily="18" charset="0"/>
                <a:ea typeface="Proxima Nova"/>
                <a:cs typeface="Times New Roman" panose="02020603050405020304" pitchFamily="18" charset="0"/>
                <a:sym typeface="Proxima Nova"/>
              </a:rPr>
              <a:t>AO* Algorithm</a:t>
            </a:r>
            <a:endParaRPr lang="en-IN" sz="1700" dirty="0">
              <a:solidFill>
                <a:schemeClr val="lt1"/>
              </a:solidFill>
              <a:latin typeface="Times New Roman" panose="02020603050405020304" pitchFamily="18" charset="0"/>
              <a:cs typeface="Times New Roman" panose="02020603050405020304" pitchFamily="18" charset="0"/>
            </a:endParaRPr>
          </a:p>
        </p:txBody>
      </p:sp>
      <p:pic>
        <p:nvPicPr>
          <p:cNvPr id="132" name="Google Shape;132;p19"/>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34" name="Google Shape;134;p19"/>
          <p:cNvSpPr txBox="1"/>
          <p:nvPr/>
        </p:nvSpPr>
        <p:spPr>
          <a:xfrm>
            <a:off x="2389525" y="219000"/>
            <a:ext cx="30000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b="1" i="0" u="none" strike="noStrike" baseline="0" dirty="0">
                <a:latin typeface="Cambria-Bold"/>
              </a:rPr>
              <a:t>Finding Optimal Path</a:t>
            </a:r>
            <a:endParaRPr lang="en-IN" sz="1200" dirty="0">
              <a:solidFill>
                <a:srgbClr val="666666"/>
              </a:solidFill>
              <a:latin typeface="Proxima Nova"/>
              <a:ea typeface="Proxima Nova"/>
              <a:cs typeface="Proxima Nova"/>
              <a:sym typeface="Proxima Nova"/>
            </a:endParaRPr>
          </a:p>
        </p:txBody>
      </p:sp>
      <p:sp>
        <p:nvSpPr>
          <p:cNvPr id="9" name="Text Placeholder 8">
            <a:extLst>
              <a:ext uri="{FF2B5EF4-FFF2-40B4-BE49-F238E27FC236}">
                <a16:creationId xmlns="" xmlns:a16="http://schemas.microsoft.com/office/drawing/2014/main" id="{8E73C7F1-F9B3-4C3C-A673-75AEDFE18C84}"/>
              </a:ext>
            </a:extLst>
          </p:cNvPr>
          <p:cNvSpPr>
            <a:spLocks noGrp="1"/>
          </p:cNvSpPr>
          <p:nvPr>
            <p:ph type="body" idx="1"/>
          </p:nvPr>
        </p:nvSpPr>
        <p:spPr>
          <a:xfrm>
            <a:off x="317090" y="1152474"/>
            <a:ext cx="8515210" cy="3772025"/>
          </a:xfrm>
        </p:spPr>
        <p:txBody>
          <a:bodyPr>
            <a:normAutofit/>
          </a:bodyPr>
          <a:lstStyle/>
          <a:p>
            <a:pPr algn="just"/>
            <a:r>
              <a:rPr lang="en-US" dirty="0">
                <a:solidFill>
                  <a:schemeClr val="tx1"/>
                </a:solidFill>
              </a:rPr>
              <a:t>When a problem can be divided into a set of sub problems, where each sub problem can be solved separately and a combination of these will be a solution, AND-OR graphs or AND - OR trees are used for representing the solution. </a:t>
            </a:r>
          </a:p>
          <a:p>
            <a:pPr algn="just"/>
            <a:r>
              <a:rPr lang="en-US" dirty="0">
                <a:solidFill>
                  <a:schemeClr val="tx1"/>
                </a:solidFill>
              </a:rPr>
              <a:t>The decomposition of the problem or problem reduction generates AND arcs. One AND are may point to any number of successor nodes. </a:t>
            </a:r>
          </a:p>
          <a:p>
            <a:pPr algn="just"/>
            <a:r>
              <a:rPr lang="en-US" dirty="0">
                <a:solidFill>
                  <a:schemeClr val="tx1"/>
                </a:solidFill>
              </a:rPr>
              <a:t>All these must be solved so that the arc will rise to many arcs, indicating several possible solutions. </a:t>
            </a:r>
          </a:p>
          <a:p>
            <a:pPr algn="just"/>
            <a:r>
              <a:rPr lang="en-US" dirty="0">
                <a:solidFill>
                  <a:schemeClr val="tx1"/>
                </a:solidFill>
              </a:rPr>
              <a:t>Hence the graph is known as AND - OR instead of AND. Figure shows an AND - OR graph.</a:t>
            </a:r>
            <a:endParaRPr lang="en-IN" dirty="0">
              <a:solidFill>
                <a:schemeClr val="tx1"/>
              </a:solidFill>
            </a:endParaRPr>
          </a:p>
        </p:txBody>
      </p:sp>
      <p:sp>
        <p:nvSpPr>
          <p:cNvPr id="2" name="Slide Number Placeholder 1">
            <a:extLst>
              <a:ext uri="{FF2B5EF4-FFF2-40B4-BE49-F238E27FC236}">
                <a16:creationId xmlns="" xmlns:a16="http://schemas.microsoft.com/office/drawing/2014/main" id="{8ED44726-6C81-4C4A-BC75-CC33E18D96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pic>
        <p:nvPicPr>
          <p:cNvPr id="4" name="Picture 3">
            <a:extLst>
              <a:ext uri="{FF2B5EF4-FFF2-40B4-BE49-F238E27FC236}">
                <a16:creationId xmlns="" xmlns:a16="http://schemas.microsoft.com/office/drawing/2014/main" id="{EC5EB412-2719-4437-8FEF-7AC39C97231C}"/>
              </a:ext>
            </a:extLst>
          </p:cNvPr>
          <p:cNvPicPr>
            <a:picLocks noChangeAspect="1"/>
          </p:cNvPicPr>
          <p:nvPr/>
        </p:nvPicPr>
        <p:blipFill>
          <a:blip r:embed="rId6"/>
          <a:stretch>
            <a:fillRect/>
          </a:stretch>
        </p:blipFill>
        <p:spPr>
          <a:xfrm>
            <a:off x="2549014" y="3782037"/>
            <a:ext cx="4480239" cy="1142461"/>
          </a:xfrm>
          <a:prstGeom prst="rect">
            <a:avLst/>
          </a:prstGeom>
        </p:spPr>
      </p:pic>
    </p:spTree>
    <p:extLst>
      <p:ext uri="{BB962C8B-B14F-4D97-AF65-F5344CB8AC3E}">
        <p14:creationId xmlns="" xmlns:p14="http://schemas.microsoft.com/office/powerpoint/2010/main" val="388797960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3104</TotalTime>
  <Words>1497</Words>
  <Application>Microsoft Office PowerPoint</Application>
  <PresentationFormat>On-screen Show (16:9)</PresentationFormat>
  <Paragraphs>148</Paragraphs>
  <Slides>20</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Times New Roman</vt:lpstr>
      <vt:lpstr>Proxima Nova</vt:lpstr>
      <vt:lpstr>Cambria-Bold</vt:lpstr>
      <vt:lpstr>gt-regular</vt:lpstr>
      <vt:lpstr>gt-medium</vt:lpstr>
      <vt:lpstr>inter-regular</vt:lpstr>
      <vt:lpstr>inter-bold</vt:lpstr>
      <vt:lpstr>Simple Light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Means and End Analysis</vt:lpstr>
      <vt:lpstr>How MEA works </vt:lpstr>
      <vt:lpstr>Slide 15</vt:lpstr>
      <vt:lpstr>Operator Sub goaling</vt:lpstr>
      <vt:lpstr>Algorithm for Means-Ends Analysis</vt:lpstr>
      <vt:lpstr>Example of Mean-Ends Analysis</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58</cp:revision>
  <dcterms:modified xsi:type="dcterms:W3CDTF">2024-09-10T07:27:21Z</dcterms:modified>
</cp:coreProperties>
</file>