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95" r:id="rId3"/>
    <p:sldId id="265" r:id="rId4"/>
    <p:sldId id="266" r:id="rId5"/>
    <p:sldId id="296" r:id="rId6"/>
    <p:sldId id="297" r:id="rId7"/>
    <p:sldId id="298" r:id="rId8"/>
    <p:sldId id="258" r:id="rId9"/>
    <p:sldId id="29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Light" panose="000004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66"/>
    <a:srgbClr val="E59137"/>
    <a:srgbClr val="C83770"/>
    <a:srgbClr val="D1645B"/>
    <a:srgbClr val="DF4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3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639e1ea3a2_49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639e1ea3a2_49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050"/>
          </a:p>
        </p:txBody>
      </p:sp>
      <p:sp useBgFill="1">
        <p:nvSpPr>
          <p:cNvPr id="10" name="Rettangolo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950797"/>
            <a:ext cx="1268730" cy="461951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21827" y="1683623"/>
            <a:ext cx="6700347" cy="1827924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42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21826" y="3511547"/>
            <a:ext cx="6702635" cy="3429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64160"/>
          </a:xfrm>
        </p:spPr>
        <p:txBody>
          <a:bodyPr rtlCol="0"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09/01/2022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221826" y="3883056"/>
            <a:ext cx="4297721" cy="17145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6455190" y="3883056"/>
            <a:ext cx="1466985" cy="17145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EEA0C-1FCD-40E6-A1D4-23BFBD0CE371}" type="datetime1">
              <a:rPr lang="it-IT" smtClean="0"/>
              <a:t>09/01/2022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6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62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8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7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.fanpage.it/9-gesti-comuni-che-non-possiamo-fare-all-ester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" y="7"/>
            <a:ext cx="9143984" cy="5143493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0F72F70-D6E7-48D3-895B-A7045CB5842C}"/>
              </a:ext>
            </a:extLst>
          </p:cNvPr>
          <p:cNvSpPr/>
          <p:nvPr/>
        </p:nvSpPr>
        <p:spPr>
          <a:xfrm>
            <a:off x="700745" y="1283508"/>
            <a:ext cx="4089395" cy="243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C34662-33D1-4D98-8AAA-5355256159AC}"/>
              </a:ext>
            </a:extLst>
          </p:cNvPr>
          <p:cNvSpPr/>
          <p:nvPr/>
        </p:nvSpPr>
        <p:spPr>
          <a:xfrm>
            <a:off x="825202" y="1408436"/>
            <a:ext cx="3840480" cy="21808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042" y="1762513"/>
            <a:ext cx="3581306" cy="1223180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3300" dirty="0">
                <a:solidFill>
                  <a:schemeClr val="tx1"/>
                </a:solidFill>
              </a:rPr>
              <a:t>Comportamenti quotidiani in altri paesi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042" y="2992910"/>
            <a:ext cx="3581306" cy="419742"/>
          </a:xfrm>
        </p:spPr>
        <p:txBody>
          <a:bodyPr rtlCol="0">
            <a:normAutofit/>
          </a:bodyPr>
          <a:lstStyle/>
          <a:p>
            <a:pPr rtl="0"/>
            <a:r>
              <a:rPr lang="it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48E7DF34-E2B9-4C7E-A5AD-24C9EDB8906A}"/>
              </a:ext>
            </a:extLst>
          </p:cNvPr>
          <p:cNvSpPr/>
          <p:nvPr/>
        </p:nvSpPr>
        <p:spPr>
          <a:xfrm>
            <a:off x="4477259" y="1489008"/>
            <a:ext cx="1047242" cy="341896"/>
          </a:xfrm>
          <a:prstGeom prst="wedgeRectCallout">
            <a:avLst>
              <a:gd name="adj1" fmla="val -25842"/>
              <a:gd name="adj2" fmla="val 77874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B7B8547F-F808-445E-A907-42BF8508E9C2}"/>
              </a:ext>
            </a:extLst>
          </p:cNvPr>
          <p:cNvSpPr/>
          <p:nvPr/>
        </p:nvSpPr>
        <p:spPr>
          <a:xfrm>
            <a:off x="3366135" y="1148550"/>
            <a:ext cx="1074558" cy="390815"/>
          </a:xfrm>
          <a:prstGeom prst="wedgeRectCallout">
            <a:avLst>
              <a:gd name="adj1" fmla="val 15096"/>
              <a:gd name="adj2" fmla="val 101533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78;p26">
            <a:extLst>
              <a:ext uri="{FF2B5EF4-FFF2-40B4-BE49-F238E27FC236}">
                <a16:creationId xmlns:a16="http://schemas.microsoft.com/office/drawing/2014/main" id="{A038C73F-A35E-4CA1-8A3B-65B84BB7D602}"/>
              </a:ext>
            </a:extLst>
          </p:cNvPr>
          <p:cNvSpPr/>
          <p:nvPr/>
        </p:nvSpPr>
        <p:spPr>
          <a:xfrm>
            <a:off x="6332219" y="4020820"/>
            <a:ext cx="706121" cy="411481"/>
          </a:xfrm>
          <a:prstGeom prst="wedgeRectCallout">
            <a:avLst>
              <a:gd name="adj1" fmla="val 38003"/>
              <a:gd name="adj2" fmla="val -98308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78;p26">
            <a:extLst>
              <a:ext uri="{FF2B5EF4-FFF2-40B4-BE49-F238E27FC236}">
                <a16:creationId xmlns:a16="http://schemas.microsoft.com/office/drawing/2014/main" id="{70887E5F-D65F-44D9-9B31-BE7B72976439}"/>
              </a:ext>
            </a:extLst>
          </p:cNvPr>
          <p:cNvSpPr/>
          <p:nvPr/>
        </p:nvSpPr>
        <p:spPr>
          <a:xfrm>
            <a:off x="7231505" y="1778000"/>
            <a:ext cx="571500" cy="413657"/>
          </a:xfrm>
          <a:prstGeom prst="wedgeRectCallout">
            <a:avLst>
              <a:gd name="adj1" fmla="val -84230"/>
              <a:gd name="adj2" fmla="val 45386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8;p26">
            <a:extLst>
              <a:ext uri="{FF2B5EF4-FFF2-40B4-BE49-F238E27FC236}">
                <a16:creationId xmlns:a16="http://schemas.microsoft.com/office/drawing/2014/main" id="{0A3BAD3B-1F01-4D67-8F50-7ADA24A97B26}"/>
              </a:ext>
            </a:extLst>
          </p:cNvPr>
          <p:cNvSpPr/>
          <p:nvPr/>
        </p:nvSpPr>
        <p:spPr>
          <a:xfrm>
            <a:off x="4747260" y="2617440"/>
            <a:ext cx="548640" cy="390815"/>
          </a:xfrm>
          <a:prstGeom prst="wedgeRectCallout">
            <a:avLst>
              <a:gd name="adj1" fmla="val 9284"/>
              <a:gd name="adj2" fmla="val -81723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78;p26">
            <a:extLst>
              <a:ext uri="{FF2B5EF4-FFF2-40B4-BE49-F238E27FC236}">
                <a16:creationId xmlns:a16="http://schemas.microsoft.com/office/drawing/2014/main" id="{410C85D0-41C4-4EAB-9C47-E1B88BFAA2F5}"/>
              </a:ext>
            </a:extLst>
          </p:cNvPr>
          <p:cNvSpPr/>
          <p:nvPr/>
        </p:nvSpPr>
        <p:spPr>
          <a:xfrm>
            <a:off x="5658439" y="2103088"/>
            <a:ext cx="538526" cy="413657"/>
          </a:xfrm>
          <a:prstGeom prst="wedgeRectCallout">
            <a:avLst>
              <a:gd name="adj1" fmla="val -11170"/>
              <a:gd name="adj2" fmla="val 76498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Bandiera del Giappone - Wikipedia">
            <a:hlinkClick r:id="rId3" action="ppaction://hlinksldjump"/>
            <a:extLst>
              <a:ext uri="{FF2B5EF4-FFF2-40B4-BE49-F238E27FC236}">
                <a16:creationId xmlns:a16="http://schemas.microsoft.com/office/drawing/2014/main" id="{C406EAD1-D51F-40CD-8E2C-EE5AEDC5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561" y="1828754"/>
            <a:ext cx="467387" cy="31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ndiera del Regno Unito - Wikipedia">
            <a:hlinkClick r:id="rId5" action="ppaction://hlinksldjump"/>
            <a:extLst>
              <a:ext uri="{FF2B5EF4-FFF2-40B4-BE49-F238E27FC236}">
                <a16:creationId xmlns:a16="http://schemas.microsoft.com/office/drawing/2014/main" id="{68F64F45-1E5A-4442-9277-ABE82847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06" y="1200317"/>
            <a:ext cx="478800" cy="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g of Ireland Bratach na hÉireann">
            <a:hlinkClick r:id="rId5" action="ppaction://hlinksldjump"/>
            <a:extLst>
              <a:ext uri="{FF2B5EF4-FFF2-40B4-BE49-F238E27FC236}">
                <a16:creationId xmlns:a16="http://schemas.microsoft.com/office/drawing/2014/main" id="{FB64F708-5927-493D-9D9B-EB4F778D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67" y="1200317"/>
            <a:ext cx="445311" cy="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ndiera dell&amp;#39;India - Wikipedia">
            <a:hlinkClick r:id="rId8" action="ppaction://hlinksldjump"/>
            <a:extLst>
              <a:ext uri="{FF2B5EF4-FFF2-40B4-BE49-F238E27FC236}">
                <a16:creationId xmlns:a16="http://schemas.microsoft.com/office/drawing/2014/main" id="{2EC64BCF-DA5A-4EDF-A9F5-8A414E52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02" y="2153637"/>
            <a:ext cx="468000" cy="3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andiera dell&amp;#39;Australia - Wikipedia">
            <a:hlinkClick r:id="rId10" action="ppaction://hlinksldjump"/>
            <a:extLst>
              <a:ext uri="{FF2B5EF4-FFF2-40B4-BE49-F238E27FC236}">
                <a16:creationId xmlns:a16="http://schemas.microsoft.com/office/drawing/2014/main" id="{FB490DFD-0AB6-4DBD-A6F4-02C0A379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91" y="4076525"/>
            <a:ext cx="612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78;p26">
            <a:extLst>
              <a:ext uri="{FF2B5EF4-FFF2-40B4-BE49-F238E27FC236}">
                <a16:creationId xmlns:a16="http://schemas.microsoft.com/office/drawing/2014/main" id="{F7FE79C0-E2CE-47C9-9A62-1B2BE42073C2}"/>
              </a:ext>
            </a:extLst>
          </p:cNvPr>
          <p:cNvSpPr/>
          <p:nvPr/>
        </p:nvSpPr>
        <p:spPr>
          <a:xfrm>
            <a:off x="7741292" y="3563040"/>
            <a:ext cx="706121" cy="411481"/>
          </a:xfrm>
          <a:prstGeom prst="wedgeRectCallout">
            <a:avLst>
              <a:gd name="adj1" fmla="val -49266"/>
              <a:gd name="adj2" fmla="val 80436"/>
            </a:avLst>
          </a:prstGeom>
          <a:solidFill>
            <a:schemeClr val="accent4">
              <a:lumMod val="60000"/>
              <a:lumOff val="40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6" name="Picture 18" descr="Bandiera della Nuova Zelanda - Wikipedia">
            <a:hlinkClick r:id="rId10" action="ppaction://hlinksldjump"/>
            <a:extLst>
              <a:ext uri="{FF2B5EF4-FFF2-40B4-BE49-F238E27FC236}">
                <a16:creationId xmlns:a16="http://schemas.microsoft.com/office/drawing/2014/main" id="{39178742-D117-4D82-97F7-34348FDB4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52" y="3615780"/>
            <a:ext cx="612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13" action="ppaction://hlinksldjump"/>
            <a:extLst>
              <a:ext uri="{FF2B5EF4-FFF2-40B4-BE49-F238E27FC236}">
                <a16:creationId xmlns:a16="http://schemas.microsoft.com/office/drawing/2014/main" id="{8D660435-4A0D-48A1-8B0A-44FD225F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57" y="1514819"/>
            <a:ext cx="531998" cy="28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iera dell&amp;#39;Ucraina - Wikipedia">
            <a:hlinkClick r:id="rId13" action="ppaction://hlinksldjump"/>
            <a:extLst>
              <a:ext uri="{FF2B5EF4-FFF2-40B4-BE49-F238E27FC236}">
                <a16:creationId xmlns:a16="http://schemas.microsoft.com/office/drawing/2014/main" id="{ABC2856E-44EA-4453-8B4C-A0242C30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51" y="1514818"/>
            <a:ext cx="388826" cy="2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hlinkClick r:id="rId8" action="ppaction://hlinksldjump"/>
            <a:extLst>
              <a:ext uri="{FF2B5EF4-FFF2-40B4-BE49-F238E27FC236}">
                <a16:creationId xmlns:a16="http://schemas.microsoft.com/office/drawing/2014/main" id="{CB948AD6-EF9B-43FB-8226-AE746045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80" y="2656910"/>
            <a:ext cx="468000" cy="3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960257" y="231350"/>
            <a:ext cx="7666908" cy="3855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GIAPPONE </a:t>
            </a:r>
            <a:r>
              <a:rPr lang="en" sz="2200" dirty="0">
                <a:latin typeface="Montserrat" panose="00000500000000000000" pitchFamily="2" charset="0"/>
              </a:rPr>
              <a:t>–</a:t>
            </a:r>
            <a:r>
              <a:rPr lang="en" sz="2200" dirty="0"/>
              <a:t> </a:t>
            </a:r>
            <a:r>
              <a:rPr lang="en" sz="2200" dirty="0">
                <a:latin typeface="Montserrat" panose="00000500000000000000" pitchFamily="2" charset="0"/>
              </a:rPr>
              <a:t>Riempire il proprio bichiere </a:t>
            </a:r>
            <a:endParaRPr sz="2200" dirty="0">
              <a:latin typeface="Montserrat" panose="00000500000000000000" pitchFamily="2" charset="0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255521" y="1435422"/>
            <a:ext cx="4538190" cy="2272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Giappone, a differenza dell’Italia, riempire il proprio bicchiere di qualsiasi bevanda è considerata </a:t>
            </a:r>
            <a:r>
              <a:rPr lang="it-IT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maleducazione</a:t>
            </a:r>
            <a:r>
              <a:rPr lang="it-IT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endParaRPr lang="it-IT" sz="1800" dirty="0">
              <a:solidFill>
                <a:srgbClr val="000000"/>
              </a:solidFill>
              <a:latin typeface="Rockwell" panose="02060603020205020403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Per prima cosa bisogna versare a tutti gli altri poi si deve </a:t>
            </a:r>
            <a:r>
              <a:rPr lang="it-IT" sz="1800" b="1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aspettare</a:t>
            </a:r>
            <a:r>
              <a:rPr lang="it-IT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che qualc</a:t>
            </a: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uno ricambi il favore, versandoti da bere.</a:t>
            </a:r>
            <a:endParaRPr sz="24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pic>
        <p:nvPicPr>
          <p:cNvPr id="1026" name="Picture 2" descr="Bandiera del Giappone - Wikipedia">
            <a:extLst>
              <a:ext uri="{FF2B5EF4-FFF2-40B4-BE49-F238E27FC236}">
                <a16:creationId xmlns:a16="http://schemas.microsoft.com/office/drawing/2014/main" id="{B74829B0-4FED-4C3F-BE35-FE5EF99C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3" y="188760"/>
            <a:ext cx="704771" cy="47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col, nel 2020 ha causato il 4% dei tumori diagnostica">
            <a:extLst>
              <a:ext uri="{FF2B5EF4-FFF2-40B4-BE49-F238E27FC236}">
                <a16:creationId xmlns:a16="http://schemas.microsoft.com/office/drawing/2014/main" id="{82D4C8D4-D401-407F-99C3-470B0D9BC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r="16747"/>
          <a:stretch/>
        </p:blipFill>
        <p:spPr bwMode="auto">
          <a:xfrm>
            <a:off x="5122692" y="916397"/>
            <a:ext cx="3326814" cy="332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 idx="4294967295"/>
          </p:nvPr>
        </p:nvSpPr>
        <p:spPr>
          <a:xfrm>
            <a:off x="5287563" y="2898919"/>
            <a:ext cx="3326666" cy="1676399"/>
          </a:xfrm>
          <a:prstGeom prst="rect">
            <a:avLst/>
          </a:prstGeom>
          <a:solidFill>
            <a:srgbClr val="000000">
              <a:alpha val="64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AUSTRALIA 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NUOVA ZELANDA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</a:t>
            </a:r>
            <a:r>
              <a:rPr lang="en" sz="1800" dirty="0">
                <a:latin typeface="Montserrat" panose="00000500000000000000" pitchFamily="2" charset="0"/>
              </a:rPr>
              <a:t>Salire sul sedile posteriore</a:t>
            </a:r>
            <a:endParaRPr sz="1800" dirty="0">
              <a:latin typeface="Montserrat" panose="00000500000000000000" pitchFamily="2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9ABE89B-C21C-4465-9438-596C5890FAAB}"/>
              </a:ext>
            </a:extLst>
          </p:cNvPr>
          <p:cNvCxnSpPr>
            <a:cxnSpLocks/>
          </p:cNvCxnSpPr>
          <p:nvPr/>
        </p:nvCxnSpPr>
        <p:spPr>
          <a:xfrm>
            <a:off x="5523228" y="3992756"/>
            <a:ext cx="28660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6" descr="Bandiera dell&amp;#39;Australia - Wikipedia">
            <a:extLst>
              <a:ext uri="{FF2B5EF4-FFF2-40B4-BE49-F238E27FC236}">
                <a16:creationId xmlns:a16="http://schemas.microsoft.com/office/drawing/2014/main" id="{3E3CBFC3-B8E4-4F40-9B14-19864E38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96" y="2999436"/>
            <a:ext cx="758720" cy="3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Bandiera della Nuova Zelanda - Wikipedia">
            <a:extLst>
              <a:ext uri="{FF2B5EF4-FFF2-40B4-BE49-F238E27FC236}">
                <a16:creationId xmlns:a16="http://schemas.microsoft.com/office/drawing/2014/main" id="{183C7175-BE54-40DD-ABE2-A6BEFE95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67" y="3556772"/>
            <a:ext cx="721382" cy="3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32;p22">
            <a:extLst>
              <a:ext uri="{FF2B5EF4-FFF2-40B4-BE49-F238E27FC236}">
                <a16:creationId xmlns:a16="http://schemas.microsoft.com/office/drawing/2014/main" id="{83C96015-0418-4F1E-BD53-5535EAA6EBFF}"/>
              </a:ext>
            </a:extLst>
          </p:cNvPr>
          <p:cNvSpPr txBox="1">
            <a:spLocks/>
          </p:cNvSpPr>
          <p:nvPr/>
        </p:nvSpPr>
        <p:spPr>
          <a:xfrm rot="21250884">
            <a:off x="842125" y="1146802"/>
            <a:ext cx="5589965" cy="1573335"/>
          </a:xfrm>
          <a:prstGeom prst="rect">
            <a:avLst/>
          </a:prstGeom>
          <a:solidFill>
            <a:schemeClr val="bg1">
              <a:alpha val="84000"/>
            </a:schemeClr>
          </a:solidFill>
          <a:ln cap="sq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it-IT" sz="1800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Italia è normale chiamare un taxi e accomodarsi sul sedili anteriori per godersi il viaggio.</a:t>
            </a:r>
          </a:p>
          <a:p>
            <a:pPr algn="ctr">
              <a:spcAft>
                <a:spcPts val="1000"/>
              </a:spcAft>
            </a:pPr>
            <a:r>
              <a:rPr lang="it-IT" sz="1800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Australia e in Nuova Zelanda, invece, sedersi sui sedili anteriori è considerata </a:t>
            </a:r>
            <a:r>
              <a:rPr lang="it-IT" sz="1800" b="1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mancanza di rispetto</a:t>
            </a:r>
            <a:r>
              <a:rPr lang="it-IT" sz="1800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; il tassista potrebbe innervosirsi e darvi dello ‘</a:t>
            </a:r>
            <a:r>
              <a:rPr lang="it-IT" sz="1800" i="1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snob</a:t>
            </a:r>
            <a:r>
              <a:rPr lang="it-IT" sz="1800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’.</a:t>
            </a:r>
            <a:endParaRPr lang="it-IT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2E5E2A-FF24-4550-B52C-95C77A9C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56" y="127871"/>
            <a:ext cx="927531" cy="61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96345" y="242792"/>
            <a:ext cx="2430675" cy="3882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MED</a:t>
            </a:r>
            <a:r>
              <a:rPr lang="en" sz="2200" dirty="0">
                <a:solidFill>
                  <a:srgbClr val="666666"/>
                </a:solidFill>
              </a:rPr>
              <a:t>I</a:t>
            </a:r>
            <a:r>
              <a:rPr lang="en" sz="2200" dirty="0">
                <a:solidFill>
                  <a:schemeClr val="bg1"/>
                </a:solidFill>
              </a:rPr>
              <a:t>O ORIE</a:t>
            </a:r>
            <a:r>
              <a:rPr lang="en" sz="2200" dirty="0"/>
              <a:t>NTE</a:t>
            </a:r>
            <a:endParaRPr sz="2200"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96345" y="921658"/>
            <a:ext cx="4495695" cy="37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</a:rPr>
              <a:t>In Italia è naturale usare entrambe le mani per prendere le posate e mangiare, tuttavia, in alcune parti del mondo è diverso.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</a:rPr>
              <a:t>Nella cultura del Medio Oriente, dell’India a in alcune parti dell’Africa </a:t>
            </a:r>
            <a:r>
              <a:rPr lang="it-IT" sz="1800" b="1" dirty="0">
                <a:solidFill>
                  <a:srgbClr val="000000"/>
                </a:solidFill>
                <a:latin typeface="Rockwell" panose="02060603020205020403" pitchFamily="18" charset="0"/>
              </a:rPr>
              <a:t>la mano sinistra è considerata impura</a:t>
            </a: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</a:rPr>
              <a:t>. E’ quindi severamente sconsigliato mangiare in questi paesi utilizzando la mano sinistra, che è pensata solo per l’uso in posti considerati sporchi, come il bagno.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70A996-17B9-46C2-AFD5-910CC755A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57" r="7442"/>
          <a:stretch/>
        </p:blipFill>
        <p:spPr>
          <a:xfrm>
            <a:off x="5125719" y="921658"/>
            <a:ext cx="3326765" cy="3324092"/>
          </a:xfrm>
          <a:prstGeom prst="rect">
            <a:avLst/>
          </a:prstGeom>
        </p:spPr>
      </p:pic>
      <p:pic>
        <p:nvPicPr>
          <p:cNvPr id="14" name="Picture 14" descr="Bandiera dell&amp;#39;India - Wikipedia">
            <a:extLst>
              <a:ext uri="{FF2B5EF4-FFF2-40B4-BE49-F238E27FC236}">
                <a16:creationId xmlns:a16="http://schemas.microsoft.com/office/drawing/2014/main" id="{B563638C-DE80-4BDB-B386-371AD951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26" y="157154"/>
            <a:ext cx="927147" cy="6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1;p22">
            <a:extLst>
              <a:ext uri="{FF2B5EF4-FFF2-40B4-BE49-F238E27FC236}">
                <a16:creationId xmlns:a16="http://schemas.microsoft.com/office/drawing/2014/main" id="{F109F75A-4BE0-4AC5-A1A4-FD28CA4D5457}"/>
              </a:ext>
            </a:extLst>
          </p:cNvPr>
          <p:cNvSpPr txBox="1">
            <a:spLocks/>
          </p:cNvSpPr>
          <p:nvPr/>
        </p:nvSpPr>
        <p:spPr>
          <a:xfrm>
            <a:off x="4076699" y="242792"/>
            <a:ext cx="990600" cy="38825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it-IT" sz="2200" dirty="0"/>
              <a:t>INDIA</a:t>
            </a:r>
          </a:p>
        </p:txBody>
      </p:sp>
      <p:pic>
        <p:nvPicPr>
          <p:cNvPr id="3076" name="Picture 4" descr="Bandiera dell&amp;#39;Unione africana - Wikipedia">
            <a:extLst>
              <a:ext uri="{FF2B5EF4-FFF2-40B4-BE49-F238E27FC236}">
                <a16:creationId xmlns:a16="http://schemas.microsoft.com/office/drawing/2014/main" id="{E5ABADEA-A1CE-4D9B-A6EA-6EFA4E1E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27" y="126771"/>
            <a:ext cx="932129" cy="6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31;p22">
            <a:extLst>
              <a:ext uri="{FF2B5EF4-FFF2-40B4-BE49-F238E27FC236}">
                <a16:creationId xmlns:a16="http://schemas.microsoft.com/office/drawing/2014/main" id="{DD784895-CACB-4758-9832-3BE6ABAE69F5}"/>
              </a:ext>
            </a:extLst>
          </p:cNvPr>
          <p:cNvSpPr txBox="1">
            <a:spLocks/>
          </p:cNvSpPr>
          <p:nvPr/>
        </p:nvSpPr>
        <p:spPr>
          <a:xfrm>
            <a:off x="7081265" y="242792"/>
            <a:ext cx="1135452" cy="38825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it-IT" sz="2200" dirty="0">
                <a:solidFill>
                  <a:schemeClr val="bg1"/>
                </a:solidFill>
              </a:rPr>
              <a:t>AFRICA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6ED2C7-B605-400F-B7F3-61093702BAEA}"/>
              </a:ext>
            </a:extLst>
          </p:cNvPr>
          <p:cNvSpPr txBox="1"/>
          <p:nvPr/>
        </p:nvSpPr>
        <p:spPr>
          <a:xfrm>
            <a:off x="5340859" y="4325257"/>
            <a:ext cx="2896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Montserrat" panose="00000500000000000000" pitchFamily="2" charset="0"/>
              </a:rPr>
              <a:t>Mangiare con la mano sinistra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 idx="4294967295"/>
          </p:nvPr>
        </p:nvSpPr>
        <p:spPr>
          <a:xfrm>
            <a:off x="468820" y="467776"/>
            <a:ext cx="2579180" cy="1676399"/>
          </a:xfrm>
          <a:prstGeom prst="rect">
            <a:avLst/>
          </a:prstGeom>
          <a:solidFill>
            <a:srgbClr val="000000">
              <a:alpha val="64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MOLDOVA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UCRAINA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</a:t>
            </a:r>
            <a:r>
              <a:rPr lang="it-IT" sz="1800" dirty="0">
                <a:latin typeface="Montserrat" panose="00000500000000000000" pitchFamily="2" charset="0"/>
              </a:rPr>
              <a:t>Fiori</a:t>
            </a:r>
            <a:r>
              <a:rPr lang="en" sz="1800" dirty="0">
                <a:latin typeface="Montserrat" panose="00000500000000000000" pitchFamily="2" charset="0"/>
              </a:rPr>
              <a:t> in numero pari</a:t>
            </a:r>
            <a:endParaRPr sz="1800" dirty="0">
              <a:latin typeface="Montserrat" panose="00000500000000000000" pitchFamily="2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9ABE89B-C21C-4465-9438-596C5890FAAB}"/>
              </a:ext>
            </a:extLst>
          </p:cNvPr>
          <p:cNvCxnSpPr>
            <a:cxnSpLocks/>
          </p:cNvCxnSpPr>
          <p:nvPr/>
        </p:nvCxnSpPr>
        <p:spPr>
          <a:xfrm>
            <a:off x="588371" y="1605156"/>
            <a:ext cx="21040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2;p22">
            <a:extLst>
              <a:ext uri="{FF2B5EF4-FFF2-40B4-BE49-F238E27FC236}">
                <a16:creationId xmlns:a16="http://schemas.microsoft.com/office/drawing/2014/main" id="{83C96015-0418-4F1E-BD53-5535EAA6EBFF}"/>
              </a:ext>
            </a:extLst>
          </p:cNvPr>
          <p:cNvSpPr txBox="1">
            <a:spLocks/>
          </p:cNvSpPr>
          <p:nvPr/>
        </p:nvSpPr>
        <p:spPr>
          <a:xfrm>
            <a:off x="2779486" y="3065965"/>
            <a:ext cx="5899777" cy="1676399"/>
          </a:xfrm>
          <a:prstGeom prst="rect">
            <a:avLst/>
          </a:prstGeom>
          <a:solidFill>
            <a:schemeClr val="bg1">
              <a:alpha val="84000"/>
            </a:schemeClr>
          </a:solidFill>
          <a:ln cap="sq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it-IT" sz="1800" dirty="0"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Moldavia e in Ucraina c’è una regola molto importante quando si vuole regalare una mazzo di fiori:</a:t>
            </a:r>
          </a:p>
          <a:p>
            <a:pPr algn="ctr">
              <a:spcAft>
                <a:spcPts val="1000"/>
              </a:spcAft>
            </a:pPr>
            <a:r>
              <a:rPr lang="it-IT" sz="1800" b="1" dirty="0">
                <a:latin typeface="Rockwell" panose="02060603020205020403" pitchFamily="18" charset="0"/>
              </a:rPr>
              <a:t>Regalare sempre un numero dispari di fiori !</a:t>
            </a:r>
          </a:p>
          <a:p>
            <a:pPr algn="ctr">
              <a:spcAft>
                <a:spcPts val="1000"/>
              </a:spcAft>
            </a:pPr>
            <a:r>
              <a:rPr lang="it-IT" sz="1800" dirty="0">
                <a:latin typeface="Rockwell" panose="02060603020205020403" pitchFamily="18" charset="0"/>
              </a:rPr>
              <a:t>Infatti, in questi paesi i mazzi con numero pari di fiori si regalano solo ai funerali.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155D8-BA09-4B61-B52A-E73B463C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53" y="560473"/>
            <a:ext cx="746273" cy="400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ndiera dell&amp;#39;Ucraina - Wikipedia">
            <a:extLst>
              <a:ext uri="{FF2B5EF4-FFF2-40B4-BE49-F238E27FC236}">
                <a16:creationId xmlns:a16="http://schemas.microsoft.com/office/drawing/2014/main" id="{49C7C234-270C-464F-8D17-909A5810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86" y="1053269"/>
            <a:ext cx="618303" cy="445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4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960512" y="166953"/>
            <a:ext cx="2145800" cy="3855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REGNO UNITO</a:t>
            </a:r>
            <a:r>
              <a:rPr lang="en" sz="2200" dirty="0">
                <a:latin typeface="Montserrat" panose="00000500000000000000" pitchFamily="2" charset="0"/>
              </a:rPr>
              <a:t> </a:t>
            </a:r>
            <a:endParaRPr sz="2200" dirty="0">
              <a:latin typeface="Montserrat" panose="00000500000000000000" pitchFamily="2" charset="0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251074" y="1076646"/>
            <a:ext cx="4749097" cy="35316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molte parti del mondo il segno della vittoria viene indicato con un ‘V’ creata con l’indice e il medio.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 Inghilterra e in Irlanda la ‘V’ comunica vittoria solo e soltanto quando il palmo della mano è rivolta verso l’esterno. Se il palmo della mano è </a:t>
            </a:r>
            <a:r>
              <a:rPr lang="it-IT" sz="1800" b="1" dirty="0">
                <a:solidFill>
                  <a:srgbClr val="000000"/>
                </a:solidFill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rivolto verso la propria faccia </a:t>
            </a:r>
            <a:r>
              <a:rPr lang="it-IT" sz="1800" dirty="0">
                <a:solidFill>
                  <a:srgbClr val="000000"/>
                </a:solidFill>
                <a:latin typeface="Rockwell" panose="02060603020205020403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allora il segno della vittoria si trasforma in un vero e proprio insulto (in sintesi, mandare a quel paese).</a:t>
            </a:r>
            <a:endParaRPr sz="24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pic>
        <p:nvPicPr>
          <p:cNvPr id="5122" name="Picture 2" descr="Poster di Winston Churchill V per la vittoria della seconda guerra mondiale  (A2(594 x 420 mm) : Amazon.it: Casa e cucina">
            <a:extLst>
              <a:ext uri="{FF2B5EF4-FFF2-40B4-BE49-F238E27FC236}">
                <a16:creationId xmlns:a16="http://schemas.microsoft.com/office/drawing/2014/main" id="{4D45A91A-B287-44E2-9B00-3F8390846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r="18128"/>
          <a:stretch/>
        </p:blipFill>
        <p:spPr bwMode="auto">
          <a:xfrm>
            <a:off x="5130801" y="915823"/>
            <a:ext cx="3328501" cy="33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1;p22">
            <a:extLst>
              <a:ext uri="{FF2B5EF4-FFF2-40B4-BE49-F238E27FC236}">
                <a16:creationId xmlns:a16="http://schemas.microsoft.com/office/drawing/2014/main" id="{442EB08C-89B8-461F-BB7F-98FC801E11F6}"/>
              </a:ext>
            </a:extLst>
          </p:cNvPr>
          <p:cNvSpPr txBox="1">
            <a:spLocks/>
          </p:cNvSpPr>
          <p:nvPr/>
        </p:nvSpPr>
        <p:spPr>
          <a:xfrm>
            <a:off x="6795051" y="169125"/>
            <a:ext cx="1434600" cy="38550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it-IT" sz="2200" dirty="0"/>
              <a:t>IRLANDA</a:t>
            </a:r>
            <a:endParaRPr lang="it-IT" sz="2200" dirty="0">
              <a:latin typeface="Montserrat" panose="00000500000000000000" pitchFamily="2" charset="0"/>
            </a:endParaRPr>
          </a:p>
        </p:txBody>
      </p:sp>
      <p:pic>
        <p:nvPicPr>
          <p:cNvPr id="9" name="Picture 6" descr="Bandiera del Regno Unito - Wikipedia">
            <a:extLst>
              <a:ext uri="{FF2B5EF4-FFF2-40B4-BE49-F238E27FC236}">
                <a16:creationId xmlns:a16="http://schemas.microsoft.com/office/drawing/2014/main" id="{DF2052F6-E693-43B9-93FC-B80F2C6F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" y="166953"/>
            <a:ext cx="660000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Flag of Ireland Bratach na hÉireann">
            <a:extLst>
              <a:ext uri="{FF2B5EF4-FFF2-40B4-BE49-F238E27FC236}">
                <a16:creationId xmlns:a16="http://schemas.microsoft.com/office/drawing/2014/main" id="{9E6B5705-63BD-4A96-91B1-755D5098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99" y="166953"/>
            <a:ext cx="613837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31;p22">
            <a:extLst>
              <a:ext uri="{FF2B5EF4-FFF2-40B4-BE49-F238E27FC236}">
                <a16:creationId xmlns:a16="http://schemas.microsoft.com/office/drawing/2014/main" id="{668E2AF7-947F-4D0A-A47F-D8235C5A0AB9}"/>
              </a:ext>
            </a:extLst>
          </p:cNvPr>
          <p:cNvSpPr txBox="1">
            <a:spLocks/>
          </p:cNvSpPr>
          <p:nvPr/>
        </p:nvSpPr>
        <p:spPr>
          <a:xfrm>
            <a:off x="3783566" y="177446"/>
            <a:ext cx="2334231" cy="38550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it-IT" sz="1800" dirty="0">
                <a:latin typeface="Montserrat" panose="00000500000000000000" pitchFamily="2" charset="0"/>
              </a:rPr>
              <a:t>Segno della vittoria </a:t>
            </a:r>
          </a:p>
        </p:txBody>
      </p:sp>
    </p:spTree>
    <p:extLst>
      <p:ext uri="{BB962C8B-B14F-4D97-AF65-F5344CB8AC3E}">
        <p14:creationId xmlns:p14="http://schemas.microsoft.com/office/powerpoint/2010/main" val="322507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43984" cy="5143493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6744A2B8-DFA3-435C-B35A-8BD62BE84837}"/>
              </a:ext>
            </a:extLst>
          </p:cNvPr>
          <p:cNvGrpSpPr/>
          <p:nvPr/>
        </p:nvGrpSpPr>
        <p:grpSpPr>
          <a:xfrm>
            <a:off x="4475266" y="1356395"/>
            <a:ext cx="4089395" cy="2430702"/>
            <a:chOff x="6562639" y="1808532"/>
            <a:chExt cx="5452527" cy="3240936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E21BC095-8F45-4AC4-87CC-E82D4D3D4F85}"/>
                </a:ext>
              </a:extLst>
            </p:cNvPr>
            <p:cNvSpPr/>
            <p:nvPr/>
          </p:nvSpPr>
          <p:spPr>
            <a:xfrm>
              <a:off x="6562639" y="1808532"/>
              <a:ext cx="5452527" cy="3240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008A828-7621-433D-91F0-1BB554102B8C}"/>
                </a:ext>
              </a:extLst>
            </p:cNvPr>
            <p:cNvGrpSpPr/>
            <p:nvPr/>
          </p:nvGrpSpPr>
          <p:grpSpPr>
            <a:xfrm>
              <a:off x="6728582" y="1975104"/>
              <a:ext cx="5120640" cy="2907793"/>
              <a:chOff x="6728582" y="1975104"/>
              <a:chExt cx="5120640" cy="2907793"/>
            </a:xfrm>
          </p:grpSpPr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DFD395E-72E4-42EC-8E94-30FD8F4733DE}"/>
                  </a:ext>
                </a:extLst>
              </p:cNvPr>
              <p:cNvSpPr/>
              <p:nvPr/>
            </p:nvSpPr>
            <p:spPr>
              <a:xfrm>
                <a:off x="6728582" y="1975104"/>
                <a:ext cx="5120640" cy="29077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050"/>
              </a:p>
            </p:txBody>
          </p:sp>
          <p:sp>
            <p:nvSpPr>
              <p:cNvPr id="13" name="Titolo 1">
                <a:extLst>
                  <a:ext uri="{FF2B5EF4-FFF2-40B4-BE49-F238E27FC236}">
                    <a16:creationId xmlns:a16="http://schemas.microsoft.com/office/drawing/2014/main" id="{1C6B1F9D-D8BD-41BA-A713-B521B9CBB4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1364" y="2613547"/>
                <a:ext cx="4775075" cy="1630906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83000"/>
                  </a:lnSpc>
                  <a:spcBef>
                    <a:spcPct val="0"/>
                  </a:spcBef>
                  <a:buNone/>
                  <a:defRPr lang="en-US" sz="5600" b="0" i="0" kern="1200" cap="all" spc="-100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j-lt"/>
                    <a:ea typeface="+mn-ea"/>
                    <a:cs typeface="+mn-cs"/>
                  </a:defRPr>
                </a:lvl1pPr>
              </a:lstStyle>
              <a:p>
                <a:r>
                  <a:rPr lang="it" sz="3300" dirty="0">
                    <a:solidFill>
                      <a:schemeClr val="tx1"/>
                    </a:solidFill>
                  </a:rPr>
                  <a:t>FINE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05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3240BD-1D2A-4D28-A114-0C11C3899B2C}"/>
              </a:ext>
            </a:extLst>
          </p:cNvPr>
          <p:cNvSpPr txBox="1"/>
          <p:nvPr/>
        </p:nvSpPr>
        <p:spPr>
          <a:xfrm>
            <a:off x="2202543" y="1733489"/>
            <a:ext cx="473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SITOGRAFIA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C8C4E5-402A-42AD-9C2C-3F71A9B9618B}"/>
              </a:ext>
            </a:extLst>
          </p:cNvPr>
          <p:cNvSpPr txBox="1"/>
          <p:nvPr/>
        </p:nvSpPr>
        <p:spPr>
          <a:xfrm>
            <a:off x="1335314" y="2417861"/>
            <a:ext cx="647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/>
              </a:rPr>
              <a:t>https://travel.fanpage.it/9-gesti-comuni-che-non-possiamo-fare-all-estero/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356</Words>
  <Application>Microsoft Office PowerPoint</Application>
  <PresentationFormat>Presentazione su schermo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Roboto</vt:lpstr>
      <vt:lpstr>Montserrat Light</vt:lpstr>
      <vt:lpstr>Rockwell</vt:lpstr>
      <vt:lpstr>Montserrat ExtraBold</vt:lpstr>
      <vt:lpstr>Montserrat</vt:lpstr>
      <vt:lpstr>Arial</vt:lpstr>
      <vt:lpstr>Juliet template</vt:lpstr>
      <vt:lpstr>Comportamenti quotidiani in altri paesi</vt:lpstr>
      <vt:lpstr>INDICE</vt:lpstr>
      <vt:lpstr>GIAPPONE – Riempire il proprio bichiere </vt:lpstr>
      <vt:lpstr>  AUSTRALIA     NUOVA ZELANDA   Salire sul sedile posteriore</vt:lpstr>
      <vt:lpstr>MEDIO ORIENTE</vt:lpstr>
      <vt:lpstr>  MOLDOVA    UCRAINA   Fiori in numero pari</vt:lpstr>
      <vt:lpstr>REGNO UNITO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Comportamenti quotidiani in altri paesi</dc:title>
  <cp:lastModifiedBy>Adel Lis</cp:lastModifiedBy>
  <cp:revision>8</cp:revision>
  <dcterms:modified xsi:type="dcterms:W3CDTF">2022-01-09T15:29:02Z</dcterms:modified>
</cp:coreProperties>
</file>