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3" r:id="rId5"/>
    <p:sldId id="259" r:id="rId6"/>
    <p:sldId id="260" r:id="rId7"/>
    <p:sldId id="261" r:id="rId8"/>
    <p:sldId id="262" r:id="rId9"/>
    <p:sldId id="264" r:id="rId10"/>
    <p:sldId id="265" r:id="rId11"/>
    <p:sldId id="266" r:id="rId12"/>
    <p:sldId id="268" r:id="rId13"/>
    <p:sldId id="267"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9.xml"/><Relationship Id="rId2" Type="http://schemas.openxmlformats.org/officeDocument/2006/relationships/image" Target="../media/image11.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0215" y="226695"/>
            <a:ext cx="4535170" cy="789305"/>
          </a:xfrm>
        </p:spPr>
        <p:txBody>
          <a:bodyPr/>
          <a:p>
            <a:r>
              <a:rPr lang="en-US" altLang="zh-CN"/>
              <a:t>Advance organizer</a:t>
            </a:r>
            <a:endParaRPr lang="en-US" altLang="zh-CN"/>
          </a:p>
        </p:txBody>
      </p:sp>
      <p:sp>
        <p:nvSpPr>
          <p:cNvPr id="3" name="内容占位符 2"/>
          <p:cNvSpPr>
            <a:spLocks noGrp="1"/>
          </p:cNvSpPr>
          <p:nvPr>
            <p:ph idx="1"/>
          </p:nvPr>
        </p:nvSpPr>
        <p:spPr>
          <a:xfrm>
            <a:off x="450215" y="1155700"/>
            <a:ext cx="10903585" cy="5130165"/>
          </a:xfrm>
        </p:spPr>
        <p:txBody>
          <a:bodyPr>
            <a:noAutofit/>
          </a:bodyPr>
          <a:p>
            <a:pPr>
              <a:buFont typeface="Wingdings" panose="05000000000000000000" charset="0"/>
              <a:buChar char="Ø"/>
            </a:pPr>
            <a:r>
              <a:rPr lang="en-US" altLang="zh-CN" sz="2400"/>
              <a:t>Learning objectives:</a:t>
            </a:r>
            <a:endParaRPr lang="en-US" altLang="zh-CN" sz="2400"/>
          </a:p>
          <a:p>
            <a:pPr lvl="1" algn="l">
              <a:buClrTx/>
              <a:buSzTx/>
            </a:pPr>
            <a:r>
              <a:rPr lang="en-US" altLang="zh-CN" sz="2055"/>
              <a:t>Understand 3.3 Solving Systems of Inequalities</a:t>
            </a:r>
            <a:endParaRPr lang="en-US" altLang="zh-CN" sz="2055"/>
          </a:p>
          <a:p>
            <a:pPr>
              <a:buFont typeface="Wingdings" panose="05000000000000000000" charset="0"/>
              <a:buChar char="Ø"/>
            </a:pPr>
            <a:r>
              <a:rPr lang="en-US" altLang="zh-CN" sz="2400"/>
              <a:t>Prior knowledge:</a:t>
            </a:r>
            <a:endParaRPr lang="en-US" altLang="zh-CN" sz="2400"/>
          </a:p>
          <a:p>
            <a:pPr lvl="1"/>
            <a:r>
              <a:rPr lang="en-US" altLang="zh-CN" sz="2055">
                <a:sym typeface="+mn-ea"/>
              </a:rPr>
              <a:t>Understand </a:t>
            </a:r>
            <a:r>
              <a:rPr lang="en-US" altLang="zh-CN" sz="2055">
                <a:sym typeface="+mn-ea"/>
              </a:rPr>
              <a:t>2.8 Two-Variable Inequalities</a:t>
            </a:r>
            <a:endParaRPr lang="en-US" altLang="zh-CN" sz="2055"/>
          </a:p>
          <a:p>
            <a:pPr lvl="0">
              <a:buFont typeface="Wingdings" panose="05000000000000000000" charset="0"/>
              <a:buChar char="Ø"/>
            </a:pPr>
            <a:r>
              <a:rPr lang="en-US" altLang="zh-CN" sz="2400"/>
              <a:t>Successful criteria:</a:t>
            </a:r>
            <a:endParaRPr lang="en-US" altLang="zh-CN" sz="2400"/>
          </a:p>
          <a:p>
            <a:pPr lvl="1"/>
            <a:r>
              <a:rPr lang="en-US" altLang="zh-CN" sz="2000"/>
              <a:t>Controlled Practice: Complete the Exit Card</a:t>
            </a:r>
            <a:endParaRPr lang="en-US" altLang="zh-CN" sz="2000"/>
          </a:p>
          <a:p>
            <a:pPr lvl="1"/>
            <a:r>
              <a:rPr lang="en-US" altLang="zh-CN" sz="2000"/>
              <a:t>Freer Practice: Complete questions to your interest</a:t>
            </a:r>
            <a:endParaRPr lang="en-US" altLang="zh-CN" sz="2000"/>
          </a:p>
          <a:p>
            <a:pPr>
              <a:buFont typeface="Wingdings" panose="05000000000000000000" charset="0"/>
              <a:buChar char="Ø"/>
            </a:pPr>
            <a:r>
              <a:rPr lang="en-US" altLang="zh-CN" sz="2400"/>
              <a:t>Learning activities: </a:t>
            </a:r>
            <a:endParaRPr lang="en-US" altLang="zh-CN" sz="2400"/>
          </a:p>
          <a:p>
            <a:pPr marL="457200" lvl="1" indent="0">
              <a:buNone/>
            </a:pPr>
            <a:r>
              <a:rPr lang="en-US" altLang="zh-CN" sz="2000"/>
              <a:t>1. Preview and Vocabulary Check (10 minutes): </a:t>
            </a:r>
            <a:endParaRPr lang="en-US" altLang="zh-CN" sz="2000"/>
          </a:p>
          <a:p>
            <a:pPr marL="914400" lvl="2" indent="0">
              <a:buNone/>
            </a:pPr>
            <a:r>
              <a:rPr lang="en-US" altLang="zh-CN" sz="1665"/>
              <a:t>Quickly scan through the text and noting any unfamiliar terms.</a:t>
            </a:r>
            <a:endParaRPr lang="en-US" altLang="zh-CN" sz="1665"/>
          </a:p>
          <a:p>
            <a:pPr marL="457200" lvl="1" indent="0">
              <a:buNone/>
            </a:pPr>
            <a:r>
              <a:rPr lang="en-US" altLang="zh-CN" sz="2000"/>
              <a:t>2. Comprehend the Presentation (45 minutes):</a:t>
            </a:r>
            <a:endParaRPr lang="en-US" altLang="zh-CN" sz="2000"/>
          </a:p>
          <a:p>
            <a:pPr marL="457200" lvl="1" indent="0">
              <a:buNone/>
            </a:pPr>
            <a:r>
              <a:rPr lang="en-US" altLang="zh-CN" sz="2000"/>
              <a:t>3. Exit Card Completion (25 minutes):</a:t>
            </a:r>
            <a:endParaRPr lang="en-US" altLang="zh-CN" sz="2000"/>
          </a:p>
          <a:p>
            <a:pPr marL="457200" lvl="1" indent="0">
              <a:buNone/>
            </a:pPr>
            <a:r>
              <a:rPr lang="en-US" altLang="zh-CN" sz="2000"/>
              <a:t>4. Main Idea Summary and Reflection (5 minute): </a:t>
            </a:r>
            <a:endParaRPr lang="en-US" altLang="zh-CN" sz="2000"/>
          </a:p>
          <a:p>
            <a:pPr lvl="0"/>
            <a:endParaRPr lang="en-US" altLang="zh-CN" sz="2000"/>
          </a:p>
        </p:txBody>
      </p:sp>
      <p:pic>
        <p:nvPicPr>
          <p:cNvPr id="4" name="图片 3"/>
          <p:cNvPicPr>
            <a:picLocks noChangeAspect="1"/>
          </p:cNvPicPr>
          <p:nvPr>
            <p:custDataLst>
              <p:tags r:id="rId1"/>
            </p:custDataLst>
          </p:nvPr>
        </p:nvPicPr>
        <p:blipFill>
          <a:blip r:embed="rId2"/>
          <a:stretch>
            <a:fillRect/>
          </a:stretch>
        </p:blipFill>
        <p:spPr>
          <a:xfrm>
            <a:off x="526415" y="5049520"/>
            <a:ext cx="386080" cy="2470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 Burning Question!</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889635" y="1814195"/>
            <a:ext cx="10219055" cy="2713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785495" y="1615440"/>
            <a:ext cx="944562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Exit Card:</a:t>
            </a:r>
            <a:endParaRPr lang="en-US" altLang="zh-CN"/>
          </a:p>
        </p:txBody>
      </p:sp>
      <p:sp>
        <p:nvSpPr>
          <p:cNvPr id="3" name="内容占位符 2"/>
          <p:cNvSpPr>
            <a:spLocks noGrp="1"/>
          </p:cNvSpPr>
          <p:nvPr>
            <p:ph idx="1"/>
          </p:nvPr>
        </p:nvSpPr>
        <p:spPr/>
        <p:txBody>
          <a:bodyPr/>
          <a:p>
            <a:r>
              <a:rPr lang="en-US" altLang="zh-CN"/>
              <a:t>Complete the learning sheet!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36855"/>
            <a:ext cx="10515600" cy="829945"/>
          </a:xfrm>
        </p:spPr>
        <p:txBody>
          <a:bodyPr/>
          <a:p>
            <a:r>
              <a:rPr lang="en-US" altLang="zh-CN"/>
              <a:t>Key terms:</a:t>
            </a:r>
            <a:endParaRPr lang="en-US" altLang="zh-CN"/>
          </a:p>
        </p:txBody>
      </p:sp>
      <p:sp>
        <p:nvSpPr>
          <p:cNvPr id="3" name="内容占位符 2"/>
          <p:cNvSpPr>
            <a:spLocks noGrp="1"/>
          </p:cNvSpPr>
          <p:nvPr>
            <p:ph idx="1"/>
          </p:nvPr>
        </p:nvSpPr>
        <p:spPr>
          <a:xfrm>
            <a:off x="838200" y="1250950"/>
            <a:ext cx="10515600" cy="5146675"/>
          </a:xfrm>
        </p:spPr>
        <p:txBody>
          <a:bodyPr>
            <a:normAutofit fontScale="80000"/>
          </a:bodyPr>
          <a:p>
            <a:r>
              <a:rPr lang="en-US" altLang="zh-CN"/>
              <a:t>Systems of Equations (方程组): A set of multiple equations that are considered together, typically involving several variables. The goal when working with systems of equations is to find values for the variables that satisfy all the equations simultaneously. </a:t>
            </a:r>
            <a:endParaRPr lang="en-US" altLang="zh-CN"/>
          </a:p>
          <a:p>
            <a:endParaRPr lang="en-US" altLang="zh-CN"/>
          </a:p>
          <a:p>
            <a:r>
              <a:rPr lang="en-US" altLang="zh-CN"/>
              <a:t>Systems of Inequalities (不等式组): A collection of multiple inequality statements involving several variables. Similar to systems of equations, the aim is to find values for the variables that satisfy all the inequalities at once. </a:t>
            </a:r>
            <a:endParaRPr lang="en-US" altLang="zh-CN"/>
          </a:p>
          <a:p>
            <a:endParaRPr lang="en-US" altLang="zh-CN"/>
          </a:p>
          <a:p>
            <a:r>
              <a:rPr lang="en-US" altLang="zh-CN"/>
              <a:t>Substitution (替代法): In mathematics, substitution is a method used to solve a system of equations by replacing one variable with an expression in terms of the other variables. </a:t>
            </a:r>
            <a:endParaRPr lang="en-US" altLang="zh-CN"/>
          </a:p>
          <a:p>
            <a:endParaRPr lang="en-US" altLang="zh-CN"/>
          </a:p>
          <a:p>
            <a:r>
              <a:rPr lang="en-US" altLang="zh-CN"/>
              <a:t>Elimination (消元法): Elimination is another method for solving systems of equations. It involves adding or subtracting equations in a system to eliminate one of the variables, making it easier to solve for the remaining variables.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3535" y="272415"/>
            <a:ext cx="10515600" cy="1325563"/>
          </a:xfrm>
        </p:spPr>
        <p:txBody>
          <a:bodyPr>
            <a:normAutofit fontScale="90000"/>
          </a:bodyPr>
          <a:p>
            <a:r>
              <a:rPr lang="en-US" altLang="zh-CN"/>
              <a:t>Solving Systems of Equations using Substitution or Elimination</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451485" y="2117090"/>
            <a:ext cx="11297285" cy="1863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616585" y="194310"/>
            <a:ext cx="9359900" cy="2396490"/>
          </a:xfrm>
          <a:prstGeom prst="rect">
            <a:avLst/>
          </a:prstGeom>
        </p:spPr>
      </p:pic>
      <p:pic>
        <p:nvPicPr>
          <p:cNvPr id="5" name="图片 4"/>
          <p:cNvPicPr>
            <a:picLocks noChangeAspect="1"/>
          </p:cNvPicPr>
          <p:nvPr/>
        </p:nvPicPr>
        <p:blipFill>
          <a:blip r:embed="rId3"/>
          <a:stretch>
            <a:fillRect/>
          </a:stretch>
        </p:blipFill>
        <p:spPr>
          <a:xfrm>
            <a:off x="1172845" y="2681605"/>
            <a:ext cx="5437505" cy="4044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614045" y="306070"/>
            <a:ext cx="9060180" cy="2253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180340" y="105410"/>
            <a:ext cx="8131810" cy="1532255"/>
          </a:xfrm>
          <a:prstGeom prst="rect">
            <a:avLst/>
          </a:prstGeom>
        </p:spPr>
      </p:pic>
      <p:pic>
        <p:nvPicPr>
          <p:cNvPr id="5" name="图片 4"/>
          <p:cNvPicPr>
            <a:picLocks noChangeAspect="1"/>
          </p:cNvPicPr>
          <p:nvPr/>
        </p:nvPicPr>
        <p:blipFill>
          <a:blip r:embed="rId3"/>
          <a:stretch>
            <a:fillRect/>
          </a:stretch>
        </p:blipFill>
        <p:spPr>
          <a:xfrm>
            <a:off x="180340" y="1761490"/>
            <a:ext cx="7635875" cy="4218940"/>
          </a:xfrm>
          <a:prstGeom prst="rect">
            <a:avLst/>
          </a:prstGeom>
        </p:spPr>
      </p:pic>
      <p:pic>
        <p:nvPicPr>
          <p:cNvPr id="7" name="图片 6"/>
          <p:cNvPicPr>
            <a:picLocks noChangeAspect="1"/>
          </p:cNvPicPr>
          <p:nvPr/>
        </p:nvPicPr>
        <p:blipFill>
          <a:blip r:embed="rId4"/>
          <a:stretch>
            <a:fillRect/>
          </a:stretch>
        </p:blipFill>
        <p:spPr>
          <a:xfrm>
            <a:off x="6331585" y="5154295"/>
            <a:ext cx="5612130" cy="1495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667385" y="441325"/>
            <a:ext cx="10706100" cy="1146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87020" y="154305"/>
            <a:ext cx="10078085" cy="2276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354965" y="178435"/>
            <a:ext cx="10036175" cy="17449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77925" y="2255520"/>
            <a:ext cx="9213215" cy="41040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MmNkNDdkZWRkOTE3NmVjODEwZTZhMzJkMGJiYjNhNj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1539</Words>
  <Application>WPS 演示</Application>
  <PresentationFormat>宽屏</PresentationFormat>
  <Paragraphs>37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 Unicode MS</vt:lpstr>
      <vt:lpstr>Calibri</vt:lpstr>
      <vt:lpstr>Microsoft YaHei</vt:lpstr>
      <vt:lpstr>Wingdings</vt:lpstr>
      <vt:lpstr>WPS</vt:lpstr>
      <vt:lpstr>Advance organizer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woo</dc:creator>
  <cp:lastModifiedBy>Mr Woo ^_^</cp:lastModifiedBy>
  <cp:revision>10</cp:revision>
  <dcterms:created xsi:type="dcterms:W3CDTF">2023-09-28T04:51:00Z</dcterms:created>
  <dcterms:modified xsi:type="dcterms:W3CDTF">2023-09-28T05:52:31Z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300F6958C97940AD9A92E3D5891333BE_12</vt:lpwstr>
  </property>
  <property fmtid="{D5CDD505-2E9C-101B-9397-08002B2CF9AE}" pid="3" name="KSOProductBuildVer">
    <vt:lpwstr>2052-12.1.0.15374</vt:lpwstr>
  </property>
</Properties>
</file>