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73" r:id="rId3"/>
    <p:sldId id="257" r:id="rId4"/>
    <p:sldId id="259" r:id="rId5"/>
    <p:sldId id="274" r:id="rId6"/>
    <p:sldId id="261" r:id="rId7"/>
    <p:sldId id="262" r:id="rId8"/>
    <p:sldId id="263" r:id="rId9"/>
    <p:sldId id="265" r:id="rId10"/>
    <p:sldId id="266" r:id="rId11"/>
    <p:sldId id="267" r:id="rId12"/>
    <p:sldId id="268" r:id="rId13"/>
    <p:sldId id="269" r:id="rId14"/>
    <p:sldId id="270" r:id="rId15"/>
    <p:sldId id="271" r:id="rId16"/>
    <p:sldId id="272" r:id="rId17"/>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5C3D7-43C5-4A03-A4F5-D4C363525FF9}" v="103" dt="2023-05-31T17:19:39.096"/>
    <p1510:client id="{1E4C975D-7D0B-BF16-8DCB-D51606A8A3A8}" v="592" dt="2023-05-31T11:02:49.381"/>
    <p1510:client id="{C27E9B86-C476-304C-FCAF-D58400464A63}" v="153" dt="2023-05-31T11:20:35.254"/>
    <p1510:client id="{B215D8AB-4950-0665-5B4A-1180421FBA6E}" v="71" dt="2023-05-31T11:26:22.025"/>
    <p1510:client id="{C951556F-7B3F-4A0A-BC5E-83BC2E6BD653}" v="468" dt="2023-05-31T07:34:24.6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6" d="100"/>
          <a:sy n="66"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791A46-7B28-4378-903C-EC76E9E9034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CF0CCA3-D0F4-43BA-A3BE-BFE4DB21943A}">
      <dgm:prSet/>
      <dgm:spPr/>
      <dgm:t>
        <a:bodyPr/>
        <a:lstStyle/>
        <a:p>
          <a:r>
            <a:rPr lang="en-US"/>
            <a:t>Data Cleaning  of null, outliers and placeholders</a:t>
          </a:r>
        </a:p>
      </dgm:t>
    </dgm:pt>
    <dgm:pt modelId="{A6676190-5A10-4367-B32A-C61E2061220C}" type="parTrans" cxnId="{2ED3F92E-67FF-4065-AD69-CF0904FBF58D}">
      <dgm:prSet/>
      <dgm:spPr/>
      <dgm:t>
        <a:bodyPr/>
        <a:lstStyle/>
        <a:p>
          <a:endParaRPr lang="en-US"/>
        </a:p>
      </dgm:t>
    </dgm:pt>
    <dgm:pt modelId="{346571DC-CEEB-4254-965E-4333E717A384}" type="sibTrans" cxnId="{2ED3F92E-67FF-4065-AD69-CF0904FBF58D}">
      <dgm:prSet/>
      <dgm:spPr/>
      <dgm:t>
        <a:bodyPr/>
        <a:lstStyle/>
        <a:p>
          <a:endParaRPr lang="en-US"/>
        </a:p>
      </dgm:t>
    </dgm:pt>
    <dgm:pt modelId="{74F017B5-47BD-4402-A967-E43E40571783}">
      <dgm:prSet/>
      <dgm:spPr/>
      <dgm:t>
        <a:bodyPr/>
        <a:lstStyle/>
        <a:p>
          <a:r>
            <a:rPr lang="en-US"/>
            <a:t>Exploratory data Analysis –  Univariate and Bivariate Analysis</a:t>
          </a:r>
        </a:p>
      </dgm:t>
    </dgm:pt>
    <dgm:pt modelId="{768EDBDA-D576-44A6-BE2F-E62259C1ABEE}" type="parTrans" cxnId="{5675A618-6707-4359-95A3-B21236BFEACA}">
      <dgm:prSet/>
      <dgm:spPr/>
      <dgm:t>
        <a:bodyPr/>
        <a:lstStyle/>
        <a:p>
          <a:endParaRPr lang="en-US"/>
        </a:p>
      </dgm:t>
    </dgm:pt>
    <dgm:pt modelId="{6FFEE53A-3048-400C-87EE-5D187FA040FF}" type="sibTrans" cxnId="{5675A618-6707-4359-95A3-B21236BFEACA}">
      <dgm:prSet/>
      <dgm:spPr/>
      <dgm:t>
        <a:bodyPr/>
        <a:lstStyle/>
        <a:p>
          <a:endParaRPr lang="en-US"/>
        </a:p>
      </dgm:t>
    </dgm:pt>
    <dgm:pt modelId="{56D9A948-4839-4EDB-944C-C0A309E61BA2}">
      <dgm:prSet/>
      <dgm:spPr/>
      <dgm:t>
        <a:bodyPr/>
        <a:lstStyle/>
        <a:p>
          <a:r>
            <a:rPr lang="en-US"/>
            <a:t>Feature Engineering: Introduce a new column ‘renovated’</a:t>
          </a:r>
        </a:p>
      </dgm:t>
    </dgm:pt>
    <dgm:pt modelId="{F1731A10-FB41-4693-B900-9832237658CA}" type="parTrans" cxnId="{C09CCD4B-96A6-45F9-AF2E-3C03926BB7A6}">
      <dgm:prSet/>
      <dgm:spPr/>
      <dgm:t>
        <a:bodyPr/>
        <a:lstStyle/>
        <a:p>
          <a:endParaRPr lang="en-US"/>
        </a:p>
      </dgm:t>
    </dgm:pt>
    <dgm:pt modelId="{9EA5D3CA-FB02-423E-9869-F69A528A2D3A}" type="sibTrans" cxnId="{C09CCD4B-96A6-45F9-AF2E-3C03926BB7A6}">
      <dgm:prSet/>
      <dgm:spPr/>
      <dgm:t>
        <a:bodyPr/>
        <a:lstStyle/>
        <a:p>
          <a:endParaRPr lang="en-US"/>
        </a:p>
      </dgm:t>
    </dgm:pt>
    <dgm:pt modelId="{703E4502-805A-4330-8E45-E48EDF37C07F}">
      <dgm:prSet/>
      <dgm:spPr/>
      <dgm:t>
        <a:bodyPr/>
        <a:lstStyle/>
        <a:p>
          <a:r>
            <a:rPr lang="en-US"/>
            <a:t>Perform a simple Linear Regression using high correlated predictor</a:t>
          </a:r>
        </a:p>
      </dgm:t>
    </dgm:pt>
    <dgm:pt modelId="{99A0C646-0A5F-4238-B597-0BA40E8EC925}" type="parTrans" cxnId="{77E424D6-2D85-438E-968D-7535186F2D8E}">
      <dgm:prSet/>
      <dgm:spPr/>
      <dgm:t>
        <a:bodyPr/>
        <a:lstStyle/>
        <a:p>
          <a:endParaRPr lang="en-US"/>
        </a:p>
      </dgm:t>
    </dgm:pt>
    <dgm:pt modelId="{793F6ABF-E65F-40D7-BE18-A62EE91CD5E5}" type="sibTrans" cxnId="{77E424D6-2D85-438E-968D-7535186F2D8E}">
      <dgm:prSet/>
      <dgm:spPr/>
      <dgm:t>
        <a:bodyPr/>
        <a:lstStyle/>
        <a:p>
          <a:endParaRPr lang="en-US"/>
        </a:p>
      </dgm:t>
    </dgm:pt>
    <dgm:pt modelId="{90A15B76-08C5-44BC-AF67-25E0313B2092}">
      <dgm:prSet/>
      <dgm:spPr/>
      <dgm:t>
        <a:bodyPr/>
        <a:lstStyle/>
        <a:p>
          <a:r>
            <a:rPr lang="en-US"/>
            <a:t>Perform a multiple Linear Regression using highly correlated predictors</a:t>
          </a:r>
        </a:p>
      </dgm:t>
    </dgm:pt>
    <dgm:pt modelId="{AD14752C-FF2C-4AA5-B8C8-1875F6F20FBA}" type="parTrans" cxnId="{C89238F5-3D2F-4EFB-8D00-E92184A50C91}">
      <dgm:prSet/>
      <dgm:spPr/>
      <dgm:t>
        <a:bodyPr/>
        <a:lstStyle/>
        <a:p>
          <a:endParaRPr lang="en-US"/>
        </a:p>
      </dgm:t>
    </dgm:pt>
    <dgm:pt modelId="{2A322FCA-F0EB-49BE-AD93-3BF60DB13D02}" type="sibTrans" cxnId="{C89238F5-3D2F-4EFB-8D00-E92184A50C91}">
      <dgm:prSet/>
      <dgm:spPr/>
      <dgm:t>
        <a:bodyPr/>
        <a:lstStyle/>
        <a:p>
          <a:endParaRPr lang="en-US"/>
        </a:p>
      </dgm:t>
    </dgm:pt>
    <dgm:pt modelId="{9567CD74-8E85-4F8B-A885-72AD64F1EB9E}">
      <dgm:prSet/>
      <dgm:spPr/>
      <dgm:t>
        <a:bodyPr/>
        <a:lstStyle/>
        <a:p>
          <a:r>
            <a:rPr lang="en-US"/>
            <a:t>Standardization using logarithm transformation </a:t>
          </a:r>
        </a:p>
      </dgm:t>
    </dgm:pt>
    <dgm:pt modelId="{0216FFDE-40A9-4E53-BC19-6DD4332D57C8}" type="parTrans" cxnId="{42FF1006-4E20-4642-8B43-E62586E8333E}">
      <dgm:prSet/>
      <dgm:spPr/>
      <dgm:t>
        <a:bodyPr/>
        <a:lstStyle/>
        <a:p>
          <a:endParaRPr lang="en-US"/>
        </a:p>
      </dgm:t>
    </dgm:pt>
    <dgm:pt modelId="{2E2A46BB-5D85-4A5D-9576-4D66423077EA}" type="sibTrans" cxnId="{42FF1006-4E20-4642-8B43-E62586E8333E}">
      <dgm:prSet/>
      <dgm:spPr/>
      <dgm:t>
        <a:bodyPr/>
        <a:lstStyle/>
        <a:p>
          <a:endParaRPr lang="en-US"/>
        </a:p>
      </dgm:t>
    </dgm:pt>
    <dgm:pt modelId="{016CAAFA-EA39-4EE2-A7DD-C31D7EAAF2BB}">
      <dgm:prSet/>
      <dgm:spPr/>
      <dgm:t>
        <a:bodyPr/>
        <a:lstStyle/>
        <a:p>
          <a:r>
            <a:rPr lang="en-US"/>
            <a:t>Perform the final Multiple linear regression using transformed values.</a:t>
          </a:r>
        </a:p>
      </dgm:t>
    </dgm:pt>
    <dgm:pt modelId="{F92FB421-9AA5-40E1-90D3-A0FB4A164D78}" type="parTrans" cxnId="{6A31206C-393B-4F85-9EB8-1F3B96099515}">
      <dgm:prSet/>
      <dgm:spPr/>
      <dgm:t>
        <a:bodyPr/>
        <a:lstStyle/>
        <a:p>
          <a:endParaRPr lang="en-US"/>
        </a:p>
      </dgm:t>
    </dgm:pt>
    <dgm:pt modelId="{08BFBA03-77FE-475A-9DEF-7A860466F381}" type="sibTrans" cxnId="{6A31206C-393B-4F85-9EB8-1F3B96099515}">
      <dgm:prSet/>
      <dgm:spPr/>
      <dgm:t>
        <a:bodyPr/>
        <a:lstStyle/>
        <a:p>
          <a:endParaRPr lang="en-US"/>
        </a:p>
      </dgm:t>
    </dgm:pt>
    <dgm:pt modelId="{78176A1B-9966-4740-B59E-AB8E5778EBA9}">
      <dgm:prSet/>
      <dgm:spPr/>
      <dgm:t>
        <a:bodyPr/>
        <a:lstStyle/>
        <a:p>
          <a:r>
            <a:rPr lang="en-US"/>
            <a:t>Model Evaluation: Assess performance of our final multiple linear regression model</a:t>
          </a:r>
        </a:p>
      </dgm:t>
    </dgm:pt>
    <dgm:pt modelId="{1E2482D3-C678-4185-BEAB-6B79A7F27778}" type="parTrans" cxnId="{DC7EE5D7-28B6-488B-ADAA-65FF2F762DEE}">
      <dgm:prSet/>
      <dgm:spPr/>
      <dgm:t>
        <a:bodyPr/>
        <a:lstStyle/>
        <a:p>
          <a:endParaRPr lang="en-US"/>
        </a:p>
      </dgm:t>
    </dgm:pt>
    <dgm:pt modelId="{21C01A0B-9A61-45B1-9CE6-A492AF943E5A}" type="sibTrans" cxnId="{DC7EE5D7-28B6-488B-ADAA-65FF2F762DEE}">
      <dgm:prSet/>
      <dgm:spPr/>
      <dgm:t>
        <a:bodyPr/>
        <a:lstStyle/>
        <a:p>
          <a:endParaRPr lang="en-US"/>
        </a:p>
      </dgm:t>
    </dgm:pt>
    <dgm:pt modelId="{2A5829B0-539C-4B0F-BF55-881FEE989EDF}" type="pres">
      <dgm:prSet presAssocID="{DC791A46-7B28-4378-903C-EC76E9E9034E}" presName="root" presStyleCnt="0">
        <dgm:presLayoutVars>
          <dgm:dir/>
          <dgm:resizeHandles val="exact"/>
        </dgm:presLayoutVars>
      </dgm:prSet>
      <dgm:spPr/>
    </dgm:pt>
    <dgm:pt modelId="{83817EDE-0826-4839-84A9-1AE2433CB3AE}" type="pres">
      <dgm:prSet presAssocID="{FCF0CCA3-D0F4-43BA-A3BE-BFE4DB21943A}" presName="compNode" presStyleCnt="0"/>
      <dgm:spPr/>
    </dgm:pt>
    <dgm:pt modelId="{B6641E80-602B-4C51-BB2A-F0A3DB744A60}" type="pres">
      <dgm:prSet presAssocID="{FCF0CCA3-D0F4-43BA-A3BE-BFE4DB21943A}" presName="bgRect" presStyleLbl="bgShp" presStyleIdx="0" presStyleCnt="8"/>
      <dgm:spPr/>
    </dgm:pt>
    <dgm:pt modelId="{7718AEBE-4189-4592-A0E9-68D8A94050AB}" type="pres">
      <dgm:prSet presAssocID="{FCF0CCA3-D0F4-43BA-A3BE-BFE4DB21943A}"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6578A74E-ED5B-4AF5-BFDF-F38DEDE110CC}" type="pres">
      <dgm:prSet presAssocID="{FCF0CCA3-D0F4-43BA-A3BE-BFE4DB21943A}" presName="spaceRect" presStyleCnt="0"/>
      <dgm:spPr/>
    </dgm:pt>
    <dgm:pt modelId="{A0E42AB3-2BD3-4EB2-93FB-61F3E7656226}" type="pres">
      <dgm:prSet presAssocID="{FCF0CCA3-D0F4-43BA-A3BE-BFE4DB21943A}" presName="parTx" presStyleLbl="revTx" presStyleIdx="0" presStyleCnt="8">
        <dgm:presLayoutVars>
          <dgm:chMax val="0"/>
          <dgm:chPref val="0"/>
        </dgm:presLayoutVars>
      </dgm:prSet>
      <dgm:spPr/>
    </dgm:pt>
    <dgm:pt modelId="{D09D3041-4788-4117-B2E3-4A5716A2034F}" type="pres">
      <dgm:prSet presAssocID="{346571DC-CEEB-4254-965E-4333E717A384}" presName="sibTrans" presStyleCnt="0"/>
      <dgm:spPr/>
    </dgm:pt>
    <dgm:pt modelId="{C7A37B23-7BAD-476A-ACB6-BD685A40F743}" type="pres">
      <dgm:prSet presAssocID="{74F017B5-47BD-4402-A967-E43E40571783}" presName="compNode" presStyleCnt="0"/>
      <dgm:spPr/>
    </dgm:pt>
    <dgm:pt modelId="{DCD1322E-8A4C-4DD0-A93C-60A9EDBB4CBB}" type="pres">
      <dgm:prSet presAssocID="{74F017B5-47BD-4402-A967-E43E40571783}" presName="bgRect" presStyleLbl="bgShp" presStyleIdx="1" presStyleCnt="8"/>
      <dgm:spPr/>
    </dgm:pt>
    <dgm:pt modelId="{A231BBF7-C5AE-4C35-A39F-C6EB22C9BBFF}" type="pres">
      <dgm:prSet presAssocID="{74F017B5-47BD-4402-A967-E43E40571783}"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5771323F-766E-495C-B17B-9C80115F30F0}" type="pres">
      <dgm:prSet presAssocID="{74F017B5-47BD-4402-A967-E43E40571783}" presName="spaceRect" presStyleCnt="0"/>
      <dgm:spPr/>
    </dgm:pt>
    <dgm:pt modelId="{618C25DC-08AA-4CED-B739-6746A6912A94}" type="pres">
      <dgm:prSet presAssocID="{74F017B5-47BD-4402-A967-E43E40571783}" presName="parTx" presStyleLbl="revTx" presStyleIdx="1" presStyleCnt="8">
        <dgm:presLayoutVars>
          <dgm:chMax val="0"/>
          <dgm:chPref val="0"/>
        </dgm:presLayoutVars>
      </dgm:prSet>
      <dgm:spPr/>
    </dgm:pt>
    <dgm:pt modelId="{28CAA169-6E23-4589-B7A0-C5F8F368EA00}" type="pres">
      <dgm:prSet presAssocID="{6FFEE53A-3048-400C-87EE-5D187FA040FF}" presName="sibTrans" presStyleCnt="0"/>
      <dgm:spPr/>
    </dgm:pt>
    <dgm:pt modelId="{99096668-F231-44B6-9E1C-4B3AA1BB2F7A}" type="pres">
      <dgm:prSet presAssocID="{56D9A948-4839-4EDB-944C-C0A309E61BA2}" presName="compNode" presStyleCnt="0"/>
      <dgm:spPr/>
    </dgm:pt>
    <dgm:pt modelId="{6A6C0AE8-0372-4171-A966-C9D93C0A08A2}" type="pres">
      <dgm:prSet presAssocID="{56D9A948-4839-4EDB-944C-C0A309E61BA2}" presName="bgRect" presStyleLbl="bgShp" presStyleIdx="2" presStyleCnt="8"/>
      <dgm:spPr/>
    </dgm:pt>
    <dgm:pt modelId="{37F62C3F-77A3-4D4B-B0CA-15C9E4759993}" type="pres">
      <dgm:prSet presAssocID="{56D9A948-4839-4EDB-944C-C0A309E61BA2}"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dge scene"/>
        </a:ext>
      </dgm:extLst>
    </dgm:pt>
    <dgm:pt modelId="{1687D3A5-BD6C-4853-B73B-167EAFE93D9D}" type="pres">
      <dgm:prSet presAssocID="{56D9A948-4839-4EDB-944C-C0A309E61BA2}" presName="spaceRect" presStyleCnt="0"/>
      <dgm:spPr/>
    </dgm:pt>
    <dgm:pt modelId="{D6D17732-8520-4AE6-A700-23E4069E5CB4}" type="pres">
      <dgm:prSet presAssocID="{56D9A948-4839-4EDB-944C-C0A309E61BA2}" presName="parTx" presStyleLbl="revTx" presStyleIdx="2" presStyleCnt="8">
        <dgm:presLayoutVars>
          <dgm:chMax val="0"/>
          <dgm:chPref val="0"/>
        </dgm:presLayoutVars>
      </dgm:prSet>
      <dgm:spPr/>
    </dgm:pt>
    <dgm:pt modelId="{530FFD85-5D03-44BA-A6D9-420E8CAF99FF}" type="pres">
      <dgm:prSet presAssocID="{9EA5D3CA-FB02-423E-9869-F69A528A2D3A}" presName="sibTrans" presStyleCnt="0"/>
      <dgm:spPr/>
    </dgm:pt>
    <dgm:pt modelId="{22A37642-8131-43FF-B72A-6E65DC78A9D6}" type="pres">
      <dgm:prSet presAssocID="{703E4502-805A-4330-8E45-E48EDF37C07F}" presName="compNode" presStyleCnt="0"/>
      <dgm:spPr/>
    </dgm:pt>
    <dgm:pt modelId="{6869D9E9-B70D-4F98-B5AB-CF02B0EBFA90}" type="pres">
      <dgm:prSet presAssocID="{703E4502-805A-4330-8E45-E48EDF37C07F}" presName="bgRect" presStyleLbl="bgShp" presStyleIdx="3" presStyleCnt="8"/>
      <dgm:spPr/>
    </dgm:pt>
    <dgm:pt modelId="{FD1C2FBF-361E-4231-A178-574BDCF4DC69}" type="pres">
      <dgm:prSet presAssocID="{703E4502-805A-4330-8E45-E48EDF37C07F}"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E6128529-206B-460D-BEBA-3B37B5D13FAC}" type="pres">
      <dgm:prSet presAssocID="{703E4502-805A-4330-8E45-E48EDF37C07F}" presName="spaceRect" presStyleCnt="0"/>
      <dgm:spPr/>
    </dgm:pt>
    <dgm:pt modelId="{6414141D-289E-432F-BE21-155380930396}" type="pres">
      <dgm:prSet presAssocID="{703E4502-805A-4330-8E45-E48EDF37C07F}" presName="parTx" presStyleLbl="revTx" presStyleIdx="3" presStyleCnt="8">
        <dgm:presLayoutVars>
          <dgm:chMax val="0"/>
          <dgm:chPref val="0"/>
        </dgm:presLayoutVars>
      </dgm:prSet>
      <dgm:spPr/>
    </dgm:pt>
    <dgm:pt modelId="{6671618A-6AB4-4413-B6F5-AA65D5D456DC}" type="pres">
      <dgm:prSet presAssocID="{793F6ABF-E65F-40D7-BE18-A62EE91CD5E5}" presName="sibTrans" presStyleCnt="0"/>
      <dgm:spPr/>
    </dgm:pt>
    <dgm:pt modelId="{07EFCAED-FD0C-48A2-95F3-851EE5D26666}" type="pres">
      <dgm:prSet presAssocID="{90A15B76-08C5-44BC-AF67-25E0313B2092}" presName="compNode" presStyleCnt="0"/>
      <dgm:spPr/>
    </dgm:pt>
    <dgm:pt modelId="{7612BB5E-B771-4ED1-8620-211C13E3ABB2}" type="pres">
      <dgm:prSet presAssocID="{90A15B76-08C5-44BC-AF67-25E0313B2092}" presName="bgRect" presStyleLbl="bgShp" presStyleIdx="4" presStyleCnt="8"/>
      <dgm:spPr/>
    </dgm:pt>
    <dgm:pt modelId="{F693FA18-A11E-4412-9141-FD1F3EE82CD6}" type="pres">
      <dgm:prSet presAssocID="{90A15B76-08C5-44BC-AF67-25E0313B2092}"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26939124-F30D-4EF8-8715-7A913985A85B}" type="pres">
      <dgm:prSet presAssocID="{90A15B76-08C5-44BC-AF67-25E0313B2092}" presName="spaceRect" presStyleCnt="0"/>
      <dgm:spPr/>
    </dgm:pt>
    <dgm:pt modelId="{2FDF80F4-0F7E-470D-9E77-693E8F0C8D39}" type="pres">
      <dgm:prSet presAssocID="{90A15B76-08C5-44BC-AF67-25E0313B2092}" presName="parTx" presStyleLbl="revTx" presStyleIdx="4" presStyleCnt="8">
        <dgm:presLayoutVars>
          <dgm:chMax val="0"/>
          <dgm:chPref val="0"/>
        </dgm:presLayoutVars>
      </dgm:prSet>
      <dgm:spPr/>
    </dgm:pt>
    <dgm:pt modelId="{B4A5FFC0-09DF-4836-837E-5CAE37FAD365}" type="pres">
      <dgm:prSet presAssocID="{2A322FCA-F0EB-49BE-AD93-3BF60DB13D02}" presName="sibTrans" presStyleCnt="0"/>
      <dgm:spPr/>
    </dgm:pt>
    <dgm:pt modelId="{3D979F03-F535-4752-BCD6-29300EABA693}" type="pres">
      <dgm:prSet presAssocID="{9567CD74-8E85-4F8B-A885-72AD64F1EB9E}" presName="compNode" presStyleCnt="0"/>
      <dgm:spPr/>
    </dgm:pt>
    <dgm:pt modelId="{7CCC371C-5C7E-43E0-A095-1D7BC5F02D8C}" type="pres">
      <dgm:prSet presAssocID="{9567CD74-8E85-4F8B-A885-72AD64F1EB9E}" presName="bgRect" presStyleLbl="bgShp" presStyleIdx="5" presStyleCnt="8"/>
      <dgm:spPr/>
    </dgm:pt>
    <dgm:pt modelId="{865D2323-AA98-450E-BDE1-0C4DD475C00A}" type="pres">
      <dgm:prSet presAssocID="{9567CD74-8E85-4F8B-A885-72AD64F1EB9E}"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ser"/>
        </a:ext>
      </dgm:extLst>
    </dgm:pt>
    <dgm:pt modelId="{215BD7C6-6B3E-471A-AE3E-CE84A338C198}" type="pres">
      <dgm:prSet presAssocID="{9567CD74-8E85-4F8B-A885-72AD64F1EB9E}" presName="spaceRect" presStyleCnt="0"/>
      <dgm:spPr/>
    </dgm:pt>
    <dgm:pt modelId="{80D22B44-2F83-4F82-A097-BCAB619BC52B}" type="pres">
      <dgm:prSet presAssocID="{9567CD74-8E85-4F8B-A885-72AD64F1EB9E}" presName="parTx" presStyleLbl="revTx" presStyleIdx="5" presStyleCnt="8">
        <dgm:presLayoutVars>
          <dgm:chMax val="0"/>
          <dgm:chPref val="0"/>
        </dgm:presLayoutVars>
      </dgm:prSet>
      <dgm:spPr/>
    </dgm:pt>
    <dgm:pt modelId="{E1410278-7336-4EFA-9DA2-267BCE243A2A}" type="pres">
      <dgm:prSet presAssocID="{2E2A46BB-5D85-4A5D-9576-4D66423077EA}" presName="sibTrans" presStyleCnt="0"/>
      <dgm:spPr/>
    </dgm:pt>
    <dgm:pt modelId="{0C06F057-72C0-4027-97DE-8FFA5E5CFF48}" type="pres">
      <dgm:prSet presAssocID="{016CAAFA-EA39-4EE2-A7DD-C31D7EAAF2BB}" presName="compNode" presStyleCnt="0"/>
      <dgm:spPr/>
    </dgm:pt>
    <dgm:pt modelId="{EB19DB6C-A985-46F6-AA70-E8BC0B2409D9}" type="pres">
      <dgm:prSet presAssocID="{016CAAFA-EA39-4EE2-A7DD-C31D7EAAF2BB}" presName="bgRect" presStyleLbl="bgShp" presStyleIdx="6" presStyleCnt="8"/>
      <dgm:spPr/>
    </dgm:pt>
    <dgm:pt modelId="{49ED9D77-995A-4FD1-A603-606312FD5CC9}" type="pres">
      <dgm:prSet presAssocID="{016CAAFA-EA39-4EE2-A7DD-C31D7EAAF2BB}"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Mathematics"/>
        </a:ext>
      </dgm:extLst>
    </dgm:pt>
    <dgm:pt modelId="{60AEC04F-A6EE-4EB1-831B-64545FE8149A}" type="pres">
      <dgm:prSet presAssocID="{016CAAFA-EA39-4EE2-A7DD-C31D7EAAF2BB}" presName="spaceRect" presStyleCnt="0"/>
      <dgm:spPr/>
    </dgm:pt>
    <dgm:pt modelId="{E08DE9ED-120E-42FF-B3C0-580B8634AFDE}" type="pres">
      <dgm:prSet presAssocID="{016CAAFA-EA39-4EE2-A7DD-C31D7EAAF2BB}" presName="parTx" presStyleLbl="revTx" presStyleIdx="6" presStyleCnt="8">
        <dgm:presLayoutVars>
          <dgm:chMax val="0"/>
          <dgm:chPref val="0"/>
        </dgm:presLayoutVars>
      </dgm:prSet>
      <dgm:spPr/>
    </dgm:pt>
    <dgm:pt modelId="{D4B2BC43-1AB9-47E1-A463-463848FE1D68}" type="pres">
      <dgm:prSet presAssocID="{08BFBA03-77FE-475A-9DEF-7A860466F381}" presName="sibTrans" presStyleCnt="0"/>
      <dgm:spPr/>
    </dgm:pt>
    <dgm:pt modelId="{AB0A5BFC-1C52-4D89-8504-FEEBD8780E35}" type="pres">
      <dgm:prSet presAssocID="{78176A1B-9966-4740-B59E-AB8E5778EBA9}" presName="compNode" presStyleCnt="0"/>
      <dgm:spPr/>
    </dgm:pt>
    <dgm:pt modelId="{2C4FFBD9-DD00-4E7F-A4FE-6852697A5160}" type="pres">
      <dgm:prSet presAssocID="{78176A1B-9966-4740-B59E-AB8E5778EBA9}" presName="bgRect" presStyleLbl="bgShp" presStyleIdx="7" presStyleCnt="8"/>
      <dgm:spPr/>
    </dgm:pt>
    <dgm:pt modelId="{B14BA800-CDEF-45E4-9DC5-7F43E8F334D2}" type="pres">
      <dgm:prSet presAssocID="{78176A1B-9966-4740-B59E-AB8E5778EBA9}"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Upward trend"/>
        </a:ext>
      </dgm:extLst>
    </dgm:pt>
    <dgm:pt modelId="{F1AA8184-084A-48E0-B829-86B3A290554F}" type="pres">
      <dgm:prSet presAssocID="{78176A1B-9966-4740-B59E-AB8E5778EBA9}" presName="spaceRect" presStyleCnt="0"/>
      <dgm:spPr/>
    </dgm:pt>
    <dgm:pt modelId="{3848D46C-0420-4D74-9856-F3D71CCB61B7}" type="pres">
      <dgm:prSet presAssocID="{78176A1B-9966-4740-B59E-AB8E5778EBA9}" presName="parTx" presStyleLbl="revTx" presStyleIdx="7" presStyleCnt="8">
        <dgm:presLayoutVars>
          <dgm:chMax val="0"/>
          <dgm:chPref val="0"/>
        </dgm:presLayoutVars>
      </dgm:prSet>
      <dgm:spPr/>
    </dgm:pt>
  </dgm:ptLst>
  <dgm:cxnLst>
    <dgm:cxn modelId="{42FF1006-4E20-4642-8B43-E62586E8333E}" srcId="{DC791A46-7B28-4378-903C-EC76E9E9034E}" destId="{9567CD74-8E85-4F8B-A885-72AD64F1EB9E}" srcOrd="5" destOrd="0" parTransId="{0216FFDE-40A9-4E53-BC19-6DD4332D57C8}" sibTransId="{2E2A46BB-5D85-4A5D-9576-4D66423077EA}"/>
    <dgm:cxn modelId="{2DE44410-B439-479C-803B-FB6A695526CF}" type="presOf" srcId="{90A15B76-08C5-44BC-AF67-25E0313B2092}" destId="{2FDF80F4-0F7E-470D-9E77-693E8F0C8D39}" srcOrd="0" destOrd="0" presId="urn:microsoft.com/office/officeart/2018/2/layout/IconVerticalSolidList"/>
    <dgm:cxn modelId="{5675A618-6707-4359-95A3-B21236BFEACA}" srcId="{DC791A46-7B28-4378-903C-EC76E9E9034E}" destId="{74F017B5-47BD-4402-A967-E43E40571783}" srcOrd="1" destOrd="0" parTransId="{768EDBDA-D576-44A6-BE2F-E62259C1ABEE}" sibTransId="{6FFEE53A-3048-400C-87EE-5D187FA040FF}"/>
    <dgm:cxn modelId="{2ED3F92E-67FF-4065-AD69-CF0904FBF58D}" srcId="{DC791A46-7B28-4378-903C-EC76E9E9034E}" destId="{FCF0CCA3-D0F4-43BA-A3BE-BFE4DB21943A}" srcOrd="0" destOrd="0" parTransId="{A6676190-5A10-4367-B32A-C61E2061220C}" sibTransId="{346571DC-CEEB-4254-965E-4333E717A384}"/>
    <dgm:cxn modelId="{21085A32-B853-4879-AD8C-0D1C806C18AD}" type="presOf" srcId="{016CAAFA-EA39-4EE2-A7DD-C31D7EAAF2BB}" destId="{E08DE9ED-120E-42FF-B3C0-580B8634AFDE}" srcOrd="0" destOrd="0" presId="urn:microsoft.com/office/officeart/2018/2/layout/IconVerticalSolidList"/>
    <dgm:cxn modelId="{C09CCD4B-96A6-45F9-AF2E-3C03926BB7A6}" srcId="{DC791A46-7B28-4378-903C-EC76E9E9034E}" destId="{56D9A948-4839-4EDB-944C-C0A309E61BA2}" srcOrd="2" destOrd="0" parTransId="{F1731A10-FB41-4693-B900-9832237658CA}" sibTransId="{9EA5D3CA-FB02-423E-9869-F69A528A2D3A}"/>
    <dgm:cxn modelId="{6A31206C-393B-4F85-9EB8-1F3B96099515}" srcId="{DC791A46-7B28-4378-903C-EC76E9E9034E}" destId="{016CAAFA-EA39-4EE2-A7DD-C31D7EAAF2BB}" srcOrd="6" destOrd="0" parTransId="{F92FB421-9AA5-40E1-90D3-A0FB4A164D78}" sibTransId="{08BFBA03-77FE-475A-9DEF-7A860466F381}"/>
    <dgm:cxn modelId="{82125F76-1B02-4BFD-B12A-1085A9B36B37}" type="presOf" srcId="{78176A1B-9966-4740-B59E-AB8E5778EBA9}" destId="{3848D46C-0420-4D74-9856-F3D71CCB61B7}" srcOrd="0" destOrd="0" presId="urn:microsoft.com/office/officeart/2018/2/layout/IconVerticalSolidList"/>
    <dgm:cxn modelId="{D7F404AE-F2D7-4362-956A-0AB9DA429A9D}" type="presOf" srcId="{56D9A948-4839-4EDB-944C-C0A309E61BA2}" destId="{D6D17732-8520-4AE6-A700-23E4069E5CB4}" srcOrd="0" destOrd="0" presId="urn:microsoft.com/office/officeart/2018/2/layout/IconVerticalSolidList"/>
    <dgm:cxn modelId="{89D2F4AE-2F17-44CF-8701-CEBB0055DD7A}" type="presOf" srcId="{9567CD74-8E85-4F8B-A885-72AD64F1EB9E}" destId="{80D22B44-2F83-4F82-A097-BCAB619BC52B}" srcOrd="0" destOrd="0" presId="urn:microsoft.com/office/officeart/2018/2/layout/IconVerticalSolidList"/>
    <dgm:cxn modelId="{2C3C2BB7-3170-4995-BDF1-062E87E1C969}" type="presOf" srcId="{703E4502-805A-4330-8E45-E48EDF37C07F}" destId="{6414141D-289E-432F-BE21-155380930396}" srcOrd="0" destOrd="0" presId="urn:microsoft.com/office/officeart/2018/2/layout/IconVerticalSolidList"/>
    <dgm:cxn modelId="{D2A6AABA-21BC-4EB0-84D4-4F778C523220}" type="presOf" srcId="{74F017B5-47BD-4402-A967-E43E40571783}" destId="{618C25DC-08AA-4CED-B739-6746A6912A94}" srcOrd="0" destOrd="0" presId="urn:microsoft.com/office/officeart/2018/2/layout/IconVerticalSolidList"/>
    <dgm:cxn modelId="{33611DD3-4086-4B6C-9327-92CD348DE742}" type="presOf" srcId="{FCF0CCA3-D0F4-43BA-A3BE-BFE4DB21943A}" destId="{A0E42AB3-2BD3-4EB2-93FB-61F3E7656226}" srcOrd="0" destOrd="0" presId="urn:microsoft.com/office/officeart/2018/2/layout/IconVerticalSolidList"/>
    <dgm:cxn modelId="{77E424D6-2D85-438E-968D-7535186F2D8E}" srcId="{DC791A46-7B28-4378-903C-EC76E9E9034E}" destId="{703E4502-805A-4330-8E45-E48EDF37C07F}" srcOrd="3" destOrd="0" parTransId="{99A0C646-0A5F-4238-B597-0BA40E8EC925}" sibTransId="{793F6ABF-E65F-40D7-BE18-A62EE91CD5E5}"/>
    <dgm:cxn modelId="{DC7EE5D7-28B6-488B-ADAA-65FF2F762DEE}" srcId="{DC791A46-7B28-4378-903C-EC76E9E9034E}" destId="{78176A1B-9966-4740-B59E-AB8E5778EBA9}" srcOrd="7" destOrd="0" parTransId="{1E2482D3-C678-4185-BEAB-6B79A7F27778}" sibTransId="{21C01A0B-9A61-45B1-9CE6-A492AF943E5A}"/>
    <dgm:cxn modelId="{280D1BDF-E869-4DE4-969A-4510CA12C1AB}" type="presOf" srcId="{DC791A46-7B28-4378-903C-EC76E9E9034E}" destId="{2A5829B0-539C-4B0F-BF55-881FEE989EDF}" srcOrd="0" destOrd="0" presId="urn:microsoft.com/office/officeart/2018/2/layout/IconVerticalSolidList"/>
    <dgm:cxn modelId="{C89238F5-3D2F-4EFB-8D00-E92184A50C91}" srcId="{DC791A46-7B28-4378-903C-EC76E9E9034E}" destId="{90A15B76-08C5-44BC-AF67-25E0313B2092}" srcOrd="4" destOrd="0" parTransId="{AD14752C-FF2C-4AA5-B8C8-1875F6F20FBA}" sibTransId="{2A322FCA-F0EB-49BE-AD93-3BF60DB13D02}"/>
    <dgm:cxn modelId="{9BC3AF0D-7803-4FFC-A063-D9BB17EBA1A4}" type="presParOf" srcId="{2A5829B0-539C-4B0F-BF55-881FEE989EDF}" destId="{83817EDE-0826-4839-84A9-1AE2433CB3AE}" srcOrd="0" destOrd="0" presId="urn:microsoft.com/office/officeart/2018/2/layout/IconVerticalSolidList"/>
    <dgm:cxn modelId="{0678882C-47A3-41A3-9AEA-2844A99A5B16}" type="presParOf" srcId="{83817EDE-0826-4839-84A9-1AE2433CB3AE}" destId="{B6641E80-602B-4C51-BB2A-F0A3DB744A60}" srcOrd="0" destOrd="0" presId="urn:microsoft.com/office/officeart/2018/2/layout/IconVerticalSolidList"/>
    <dgm:cxn modelId="{0CB7528F-1467-49AA-B711-13FD97AAD64D}" type="presParOf" srcId="{83817EDE-0826-4839-84A9-1AE2433CB3AE}" destId="{7718AEBE-4189-4592-A0E9-68D8A94050AB}" srcOrd="1" destOrd="0" presId="urn:microsoft.com/office/officeart/2018/2/layout/IconVerticalSolidList"/>
    <dgm:cxn modelId="{DF6E4C0A-9703-44A0-A196-A23568A41FF7}" type="presParOf" srcId="{83817EDE-0826-4839-84A9-1AE2433CB3AE}" destId="{6578A74E-ED5B-4AF5-BFDF-F38DEDE110CC}" srcOrd="2" destOrd="0" presId="urn:microsoft.com/office/officeart/2018/2/layout/IconVerticalSolidList"/>
    <dgm:cxn modelId="{FD505658-AE3D-4AF3-A02D-34297F2EECB2}" type="presParOf" srcId="{83817EDE-0826-4839-84A9-1AE2433CB3AE}" destId="{A0E42AB3-2BD3-4EB2-93FB-61F3E7656226}" srcOrd="3" destOrd="0" presId="urn:microsoft.com/office/officeart/2018/2/layout/IconVerticalSolidList"/>
    <dgm:cxn modelId="{DBA25E61-EF9C-4B07-8F35-2B712064095D}" type="presParOf" srcId="{2A5829B0-539C-4B0F-BF55-881FEE989EDF}" destId="{D09D3041-4788-4117-B2E3-4A5716A2034F}" srcOrd="1" destOrd="0" presId="urn:microsoft.com/office/officeart/2018/2/layout/IconVerticalSolidList"/>
    <dgm:cxn modelId="{E56FD2A2-3BFB-4B90-A94D-F3B4F0C1AFAD}" type="presParOf" srcId="{2A5829B0-539C-4B0F-BF55-881FEE989EDF}" destId="{C7A37B23-7BAD-476A-ACB6-BD685A40F743}" srcOrd="2" destOrd="0" presId="urn:microsoft.com/office/officeart/2018/2/layout/IconVerticalSolidList"/>
    <dgm:cxn modelId="{EC1385C7-6968-4007-984F-4AF2B3009FC5}" type="presParOf" srcId="{C7A37B23-7BAD-476A-ACB6-BD685A40F743}" destId="{DCD1322E-8A4C-4DD0-A93C-60A9EDBB4CBB}" srcOrd="0" destOrd="0" presId="urn:microsoft.com/office/officeart/2018/2/layout/IconVerticalSolidList"/>
    <dgm:cxn modelId="{E9055414-7B04-4021-BED1-B202D08102BB}" type="presParOf" srcId="{C7A37B23-7BAD-476A-ACB6-BD685A40F743}" destId="{A231BBF7-C5AE-4C35-A39F-C6EB22C9BBFF}" srcOrd="1" destOrd="0" presId="urn:microsoft.com/office/officeart/2018/2/layout/IconVerticalSolidList"/>
    <dgm:cxn modelId="{1EA27EA6-0697-426B-8047-1C8C5EC439BF}" type="presParOf" srcId="{C7A37B23-7BAD-476A-ACB6-BD685A40F743}" destId="{5771323F-766E-495C-B17B-9C80115F30F0}" srcOrd="2" destOrd="0" presId="urn:microsoft.com/office/officeart/2018/2/layout/IconVerticalSolidList"/>
    <dgm:cxn modelId="{CAAB5482-1C7A-47DE-B10C-2BD55ED50BA1}" type="presParOf" srcId="{C7A37B23-7BAD-476A-ACB6-BD685A40F743}" destId="{618C25DC-08AA-4CED-B739-6746A6912A94}" srcOrd="3" destOrd="0" presId="urn:microsoft.com/office/officeart/2018/2/layout/IconVerticalSolidList"/>
    <dgm:cxn modelId="{67B46FB1-15D2-4A29-8DDC-0DA1B15ADCA8}" type="presParOf" srcId="{2A5829B0-539C-4B0F-BF55-881FEE989EDF}" destId="{28CAA169-6E23-4589-B7A0-C5F8F368EA00}" srcOrd="3" destOrd="0" presId="urn:microsoft.com/office/officeart/2018/2/layout/IconVerticalSolidList"/>
    <dgm:cxn modelId="{4C8BCE8A-7DBF-4ED6-9AF6-D77D6E1BED1F}" type="presParOf" srcId="{2A5829B0-539C-4B0F-BF55-881FEE989EDF}" destId="{99096668-F231-44B6-9E1C-4B3AA1BB2F7A}" srcOrd="4" destOrd="0" presId="urn:microsoft.com/office/officeart/2018/2/layout/IconVerticalSolidList"/>
    <dgm:cxn modelId="{9D783778-C156-4C2B-8929-46602BA26B25}" type="presParOf" srcId="{99096668-F231-44B6-9E1C-4B3AA1BB2F7A}" destId="{6A6C0AE8-0372-4171-A966-C9D93C0A08A2}" srcOrd="0" destOrd="0" presId="urn:microsoft.com/office/officeart/2018/2/layout/IconVerticalSolidList"/>
    <dgm:cxn modelId="{C88DD5AE-05E8-4711-A264-6D89A5B40CAC}" type="presParOf" srcId="{99096668-F231-44B6-9E1C-4B3AA1BB2F7A}" destId="{37F62C3F-77A3-4D4B-B0CA-15C9E4759993}" srcOrd="1" destOrd="0" presId="urn:microsoft.com/office/officeart/2018/2/layout/IconVerticalSolidList"/>
    <dgm:cxn modelId="{22E54B34-2FC8-44C2-8E69-C6700244DD99}" type="presParOf" srcId="{99096668-F231-44B6-9E1C-4B3AA1BB2F7A}" destId="{1687D3A5-BD6C-4853-B73B-167EAFE93D9D}" srcOrd="2" destOrd="0" presId="urn:microsoft.com/office/officeart/2018/2/layout/IconVerticalSolidList"/>
    <dgm:cxn modelId="{62AF8C3B-44C2-4C18-A569-0B39A16F43EB}" type="presParOf" srcId="{99096668-F231-44B6-9E1C-4B3AA1BB2F7A}" destId="{D6D17732-8520-4AE6-A700-23E4069E5CB4}" srcOrd="3" destOrd="0" presId="urn:microsoft.com/office/officeart/2018/2/layout/IconVerticalSolidList"/>
    <dgm:cxn modelId="{681C0BEC-931D-4316-B2E7-482C086FA4BC}" type="presParOf" srcId="{2A5829B0-539C-4B0F-BF55-881FEE989EDF}" destId="{530FFD85-5D03-44BA-A6D9-420E8CAF99FF}" srcOrd="5" destOrd="0" presId="urn:microsoft.com/office/officeart/2018/2/layout/IconVerticalSolidList"/>
    <dgm:cxn modelId="{37CA1C14-88DF-422E-AE22-886A13629B0A}" type="presParOf" srcId="{2A5829B0-539C-4B0F-BF55-881FEE989EDF}" destId="{22A37642-8131-43FF-B72A-6E65DC78A9D6}" srcOrd="6" destOrd="0" presId="urn:microsoft.com/office/officeart/2018/2/layout/IconVerticalSolidList"/>
    <dgm:cxn modelId="{7EEE326A-FEEE-4D4A-AF7E-CC41944809A5}" type="presParOf" srcId="{22A37642-8131-43FF-B72A-6E65DC78A9D6}" destId="{6869D9E9-B70D-4F98-B5AB-CF02B0EBFA90}" srcOrd="0" destOrd="0" presId="urn:microsoft.com/office/officeart/2018/2/layout/IconVerticalSolidList"/>
    <dgm:cxn modelId="{E29B1560-62DB-4C30-A619-6310E5063E5E}" type="presParOf" srcId="{22A37642-8131-43FF-B72A-6E65DC78A9D6}" destId="{FD1C2FBF-361E-4231-A178-574BDCF4DC69}" srcOrd="1" destOrd="0" presId="urn:microsoft.com/office/officeart/2018/2/layout/IconVerticalSolidList"/>
    <dgm:cxn modelId="{011722C6-4781-4DBB-A6FE-8FBA12F2C389}" type="presParOf" srcId="{22A37642-8131-43FF-B72A-6E65DC78A9D6}" destId="{E6128529-206B-460D-BEBA-3B37B5D13FAC}" srcOrd="2" destOrd="0" presId="urn:microsoft.com/office/officeart/2018/2/layout/IconVerticalSolidList"/>
    <dgm:cxn modelId="{0BE5AAC1-5245-4280-B7CB-F55A1E107684}" type="presParOf" srcId="{22A37642-8131-43FF-B72A-6E65DC78A9D6}" destId="{6414141D-289E-432F-BE21-155380930396}" srcOrd="3" destOrd="0" presId="urn:microsoft.com/office/officeart/2018/2/layout/IconVerticalSolidList"/>
    <dgm:cxn modelId="{9C595861-0C63-435E-8544-6D675A9881A7}" type="presParOf" srcId="{2A5829B0-539C-4B0F-BF55-881FEE989EDF}" destId="{6671618A-6AB4-4413-B6F5-AA65D5D456DC}" srcOrd="7" destOrd="0" presId="urn:microsoft.com/office/officeart/2018/2/layout/IconVerticalSolidList"/>
    <dgm:cxn modelId="{D5053AF2-8D48-49AE-93B8-48300E7F59E2}" type="presParOf" srcId="{2A5829B0-539C-4B0F-BF55-881FEE989EDF}" destId="{07EFCAED-FD0C-48A2-95F3-851EE5D26666}" srcOrd="8" destOrd="0" presId="urn:microsoft.com/office/officeart/2018/2/layout/IconVerticalSolidList"/>
    <dgm:cxn modelId="{BB8DBA8C-C1F0-49BC-B62B-9EEEA2BEFD5D}" type="presParOf" srcId="{07EFCAED-FD0C-48A2-95F3-851EE5D26666}" destId="{7612BB5E-B771-4ED1-8620-211C13E3ABB2}" srcOrd="0" destOrd="0" presId="urn:microsoft.com/office/officeart/2018/2/layout/IconVerticalSolidList"/>
    <dgm:cxn modelId="{A89B7B8E-38F4-470D-A6E9-A0E657FEA4DC}" type="presParOf" srcId="{07EFCAED-FD0C-48A2-95F3-851EE5D26666}" destId="{F693FA18-A11E-4412-9141-FD1F3EE82CD6}" srcOrd="1" destOrd="0" presId="urn:microsoft.com/office/officeart/2018/2/layout/IconVerticalSolidList"/>
    <dgm:cxn modelId="{B3E1497F-9FBB-4ACB-AA5D-AF8CCDD4491B}" type="presParOf" srcId="{07EFCAED-FD0C-48A2-95F3-851EE5D26666}" destId="{26939124-F30D-4EF8-8715-7A913985A85B}" srcOrd="2" destOrd="0" presId="urn:microsoft.com/office/officeart/2018/2/layout/IconVerticalSolidList"/>
    <dgm:cxn modelId="{CC247DB0-24C8-4DC1-8637-AC545B7E7132}" type="presParOf" srcId="{07EFCAED-FD0C-48A2-95F3-851EE5D26666}" destId="{2FDF80F4-0F7E-470D-9E77-693E8F0C8D39}" srcOrd="3" destOrd="0" presId="urn:microsoft.com/office/officeart/2018/2/layout/IconVerticalSolidList"/>
    <dgm:cxn modelId="{6599270B-000C-4CFD-9808-5F671DD99C1D}" type="presParOf" srcId="{2A5829B0-539C-4B0F-BF55-881FEE989EDF}" destId="{B4A5FFC0-09DF-4836-837E-5CAE37FAD365}" srcOrd="9" destOrd="0" presId="urn:microsoft.com/office/officeart/2018/2/layout/IconVerticalSolidList"/>
    <dgm:cxn modelId="{D0AD7A9C-56A3-4300-BAC0-E089AE898E9E}" type="presParOf" srcId="{2A5829B0-539C-4B0F-BF55-881FEE989EDF}" destId="{3D979F03-F535-4752-BCD6-29300EABA693}" srcOrd="10" destOrd="0" presId="urn:microsoft.com/office/officeart/2018/2/layout/IconVerticalSolidList"/>
    <dgm:cxn modelId="{D9D461EB-1D4B-42A0-9BF9-C7BC003A9172}" type="presParOf" srcId="{3D979F03-F535-4752-BCD6-29300EABA693}" destId="{7CCC371C-5C7E-43E0-A095-1D7BC5F02D8C}" srcOrd="0" destOrd="0" presId="urn:microsoft.com/office/officeart/2018/2/layout/IconVerticalSolidList"/>
    <dgm:cxn modelId="{EAF877E1-4EB5-47F1-8078-7282DA7BD540}" type="presParOf" srcId="{3D979F03-F535-4752-BCD6-29300EABA693}" destId="{865D2323-AA98-450E-BDE1-0C4DD475C00A}" srcOrd="1" destOrd="0" presId="urn:microsoft.com/office/officeart/2018/2/layout/IconVerticalSolidList"/>
    <dgm:cxn modelId="{AEF1A74B-026B-41DB-BA44-76A3F608EE08}" type="presParOf" srcId="{3D979F03-F535-4752-BCD6-29300EABA693}" destId="{215BD7C6-6B3E-471A-AE3E-CE84A338C198}" srcOrd="2" destOrd="0" presId="urn:microsoft.com/office/officeart/2018/2/layout/IconVerticalSolidList"/>
    <dgm:cxn modelId="{AE861EF6-152E-4E58-AD9F-0D9061DD0BEA}" type="presParOf" srcId="{3D979F03-F535-4752-BCD6-29300EABA693}" destId="{80D22B44-2F83-4F82-A097-BCAB619BC52B}" srcOrd="3" destOrd="0" presId="urn:microsoft.com/office/officeart/2018/2/layout/IconVerticalSolidList"/>
    <dgm:cxn modelId="{39095C04-B56E-4361-BCEA-B54997D96B68}" type="presParOf" srcId="{2A5829B0-539C-4B0F-BF55-881FEE989EDF}" destId="{E1410278-7336-4EFA-9DA2-267BCE243A2A}" srcOrd="11" destOrd="0" presId="urn:microsoft.com/office/officeart/2018/2/layout/IconVerticalSolidList"/>
    <dgm:cxn modelId="{E46519E7-0925-4BCC-8A73-175041C53324}" type="presParOf" srcId="{2A5829B0-539C-4B0F-BF55-881FEE989EDF}" destId="{0C06F057-72C0-4027-97DE-8FFA5E5CFF48}" srcOrd="12" destOrd="0" presId="urn:microsoft.com/office/officeart/2018/2/layout/IconVerticalSolidList"/>
    <dgm:cxn modelId="{88DB42CB-95E1-43CA-972C-EA03430A2598}" type="presParOf" srcId="{0C06F057-72C0-4027-97DE-8FFA5E5CFF48}" destId="{EB19DB6C-A985-46F6-AA70-E8BC0B2409D9}" srcOrd="0" destOrd="0" presId="urn:microsoft.com/office/officeart/2018/2/layout/IconVerticalSolidList"/>
    <dgm:cxn modelId="{939ECB1C-0693-4A1F-93C4-F2724180F047}" type="presParOf" srcId="{0C06F057-72C0-4027-97DE-8FFA5E5CFF48}" destId="{49ED9D77-995A-4FD1-A603-606312FD5CC9}" srcOrd="1" destOrd="0" presId="urn:microsoft.com/office/officeart/2018/2/layout/IconVerticalSolidList"/>
    <dgm:cxn modelId="{E2464513-A75C-40CA-AD7F-1FF38F7AF2F2}" type="presParOf" srcId="{0C06F057-72C0-4027-97DE-8FFA5E5CFF48}" destId="{60AEC04F-A6EE-4EB1-831B-64545FE8149A}" srcOrd="2" destOrd="0" presId="urn:microsoft.com/office/officeart/2018/2/layout/IconVerticalSolidList"/>
    <dgm:cxn modelId="{842BE317-FA45-4F55-AF2E-FA32E83D5AD9}" type="presParOf" srcId="{0C06F057-72C0-4027-97DE-8FFA5E5CFF48}" destId="{E08DE9ED-120E-42FF-B3C0-580B8634AFDE}" srcOrd="3" destOrd="0" presId="urn:microsoft.com/office/officeart/2018/2/layout/IconVerticalSolidList"/>
    <dgm:cxn modelId="{A4F99CB0-E3D9-4275-B42E-9761C4B6456E}" type="presParOf" srcId="{2A5829B0-539C-4B0F-BF55-881FEE989EDF}" destId="{D4B2BC43-1AB9-47E1-A463-463848FE1D68}" srcOrd="13" destOrd="0" presId="urn:microsoft.com/office/officeart/2018/2/layout/IconVerticalSolidList"/>
    <dgm:cxn modelId="{91137AD9-A86A-4394-9CCB-B45642E4F013}" type="presParOf" srcId="{2A5829B0-539C-4B0F-BF55-881FEE989EDF}" destId="{AB0A5BFC-1C52-4D89-8504-FEEBD8780E35}" srcOrd="14" destOrd="0" presId="urn:microsoft.com/office/officeart/2018/2/layout/IconVerticalSolidList"/>
    <dgm:cxn modelId="{89EE531F-7586-483D-B16B-E299E971DCCC}" type="presParOf" srcId="{AB0A5BFC-1C52-4D89-8504-FEEBD8780E35}" destId="{2C4FFBD9-DD00-4E7F-A4FE-6852697A5160}" srcOrd="0" destOrd="0" presId="urn:microsoft.com/office/officeart/2018/2/layout/IconVerticalSolidList"/>
    <dgm:cxn modelId="{D8AF6A56-A897-4794-BB21-63A3122DC289}" type="presParOf" srcId="{AB0A5BFC-1C52-4D89-8504-FEEBD8780E35}" destId="{B14BA800-CDEF-45E4-9DC5-7F43E8F334D2}" srcOrd="1" destOrd="0" presId="urn:microsoft.com/office/officeart/2018/2/layout/IconVerticalSolidList"/>
    <dgm:cxn modelId="{8E83F2B4-23A5-46BF-9E57-0D630C5CD7BD}" type="presParOf" srcId="{AB0A5BFC-1C52-4D89-8504-FEEBD8780E35}" destId="{F1AA8184-084A-48E0-B829-86B3A290554F}" srcOrd="2" destOrd="0" presId="urn:microsoft.com/office/officeart/2018/2/layout/IconVerticalSolidList"/>
    <dgm:cxn modelId="{35062263-B3B7-4FC7-955B-0880FD18BDB7}" type="presParOf" srcId="{AB0A5BFC-1C52-4D89-8504-FEEBD8780E35}" destId="{3848D46C-0420-4D74-9856-F3D71CCB61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41E80-602B-4C51-BB2A-F0A3DB744A60}">
      <dsp:nvSpPr>
        <dsp:cNvPr id="0" name=""/>
        <dsp:cNvSpPr/>
      </dsp:nvSpPr>
      <dsp:spPr>
        <a:xfrm>
          <a:off x="0" y="675"/>
          <a:ext cx="6900512" cy="567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18AEBE-4189-4592-A0E9-68D8A94050AB}">
      <dsp:nvSpPr>
        <dsp:cNvPr id="0" name=""/>
        <dsp:cNvSpPr/>
      </dsp:nvSpPr>
      <dsp:spPr>
        <a:xfrm>
          <a:off x="171720" y="128401"/>
          <a:ext cx="312218" cy="3122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E42AB3-2BD3-4EB2-93FB-61F3E7656226}">
      <dsp:nvSpPr>
        <dsp:cNvPr id="0" name=""/>
        <dsp:cNvSpPr/>
      </dsp:nvSpPr>
      <dsp:spPr>
        <a:xfrm>
          <a:off x="655659" y="675"/>
          <a:ext cx="6244852" cy="56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78" tIns="60078" rIns="60078" bIns="60078" numCol="1" spcCol="1270" anchor="ctr" anchorCtr="0">
          <a:noAutofit/>
        </a:bodyPr>
        <a:lstStyle/>
        <a:p>
          <a:pPr marL="0" lvl="0" indent="0" algn="l" defTabSz="711200">
            <a:lnSpc>
              <a:spcPct val="90000"/>
            </a:lnSpc>
            <a:spcBef>
              <a:spcPct val="0"/>
            </a:spcBef>
            <a:spcAft>
              <a:spcPct val="35000"/>
            </a:spcAft>
            <a:buNone/>
          </a:pPr>
          <a:r>
            <a:rPr lang="en-US" sz="1600" kern="1200"/>
            <a:t>Data Cleaning  of null, outliers and placeholders</a:t>
          </a:r>
        </a:p>
      </dsp:txBody>
      <dsp:txXfrm>
        <a:off x="655659" y="675"/>
        <a:ext cx="6244852" cy="567670"/>
      </dsp:txXfrm>
    </dsp:sp>
    <dsp:sp modelId="{DCD1322E-8A4C-4DD0-A93C-60A9EDBB4CBB}">
      <dsp:nvSpPr>
        <dsp:cNvPr id="0" name=""/>
        <dsp:cNvSpPr/>
      </dsp:nvSpPr>
      <dsp:spPr>
        <a:xfrm>
          <a:off x="0" y="710264"/>
          <a:ext cx="6900512" cy="567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1BBF7-C5AE-4C35-A39F-C6EB22C9BBFF}">
      <dsp:nvSpPr>
        <dsp:cNvPr id="0" name=""/>
        <dsp:cNvSpPr/>
      </dsp:nvSpPr>
      <dsp:spPr>
        <a:xfrm>
          <a:off x="171720" y="837990"/>
          <a:ext cx="312218" cy="3122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8C25DC-08AA-4CED-B739-6746A6912A94}">
      <dsp:nvSpPr>
        <dsp:cNvPr id="0" name=""/>
        <dsp:cNvSpPr/>
      </dsp:nvSpPr>
      <dsp:spPr>
        <a:xfrm>
          <a:off x="655659" y="710264"/>
          <a:ext cx="6244852" cy="56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78" tIns="60078" rIns="60078" bIns="60078" numCol="1" spcCol="1270" anchor="ctr" anchorCtr="0">
          <a:noAutofit/>
        </a:bodyPr>
        <a:lstStyle/>
        <a:p>
          <a:pPr marL="0" lvl="0" indent="0" algn="l" defTabSz="711200">
            <a:lnSpc>
              <a:spcPct val="90000"/>
            </a:lnSpc>
            <a:spcBef>
              <a:spcPct val="0"/>
            </a:spcBef>
            <a:spcAft>
              <a:spcPct val="35000"/>
            </a:spcAft>
            <a:buNone/>
          </a:pPr>
          <a:r>
            <a:rPr lang="en-US" sz="1600" kern="1200"/>
            <a:t>Exploratory data Analysis –  Univariate and Bivariate Analysis</a:t>
          </a:r>
        </a:p>
      </dsp:txBody>
      <dsp:txXfrm>
        <a:off x="655659" y="710264"/>
        <a:ext cx="6244852" cy="567670"/>
      </dsp:txXfrm>
    </dsp:sp>
    <dsp:sp modelId="{6A6C0AE8-0372-4171-A966-C9D93C0A08A2}">
      <dsp:nvSpPr>
        <dsp:cNvPr id="0" name=""/>
        <dsp:cNvSpPr/>
      </dsp:nvSpPr>
      <dsp:spPr>
        <a:xfrm>
          <a:off x="0" y="1419852"/>
          <a:ext cx="6900512" cy="567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F62C3F-77A3-4D4B-B0CA-15C9E4759993}">
      <dsp:nvSpPr>
        <dsp:cNvPr id="0" name=""/>
        <dsp:cNvSpPr/>
      </dsp:nvSpPr>
      <dsp:spPr>
        <a:xfrm>
          <a:off x="171720" y="1547578"/>
          <a:ext cx="312218" cy="3122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D17732-8520-4AE6-A700-23E4069E5CB4}">
      <dsp:nvSpPr>
        <dsp:cNvPr id="0" name=""/>
        <dsp:cNvSpPr/>
      </dsp:nvSpPr>
      <dsp:spPr>
        <a:xfrm>
          <a:off x="655659" y="1419852"/>
          <a:ext cx="6244852" cy="56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78" tIns="60078" rIns="60078" bIns="60078" numCol="1" spcCol="1270" anchor="ctr" anchorCtr="0">
          <a:noAutofit/>
        </a:bodyPr>
        <a:lstStyle/>
        <a:p>
          <a:pPr marL="0" lvl="0" indent="0" algn="l" defTabSz="711200">
            <a:lnSpc>
              <a:spcPct val="90000"/>
            </a:lnSpc>
            <a:spcBef>
              <a:spcPct val="0"/>
            </a:spcBef>
            <a:spcAft>
              <a:spcPct val="35000"/>
            </a:spcAft>
            <a:buNone/>
          </a:pPr>
          <a:r>
            <a:rPr lang="en-US" sz="1600" kern="1200"/>
            <a:t>Feature Engineering: Introduce a new column ‘renovated’</a:t>
          </a:r>
        </a:p>
      </dsp:txBody>
      <dsp:txXfrm>
        <a:off x="655659" y="1419852"/>
        <a:ext cx="6244852" cy="567670"/>
      </dsp:txXfrm>
    </dsp:sp>
    <dsp:sp modelId="{6869D9E9-B70D-4F98-B5AB-CF02B0EBFA90}">
      <dsp:nvSpPr>
        <dsp:cNvPr id="0" name=""/>
        <dsp:cNvSpPr/>
      </dsp:nvSpPr>
      <dsp:spPr>
        <a:xfrm>
          <a:off x="0" y="2129441"/>
          <a:ext cx="6900512" cy="567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1C2FBF-361E-4231-A178-574BDCF4DC69}">
      <dsp:nvSpPr>
        <dsp:cNvPr id="0" name=""/>
        <dsp:cNvSpPr/>
      </dsp:nvSpPr>
      <dsp:spPr>
        <a:xfrm>
          <a:off x="171720" y="2257167"/>
          <a:ext cx="312218" cy="3122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14141D-289E-432F-BE21-155380930396}">
      <dsp:nvSpPr>
        <dsp:cNvPr id="0" name=""/>
        <dsp:cNvSpPr/>
      </dsp:nvSpPr>
      <dsp:spPr>
        <a:xfrm>
          <a:off x="655659" y="2129441"/>
          <a:ext cx="6244852" cy="56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78" tIns="60078" rIns="60078" bIns="60078" numCol="1" spcCol="1270" anchor="ctr" anchorCtr="0">
          <a:noAutofit/>
        </a:bodyPr>
        <a:lstStyle/>
        <a:p>
          <a:pPr marL="0" lvl="0" indent="0" algn="l" defTabSz="711200">
            <a:lnSpc>
              <a:spcPct val="90000"/>
            </a:lnSpc>
            <a:spcBef>
              <a:spcPct val="0"/>
            </a:spcBef>
            <a:spcAft>
              <a:spcPct val="35000"/>
            </a:spcAft>
            <a:buNone/>
          </a:pPr>
          <a:r>
            <a:rPr lang="en-US" sz="1600" kern="1200"/>
            <a:t>Perform a simple Linear Regression using high correlated predictor</a:t>
          </a:r>
        </a:p>
      </dsp:txBody>
      <dsp:txXfrm>
        <a:off x="655659" y="2129441"/>
        <a:ext cx="6244852" cy="567670"/>
      </dsp:txXfrm>
    </dsp:sp>
    <dsp:sp modelId="{7612BB5E-B771-4ED1-8620-211C13E3ABB2}">
      <dsp:nvSpPr>
        <dsp:cNvPr id="0" name=""/>
        <dsp:cNvSpPr/>
      </dsp:nvSpPr>
      <dsp:spPr>
        <a:xfrm>
          <a:off x="0" y="2839029"/>
          <a:ext cx="6900512" cy="567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93FA18-A11E-4412-9141-FD1F3EE82CD6}">
      <dsp:nvSpPr>
        <dsp:cNvPr id="0" name=""/>
        <dsp:cNvSpPr/>
      </dsp:nvSpPr>
      <dsp:spPr>
        <a:xfrm>
          <a:off x="171720" y="2966755"/>
          <a:ext cx="312218" cy="31221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DF80F4-0F7E-470D-9E77-693E8F0C8D39}">
      <dsp:nvSpPr>
        <dsp:cNvPr id="0" name=""/>
        <dsp:cNvSpPr/>
      </dsp:nvSpPr>
      <dsp:spPr>
        <a:xfrm>
          <a:off x="655659" y="2839029"/>
          <a:ext cx="6244852" cy="56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78" tIns="60078" rIns="60078" bIns="60078" numCol="1" spcCol="1270" anchor="ctr" anchorCtr="0">
          <a:noAutofit/>
        </a:bodyPr>
        <a:lstStyle/>
        <a:p>
          <a:pPr marL="0" lvl="0" indent="0" algn="l" defTabSz="711200">
            <a:lnSpc>
              <a:spcPct val="90000"/>
            </a:lnSpc>
            <a:spcBef>
              <a:spcPct val="0"/>
            </a:spcBef>
            <a:spcAft>
              <a:spcPct val="35000"/>
            </a:spcAft>
            <a:buNone/>
          </a:pPr>
          <a:r>
            <a:rPr lang="en-US" sz="1600" kern="1200"/>
            <a:t>Perform a multiple Linear Regression using highly correlated predictors</a:t>
          </a:r>
        </a:p>
      </dsp:txBody>
      <dsp:txXfrm>
        <a:off x="655659" y="2839029"/>
        <a:ext cx="6244852" cy="567670"/>
      </dsp:txXfrm>
    </dsp:sp>
    <dsp:sp modelId="{7CCC371C-5C7E-43E0-A095-1D7BC5F02D8C}">
      <dsp:nvSpPr>
        <dsp:cNvPr id="0" name=""/>
        <dsp:cNvSpPr/>
      </dsp:nvSpPr>
      <dsp:spPr>
        <a:xfrm>
          <a:off x="0" y="3548618"/>
          <a:ext cx="6900512" cy="567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5D2323-AA98-450E-BDE1-0C4DD475C00A}">
      <dsp:nvSpPr>
        <dsp:cNvPr id="0" name=""/>
        <dsp:cNvSpPr/>
      </dsp:nvSpPr>
      <dsp:spPr>
        <a:xfrm>
          <a:off x="171720" y="3676344"/>
          <a:ext cx="312218" cy="31221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D22B44-2F83-4F82-A097-BCAB619BC52B}">
      <dsp:nvSpPr>
        <dsp:cNvPr id="0" name=""/>
        <dsp:cNvSpPr/>
      </dsp:nvSpPr>
      <dsp:spPr>
        <a:xfrm>
          <a:off x="655659" y="3548618"/>
          <a:ext cx="6244852" cy="56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78" tIns="60078" rIns="60078" bIns="60078" numCol="1" spcCol="1270" anchor="ctr" anchorCtr="0">
          <a:noAutofit/>
        </a:bodyPr>
        <a:lstStyle/>
        <a:p>
          <a:pPr marL="0" lvl="0" indent="0" algn="l" defTabSz="711200">
            <a:lnSpc>
              <a:spcPct val="90000"/>
            </a:lnSpc>
            <a:spcBef>
              <a:spcPct val="0"/>
            </a:spcBef>
            <a:spcAft>
              <a:spcPct val="35000"/>
            </a:spcAft>
            <a:buNone/>
          </a:pPr>
          <a:r>
            <a:rPr lang="en-US" sz="1600" kern="1200"/>
            <a:t>Standardization using logarithm transformation </a:t>
          </a:r>
        </a:p>
      </dsp:txBody>
      <dsp:txXfrm>
        <a:off x="655659" y="3548618"/>
        <a:ext cx="6244852" cy="567670"/>
      </dsp:txXfrm>
    </dsp:sp>
    <dsp:sp modelId="{EB19DB6C-A985-46F6-AA70-E8BC0B2409D9}">
      <dsp:nvSpPr>
        <dsp:cNvPr id="0" name=""/>
        <dsp:cNvSpPr/>
      </dsp:nvSpPr>
      <dsp:spPr>
        <a:xfrm>
          <a:off x="0" y="4258206"/>
          <a:ext cx="6900512" cy="567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ED9D77-995A-4FD1-A603-606312FD5CC9}">
      <dsp:nvSpPr>
        <dsp:cNvPr id="0" name=""/>
        <dsp:cNvSpPr/>
      </dsp:nvSpPr>
      <dsp:spPr>
        <a:xfrm>
          <a:off x="171720" y="4385932"/>
          <a:ext cx="312218" cy="31221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8DE9ED-120E-42FF-B3C0-580B8634AFDE}">
      <dsp:nvSpPr>
        <dsp:cNvPr id="0" name=""/>
        <dsp:cNvSpPr/>
      </dsp:nvSpPr>
      <dsp:spPr>
        <a:xfrm>
          <a:off x="655659" y="4258206"/>
          <a:ext cx="6244852" cy="56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78" tIns="60078" rIns="60078" bIns="60078" numCol="1" spcCol="1270" anchor="ctr" anchorCtr="0">
          <a:noAutofit/>
        </a:bodyPr>
        <a:lstStyle/>
        <a:p>
          <a:pPr marL="0" lvl="0" indent="0" algn="l" defTabSz="711200">
            <a:lnSpc>
              <a:spcPct val="90000"/>
            </a:lnSpc>
            <a:spcBef>
              <a:spcPct val="0"/>
            </a:spcBef>
            <a:spcAft>
              <a:spcPct val="35000"/>
            </a:spcAft>
            <a:buNone/>
          </a:pPr>
          <a:r>
            <a:rPr lang="en-US" sz="1600" kern="1200"/>
            <a:t>Perform the final Multiple linear regression using transformed values.</a:t>
          </a:r>
        </a:p>
      </dsp:txBody>
      <dsp:txXfrm>
        <a:off x="655659" y="4258206"/>
        <a:ext cx="6244852" cy="567670"/>
      </dsp:txXfrm>
    </dsp:sp>
    <dsp:sp modelId="{2C4FFBD9-DD00-4E7F-A4FE-6852697A5160}">
      <dsp:nvSpPr>
        <dsp:cNvPr id="0" name=""/>
        <dsp:cNvSpPr/>
      </dsp:nvSpPr>
      <dsp:spPr>
        <a:xfrm>
          <a:off x="0" y="4967795"/>
          <a:ext cx="6900512" cy="567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4BA800-CDEF-45E4-9DC5-7F43E8F334D2}">
      <dsp:nvSpPr>
        <dsp:cNvPr id="0" name=""/>
        <dsp:cNvSpPr/>
      </dsp:nvSpPr>
      <dsp:spPr>
        <a:xfrm>
          <a:off x="171720" y="5095521"/>
          <a:ext cx="312218" cy="312218"/>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48D46C-0420-4D74-9856-F3D71CCB61B7}">
      <dsp:nvSpPr>
        <dsp:cNvPr id="0" name=""/>
        <dsp:cNvSpPr/>
      </dsp:nvSpPr>
      <dsp:spPr>
        <a:xfrm>
          <a:off x="655659" y="4967795"/>
          <a:ext cx="6244852" cy="56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78" tIns="60078" rIns="60078" bIns="60078" numCol="1" spcCol="1270" anchor="ctr" anchorCtr="0">
          <a:noAutofit/>
        </a:bodyPr>
        <a:lstStyle/>
        <a:p>
          <a:pPr marL="0" lvl="0" indent="0" algn="l" defTabSz="711200">
            <a:lnSpc>
              <a:spcPct val="90000"/>
            </a:lnSpc>
            <a:spcBef>
              <a:spcPct val="0"/>
            </a:spcBef>
            <a:spcAft>
              <a:spcPct val="35000"/>
            </a:spcAft>
            <a:buNone/>
          </a:pPr>
          <a:r>
            <a:rPr lang="en-US" sz="1600" kern="1200"/>
            <a:t>Model Evaluation: Assess performance of our final multiple linear regression model</a:t>
          </a:r>
        </a:p>
      </dsp:txBody>
      <dsp:txXfrm>
        <a:off x="655659" y="4967795"/>
        <a:ext cx="6244852" cy="5676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93" indent="0" algn="ctr">
              <a:buNone/>
              <a:defRPr sz="2000"/>
            </a:lvl2pPr>
            <a:lvl3pPr marL="914383" indent="0" algn="ctr">
              <a:buNone/>
              <a:defRPr sz="1801"/>
            </a:lvl3pPr>
            <a:lvl4pPr marL="1371576" indent="0" algn="ctr">
              <a:buNone/>
              <a:defRPr sz="1600"/>
            </a:lvl4pPr>
            <a:lvl5pPr marL="1828768" indent="0" algn="ctr">
              <a:buNone/>
              <a:defRPr sz="1600"/>
            </a:lvl5pPr>
            <a:lvl6pPr marL="2285960" indent="0" algn="ctr">
              <a:buNone/>
              <a:defRPr sz="1600"/>
            </a:lvl6pPr>
            <a:lvl7pPr marL="2743152" indent="0" algn="ctr">
              <a:buNone/>
              <a:defRPr sz="1600"/>
            </a:lvl7pPr>
            <a:lvl8pPr marL="3200345" indent="0" algn="ctr">
              <a:buNone/>
              <a:defRPr sz="1600"/>
            </a:lvl8pPr>
            <a:lvl9pPr marL="3657536"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1"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3" y="1709747"/>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3" y="4589472"/>
            <a:ext cx="10515600" cy="1500187"/>
          </a:xfrm>
        </p:spPr>
        <p:txBody>
          <a:bodyPr/>
          <a:lstStyle>
            <a:lvl1pPr marL="0" indent="0">
              <a:buNone/>
              <a:defRPr sz="2400">
                <a:solidFill>
                  <a:schemeClr val="tx1">
                    <a:tint val="75000"/>
                  </a:schemeClr>
                </a:solidFill>
              </a:defRPr>
            </a:lvl1pPr>
            <a:lvl2pPr marL="457193" indent="0">
              <a:buNone/>
              <a:defRPr sz="2000">
                <a:solidFill>
                  <a:schemeClr val="tx1">
                    <a:tint val="75000"/>
                  </a:schemeClr>
                </a:solidFill>
              </a:defRPr>
            </a:lvl2pPr>
            <a:lvl3pPr marL="914383" indent="0">
              <a:buNone/>
              <a:defRPr sz="1801">
                <a:solidFill>
                  <a:schemeClr val="tx1">
                    <a:tint val="75000"/>
                  </a:schemeClr>
                </a:solidFill>
              </a:defRPr>
            </a:lvl3pPr>
            <a:lvl4pPr marL="1371576" indent="0">
              <a:buNone/>
              <a:defRPr sz="1600">
                <a:solidFill>
                  <a:schemeClr val="tx1">
                    <a:tint val="75000"/>
                  </a:schemeClr>
                </a:solidFill>
              </a:defRPr>
            </a:lvl4pPr>
            <a:lvl5pPr marL="1828768" indent="0">
              <a:buNone/>
              <a:defRPr sz="1600">
                <a:solidFill>
                  <a:schemeClr val="tx1">
                    <a:tint val="75000"/>
                  </a:schemeClr>
                </a:solidFill>
              </a:defRPr>
            </a:lvl5pPr>
            <a:lvl6pPr marL="2285960" indent="0">
              <a:buNone/>
              <a:defRPr sz="1600">
                <a:solidFill>
                  <a:schemeClr val="tx1">
                    <a:tint val="75000"/>
                  </a:schemeClr>
                </a:solidFill>
              </a:defRPr>
            </a:lvl6pPr>
            <a:lvl7pPr marL="2743152" indent="0">
              <a:buNone/>
              <a:defRPr sz="1600">
                <a:solidFill>
                  <a:schemeClr val="tx1">
                    <a:tint val="75000"/>
                  </a:schemeClr>
                </a:solidFill>
              </a:defRPr>
            </a:lvl7pPr>
            <a:lvl8pPr marL="3200345" indent="0">
              <a:buNone/>
              <a:defRPr sz="1600">
                <a:solidFill>
                  <a:schemeClr val="tx1">
                    <a:tint val="75000"/>
                  </a:schemeClr>
                </a:solidFill>
              </a:defRPr>
            </a:lvl8pPr>
            <a:lvl9pPr marL="365753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90"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91" y="1681163"/>
            <a:ext cx="5157787" cy="823912"/>
          </a:xfrm>
        </p:spPr>
        <p:txBody>
          <a:bodyPr anchor="b"/>
          <a:lstStyle>
            <a:lvl1pPr marL="0" indent="0">
              <a:buNone/>
              <a:defRPr sz="2400" b="1"/>
            </a:lvl1pPr>
            <a:lvl2pPr marL="457193" indent="0">
              <a:buNone/>
              <a:defRPr sz="2000" b="1"/>
            </a:lvl2pPr>
            <a:lvl3pPr marL="914383" indent="0">
              <a:buNone/>
              <a:defRPr sz="1801" b="1"/>
            </a:lvl3pPr>
            <a:lvl4pPr marL="1371576" indent="0">
              <a:buNone/>
              <a:defRPr sz="1600" b="1"/>
            </a:lvl4pPr>
            <a:lvl5pPr marL="1828768" indent="0">
              <a:buNone/>
              <a:defRPr sz="1600" b="1"/>
            </a:lvl5pPr>
            <a:lvl6pPr marL="2285960" indent="0">
              <a:buNone/>
              <a:defRPr sz="1600" b="1"/>
            </a:lvl6pPr>
            <a:lvl7pPr marL="2743152" indent="0">
              <a:buNone/>
              <a:defRPr sz="1600" b="1"/>
            </a:lvl7pPr>
            <a:lvl8pPr marL="3200345" indent="0">
              <a:buNone/>
              <a:defRPr sz="1600" b="1"/>
            </a:lvl8pPr>
            <a:lvl9pPr marL="3657536"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91"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93" indent="0">
              <a:buNone/>
              <a:defRPr sz="2000" b="1"/>
            </a:lvl2pPr>
            <a:lvl3pPr marL="914383" indent="0">
              <a:buNone/>
              <a:defRPr sz="1801" b="1"/>
            </a:lvl3pPr>
            <a:lvl4pPr marL="1371576" indent="0">
              <a:buNone/>
              <a:defRPr sz="1600" b="1"/>
            </a:lvl4pPr>
            <a:lvl5pPr marL="1828768" indent="0">
              <a:buNone/>
              <a:defRPr sz="1600" b="1"/>
            </a:lvl5pPr>
            <a:lvl6pPr marL="2285960" indent="0">
              <a:buNone/>
              <a:defRPr sz="1600" b="1"/>
            </a:lvl6pPr>
            <a:lvl7pPr marL="2743152" indent="0">
              <a:buNone/>
              <a:defRPr sz="1600" b="1"/>
            </a:lvl7pPr>
            <a:lvl8pPr marL="3200345" indent="0">
              <a:buNone/>
              <a:defRPr sz="1600" b="1"/>
            </a:lvl8pPr>
            <a:lvl9pPr marL="365753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2" y="457200"/>
            <a:ext cx="3932239"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9" y="987433"/>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2" y="2057400"/>
            <a:ext cx="3932239" cy="3811588"/>
          </a:xfrm>
        </p:spPr>
        <p:txBody>
          <a:bodyPr/>
          <a:lstStyle>
            <a:lvl1pPr marL="0" indent="0">
              <a:buNone/>
              <a:defRPr sz="1600"/>
            </a:lvl1pPr>
            <a:lvl2pPr marL="457193" indent="0">
              <a:buNone/>
              <a:defRPr sz="1401"/>
            </a:lvl2pPr>
            <a:lvl3pPr marL="914383" indent="0">
              <a:buNone/>
              <a:defRPr sz="1200"/>
            </a:lvl3pPr>
            <a:lvl4pPr marL="1371576" indent="0">
              <a:buNone/>
              <a:defRPr sz="1001"/>
            </a:lvl4pPr>
            <a:lvl5pPr marL="1828768" indent="0">
              <a:buNone/>
              <a:defRPr sz="1001"/>
            </a:lvl5pPr>
            <a:lvl6pPr marL="2285960" indent="0">
              <a:buNone/>
              <a:defRPr sz="1001"/>
            </a:lvl6pPr>
            <a:lvl7pPr marL="2743152" indent="0">
              <a:buNone/>
              <a:defRPr sz="1001"/>
            </a:lvl7pPr>
            <a:lvl8pPr marL="3200345" indent="0">
              <a:buNone/>
              <a:defRPr sz="1001"/>
            </a:lvl8pPr>
            <a:lvl9pPr marL="3657536" indent="0">
              <a:buNone/>
              <a:defRPr sz="1001"/>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2" y="457200"/>
            <a:ext cx="3932239"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9" y="987433"/>
            <a:ext cx="6172201" cy="4873625"/>
          </a:xfrm>
        </p:spPr>
        <p:txBody>
          <a:bodyPr anchor="t"/>
          <a:lstStyle>
            <a:lvl1pPr marL="0" indent="0">
              <a:buNone/>
              <a:defRPr sz="3200"/>
            </a:lvl1pPr>
            <a:lvl2pPr marL="457193" indent="0">
              <a:buNone/>
              <a:defRPr sz="2800"/>
            </a:lvl2pPr>
            <a:lvl3pPr marL="914383" indent="0">
              <a:buNone/>
              <a:defRPr sz="2400"/>
            </a:lvl3pPr>
            <a:lvl4pPr marL="1371576" indent="0">
              <a:buNone/>
              <a:defRPr sz="2000"/>
            </a:lvl4pPr>
            <a:lvl5pPr marL="1828768" indent="0">
              <a:buNone/>
              <a:defRPr sz="2000"/>
            </a:lvl5pPr>
            <a:lvl6pPr marL="2285960" indent="0">
              <a:buNone/>
              <a:defRPr sz="2000"/>
            </a:lvl6pPr>
            <a:lvl7pPr marL="2743152" indent="0">
              <a:buNone/>
              <a:defRPr sz="2000"/>
            </a:lvl7pPr>
            <a:lvl8pPr marL="3200345" indent="0">
              <a:buNone/>
              <a:defRPr sz="2000"/>
            </a:lvl8pPr>
            <a:lvl9pPr marL="3657536" indent="0">
              <a:buNone/>
              <a:defRPr sz="2000"/>
            </a:lvl9pPr>
          </a:lstStyle>
          <a:p>
            <a:r>
              <a:rPr lang="en-US"/>
              <a:t>Click icon to add picture</a:t>
            </a:r>
          </a:p>
        </p:txBody>
      </p:sp>
      <p:sp>
        <p:nvSpPr>
          <p:cNvPr id="4" name="Text Placeholder 3"/>
          <p:cNvSpPr>
            <a:spLocks noGrp="1"/>
          </p:cNvSpPr>
          <p:nvPr>
            <p:ph type="body" sz="half" idx="2"/>
          </p:nvPr>
        </p:nvSpPr>
        <p:spPr>
          <a:xfrm>
            <a:off x="839792" y="2057400"/>
            <a:ext cx="3932239" cy="3811588"/>
          </a:xfrm>
        </p:spPr>
        <p:txBody>
          <a:bodyPr/>
          <a:lstStyle>
            <a:lvl1pPr marL="0" indent="0">
              <a:buNone/>
              <a:defRPr sz="1600"/>
            </a:lvl1pPr>
            <a:lvl2pPr marL="457193" indent="0">
              <a:buNone/>
              <a:defRPr sz="1401"/>
            </a:lvl2pPr>
            <a:lvl3pPr marL="914383" indent="0">
              <a:buNone/>
              <a:defRPr sz="1200"/>
            </a:lvl3pPr>
            <a:lvl4pPr marL="1371576" indent="0">
              <a:buNone/>
              <a:defRPr sz="1001"/>
            </a:lvl4pPr>
            <a:lvl5pPr marL="1828768" indent="0">
              <a:buNone/>
              <a:defRPr sz="1001"/>
            </a:lvl5pPr>
            <a:lvl6pPr marL="2285960" indent="0">
              <a:buNone/>
              <a:defRPr sz="1001"/>
            </a:lvl6pPr>
            <a:lvl7pPr marL="2743152" indent="0">
              <a:buNone/>
              <a:defRPr sz="1001"/>
            </a:lvl7pPr>
            <a:lvl8pPr marL="3200345" indent="0">
              <a:buNone/>
              <a:defRPr sz="1001"/>
            </a:lvl8pPr>
            <a:lvl9pPr marL="3657536" indent="0">
              <a:buNone/>
              <a:defRPr sz="1001"/>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1" y="635635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6/2/2023</a:t>
            </a:fld>
            <a:endParaRPr lang="en-US"/>
          </a:p>
        </p:txBody>
      </p:sp>
      <p:sp>
        <p:nvSpPr>
          <p:cNvPr id="5" name="Footer Placeholder 4"/>
          <p:cNvSpPr>
            <a:spLocks noGrp="1"/>
          </p:cNvSpPr>
          <p:nvPr>
            <p:ph type="ftr" sz="quarter" idx="3"/>
          </p:nvPr>
        </p:nvSpPr>
        <p:spPr>
          <a:xfrm>
            <a:off x="4038601" y="635635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8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5" indent="-228595" algn="l" defTabSz="914383"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788" indent="-228595" algn="l" defTabSz="914383"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2980" indent="-228595" algn="l" defTabSz="914383"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172" indent="-228595" algn="l" defTabSz="9143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4pPr>
      <a:lvl5pPr marL="2057365" indent="-228595" algn="l" defTabSz="9143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5pPr>
      <a:lvl6pPr marL="2514556" indent="-228595" algn="l" defTabSz="9143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6pPr>
      <a:lvl7pPr marL="2971748" indent="-228595" algn="l" defTabSz="9143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7pPr>
      <a:lvl8pPr marL="3428940" indent="-228595" algn="l" defTabSz="9143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8pPr>
      <a:lvl9pPr marL="3886132" indent="-228595" algn="l" defTabSz="9143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383" rtl="0" eaLnBrk="1" latinLnBrk="0" hangingPunct="1">
        <a:defRPr sz="1801" kern="1200">
          <a:solidFill>
            <a:schemeClr val="tx1"/>
          </a:solidFill>
          <a:latin typeface="+mn-lt"/>
          <a:ea typeface="+mn-ea"/>
          <a:cs typeface="+mn-cs"/>
        </a:defRPr>
      </a:lvl1pPr>
      <a:lvl2pPr marL="457193" algn="l" defTabSz="914383" rtl="0" eaLnBrk="1" latinLnBrk="0" hangingPunct="1">
        <a:defRPr sz="1801" kern="1200">
          <a:solidFill>
            <a:schemeClr val="tx1"/>
          </a:solidFill>
          <a:latin typeface="+mn-lt"/>
          <a:ea typeface="+mn-ea"/>
          <a:cs typeface="+mn-cs"/>
        </a:defRPr>
      </a:lvl2pPr>
      <a:lvl3pPr marL="914383" algn="l" defTabSz="914383" rtl="0" eaLnBrk="1" latinLnBrk="0" hangingPunct="1">
        <a:defRPr sz="1801" kern="1200">
          <a:solidFill>
            <a:schemeClr val="tx1"/>
          </a:solidFill>
          <a:latin typeface="+mn-lt"/>
          <a:ea typeface="+mn-ea"/>
          <a:cs typeface="+mn-cs"/>
        </a:defRPr>
      </a:lvl3pPr>
      <a:lvl4pPr marL="1371576" algn="l" defTabSz="914383" rtl="0" eaLnBrk="1" latinLnBrk="0" hangingPunct="1">
        <a:defRPr sz="1801" kern="1200">
          <a:solidFill>
            <a:schemeClr val="tx1"/>
          </a:solidFill>
          <a:latin typeface="+mn-lt"/>
          <a:ea typeface="+mn-ea"/>
          <a:cs typeface="+mn-cs"/>
        </a:defRPr>
      </a:lvl4pPr>
      <a:lvl5pPr marL="1828768" algn="l" defTabSz="914383" rtl="0" eaLnBrk="1" latinLnBrk="0" hangingPunct="1">
        <a:defRPr sz="1801" kern="1200">
          <a:solidFill>
            <a:schemeClr val="tx1"/>
          </a:solidFill>
          <a:latin typeface="+mn-lt"/>
          <a:ea typeface="+mn-ea"/>
          <a:cs typeface="+mn-cs"/>
        </a:defRPr>
      </a:lvl5pPr>
      <a:lvl6pPr marL="2285960" algn="l" defTabSz="914383" rtl="0" eaLnBrk="1" latinLnBrk="0" hangingPunct="1">
        <a:defRPr sz="1801" kern="1200">
          <a:solidFill>
            <a:schemeClr val="tx1"/>
          </a:solidFill>
          <a:latin typeface="+mn-lt"/>
          <a:ea typeface="+mn-ea"/>
          <a:cs typeface="+mn-cs"/>
        </a:defRPr>
      </a:lvl6pPr>
      <a:lvl7pPr marL="2743152" algn="l" defTabSz="914383" rtl="0" eaLnBrk="1" latinLnBrk="0" hangingPunct="1">
        <a:defRPr sz="1801" kern="1200">
          <a:solidFill>
            <a:schemeClr val="tx1"/>
          </a:solidFill>
          <a:latin typeface="+mn-lt"/>
          <a:ea typeface="+mn-ea"/>
          <a:cs typeface="+mn-cs"/>
        </a:defRPr>
      </a:lvl7pPr>
      <a:lvl8pPr marL="3200345" algn="l" defTabSz="914383" rtl="0" eaLnBrk="1" latinLnBrk="0" hangingPunct="1">
        <a:defRPr sz="1801" kern="1200">
          <a:solidFill>
            <a:schemeClr val="tx1"/>
          </a:solidFill>
          <a:latin typeface="+mn-lt"/>
          <a:ea typeface="+mn-ea"/>
          <a:cs typeface="+mn-cs"/>
        </a:defRPr>
      </a:lvl8pPr>
      <a:lvl9pPr marL="3657536" algn="l" defTabSz="91438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8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96" name="Right Triangle 8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97" name="Rectangle 9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6" y="623278"/>
            <a:ext cx="10905054" cy="5607883"/>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 name="Title 1">
            <a:extLst>
              <a:ext uri="{FF2B5EF4-FFF2-40B4-BE49-F238E27FC236}">
                <a16:creationId xmlns:a16="http://schemas.microsoft.com/office/drawing/2014/main" id="{8E050BE3-E464-7758-218E-E5B9847197F4}"/>
              </a:ext>
            </a:extLst>
          </p:cNvPr>
          <p:cNvSpPr>
            <a:spLocks noGrp="1"/>
          </p:cNvSpPr>
          <p:nvPr>
            <p:ph type="title"/>
          </p:nvPr>
        </p:nvSpPr>
        <p:spPr>
          <a:xfrm>
            <a:off x="1285245" y="1008997"/>
            <a:ext cx="9231410" cy="3542046"/>
          </a:xfrm>
        </p:spPr>
        <p:txBody>
          <a:bodyPr vert="horz" lIns="91440" tIns="45721" rIns="91440" bIns="45721" rtlCol="0" anchor="b">
            <a:normAutofit/>
          </a:bodyPr>
          <a:lstStyle/>
          <a:p>
            <a:r>
              <a:rPr lang="en-US" sz="8100" dirty="0">
                <a:ln w="22225">
                  <a:solidFill>
                    <a:schemeClr val="tx1"/>
                  </a:solidFill>
                  <a:miter lim="800000"/>
                </a:ln>
              </a:rPr>
              <a:t>SIXTH-SENSE AGENCY HOUSE PRICE PREDICTION MODEL</a:t>
            </a:r>
          </a:p>
        </p:txBody>
      </p:sp>
    </p:spTree>
    <p:extLst>
      <p:ext uri="{BB962C8B-B14F-4D97-AF65-F5344CB8AC3E}">
        <p14:creationId xmlns:p14="http://schemas.microsoft.com/office/powerpoint/2010/main" val="66932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5"/>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 name="Title 1">
            <a:extLst>
              <a:ext uri="{FF2B5EF4-FFF2-40B4-BE49-F238E27FC236}">
                <a16:creationId xmlns:a16="http://schemas.microsoft.com/office/drawing/2014/main" id="{08F0306A-E0C3-032D-BA22-1205C4D9A33B}"/>
              </a:ext>
            </a:extLst>
          </p:cNvPr>
          <p:cNvSpPr>
            <a:spLocks noGrp="1"/>
          </p:cNvSpPr>
          <p:nvPr>
            <p:ph type="title"/>
          </p:nvPr>
        </p:nvSpPr>
        <p:spPr>
          <a:xfrm>
            <a:off x="795531" y="1041011"/>
            <a:ext cx="7068313" cy="646475"/>
          </a:xfrm>
          <a:ln>
            <a:solidFill>
              <a:srgbClr val="FFC000"/>
            </a:solidFill>
          </a:ln>
        </p:spPr>
        <p:txBody>
          <a:bodyPr anchor="b">
            <a:normAutofit/>
          </a:bodyPr>
          <a:lstStyle/>
          <a:p>
            <a:r>
              <a:rPr lang="en-US" sz="3200" dirty="0">
                <a:latin typeface="Georgia" panose="02040502050405020303" pitchFamily="18" charset="0"/>
                <a:cs typeface="Calibri Light"/>
              </a:rPr>
              <a:t>Residual plot for our Improved Model</a:t>
            </a:r>
          </a:p>
        </p:txBody>
      </p:sp>
      <p:sp>
        <p:nvSpPr>
          <p:cNvPr id="39" name="Rectangle 38">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41" name="Rectangle 4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4" name="Picture 4">
            <a:extLst>
              <a:ext uri="{FF2B5EF4-FFF2-40B4-BE49-F238E27FC236}">
                <a16:creationId xmlns:a16="http://schemas.microsoft.com/office/drawing/2014/main" id="{6B1DA58A-7DFA-EAC4-4147-859D5DB806B5}"/>
              </a:ext>
            </a:extLst>
          </p:cNvPr>
          <p:cNvPicPr>
            <a:picLocks noChangeAspect="1"/>
          </p:cNvPicPr>
          <p:nvPr/>
        </p:nvPicPr>
        <p:blipFill>
          <a:blip r:embed="rId2"/>
          <a:stretch>
            <a:fillRect/>
          </a:stretch>
        </p:blipFill>
        <p:spPr>
          <a:xfrm>
            <a:off x="635297" y="2707999"/>
            <a:ext cx="5150279" cy="3347680"/>
          </a:xfrm>
          <a:prstGeom prst="rect">
            <a:avLst/>
          </a:prstGeom>
        </p:spPr>
      </p:pic>
      <p:sp>
        <p:nvSpPr>
          <p:cNvPr id="31" name="Content Placeholder 7">
            <a:extLst>
              <a:ext uri="{FF2B5EF4-FFF2-40B4-BE49-F238E27FC236}">
                <a16:creationId xmlns:a16="http://schemas.microsoft.com/office/drawing/2014/main" id="{54D2EE2C-4D4A-A468-4B54-1EB5ADFFEC43}"/>
              </a:ext>
            </a:extLst>
          </p:cNvPr>
          <p:cNvSpPr>
            <a:spLocks noGrp="1"/>
          </p:cNvSpPr>
          <p:nvPr>
            <p:ph idx="1"/>
          </p:nvPr>
        </p:nvSpPr>
        <p:spPr>
          <a:xfrm>
            <a:off x="6319025" y="2602530"/>
            <a:ext cx="4530898" cy="3629465"/>
          </a:xfrm>
        </p:spPr>
        <p:txBody>
          <a:bodyPr anchor="ctr">
            <a:normAutofit/>
          </a:bodyPr>
          <a:lstStyle/>
          <a:p>
            <a:pPr>
              <a:buClr>
                <a:srgbClr val="FFC000"/>
              </a:buClr>
              <a:buFont typeface="Courier New" panose="02070309020205020404" pitchFamily="49" charset="0"/>
              <a:buChar char="o"/>
            </a:pPr>
            <a:r>
              <a:rPr lang="en-US" sz="2000" dirty="0">
                <a:latin typeface="Georgia" panose="02040502050405020303" pitchFamily="18" charset="0"/>
                <a:ea typeface="+mn-lt"/>
                <a:cs typeface="+mn-lt"/>
              </a:rPr>
              <a:t>From the plot we can now say that it follows the normality assumption.</a:t>
            </a:r>
          </a:p>
          <a:p>
            <a:pPr>
              <a:buClr>
                <a:srgbClr val="FFC000"/>
              </a:buClr>
              <a:buFont typeface="Courier New" panose="02070309020205020404" pitchFamily="49" charset="0"/>
              <a:buChar char="o"/>
            </a:pPr>
            <a:endParaRPr lang="en-US" sz="2000" dirty="0">
              <a:latin typeface="Georgia" panose="02040502050405020303" pitchFamily="18" charset="0"/>
              <a:ea typeface="Calibri"/>
              <a:cs typeface="Calibri" panose="020F0502020204030204"/>
            </a:endParaRPr>
          </a:p>
          <a:p>
            <a:pPr>
              <a:buClr>
                <a:srgbClr val="FFC000"/>
              </a:buClr>
              <a:buFont typeface="Courier New" panose="02070309020205020404" pitchFamily="49" charset="0"/>
              <a:buChar char="o"/>
            </a:pPr>
            <a:r>
              <a:rPr lang="en-US" sz="2000" dirty="0">
                <a:latin typeface="Georgia" panose="02040502050405020303" pitchFamily="18" charset="0"/>
                <a:cs typeface="Calibri"/>
              </a:rPr>
              <a:t>The spread/dispersion of residuals is more relatively consistent</a:t>
            </a:r>
          </a:p>
          <a:p>
            <a:pPr>
              <a:buClr>
                <a:srgbClr val="FFC000"/>
              </a:buClr>
              <a:buFont typeface="Courier New" panose="02070309020205020404" pitchFamily="49" charset="0"/>
              <a:buChar char="o"/>
            </a:pPr>
            <a:r>
              <a:rPr lang="en-US" sz="2000" dirty="0">
                <a:solidFill>
                  <a:srgbClr val="000000"/>
                </a:solidFill>
                <a:latin typeface="Georgia" panose="02040502050405020303" pitchFamily="18" charset="0"/>
              </a:rPr>
              <a:t>We have a close to perfect goodness of fit.</a:t>
            </a:r>
          </a:p>
        </p:txBody>
      </p:sp>
      <p:sp>
        <p:nvSpPr>
          <p:cNvPr id="43" name="Rectangle 42">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1" y="2313028"/>
            <a:ext cx="781701" cy="1523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Tree>
    <p:extLst>
      <p:ext uri="{BB962C8B-B14F-4D97-AF65-F5344CB8AC3E}">
        <p14:creationId xmlns:p14="http://schemas.microsoft.com/office/powerpoint/2010/main" val="70048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 name="Title 1">
            <a:extLst>
              <a:ext uri="{FF2B5EF4-FFF2-40B4-BE49-F238E27FC236}">
                <a16:creationId xmlns:a16="http://schemas.microsoft.com/office/drawing/2014/main" id="{40576B23-CE82-2901-BC15-329BA0EF5EC6}"/>
              </a:ext>
            </a:extLst>
          </p:cNvPr>
          <p:cNvSpPr>
            <a:spLocks noGrp="1"/>
          </p:cNvSpPr>
          <p:nvPr>
            <p:ph type="title"/>
          </p:nvPr>
        </p:nvSpPr>
        <p:spPr>
          <a:xfrm>
            <a:off x="572497" y="858131"/>
            <a:ext cx="5096786" cy="611755"/>
          </a:xfrm>
          <a:ln>
            <a:solidFill>
              <a:srgbClr val="FFC000"/>
            </a:solidFill>
          </a:ln>
        </p:spPr>
        <p:txBody>
          <a:bodyPr anchor="b">
            <a:normAutofit/>
          </a:bodyPr>
          <a:lstStyle/>
          <a:p>
            <a:r>
              <a:rPr lang="en-US" sz="3200" dirty="0">
                <a:latin typeface="Georgia" panose="02040502050405020303" pitchFamily="18" charset="0"/>
                <a:ea typeface="+mj-lt"/>
                <a:cs typeface="+mj-lt"/>
              </a:rPr>
              <a:t>MODEL EVALUATION</a:t>
            </a:r>
            <a:endParaRPr lang="en-US" sz="3200" dirty="0">
              <a:latin typeface="Georgia" panose="02040502050405020303" pitchFamily="18" charset="0"/>
              <a:cs typeface="Calibri Light"/>
            </a:endParaRPr>
          </a:p>
        </p:txBody>
      </p:sp>
      <p:sp>
        <p:nvSpPr>
          <p:cNvPr id="4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4" y="1681545"/>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1" name="Content Placeholder 2">
            <a:extLst>
              <a:ext uri="{FF2B5EF4-FFF2-40B4-BE49-F238E27FC236}">
                <a16:creationId xmlns:a16="http://schemas.microsoft.com/office/drawing/2014/main" id="{5082581F-2E2F-795E-AD8D-578A7BA7251B}"/>
              </a:ext>
            </a:extLst>
          </p:cNvPr>
          <p:cNvSpPr>
            <a:spLocks noGrp="1"/>
          </p:cNvSpPr>
          <p:nvPr>
            <p:ph idx="1"/>
          </p:nvPr>
        </p:nvSpPr>
        <p:spPr>
          <a:xfrm>
            <a:off x="572494" y="2280374"/>
            <a:ext cx="6405083" cy="4059936"/>
          </a:xfrm>
          <a:ln>
            <a:solidFill>
              <a:srgbClr val="FFC000"/>
            </a:solidFill>
          </a:ln>
        </p:spPr>
        <p:txBody>
          <a:bodyPr vert="horz" lIns="91440" tIns="45721" rIns="91440" bIns="45721" rtlCol="0" anchor="t">
            <a:noAutofit/>
          </a:bodyPr>
          <a:lstStyle/>
          <a:p>
            <a:pPr>
              <a:buClr>
                <a:srgbClr val="FFC000"/>
              </a:buClr>
              <a:buFont typeface="Courier New" panose="02070309020205020404" pitchFamily="49" charset="0"/>
              <a:buChar char="o"/>
            </a:pPr>
            <a:r>
              <a:rPr lang="en-US" sz="2000" dirty="0">
                <a:solidFill>
                  <a:srgbClr val="000000"/>
                </a:solidFill>
                <a:latin typeface="Georgia" panose="02040502050405020303" pitchFamily="18" charset="0"/>
              </a:rPr>
              <a:t>Our r-squared of about 76% explains the variance in price. This shows that a larger proportion of the variability in price is accounted for by the predictor variables.</a:t>
            </a:r>
          </a:p>
          <a:p>
            <a:pPr marL="0" indent="0">
              <a:buClr>
                <a:srgbClr val="FFC000"/>
              </a:buClr>
              <a:buNone/>
            </a:pPr>
            <a:r>
              <a:rPr lang="en-US" sz="2000" dirty="0">
                <a:solidFill>
                  <a:srgbClr val="000000"/>
                </a:solidFill>
                <a:latin typeface="Georgia" panose="02040502050405020303" pitchFamily="18" charset="0"/>
              </a:rPr>
              <a:t> </a:t>
            </a:r>
          </a:p>
          <a:p>
            <a:pPr>
              <a:buClr>
                <a:srgbClr val="FFC000"/>
              </a:buClr>
              <a:buFont typeface="Courier New" panose="02070309020205020404" pitchFamily="49" charset="0"/>
              <a:buChar char="o"/>
            </a:pPr>
            <a:r>
              <a:rPr lang="en-US" sz="2000" dirty="0">
                <a:solidFill>
                  <a:srgbClr val="000000"/>
                </a:solidFill>
                <a:latin typeface="Georgia" panose="02040502050405020303" pitchFamily="18" charset="0"/>
              </a:rPr>
              <a:t>Our Mean Absolute Error, Mean squared Error and Root Mean Squared error of approximately 0.2, 0.1  and 0.3  is low meaning  that our model performance is good.</a:t>
            </a:r>
          </a:p>
        </p:txBody>
      </p:sp>
      <p:pic>
        <p:nvPicPr>
          <p:cNvPr id="22" name="Picture 21" descr="Graph on document with pen">
            <a:extLst>
              <a:ext uri="{FF2B5EF4-FFF2-40B4-BE49-F238E27FC236}">
                <a16:creationId xmlns:a16="http://schemas.microsoft.com/office/drawing/2014/main" id="{67AA2772-7180-5168-13D5-FF6BA6339908}"/>
              </a:ext>
            </a:extLst>
          </p:cNvPr>
          <p:cNvPicPr>
            <a:picLocks noChangeAspect="1"/>
          </p:cNvPicPr>
          <p:nvPr/>
        </p:nvPicPr>
        <p:blipFill rotWithShape="1">
          <a:blip r:embed="rId2"/>
          <a:srcRect l="24666" r="11118" b="2"/>
          <a:stretch/>
        </p:blipFill>
        <p:spPr>
          <a:xfrm>
            <a:off x="7675660" y="2093976"/>
            <a:ext cx="3941065" cy="4096512"/>
          </a:xfrm>
          <a:prstGeom prst="rect">
            <a:avLst/>
          </a:prstGeom>
        </p:spPr>
      </p:pic>
    </p:spTree>
    <p:extLst>
      <p:ext uri="{BB962C8B-B14F-4D97-AF65-F5344CB8AC3E}">
        <p14:creationId xmlns:p14="http://schemas.microsoft.com/office/powerpoint/2010/main" val="4000436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 name="Title 1">
            <a:extLst>
              <a:ext uri="{FF2B5EF4-FFF2-40B4-BE49-F238E27FC236}">
                <a16:creationId xmlns:a16="http://schemas.microsoft.com/office/drawing/2014/main" id="{3262B6ED-5617-7EDB-E971-B14F1C152F3A}"/>
              </a:ext>
            </a:extLst>
          </p:cNvPr>
          <p:cNvSpPr>
            <a:spLocks noGrp="1"/>
          </p:cNvSpPr>
          <p:nvPr>
            <p:ph type="title"/>
          </p:nvPr>
        </p:nvSpPr>
        <p:spPr>
          <a:xfrm>
            <a:off x="5297764" y="1505248"/>
            <a:ext cx="3930644" cy="607022"/>
          </a:xfrm>
          <a:ln>
            <a:solidFill>
              <a:srgbClr val="FFC000"/>
            </a:solidFill>
          </a:ln>
        </p:spPr>
        <p:txBody>
          <a:bodyPr anchor="b">
            <a:normAutofit/>
          </a:bodyPr>
          <a:lstStyle/>
          <a:p>
            <a:r>
              <a:rPr lang="en-US" sz="3200" b="1" dirty="0">
                <a:latin typeface="Georgia" panose="02040502050405020303" pitchFamily="18" charset="0"/>
                <a:ea typeface="+mj-lt"/>
                <a:cs typeface="+mj-lt"/>
              </a:rPr>
              <a:t>Data Limitation</a:t>
            </a:r>
            <a:endParaRPr lang="en-US" sz="3200" b="1" dirty="0">
              <a:latin typeface="Georgia" panose="02040502050405020303" pitchFamily="18" charset="0"/>
            </a:endParaRPr>
          </a:p>
        </p:txBody>
      </p:sp>
      <p:pic>
        <p:nvPicPr>
          <p:cNvPr id="32" name="Picture 15" descr="Stock exchange numbers">
            <a:extLst>
              <a:ext uri="{FF2B5EF4-FFF2-40B4-BE49-F238E27FC236}">
                <a16:creationId xmlns:a16="http://schemas.microsoft.com/office/drawing/2014/main" id="{4B6098AD-6ED7-6A21-1F40-1A73D46A19F3}"/>
              </a:ext>
            </a:extLst>
          </p:cNvPr>
          <p:cNvPicPr>
            <a:picLocks noChangeAspect="1"/>
          </p:cNvPicPr>
          <p:nvPr/>
        </p:nvPicPr>
        <p:blipFill rotWithShape="1">
          <a:blip r:embed="rId2"/>
          <a:srcRect l="26465" r="28203" b="-1"/>
          <a:stretch/>
        </p:blipFill>
        <p:spPr>
          <a:xfrm>
            <a:off x="2" y="11"/>
            <a:ext cx="4657344" cy="6857991"/>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4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9" y="237494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Content Placeholder 2">
            <a:extLst>
              <a:ext uri="{FF2B5EF4-FFF2-40B4-BE49-F238E27FC236}">
                <a16:creationId xmlns:a16="http://schemas.microsoft.com/office/drawing/2014/main" id="{0B1F9553-EDAA-2F16-0644-E38B392D65D5}"/>
              </a:ext>
            </a:extLst>
          </p:cNvPr>
          <p:cNvSpPr>
            <a:spLocks noGrp="1"/>
          </p:cNvSpPr>
          <p:nvPr>
            <p:ph idx="1"/>
          </p:nvPr>
        </p:nvSpPr>
        <p:spPr>
          <a:xfrm>
            <a:off x="5078442" y="2706625"/>
            <a:ext cx="5781822" cy="2944368"/>
          </a:xfrm>
          <a:ln>
            <a:solidFill>
              <a:srgbClr val="FFC000"/>
            </a:solidFill>
          </a:ln>
        </p:spPr>
        <p:txBody>
          <a:bodyPr vert="horz" lIns="91440" tIns="45721" rIns="91440" bIns="45721" rtlCol="0" anchor="t">
            <a:normAutofit/>
          </a:bodyPr>
          <a:lstStyle/>
          <a:p>
            <a:r>
              <a:rPr lang="en-US" sz="2400" dirty="0">
                <a:ea typeface="+mn-lt"/>
                <a:cs typeface="+mn-lt"/>
              </a:rPr>
              <a:t>Data is only from 2014 to 2015. </a:t>
            </a:r>
            <a:endParaRPr lang="en-US" sz="2400" dirty="0">
              <a:ea typeface="Calibri" panose="020F0502020204030204"/>
              <a:cs typeface="Calibri" panose="020F0502020204030204"/>
            </a:endParaRPr>
          </a:p>
          <a:p>
            <a:r>
              <a:rPr lang="en-US" sz="2400" dirty="0">
                <a:ea typeface="+mn-lt"/>
                <a:cs typeface="+mn-lt"/>
              </a:rPr>
              <a:t>Models to predict future sales price would need to be updated with newer data.</a:t>
            </a:r>
            <a:endParaRPr lang="en-US" sz="2400" dirty="0">
              <a:ea typeface="Calibri"/>
              <a:cs typeface="Calibri"/>
            </a:endParaRPr>
          </a:p>
          <a:p>
            <a:r>
              <a:rPr lang="en-US" sz="2400" dirty="0">
                <a:ea typeface="+mn-lt"/>
                <a:cs typeface="+mn-lt"/>
              </a:rPr>
              <a:t>Some data might be missing requiring us to make assumptions that might affect our model performance</a:t>
            </a:r>
            <a:endParaRPr lang="en-US" sz="2400" dirty="0">
              <a:ea typeface="Calibri"/>
              <a:cs typeface="Calibri"/>
            </a:endParaRPr>
          </a:p>
        </p:txBody>
      </p:sp>
    </p:spTree>
    <p:extLst>
      <p:ext uri="{BB962C8B-B14F-4D97-AF65-F5344CB8AC3E}">
        <p14:creationId xmlns:p14="http://schemas.microsoft.com/office/powerpoint/2010/main" val="804791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1"/>
          </a:p>
        </p:txBody>
      </p:sp>
      <p:sp>
        <p:nvSpPr>
          <p:cNvPr id="2" name="Title 1">
            <a:extLst>
              <a:ext uri="{FF2B5EF4-FFF2-40B4-BE49-F238E27FC236}">
                <a16:creationId xmlns:a16="http://schemas.microsoft.com/office/drawing/2014/main" id="{FFA072CC-96AA-6EC4-5EA4-55AA149B4359}"/>
              </a:ext>
            </a:extLst>
          </p:cNvPr>
          <p:cNvSpPr>
            <a:spLocks noGrp="1"/>
          </p:cNvSpPr>
          <p:nvPr>
            <p:ph type="title"/>
          </p:nvPr>
        </p:nvSpPr>
        <p:spPr>
          <a:xfrm>
            <a:off x="1448363" y="381213"/>
            <a:ext cx="3311769" cy="716068"/>
          </a:xfrm>
          <a:ln>
            <a:solidFill>
              <a:srgbClr val="FFC000"/>
            </a:solidFill>
          </a:ln>
        </p:spPr>
        <p:txBody>
          <a:bodyPr>
            <a:normAutofit/>
          </a:bodyPr>
          <a:lstStyle/>
          <a:p>
            <a:r>
              <a:rPr lang="en-US" sz="3200" dirty="0">
                <a:latin typeface="Georgia" panose="02040502050405020303" pitchFamily="18" charset="0"/>
                <a:ea typeface="+mj-lt"/>
                <a:cs typeface="+mj-lt"/>
              </a:rPr>
              <a:t>CONCLUSIONS</a:t>
            </a:r>
            <a:endParaRPr lang="en-US" sz="3200" dirty="0">
              <a:latin typeface="Georgia" panose="02040502050405020303" pitchFamily="18" charset="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11BE5D60-C597-BF91-0396-4FC09C8BEB17}"/>
              </a:ext>
            </a:extLst>
          </p:cNvPr>
          <p:cNvSpPr>
            <a:spLocks noGrp="1"/>
          </p:cNvSpPr>
          <p:nvPr>
            <p:ph idx="1"/>
          </p:nvPr>
        </p:nvSpPr>
        <p:spPr>
          <a:xfrm>
            <a:off x="690127" y="1313390"/>
            <a:ext cx="5532432" cy="5152193"/>
          </a:xfrm>
          <a:ln>
            <a:solidFill>
              <a:srgbClr val="FFC000"/>
            </a:solidFill>
          </a:ln>
        </p:spPr>
        <p:txBody>
          <a:bodyPr vert="horz" lIns="91440" tIns="45721" rIns="91440" bIns="45721" rtlCol="0">
            <a:noAutofit/>
          </a:bodyPr>
          <a:lstStyle/>
          <a:p>
            <a:pPr algn="l">
              <a:buClr>
                <a:srgbClr val="FFC000"/>
              </a:buClr>
              <a:buFont typeface="Courier New" panose="02070309020205020404" pitchFamily="49" charset="0"/>
              <a:buChar char="o"/>
            </a:pPr>
            <a:r>
              <a:rPr lang="en-US" sz="1801" dirty="0">
                <a:solidFill>
                  <a:srgbClr val="212121"/>
                </a:solidFill>
                <a:latin typeface="Georgia" panose="02040502050405020303" pitchFamily="18" charset="0"/>
              </a:rPr>
              <a:t>Square foot of living, grade, square foot above, bathrooms and view are the top 5 factors showing very high influence in the price of a house.</a:t>
            </a:r>
          </a:p>
          <a:p>
            <a:pPr algn="l">
              <a:buClr>
                <a:srgbClr val="FFC000"/>
              </a:buClr>
              <a:buFont typeface="Courier New" panose="02070309020205020404" pitchFamily="49" charset="0"/>
              <a:buChar char="o"/>
            </a:pPr>
            <a:endParaRPr lang="en-US" sz="1801" dirty="0">
              <a:solidFill>
                <a:srgbClr val="212121"/>
              </a:solidFill>
              <a:latin typeface="Georgia" panose="02040502050405020303" pitchFamily="18" charset="0"/>
            </a:endParaRPr>
          </a:p>
          <a:p>
            <a:pPr algn="l">
              <a:buClr>
                <a:srgbClr val="FFC000"/>
              </a:buClr>
              <a:buFont typeface="Courier New" panose="02070309020205020404" pitchFamily="49" charset="0"/>
              <a:buChar char="o"/>
            </a:pPr>
            <a:r>
              <a:rPr lang="en-US" sz="1801" dirty="0">
                <a:solidFill>
                  <a:srgbClr val="212121"/>
                </a:solidFill>
                <a:latin typeface="Georgia" panose="02040502050405020303" pitchFamily="18" charset="0"/>
              </a:rPr>
              <a:t>The higher the house grade, the more price it fetches. Houses with average condition and above tend to fetch high prices. This could be because of  several factors e.g. a house with average condition and above could have been renovated, recently build or have a higher square foot of living. </a:t>
            </a:r>
          </a:p>
          <a:p>
            <a:pPr algn="l">
              <a:buClr>
                <a:srgbClr val="FFC000"/>
              </a:buClr>
              <a:buFont typeface="Courier New" panose="02070309020205020404" pitchFamily="49" charset="0"/>
              <a:buChar char="o"/>
            </a:pPr>
            <a:endParaRPr lang="en-US" sz="1801" dirty="0">
              <a:solidFill>
                <a:srgbClr val="212121"/>
              </a:solidFill>
              <a:latin typeface="Georgia" panose="02040502050405020303" pitchFamily="18" charset="0"/>
            </a:endParaRPr>
          </a:p>
          <a:p>
            <a:pPr algn="l">
              <a:buClr>
                <a:srgbClr val="FFC000"/>
              </a:buClr>
              <a:buFont typeface="Courier New" panose="02070309020205020404" pitchFamily="49" charset="0"/>
              <a:buChar char="o"/>
            </a:pPr>
            <a:r>
              <a:rPr lang="en-US" sz="1801" dirty="0">
                <a:solidFill>
                  <a:srgbClr val="212121"/>
                </a:solidFill>
                <a:latin typeface="Georgia" panose="02040502050405020303" pitchFamily="18" charset="0"/>
              </a:rPr>
              <a:t>From our analysis we can almost conclusively say that renovations have increased the quality of the house thereby increasing in price.</a:t>
            </a:r>
          </a:p>
        </p:txBody>
      </p:sp>
      <p:pic>
        <p:nvPicPr>
          <p:cNvPr id="5" name="Picture 4" descr="Figures of houses in different position and sizes">
            <a:extLst>
              <a:ext uri="{FF2B5EF4-FFF2-40B4-BE49-F238E27FC236}">
                <a16:creationId xmlns:a16="http://schemas.microsoft.com/office/drawing/2014/main" id="{2CDF4497-7950-F4AB-8447-797A3E29209E}"/>
              </a:ext>
            </a:extLst>
          </p:cNvPr>
          <p:cNvPicPr>
            <a:picLocks noChangeAspect="1"/>
          </p:cNvPicPr>
          <p:nvPr/>
        </p:nvPicPr>
        <p:blipFill rotWithShape="1">
          <a:blip r:embed="rId2"/>
          <a:srcRect l="13346" r="30405" b="2"/>
          <a:stretch/>
        </p:blipFill>
        <p:spPr>
          <a:xfrm>
            <a:off x="6374926" y="758519"/>
            <a:ext cx="5122239" cy="5122239"/>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43"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9" y="687829"/>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1" dirty="0"/>
          </a:p>
        </p:txBody>
      </p:sp>
      <p:sp>
        <p:nvSpPr>
          <p:cNvPr id="45"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7" y="921132"/>
            <a:ext cx="791022"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3">
              <a:defRPr/>
            </a:pPr>
            <a:endParaRPr lang="en-US" sz="1801">
              <a:solidFill>
                <a:srgbClr val="FFFFFF"/>
              </a:solidFill>
              <a:latin typeface="Calibri" panose="020F0502020204030204"/>
            </a:endParaRPr>
          </a:p>
        </p:txBody>
      </p:sp>
    </p:spTree>
    <p:extLst>
      <p:ext uri="{BB962C8B-B14F-4D97-AF65-F5344CB8AC3E}">
        <p14:creationId xmlns:p14="http://schemas.microsoft.com/office/powerpoint/2010/main" val="2419230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DBF2F9D-983F-4E90-827D-5A23216DE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 name="Title 1">
            <a:extLst>
              <a:ext uri="{FF2B5EF4-FFF2-40B4-BE49-F238E27FC236}">
                <a16:creationId xmlns:a16="http://schemas.microsoft.com/office/drawing/2014/main" id="{2C2BC813-F0FD-7E65-ED5A-790A8746734F}"/>
              </a:ext>
            </a:extLst>
          </p:cNvPr>
          <p:cNvSpPr>
            <a:spLocks noGrp="1"/>
          </p:cNvSpPr>
          <p:nvPr>
            <p:ph type="title"/>
          </p:nvPr>
        </p:nvSpPr>
        <p:spPr>
          <a:xfrm>
            <a:off x="5818487" y="837005"/>
            <a:ext cx="4901215" cy="634080"/>
          </a:xfrm>
          <a:ln>
            <a:solidFill>
              <a:srgbClr val="FFC000"/>
            </a:solidFill>
          </a:ln>
        </p:spPr>
        <p:txBody>
          <a:bodyPr anchor="b">
            <a:normAutofit/>
          </a:bodyPr>
          <a:lstStyle/>
          <a:p>
            <a:r>
              <a:rPr lang="en-US" sz="3200" dirty="0">
                <a:latin typeface="Georgia" panose="02040502050405020303" pitchFamily="18" charset="0"/>
                <a:ea typeface="+mj-lt"/>
                <a:cs typeface="+mj-lt"/>
              </a:rPr>
              <a:t>RECOMMENDATIONS</a:t>
            </a:r>
            <a:endParaRPr lang="en-US" sz="3200" dirty="0">
              <a:latin typeface="Georgia" panose="02040502050405020303" pitchFamily="18" charset="0"/>
              <a:ea typeface="Calibri Light"/>
              <a:cs typeface="Calibri Light"/>
            </a:endParaRPr>
          </a:p>
        </p:txBody>
      </p:sp>
      <p:sp>
        <p:nvSpPr>
          <p:cNvPr id="2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14" y="554156"/>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sz="1801"/>
          </a:p>
        </p:txBody>
      </p:sp>
      <p:sp>
        <p:nvSpPr>
          <p:cNvPr id="27"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9" y="837009"/>
            <a:ext cx="112425" cy="112425"/>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sz="1801"/>
          </a:p>
        </p:txBody>
      </p:sp>
      <p:sp>
        <p:nvSpPr>
          <p:cNvPr id="29"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54" y="1472479"/>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sz="1801"/>
          </a:p>
        </p:txBody>
      </p:sp>
      <p:pic>
        <p:nvPicPr>
          <p:cNvPr id="5" name="Picture 4" descr="Houses in a subdivision">
            <a:extLst>
              <a:ext uri="{FF2B5EF4-FFF2-40B4-BE49-F238E27FC236}">
                <a16:creationId xmlns:a16="http://schemas.microsoft.com/office/drawing/2014/main" id="{D469B419-5AF0-E063-A0AA-31EE4E2C9FA5}"/>
              </a:ext>
            </a:extLst>
          </p:cNvPr>
          <p:cNvPicPr>
            <a:picLocks noChangeAspect="1"/>
          </p:cNvPicPr>
          <p:nvPr/>
        </p:nvPicPr>
        <p:blipFill rotWithShape="1">
          <a:blip r:embed="rId2"/>
          <a:srcRect l="23223" r="10028" b="2"/>
          <a:stretch/>
        </p:blipFill>
        <p:spPr>
          <a:xfrm>
            <a:off x="355243" y="1389652"/>
            <a:ext cx="4302905" cy="4302905"/>
          </a:xfrm>
          <a:custGeom>
            <a:avLst/>
            <a:gdLst/>
            <a:ahLst/>
            <a:cxnLst/>
            <a:rect l="l" t="t" r="r" b="b"/>
            <a:pathLst>
              <a:path w="2242226" h="2242226">
                <a:moveTo>
                  <a:pt x="1121113" y="0"/>
                </a:moveTo>
                <a:cubicBezTo>
                  <a:pt x="1740287" y="0"/>
                  <a:pt x="2242226" y="501939"/>
                  <a:pt x="2242226" y="1121113"/>
                </a:cubicBezTo>
                <a:cubicBezTo>
                  <a:pt x="2242226" y="1740287"/>
                  <a:pt x="1740287" y="2242226"/>
                  <a:pt x="1121113" y="2242226"/>
                </a:cubicBezTo>
                <a:cubicBezTo>
                  <a:pt x="501939" y="2242226"/>
                  <a:pt x="0" y="1740287"/>
                  <a:pt x="0" y="1121113"/>
                </a:cubicBezTo>
                <a:cubicBezTo>
                  <a:pt x="0" y="501939"/>
                  <a:pt x="501939" y="0"/>
                  <a:pt x="1121113" y="0"/>
                </a:cubicBezTo>
                <a:close/>
              </a:path>
            </a:pathLst>
          </a:custGeom>
        </p:spPr>
      </p:pic>
      <p:sp>
        <p:nvSpPr>
          <p:cNvPr id="3" name="Content Placeholder 2">
            <a:extLst>
              <a:ext uri="{FF2B5EF4-FFF2-40B4-BE49-F238E27FC236}">
                <a16:creationId xmlns:a16="http://schemas.microsoft.com/office/drawing/2014/main" id="{8C0C09F7-2FBD-B2FD-AD64-F86E52CE0D1B}"/>
              </a:ext>
            </a:extLst>
          </p:cNvPr>
          <p:cNvSpPr>
            <a:spLocks noGrp="1"/>
          </p:cNvSpPr>
          <p:nvPr>
            <p:ph idx="1"/>
          </p:nvPr>
        </p:nvSpPr>
        <p:spPr>
          <a:xfrm>
            <a:off x="4762648" y="1718095"/>
            <a:ext cx="6450012" cy="4710847"/>
          </a:xfrm>
          <a:ln>
            <a:solidFill>
              <a:srgbClr val="FFC000"/>
            </a:solidFill>
          </a:ln>
        </p:spPr>
        <p:txBody>
          <a:bodyPr vert="horz" lIns="91440" tIns="45721" rIns="91440" bIns="45721" rtlCol="0" anchor="t">
            <a:noAutofit/>
          </a:bodyPr>
          <a:lstStyle/>
          <a:p>
            <a:pPr>
              <a:buClr>
                <a:srgbClr val="FFC000"/>
              </a:buClr>
              <a:buFont typeface="Courier New" panose="02070309020205020404" pitchFamily="49" charset="0"/>
              <a:buChar char="o"/>
            </a:pPr>
            <a:r>
              <a:rPr lang="en-US" sz="2400" dirty="0">
                <a:solidFill>
                  <a:schemeClr val="tx1">
                    <a:alpha val="80000"/>
                  </a:schemeClr>
                </a:solidFill>
                <a:ea typeface="+mn-lt"/>
                <a:cs typeface="+mn-lt"/>
              </a:rPr>
              <a:t>Encourage renovations to improve the overall condition and raise the property's grade as this has a great impact on the value of a house.  </a:t>
            </a:r>
            <a:endParaRPr lang="en-US" sz="2400" dirty="0">
              <a:solidFill>
                <a:schemeClr val="tx1">
                  <a:alpha val="80000"/>
                </a:schemeClr>
              </a:solidFill>
              <a:ea typeface="Calibri" panose="020F0502020204030204"/>
              <a:cs typeface="Calibri" panose="020F0502020204030204"/>
            </a:endParaRPr>
          </a:p>
          <a:p>
            <a:pPr>
              <a:buClr>
                <a:srgbClr val="FFC000"/>
              </a:buClr>
              <a:buFont typeface="Courier New" panose="02070309020205020404" pitchFamily="49" charset="0"/>
              <a:buChar char="o"/>
            </a:pPr>
            <a:r>
              <a:rPr lang="en-US" sz="2400" dirty="0">
                <a:solidFill>
                  <a:schemeClr val="tx1">
                    <a:alpha val="80000"/>
                  </a:schemeClr>
                </a:solidFill>
                <a:ea typeface="+mn-lt"/>
                <a:cs typeface="+mn-lt"/>
              </a:rPr>
              <a:t>Highlight the significant impact of square footage of living space on house prices and use this information to justify higher listing prices for properties with more extensive square footage.  </a:t>
            </a:r>
            <a:endParaRPr lang="en-US" sz="2400" dirty="0">
              <a:solidFill>
                <a:schemeClr val="tx1">
                  <a:alpha val="80000"/>
                </a:schemeClr>
              </a:solidFill>
              <a:ea typeface="Calibri"/>
              <a:cs typeface="Calibri"/>
            </a:endParaRPr>
          </a:p>
          <a:p>
            <a:pPr>
              <a:buClr>
                <a:srgbClr val="FFC000"/>
              </a:buClr>
              <a:buFont typeface="Courier New" panose="02070309020205020404" pitchFamily="49" charset="0"/>
              <a:buChar char="o"/>
            </a:pPr>
            <a:r>
              <a:rPr lang="en-US" sz="2400" dirty="0">
                <a:solidFill>
                  <a:schemeClr val="tx1">
                    <a:alpha val="80000"/>
                  </a:schemeClr>
                </a:solidFill>
                <a:ea typeface="+mn-lt"/>
                <a:cs typeface="+mn-lt"/>
              </a:rPr>
              <a:t>The number of bathrooms and bedrooms also have a positive correlation with the value of a house. Therefore, during renovation adding a bedroom would increase the value of the house.</a:t>
            </a:r>
            <a:endParaRPr lang="en-US" sz="2400" dirty="0">
              <a:solidFill>
                <a:schemeClr val="tx1">
                  <a:alpha val="80000"/>
                </a:schemeClr>
              </a:solidFill>
              <a:ea typeface="Calibri"/>
              <a:cs typeface="Calibri"/>
            </a:endParaRPr>
          </a:p>
        </p:txBody>
      </p:sp>
      <p:cxnSp>
        <p:nvCxnSpPr>
          <p:cNvPr id="31"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68377" y="3619272"/>
            <a:ext cx="0" cy="3238729"/>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037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12">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1"/>
          </a:p>
        </p:txBody>
      </p:sp>
      <p:sp>
        <p:nvSpPr>
          <p:cNvPr id="2" name="Title 1">
            <a:extLst>
              <a:ext uri="{FF2B5EF4-FFF2-40B4-BE49-F238E27FC236}">
                <a16:creationId xmlns:a16="http://schemas.microsoft.com/office/drawing/2014/main" id="{9121CD58-99A1-BA82-9A38-1E385DDE83E1}"/>
              </a:ext>
            </a:extLst>
          </p:cNvPr>
          <p:cNvSpPr>
            <a:spLocks noGrp="1"/>
          </p:cNvSpPr>
          <p:nvPr>
            <p:ph type="title"/>
          </p:nvPr>
        </p:nvSpPr>
        <p:spPr>
          <a:xfrm>
            <a:off x="1266095" y="375860"/>
            <a:ext cx="4210142" cy="769564"/>
          </a:xfrm>
          <a:ln>
            <a:solidFill>
              <a:srgbClr val="FFC000"/>
            </a:solidFill>
          </a:ln>
        </p:spPr>
        <p:txBody>
          <a:bodyPr>
            <a:normAutofit/>
          </a:bodyPr>
          <a:lstStyle/>
          <a:p>
            <a:pPr algn="ctr"/>
            <a:r>
              <a:rPr lang="en-US" sz="3200" b="1" dirty="0">
                <a:latin typeface="Georgia" panose="02040502050405020303" pitchFamily="18" charset="0"/>
                <a:ea typeface="+mj-lt"/>
                <a:cs typeface="+mj-lt"/>
              </a:rPr>
              <a:t>NEXT STEPS</a:t>
            </a:r>
            <a:endParaRPr lang="en-US" sz="3200" b="1" dirty="0">
              <a:latin typeface="Georgia" panose="02040502050405020303" pitchFamily="18" charset="0"/>
              <a:cs typeface="Calibri Light"/>
            </a:endParaRPr>
          </a:p>
        </p:txBody>
      </p:sp>
      <p:sp>
        <p:nvSpPr>
          <p:cNvPr id="3" name="Content Placeholder 2">
            <a:extLst>
              <a:ext uri="{FF2B5EF4-FFF2-40B4-BE49-F238E27FC236}">
                <a16:creationId xmlns:a16="http://schemas.microsoft.com/office/drawing/2014/main" id="{8577469B-CCD1-0173-7817-BE248489035A}"/>
              </a:ext>
            </a:extLst>
          </p:cNvPr>
          <p:cNvSpPr>
            <a:spLocks noGrp="1"/>
          </p:cNvSpPr>
          <p:nvPr>
            <p:ph idx="1"/>
          </p:nvPr>
        </p:nvSpPr>
        <p:spPr>
          <a:xfrm>
            <a:off x="441103" y="1310473"/>
            <a:ext cx="6477332" cy="5145535"/>
          </a:xfrm>
          <a:ln>
            <a:solidFill>
              <a:srgbClr val="FFC000"/>
            </a:solidFill>
          </a:ln>
        </p:spPr>
        <p:txBody>
          <a:bodyPr vert="horz" lIns="91440" tIns="45721" rIns="91440" bIns="45721" rtlCol="0" anchor="t">
            <a:noAutofit/>
          </a:bodyPr>
          <a:lstStyle/>
          <a:p>
            <a:pPr>
              <a:lnSpc>
                <a:spcPct val="100000"/>
              </a:lnSpc>
              <a:buClr>
                <a:srgbClr val="FFC000"/>
              </a:buClr>
              <a:buFont typeface="Courier New" panose="02070309020205020404" pitchFamily="49" charset="0"/>
              <a:buChar char="o"/>
            </a:pPr>
            <a:r>
              <a:rPr lang="en-US" sz="2000" dirty="0">
                <a:latin typeface="Georgia" panose="02040502050405020303" pitchFamily="18" charset="0"/>
                <a:ea typeface="+mn-lt"/>
                <a:cs typeface="+mn-lt"/>
              </a:rPr>
              <a:t>While the model provides insights into specific variables, it is important to consider broader market trends and factors influencing real estate prices. Keep track of market conditions, economic indicators, and buyer preferences to provide clients with up-to-date and accurate data </a:t>
            </a:r>
          </a:p>
          <a:p>
            <a:pPr>
              <a:lnSpc>
                <a:spcPct val="100000"/>
              </a:lnSpc>
              <a:buClr>
                <a:srgbClr val="FFC000"/>
              </a:buClr>
              <a:buFont typeface="Courier New" panose="02070309020205020404" pitchFamily="49" charset="0"/>
              <a:buChar char="o"/>
            </a:pPr>
            <a:endParaRPr lang="en-US" sz="2000" dirty="0">
              <a:latin typeface="Georgia" panose="02040502050405020303" pitchFamily="18" charset="0"/>
              <a:ea typeface="Calibri" panose="020F0502020204030204"/>
              <a:cs typeface="Calibri" panose="020F0502020204030204"/>
            </a:endParaRPr>
          </a:p>
          <a:p>
            <a:pPr>
              <a:lnSpc>
                <a:spcPct val="100000"/>
              </a:lnSpc>
              <a:buClr>
                <a:srgbClr val="FFC000"/>
              </a:buClr>
              <a:buFont typeface="Courier New" panose="02070309020205020404" pitchFamily="49" charset="0"/>
              <a:buChar char="o"/>
            </a:pPr>
            <a:r>
              <a:rPr lang="en-US" sz="2000" dirty="0">
                <a:latin typeface="Georgia" panose="02040502050405020303" pitchFamily="18" charset="0"/>
                <a:ea typeface="+mn-lt"/>
                <a:cs typeface="+mn-lt"/>
              </a:rPr>
              <a:t>Continuously Refine and Validate the Model: Understand the limitations and assumptions of the model and its applicability to specific markets, and update while refining the model based on new data and local market knowledge to improve its accuracy and relevance.</a:t>
            </a:r>
            <a:endParaRPr lang="en-US" sz="2000" dirty="0">
              <a:latin typeface="Georgia" panose="02040502050405020303" pitchFamily="18" charset="0"/>
              <a:ea typeface="Calibri"/>
              <a:cs typeface="Calibri"/>
            </a:endParaRPr>
          </a:p>
          <a:p>
            <a:pPr>
              <a:lnSpc>
                <a:spcPct val="100000"/>
              </a:lnSpc>
            </a:pPr>
            <a:endParaRPr lang="en-US" sz="2000" dirty="0">
              <a:latin typeface="Georgia" panose="02040502050405020303" pitchFamily="18" charset="0"/>
              <a:ea typeface="Calibri"/>
              <a:cs typeface="Calibri"/>
            </a:endParaRPr>
          </a:p>
        </p:txBody>
      </p:sp>
      <p:pic>
        <p:nvPicPr>
          <p:cNvPr id="8" name="Picture 4" descr="Angled shot of pen on a graph">
            <a:extLst>
              <a:ext uri="{FF2B5EF4-FFF2-40B4-BE49-F238E27FC236}">
                <a16:creationId xmlns:a16="http://schemas.microsoft.com/office/drawing/2014/main" id="{1BD3F931-6A26-4AC0-DF2C-F47582DB003A}"/>
              </a:ext>
            </a:extLst>
          </p:cNvPr>
          <p:cNvPicPr>
            <a:picLocks noChangeAspect="1"/>
          </p:cNvPicPr>
          <p:nvPr/>
        </p:nvPicPr>
        <p:blipFill rotWithShape="1">
          <a:blip r:embed="rId2"/>
          <a:srcRect r="33249" b="-2"/>
          <a:stretch/>
        </p:blipFill>
        <p:spPr>
          <a:xfrm>
            <a:off x="7136927" y="1466853"/>
            <a:ext cx="4381703" cy="4392436"/>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41"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9" y="687829"/>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1" dirty="0"/>
          </a:p>
        </p:txBody>
      </p:sp>
      <p:sp>
        <p:nvSpPr>
          <p:cNvPr id="42"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7" y="921132"/>
            <a:ext cx="791022"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3">
              <a:defRPr/>
            </a:pPr>
            <a:endParaRPr lang="en-US" sz="1801">
              <a:solidFill>
                <a:srgbClr val="FFFFFF"/>
              </a:solidFill>
              <a:latin typeface="Calibri" panose="020F0502020204030204"/>
            </a:endParaRPr>
          </a:p>
        </p:txBody>
      </p:sp>
    </p:spTree>
    <p:extLst>
      <p:ext uri="{BB962C8B-B14F-4D97-AF65-F5344CB8AC3E}">
        <p14:creationId xmlns:p14="http://schemas.microsoft.com/office/powerpoint/2010/main" val="3456862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 name="Title 1">
            <a:extLst>
              <a:ext uri="{FF2B5EF4-FFF2-40B4-BE49-F238E27FC236}">
                <a16:creationId xmlns:a16="http://schemas.microsoft.com/office/drawing/2014/main" id="{31EE3CCD-0B82-1CB1-F681-08555D8434E4}"/>
              </a:ext>
            </a:extLst>
          </p:cNvPr>
          <p:cNvSpPr>
            <a:spLocks noGrp="1"/>
          </p:cNvSpPr>
          <p:nvPr>
            <p:ph type="title"/>
          </p:nvPr>
        </p:nvSpPr>
        <p:spPr>
          <a:xfrm>
            <a:off x="890340" y="640081"/>
            <a:ext cx="3734015" cy="3566160"/>
          </a:xfrm>
        </p:spPr>
        <p:txBody>
          <a:bodyPr vert="horz" lIns="91440" tIns="45721" rIns="91440" bIns="45721" rtlCol="0" anchor="b">
            <a:normAutofit/>
          </a:bodyPr>
          <a:lstStyle/>
          <a:p>
            <a:r>
              <a:rPr lang="en-US" sz="5401" b="1" dirty="0"/>
              <a:t>END</a:t>
            </a:r>
          </a:p>
        </p:txBody>
      </p:sp>
      <p:sp>
        <p:nvSpPr>
          <p:cNvPr id="3" name="Content Placeholder 2">
            <a:extLst>
              <a:ext uri="{FF2B5EF4-FFF2-40B4-BE49-F238E27FC236}">
                <a16:creationId xmlns:a16="http://schemas.microsoft.com/office/drawing/2014/main" id="{E4807603-DC85-D863-80F1-8089ADA5BF6E}"/>
              </a:ext>
            </a:extLst>
          </p:cNvPr>
          <p:cNvSpPr>
            <a:spLocks noGrp="1"/>
          </p:cNvSpPr>
          <p:nvPr>
            <p:ph idx="1"/>
          </p:nvPr>
        </p:nvSpPr>
        <p:spPr>
          <a:xfrm>
            <a:off x="890340" y="4636008"/>
            <a:ext cx="3734015" cy="1572768"/>
          </a:xfrm>
        </p:spPr>
        <p:txBody>
          <a:bodyPr vert="horz" lIns="91440" tIns="45721" rIns="91440" bIns="45721" rtlCol="0" anchor="t">
            <a:normAutofit/>
          </a:bodyPr>
          <a:lstStyle/>
          <a:p>
            <a:pPr marL="0" indent="0">
              <a:buNone/>
            </a:pPr>
            <a:r>
              <a:rPr lang="en-US" sz="4400" dirty="0"/>
              <a:t>THANKYOU</a:t>
            </a:r>
          </a:p>
        </p:txBody>
      </p:sp>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8"/>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5" name="Picture 4" descr="Checkmate move on chessboard">
            <a:extLst>
              <a:ext uri="{FF2B5EF4-FFF2-40B4-BE49-F238E27FC236}">
                <a16:creationId xmlns:a16="http://schemas.microsoft.com/office/drawing/2014/main" id="{D598E96C-14ED-EFC1-B268-58DD4E4564A5}"/>
              </a:ext>
            </a:extLst>
          </p:cNvPr>
          <p:cNvPicPr>
            <a:picLocks noChangeAspect="1"/>
          </p:cNvPicPr>
          <p:nvPr/>
        </p:nvPicPr>
        <p:blipFill rotWithShape="1">
          <a:blip r:embed="rId2"/>
          <a:srcRect l="3013" r="30384" b="7"/>
          <a:stretch/>
        </p:blipFill>
        <p:spPr>
          <a:xfrm>
            <a:off x="5311710" y="14"/>
            <a:ext cx="6878775" cy="6857991"/>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3684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1" name="Rectangle 14">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 name="Title 1">
            <a:extLst>
              <a:ext uri="{FF2B5EF4-FFF2-40B4-BE49-F238E27FC236}">
                <a16:creationId xmlns:a16="http://schemas.microsoft.com/office/drawing/2014/main" id="{B9E4C64C-9421-4E6C-8F15-157AAC9FCA3F}"/>
              </a:ext>
            </a:extLst>
          </p:cNvPr>
          <p:cNvSpPr>
            <a:spLocks noGrp="1"/>
          </p:cNvSpPr>
          <p:nvPr>
            <p:ph type="title"/>
          </p:nvPr>
        </p:nvSpPr>
        <p:spPr>
          <a:xfrm>
            <a:off x="889906" y="464459"/>
            <a:ext cx="2894305" cy="759433"/>
          </a:xfrm>
          <a:ln w="28575">
            <a:solidFill>
              <a:schemeClr val="accent4">
                <a:lumMod val="60000"/>
                <a:lumOff val="40000"/>
              </a:schemeClr>
            </a:solidFill>
          </a:ln>
        </p:spPr>
        <p:txBody>
          <a:bodyPr vert="horz" lIns="91440" tIns="45721" rIns="91440" bIns="45721" rtlCol="0" anchor="ctr">
            <a:normAutofit fontScale="90000"/>
          </a:bodyPr>
          <a:lstStyle/>
          <a:p>
            <a:r>
              <a:rPr lang="en-US" sz="3200" dirty="0">
                <a:latin typeface="Georgia" panose="02040502050405020303" pitchFamily="18" charset="0"/>
              </a:rPr>
              <a:t>BACKGROUND</a:t>
            </a:r>
            <a:r>
              <a:rPr lang="en-US" dirty="0"/>
              <a:t> </a:t>
            </a:r>
          </a:p>
        </p:txBody>
      </p:sp>
      <p:sp>
        <p:nvSpPr>
          <p:cNvPr id="5" name="TextBox 4">
            <a:extLst>
              <a:ext uri="{FF2B5EF4-FFF2-40B4-BE49-F238E27FC236}">
                <a16:creationId xmlns:a16="http://schemas.microsoft.com/office/drawing/2014/main" id="{1CB6F1CB-C139-4A30-9F56-E9F03E8BAF34}"/>
              </a:ext>
            </a:extLst>
          </p:cNvPr>
          <p:cNvSpPr txBox="1"/>
          <p:nvPr/>
        </p:nvSpPr>
        <p:spPr>
          <a:xfrm>
            <a:off x="281356" y="1519312"/>
            <a:ext cx="4431323" cy="5050302"/>
          </a:xfrm>
          <a:prstGeom prst="rect">
            <a:avLst/>
          </a:prstGeom>
          <a:ln>
            <a:solidFill>
              <a:schemeClr val="accent4">
                <a:lumMod val="60000"/>
                <a:lumOff val="40000"/>
              </a:schemeClr>
            </a:solidFill>
          </a:ln>
        </p:spPr>
        <p:txBody>
          <a:bodyPr vert="horz" lIns="91440" tIns="45721" rIns="91440" bIns="45721" rtlCol="0">
            <a:noAutofit/>
          </a:bodyPr>
          <a:lstStyle/>
          <a:p>
            <a:pPr marL="285745" indent="-285745">
              <a:lnSpc>
                <a:spcPct val="90000"/>
              </a:lnSpc>
              <a:spcAft>
                <a:spcPts val="601"/>
              </a:spcAft>
              <a:buClr>
                <a:schemeClr val="accent2">
                  <a:lumMod val="75000"/>
                </a:schemeClr>
              </a:buClr>
              <a:buFont typeface="Courier New" panose="02070309020205020404" pitchFamily="49" charset="0"/>
              <a:buChar char="o"/>
            </a:pPr>
            <a:r>
              <a:rPr lang="en-US" sz="1801" dirty="0">
                <a:latin typeface="Georgia" panose="02040502050405020303" pitchFamily="18" charset="0"/>
              </a:rPr>
              <a:t>Home prices declining by  approximately </a:t>
            </a:r>
            <a:r>
              <a:rPr lang="en-US" sz="1801" b="1" dirty="0">
                <a:latin typeface="Georgia" panose="02040502050405020303" pitchFamily="18" charset="0"/>
              </a:rPr>
              <a:t>10%</a:t>
            </a:r>
            <a:r>
              <a:rPr lang="en-US" sz="1801" dirty="0">
                <a:latin typeface="Georgia" panose="02040502050405020303" pitchFamily="18" charset="0"/>
              </a:rPr>
              <a:t> compared to the previous year due to interest rate increases  and economic uncertainty. </a:t>
            </a:r>
          </a:p>
          <a:p>
            <a:pPr marL="285745" indent="-285745">
              <a:lnSpc>
                <a:spcPct val="90000"/>
              </a:lnSpc>
              <a:spcAft>
                <a:spcPts val="601"/>
              </a:spcAft>
              <a:buClr>
                <a:schemeClr val="accent2">
                  <a:lumMod val="75000"/>
                </a:schemeClr>
              </a:buClr>
              <a:buFont typeface="Courier New" panose="02070309020205020404" pitchFamily="49" charset="0"/>
              <a:buChar char="o"/>
            </a:pPr>
            <a:endParaRPr lang="en-US" sz="1801" dirty="0">
              <a:latin typeface="Georgia" panose="02040502050405020303" pitchFamily="18" charset="0"/>
            </a:endParaRPr>
          </a:p>
          <a:p>
            <a:pPr marL="285745" indent="-285745">
              <a:lnSpc>
                <a:spcPct val="90000"/>
              </a:lnSpc>
              <a:spcAft>
                <a:spcPts val="601"/>
              </a:spcAft>
              <a:buClr>
                <a:schemeClr val="accent2">
                  <a:lumMod val="75000"/>
                </a:schemeClr>
              </a:buClr>
              <a:buFont typeface="Courier New" panose="02070309020205020404" pitchFamily="49" charset="0"/>
              <a:buChar char="o"/>
            </a:pPr>
            <a:endParaRPr lang="en-US" sz="1801" dirty="0">
              <a:latin typeface="Georgia" panose="02040502050405020303" pitchFamily="18" charset="0"/>
            </a:endParaRPr>
          </a:p>
          <a:p>
            <a:pPr marL="285745" indent="-285745">
              <a:lnSpc>
                <a:spcPct val="90000"/>
              </a:lnSpc>
              <a:spcAft>
                <a:spcPts val="601"/>
              </a:spcAft>
              <a:buClr>
                <a:schemeClr val="accent2">
                  <a:lumMod val="75000"/>
                </a:schemeClr>
              </a:buClr>
              <a:buFont typeface="Courier New" panose="02070309020205020404" pitchFamily="49" charset="0"/>
              <a:buChar char="o"/>
            </a:pPr>
            <a:r>
              <a:rPr lang="en-US" sz="1801" dirty="0">
                <a:latin typeface="Georgia" panose="02040502050405020303" pitchFamily="18" charset="0"/>
              </a:rPr>
              <a:t>Despite the drop housing affordability remained a challenge for many potential buyers as well as Inventory shortages and a lack of new listings leading to increased competition among buyers. </a:t>
            </a:r>
          </a:p>
          <a:p>
            <a:pPr marL="285745" indent="-285745">
              <a:lnSpc>
                <a:spcPct val="90000"/>
              </a:lnSpc>
              <a:spcAft>
                <a:spcPts val="601"/>
              </a:spcAft>
              <a:buClr>
                <a:schemeClr val="accent2">
                  <a:lumMod val="75000"/>
                </a:schemeClr>
              </a:buClr>
              <a:buFont typeface="Courier New" panose="02070309020205020404" pitchFamily="49" charset="0"/>
              <a:buChar char="o"/>
            </a:pPr>
            <a:endParaRPr lang="en-US" sz="1801" dirty="0">
              <a:latin typeface="Georgia" panose="02040502050405020303" pitchFamily="18" charset="0"/>
            </a:endParaRPr>
          </a:p>
          <a:p>
            <a:pPr marL="285745" indent="-285745">
              <a:lnSpc>
                <a:spcPct val="90000"/>
              </a:lnSpc>
              <a:spcAft>
                <a:spcPts val="601"/>
              </a:spcAft>
              <a:buClr>
                <a:schemeClr val="accent2">
                  <a:lumMod val="75000"/>
                </a:schemeClr>
              </a:buClr>
              <a:buFont typeface="Courier New" panose="02070309020205020404" pitchFamily="49" charset="0"/>
              <a:buChar char="o"/>
            </a:pPr>
            <a:endParaRPr lang="en-US" sz="1801" dirty="0">
              <a:latin typeface="Georgia" panose="02040502050405020303" pitchFamily="18" charset="0"/>
            </a:endParaRPr>
          </a:p>
          <a:p>
            <a:pPr marL="285745" indent="-285745">
              <a:lnSpc>
                <a:spcPct val="90000"/>
              </a:lnSpc>
              <a:spcAft>
                <a:spcPts val="601"/>
              </a:spcAft>
              <a:buClr>
                <a:schemeClr val="accent2">
                  <a:lumMod val="75000"/>
                </a:schemeClr>
              </a:buClr>
              <a:buFont typeface="Courier New" panose="02070309020205020404" pitchFamily="49" charset="0"/>
              <a:buChar char="o"/>
            </a:pPr>
            <a:r>
              <a:rPr lang="en-US" sz="1801" dirty="0">
                <a:latin typeface="Georgia" panose="02040502050405020303" pitchFamily="18" charset="0"/>
              </a:rPr>
              <a:t>The number of available homes was considerably lower than the previous year, which impacted the overall sales activity in the market.</a:t>
            </a:r>
          </a:p>
        </p:txBody>
      </p:sp>
      <p:pic>
        <p:nvPicPr>
          <p:cNvPr id="8" name="Picture 7">
            <a:extLst>
              <a:ext uri="{FF2B5EF4-FFF2-40B4-BE49-F238E27FC236}">
                <a16:creationId xmlns:a16="http://schemas.microsoft.com/office/drawing/2014/main" id="{0649A761-A35A-49D2-A55E-7E7CE0DB18BA}"/>
              </a:ext>
            </a:extLst>
          </p:cNvPr>
          <p:cNvPicPr>
            <a:picLocks noChangeAspect="1"/>
          </p:cNvPicPr>
          <p:nvPr/>
        </p:nvPicPr>
        <p:blipFill rotWithShape="1">
          <a:blip r:embed="rId2"/>
          <a:srcRect l="19605" r="19131" b="-1"/>
          <a:stretch/>
        </p:blipFill>
        <p:spPr>
          <a:xfrm>
            <a:off x="4948191" y="8"/>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Tree>
    <p:extLst>
      <p:ext uri="{BB962C8B-B14F-4D97-AF65-F5344CB8AC3E}">
        <p14:creationId xmlns:p14="http://schemas.microsoft.com/office/powerpoint/2010/main" val="68523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6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5"/>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 name="Title 1">
            <a:extLst>
              <a:ext uri="{FF2B5EF4-FFF2-40B4-BE49-F238E27FC236}">
                <a16:creationId xmlns:a16="http://schemas.microsoft.com/office/drawing/2014/main" id="{068A85CB-FD2E-9B63-7C3A-3527442CBB6C}"/>
              </a:ext>
            </a:extLst>
          </p:cNvPr>
          <p:cNvSpPr>
            <a:spLocks noGrp="1"/>
          </p:cNvSpPr>
          <p:nvPr>
            <p:ph type="title"/>
          </p:nvPr>
        </p:nvSpPr>
        <p:spPr>
          <a:xfrm>
            <a:off x="429319" y="1037859"/>
            <a:ext cx="4788302" cy="872185"/>
          </a:xfrm>
          <a:ln>
            <a:solidFill>
              <a:schemeClr val="accent4">
                <a:lumMod val="60000"/>
                <a:lumOff val="40000"/>
              </a:schemeClr>
            </a:solidFill>
          </a:ln>
        </p:spPr>
        <p:txBody>
          <a:bodyPr anchor="ctr">
            <a:noAutofit/>
          </a:bodyPr>
          <a:lstStyle/>
          <a:p>
            <a:pPr algn="ctr"/>
            <a:r>
              <a:rPr lang="en-US" sz="3001" dirty="0">
                <a:latin typeface="Georgia" panose="02040502050405020303" pitchFamily="18" charset="0"/>
                <a:cs typeface="Calibri Light"/>
              </a:rPr>
              <a:t>PROBLEM STATEMENT</a:t>
            </a:r>
          </a:p>
        </p:txBody>
      </p:sp>
      <p:grpSp>
        <p:nvGrpSpPr>
          <p:cNvPr id="86" name="Group 6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083485"/>
            <a:ext cx="355196" cy="673460"/>
            <a:chOff x="0" y="823811"/>
            <a:chExt cx="355196" cy="673460"/>
          </a:xfrm>
        </p:grpSpPr>
        <p:sp>
          <p:nvSpPr>
            <p:cNvPr id="67" name="Rectangle 6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7" name="Rectangle 6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sp>
        <p:nvSpPr>
          <p:cNvPr id="88" name="Rectangle 6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6" y="2090571"/>
            <a:ext cx="4297680" cy="274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Content Placeholder 2">
            <a:extLst>
              <a:ext uri="{FF2B5EF4-FFF2-40B4-BE49-F238E27FC236}">
                <a16:creationId xmlns:a16="http://schemas.microsoft.com/office/drawing/2014/main" id="{EB156198-75F3-7A59-C733-27D4534BE6D1}"/>
              </a:ext>
            </a:extLst>
          </p:cNvPr>
          <p:cNvSpPr>
            <a:spLocks noGrp="1"/>
          </p:cNvSpPr>
          <p:nvPr>
            <p:ph idx="1"/>
          </p:nvPr>
        </p:nvSpPr>
        <p:spPr>
          <a:xfrm>
            <a:off x="235502" y="2118005"/>
            <a:ext cx="5156848" cy="4481153"/>
          </a:xfrm>
          <a:ln>
            <a:solidFill>
              <a:schemeClr val="accent4">
                <a:lumMod val="60000"/>
                <a:lumOff val="40000"/>
              </a:schemeClr>
            </a:solidFill>
          </a:ln>
        </p:spPr>
        <p:txBody>
          <a:bodyPr vert="horz" lIns="91440" tIns="45721" rIns="91440" bIns="45721" rtlCol="0" anchor="ctr">
            <a:normAutofit/>
          </a:bodyPr>
          <a:lstStyle/>
          <a:p>
            <a:pPr marL="0" indent="0">
              <a:lnSpc>
                <a:spcPct val="150000"/>
              </a:lnSpc>
              <a:buNone/>
            </a:pPr>
            <a:r>
              <a:rPr lang="en-US" sz="1502" b="1" dirty="0">
                <a:latin typeface="Georgia" panose="02040502050405020303" pitchFamily="18" charset="0"/>
                <a:ea typeface="+mn-lt"/>
                <a:cs typeface="+mn-lt"/>
              </a:rPr>
              <a:t>Problem Statement</a:t>
            </a:r>
            <a:r>
              <a:rPr lang="en-US" sz="1502" dirty="0">
                <a:latin typeface="Georgia" panose="02040502050405020303" pitchFamily="18" charset="0"/>
                <a:ea typeface="+mn-lt"/>
                <a:cs typeface="+mn-lt"/>
              </a:rPr>
              <a:t>: </a:t>
            </a:r>
          </a:p>
          <a:p>
            <a:pPr>
              <a:lnSpc>
                <a:spcPct val="150000"/>
              </a:lnSpc>
              <a:buClr>
                <a:srgbClr val="FFC000"/>
              </a:buClr>
              <a:buFont typeface="Courier New" panose="02070309020205020404" pitchFamily="49" charset="0"/>
              <a:buChar char="o"/>
            </a:pPr>
            <a:r>
              <a:rPr lang="en-US" sz="1502" dirty="0">
                <a:solidFill>
                  <a:srgbClr val="212121"/>
                </a:solidFill>
                <a:latin typeface="Georgia" panose="02040502050405020303" pitchFamily="18" charset="0"/>
              </a:rPr>
              <a:t>Which combinations of features provide the most accurate predictions for housing prices? </a:t>
            </a:r>
          </a:p>
          <a:p>
            <a:pPr>
              <a:lnSpc>
                <a:spcPct val="150000"/>
              </a:lnSpc>
              <a:buClr>
                <a:srgbClr val="FFC000"/>
              </a:buClr>
              <a:buFont typeface="Courier New" panose="02070309020205020404" pitchFamily="49" charset="0"/>
              <a:buChar char="o"/>
            </a:pPr>
            <a:r>
              <a:rPr lang="en-US" sz="1502" dirty="0">
                <a:solidFill>
                  <a:srgbClr val="212121"/>
                </a:solidFill>
                <a:latin typeface="Georgia" panose="02040502050405020303" pitchFamily="18" charset="0"/>
              </a:rPr>
              <a:t>By creating a multiple linear regression model, we can see how each coefficient works with pricing and better advise 6</a:t>
            </a:r>
            <a:r>
              <a:rPr lang="en-US" sz="1502" baseline="30000" dirty="0">
                <a:solidFill>
                  <a:srgbClr val="212121"/>
                </a:solidFill>
                <a:latin typeface="Georgia" panose="02040502050405020303" pitchFamily="18" charset="0"/>
              </a:rPr>
              <a:t>th</a:t>
            </a:r>
            <a:r>
              <a:rPr lang="en-US" sz="1502" dirty="0">
                <a:solidFill>
                  <a:srgbClr val="212121"/>
                </a:solidFill>
                <a:latin typeface="Georgia" panose="02040502050405020303" pitchFamily="18" charset="0"/>
              </a:rPr>
              <a:t> sense agency on how to meet the changing needs of buyers and sellers while improving sales.</a:t>
            </a:r>
            <a:endParaRPr lang="en-US" sz="1502" dirty="0">
              <a:latin typeface="Georgia" panose="02040502050405020303" pitchFamily="18" charset="0"/>
              <a:ea typeface="+mn-lt"/>
              <a:cs typeface="+mn-lt"/>
            </a:endParaRPr>
          </a:p>
          <a:p>
            <a:pPr marL="0" indent="0">
              <a:lnSpc>
                <a:spcPct val="150000"/>
              </a:lnSpc>
              <a:buNone/>
            </a:pPr>
            <a:r>
              <a:rPr lang="en-US" sz="1502" b="1" dirty="0">
                <a:latin typeface="Georgia" panose="02040502050405020303" pitchFamily="18" charset="0"/>
                <a:ea typeface="+mn-lt"/>
                <a:cs typeface="+mn-lt"/>
              </a:rPr>
              <a:t>Objective:</a:t>
            </a:r>
            <a:r>
              <a:rPr lang="en-US" sz="1502" dirty="0">
                <a:latin typeface="Georgia" panose="02040502050405020303" pitchFamily="18" charset="0"/>
                <a:ea typeface="+mn-lt"/>
                <a:cs typeface="+mn-lt"/>
              </a:rPr>
              <a:t> To develop a model that accurately predicts the optimal prices of houses based on a variety of price predictors. </a:t>
            </a:r>
            <a:endParaRPr lang="en-US" sz="1502" dirty="0">
              <a:latin typeface="Georgia" panose="02040502050405020303" pitchFamily="18" charset="0"/>
              <a:cs typeface="Calibri"/>
            </a:endParaRPr>
          </a:p>
        </p:txBody>
      </p:sp>
      <p:sp>
        <p:nvSpPr>
          <p:cNvPr id="89" name="Rectangle 7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1" y="1"/>
            <a:ext cx="149433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90" name="Rectangle 7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5" y="513858"/>
            <a:ext cx="6009367"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5" name="Picture 4" descr="Low angle view of modern skyscrapers rising straight up against a dramatic sky">
            <a:extLst>
              <a:ext uri="{FF2B5EF4-FFF2-40B4-BE49-F238E27FC236}">
                <a16:creationId xmlns:a16="http://schemas.microsoft.com/office/drawing/2014/main" id="{0E73DEE1-7A5B-4F4A-E3AE-63EB340EE7DB}"/>
              </a:ext>
            </a:extLst>
          </p:cNvPr>
          <p:cNvPicPr>
            <a:picLocks noChangeAspect="1"/>
          </p:cNvPicPr>
          <p:nvPr/>
        </p:nvPicPr>
        <p:blipFill rotWithShape="1">
          <a:blip r:embed="rId2"/>
          <a:srcRect l="16502" r="14641" b="1"/>
          <a:stretch/>
        </p:blipFill>
        <p:spPr>
          <a:xfrm>
            <a:off x="6096005" y="799353"/>
            <a:ext cx="5425410" cy="5259296"/>
          </a:xfrm>
          <a:prstGeom prst="rect">
            <a:avLst/>
          </a:prstGeom>
        </p:spPr>
      </p:pic>
    </p:spTree>
    <p:extLst>
      <p:ext uri="{BB962C8B-B14F-4D97-AF65-F5344CB8AC3E}">
        <p14:creationId xmlns:p14="http://schemas.microsoft.com/office/powerpoint/2010/main" val="6273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54">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1"/>
          </a:p>
        </p:txBody>
      </p:sp>
      <p:sp>
        <p:nvSpPr>
          <p:cNvPr id="2" name="Title 1">
            <a:extLst>
              <a:ext uri="{FF2B5EF4-FFF2-40B4-BE49-F238E27FC236}">
                <a16:creationId xmlns:a16="http://schemas.microsoft.com/office/drawing/2014/main" id="{6E89DF1D-068F-69B9-D9FA-3A0E94359EA8}"/>
              </a:ext>
            </a:extLst>
          </p:cNvPr>
          <p:cNvSpPr>
            <a:spLocks noGrp="1"/>
          </p:cNvSpPr>
          <p:nvPr>
            <p:ph type="title"/>
          </p:nvPr>
        </p:nvSpPr>
        <p:spPr>
          <a:xfrm>
            <a:off x="1028651" y="700894"/>
            <a:ext cx="5067351" cy="860623"/>
          </a:xfrm>
          <a:ln>
            <a:solidFill>
              <a:schemeClr val="accent4">
                <a:lumMod val="60000"/>
                <a:lumOff val="40000"/>
              </a:schemeClr>
            </a:solidFill>
          </a:ln>
        </p:spPr>
        <p:txBody>
          <a:bodyPr>
            <a:normAutofit/>
          </a:bodyPr>
          <a:lstStyle/>
          <a:p>
            <a:r>
              <a:rPr lang="en-US" sz="3001" dirty="0">
                <a:latin typeface="Georgia" panose="02040502050405020303" pitchFamily="18" charset="0"/>
                <a:ea typeface="+mj-lt"/>
                <a:cs typeface="+mj-lt"/>
              </a:rPr>
              <a:t>DATA UNDERSTANDING</a:t>
            </a:r>
            <a:endParaRPr lang="en-US" sz="3001" dirty="0">
              <a:latin typeface="Georgia" panose="02040502050405020303" pitchFamily="18" charset="0"/>
            </a:endParaRPr>
          </a:p>
        </p:txBody>
      </p:sp>
      <p:sp>
        <p:nvSpPr>
          <p:cNvPr id="3" name="Content Placeholder 2">
            <a:extLst>
              <a:ext uri="{FF2B5EF4-FFF2-40B4-BE49-F238E27FC236}">
                <a16:creationId xmlns:a16="http://schemas.microsoft.com/office/drawing/2014/main" id="{3CD237D6-3DE8-D522-6619-70132EECE99B}"/>
              </a:ext>
            </a:extLst>
          </p:cNvPr>
          <p:cNvSpPr>
            <a:spLocks noGrp="1"/>
          </p:cNvSpPr>
          <p:nvPr>
            <p:ph idx="1"/>
          </p:nvPr>
        </p:nvSpPr>
        <p:spPr>
          <a:xfrm>
            <a:off x="473302" y="1969054"/>
            <a:ext cx="6178050" cy="4188057"/>
          </a:xfrm>
          <a:ln>
            <a:solidFill>
              <a:schemeClr val="accent4">
                <a:lumMod val="60000"/>
                <a:lumOff val="40000"/>
              </a:schemeClr>
            </a:solidFill>
          </a:ln>
        </p:spPr>
        <p:txBody>
          <a:bodyPr vert="horz" lIns="91440" tIns="45721" rIns="91440" bIns="45721" rtlCol="0" anchor="t">
            <a:normAutofit/>
          </a:bodyPr>
          <a:lstStyle/>
          <a:p>
            <a:pPr>
              <a:lnSpc>
                <a:spcPct val="100000"/>
              </a:lnSpc>
              <a:buClr>
                <a:srgbClr val="FFC000"/>
              </a:buClr>
              <a:buFont typeface="Courier New" panose="02070309020205020404" pitchFamily="49" charset="0"/>
              <a:buChar char="o"/>
            </a:pPr>
            <a:r>
              <a:rPr lang="en-US" sz="2400" dirty="0">
                <a:latin typeface="Georgia" panose="02040502050405020303" pitchFamily="18" charset="0"/>
                <a:ea typeface="+mn-lt"/>
                <a:cs typeface="+mn-lt"/>
              </a:rPr>
              <a:t>Dataset: 21 variables, 21,597 records</a:t>
            </a:r>
          </a:p>
          <a:p>
            <a:pPr>
              <a:lnSpc>
                <a:spcPct val="100000"/>
              </a:lnSpc>
              <a:buClr>
                <a:srgbClr val="FFC000"/>
              </a:buClr>
              <a:buFont typeface="Courier New" panose="02070309020205020404" pitchFamily="49" charset="0"/>
              <a:buChar char="o"/>
            </a:pPr>
            <a:r>
              <a:rPr lang="en-US" sz="2400" dirty="0">
                <a:latin typeface="Georgia" panose="02040502050405020303" pitchFamily="18" charset="0"/>
                <a:ea typeface="+mn-lt"/>
                <a:cs typeface="+mn-lt"/>
              </a:rPr>
              <a:t> Key Predictors: Square foot of living, house grade, condition of the house, No. of floors, bedrooms and bathrooms,  presence of a waterfront, year renovated, year the house was built etc.</a:t>
            </a:r>
            <a:endParaRPr lang="en-US" sz="2400" dirty="0">
              <a:latin typeface="Georgia" panose="02040502050405020303" pitchFamily="18" charset="0"/>
            </a:endParaRPr>
          </a:p>
          <a:p>
            <a:pPr>
              <a:lnSpc>
                <a:spcPct val="100000"/>
              </a:lnSpc>
              <a:buClr>
                <a:srgbClr val="FFC000"/>
              </a:buClr>
              <a:buFont typeface="Courier New" panose="02070309020205020404" pitchFamily="49" charset="0"/>
              <a:buChar char="o"/>
            </a:pPr>
            <a:r>
              <a:rPr lang="en-US" sz="2400" dirty="0">
                <a:latin typeface="Georgia" panose="02040502050405020303" pitchFamily="18" charset="0"/>
                <a:ea typeface="+mn-lt"/>
                <a:cs typeface="+mn-lt"/>
              </a:rPr>
              <a:t>Features are a combination of numerical and categorical variables.</a:t>
            </a:r>
          </a:p>
          <a:p>
            <a:pPr>
              <a:lnSpc>
                <a:spcPct val="100000"/>
              </a:lnSpc>
              <a:buClr>
                <a:srgbClr val="FFC000"/>
              </a:buClr>
              <a:buFont typeface="Courier New" panose="02070309020205020404" pitchFamily="49" charset="0"/>
              <a:buChar char="o"/>
            </a:pPr>
            <a:r>
              <a:rPr lang="en-US" sz="2400" dirty="0">
                <a:latin typeface="Georgia" panose="02040502050405020303" pitchFamily="18" charset="0"/>
                <a:ea typeface="+mn-lt"/>
                <a:cs typeface="+mn-lt"/>
              </a:rPr>
              <a:t>Target Variable: Sales price</a:t>
            </a:r>
          </a:p>
        </p:txBody>
      </p:sp>
      <p:pic>
        <p:nvPicPr>
          <p:cNvPr id="26" name="Picture 4" descr="Magnifying glass showing decling performance">
            <a:extLst>
              <a:ext uri="{FF2B5EF4-FFF2-40B4-BE49-F238E27FC236}">
                <a16:creationId xmlns:a16="http://schemas.microsoft.com/office/drawing/2014/main" id="{BD1CDD0A-9E1F-FE68-020E-EF6008EAD4A7}"/>
              </a:ext>
            </a:extLst>
          </p:cNvPr>
          <p:cNvPicPr>
            <a:picLocks noChangeAspect="1"/>
          </p:cNvPicPr>
          <p:nvPr/>
        </p:nvPicPr>
        <p:blipFill rotWithShape="1">
          <a:blip r:embed="rId2"/>
          <a:srcRect l="2798" r="30451" b="-1"/>
          <a:stretch/>
        </p:blipFill>
        <p:spPr>
          <a:xfrm>
            <a:off x="7213825" y="1234466"/>
            <a:ext cx="4504881" cy="4504881"/>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6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980528" y="1929807"/>
            <a:ext cx="4556633" cy="4556633"/>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1"/>
          </a:p>
        </p:txBody>
      </p:sp>
      <p:sp>
        <p:nvSpPr>
          <p:cNvPr id="63"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0994" y="1969054"/>
            <a:ext cx="666674" cy="64859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3">
              <a:defRPr/>
            </a:pPr>
            <a:endParaRPr lang="en-US" sz="1801">
              <a:solidFill>
                <a:srgbClr val="FFFFFF"/>
              </a:solidFill>
              <a:latin typeface="Calibri" panose="020F0502020204030204"/>
            </a:endParaRPr>
          </a:p>
        </p:txBody>
      </p:sp>
    </p:spTree>
    <p:extLst>
      <p:ext uri="{BB962C8B-B14F-4D97-AF65-F5344CB8AC3E}">
        <p14:creationId xmlns:p14="http://schemas.microsoft.com/office/powerpoint/2010/main" val="29502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9412A842-B9E7-4C3C-B662-F4D51B2DA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64" name="Freeform: Shape 63">
            <a:extLst>
              <a:ext uri="{FF2B5EF4-FFF2-40B4-BE49-F238E27FC236}">
                <a16:creationId xmlns:a16="http://schemas.microsoft.com/office/drawing/2014/main" id="{F46F1031-33AF-48F9-9F84-ABD90CFA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01446" y="1"/>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1"/>
          </a:p>
        </p:txBody>
      </p:sp>
      <p:sp>
        <p:nvSpPr>
          <p:cNvPr id="2" name="Title 1">
            <a:extLst>
              <a:ext uri="{FF2B5EF4-FFF2-40B4-BE49-F238E27FC236}">
                <a16:creationId xmlns:a16="http://schemas.microsoft.com/office/drawing/2014/main" id="{7AB89857-8EE4-4C52-BE4A-4283CB49A62B}"/>
              </a:ext>
            </a:extLst>
          </p:cNvPr>
          <p:cNvSpPr>
            <a:spLocks noGrp="1"/>
          </p:cNvSpPr>
          <p:nvPr>
            <p:ph type="title"/>
          </p:nvPr>
        </p:nvSpPr>
        <p:spPr>
          <a:xfrm>
            <a:off x="8453809" y="640825"/>
            <a:ext cx="3103195" cy="5583148"/>
          </a:xfrm>
        </p:spPr>
        <p:txBody>
          <a:bodyPr anchor="ctr">
            <a:normAutofit/>
          </a:bodyPr>
          <a:lstStyle/>
          <a:p>
            <a:r>
              <a:rPr lang="en-US" sz="5401">
                <a:solidFill>
                  <a:srgbClr val="FFFFFF"/>
                </a:solidFill>
              </a:rPr>
              <a:t>Methods</a:t>
            </a:r>
          </a:p>
        </p:txBody>
      </p:sp>
      <p:graphicFrame>
        <p:nvGraphicFramePr>
          <p:cNvPr id="58" name="Content Placeholder 7">
            <a:extLst>
              <a:ext uri="{FF2B5EF4-FFF2-40B4-BE49-F238E27FC236}">
                <a16:creationId xmlns:a16="http://schemas.microsoft.com/office/drawing/2014/main" id="{CA66F760-85FB-5FA2-A25F-E64D505EC565}"/>
              </a:ext>
            </a:extLst>
          </p:cNvPr>
          <p:cNvGraphicFramePr>
            <a:graphicFrameLocks noGrp="1"/>
          </p:cNvGraphicFramePr>
          <p:nvPr>
            <p:ph idx="1"/>
            <p:extLst>
              <p:ext uri="{D42A27DB-BD31-4B8C-83A1-F6EECF244321}">
                <p14:modId xmlns:p14="http://schemas.microsoft.com/office/powerpoint/2010/main" val="1369522994"/>
              </p:ext>
            </p:extLst>
          </p:nvPr>
        </p:nvGraphicFramePr>
        <p:xfrm>
          <a:off x="643471" y="640824"/>
          <a:ext cx="6900512" cy="5536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822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3" name="Rectangle 72">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 name="Title 1">
            <a:extLst>
              <a:ext uri="{FF2B5EF4-FFF2-40B4-BE49-F238E27FC236}">
                <a16:creationId xmlns:a16="http://schemas.microsoft.com/office/drawing/2014/main" id="{C1585654-4804-B515-B4EB-F7292921F80E}"/>
              </a:ext>
            </a:extLst>
          </p:cNvPr>
          <p:cNvSpPr>
            <a:spLocks noGrp="1"/>
          </p:cNvSpPr>
          <p:nvPr>
            <p:ph type="title"/>
          </p:nvPr>
        </p:nvSpPr>
        <p:spPr>
          <a:xfrm>
            <a:off x="327198" y="1005843"/>
            <a:ext cx="4620992" cy="962735"/>
          </a:xfrm>
          <a:ln w="19050">
            <a:solidFill>
              <a:srgbClr val="FFC000"/>
            </a:solidFill>
          </a:ln>
        </p:spPr>
        <p:txBody>
          <a:bodyPr>
            <a:normAutofit/>
          </a:bodyPr>
          <a:lstStyle/>
          <a:p>
            <a:r>
              <a:rPr lang="en-US" sz="2400" dirty="0">
                <a:latin typeface="Georgia" panose="02040502050405020303" pitchFamily="18" charset="0"/>
                <a:cs typeface="Calibri Light"/>
              </a:rPr>
              <a:t>CORRELATION OF THE PREDICTOR VARIABLES</a:t>
            </a:r>
          </a:p>
        </p:txBody>
      </p:sp>
      <p:sp>
        <p:nvSpPr>
          <p:cNvPr id="41" name="Content Placeholder 16">
            <a:extLst>
              <a:ext uri="{FF2B5EF4-FFF2-40B4-BE49-F238E27FC236}">
                <a16:creationId xmlns:a16="http://schemas.microsoft.com/office/drawing/2014/main" id="{D1BCF9A2-9575-E644-05FD-FF5A39FC172D}"/>
              </a:ext>
            </a:extLst>
          </p:cNvPr>
          <p:cNvSpPr>
            <a:spLocks noGrp="1"/>
          </p:cNvSpPr>
          <p:nvPr>
            <p:ph idx="1"/>
          </p:nvPr>
        </p:nvSpPr>
        <p:spPr>
          <a:xfrm>
            <a:off x="327196" y="2349307"/>
            <a:ext cx="4620992" cy="3657601"/>
          </a:xfrm>
          <a:ln>
            <a:solidFill>
              <a:srgbClr val="FFC000"/>
            </a:solidFill>
          </a:ln>
        </p:spPr>
        <p:txBody>
          <a:bodyPr>
            <a:normAutofit fontScale="92500" lnSpcReduction="10000"/>
          </a:bodyPr>
          <a:lstStyle/>
          <a:p>
            <a:pPr>
              <a:lnSpc>
                <a:spcPct val="150000"/>
              </a:lnSpc>
              <a:buClr>
                <a:srgbClr val="FFC000"/>
              </a:buClr>
              <a:buFont typeface="Courier New" panose="02070309020205020404" pitchFamily="49" charset="0"/>
              <a:buChar char="o"/>
            </a:pPr>
            <a:r>
              <a:rPr lang="en-US" sz="2000" dirty="0" err="1">
                <a:solidFill>
                  <a:srgbClr val="000000"/>
                </a:solidFill>
                <a:latin typeface="Georgia" panose="02040502050405020303" pitchFamily="18" charset="0"/>
              </a:rPr>
              <a:t>sqft_living</a:t>
            </a:r>
            <a:r>
              <a:rPr lang="en-US" sz="2000" dirty="0">
                <a:solidFill>
                  <a:srgbClr val="000000"/>
                </a:solidFill>
                <a:latin typeface="Georgia" panose="02040502050405020303" pitchFamily="18" charset="0"/>
              </a:rPr>
              <a:t>, bathrooms, grade and </a:t>
            </a:r>
            <a:r>
              <a:rPr lang="en-US" sz="2000" dirty="0" err="1">
                <a:solidFill>
                  <a:srgbClr val="000000"/>
                </a:solidFill>
                <a:latin typeface="Georgia" panose="02040502050405020303" pitchFamily="18" charset="0"/>
              </a:rPr>
              <a:t>sqft_above</a:t>
            </a:r>
            <a:r>
              <a:rPr lang="en-US" sz="2000" dirty="0">
                <a:solidFill>
                  <a:srgbClr val="000000"/>
                </a:solidFill>
                <a:latin typeface="Georgia" panose="02040502050405020303" pitchFamily="18" charset="0"/>
              </a:rPr>
              <a:t> have multicollinearity of  0.7 and above.  This information is useful in deciding which variables  to use in our model to avoid inaccuracies.</a:t>
            </a:r>
          </a:p>
          <a:p>
            <a:pPr>
              <a:lnSpc>
                <a:spcPct val="150000"/>
              </a:lnSpc>
              <a:buClr>
                <a:srgbClr val="FFC000"/>
              </a:buClr>
              <a:buFont typeface="Courier New" panose="02070309020205020404" pitchFamily="49" charset="0"/>
              <a:buChar char="o"/>
            </a:pPr>
            <a:endParaRPr lang="en-US" sz="2000" dirty="0">
              <a:latin typeface="Georgia" panose="02040502050405020303" pitchFamily="18" charset="0"/>
              <a:ea typeface="+mn-lt"/>
              <a:cs typeface="+mn-lt"/>
            </a:endParaRPr>
          </a:p>
          <a:p>
            <a:pPr>
              <a:lnSpc>
                <a:spcPct val="150000"/>
              </a:lnSpc>
              <a:buClr>
                <a:srgbClr val="FFC000"/>
              </a:buClr>
              <a:buFont typeface="Courier New" panose="02070309020205020404" pitchFamily="49" charset="0"/>
              <a:buChar char="o"/>
            </a:pPr>
            <a:r>
              <a:rPr lang="en-US" sz="2000" dirty="0">
                <a:latin typeface="Georgia" panose="02040502050405020303" pitchFamily="18" charset="0"/>
                <a:ea typeface="+mn-lt"/>
                <a:cs typeface="+mn-lt"/>
              </a:rPr>
              <a:t>Square fit leaving has the highest correlation with price</a:t>
            </a:r>
            <a:endParaRPr lang="en-US" sz="2000" dirty="0">
              <a:latin typeface="Georgia" panose="02040502050405020303" pitchFamily="18" charset="0"/>
              <a:ea typeface="Calibri"/>
              <a:cs typeface="Calibri"/>
            </a:endParaRPr>
          </a:p>
          <a:p>
            <a:endParaRPr lang="en-US" sz="1801" dirty="0">
              <a:latin typeface="Georgia" panose="02040502050405020303" pitchFamily="18" charset="0"/>
              <a:ea typeface="Calibri"/>
              <a:cs typeface="Calibri"/>
            </a:endParaRPr>
          </a:p>
        </p:txBody>
      </p:sp>
      <p:pic>
        <p:nvPicPr>
          <p:cNvPr id="5" name="Picture 5" descr="A screenshot of a graph&#10;&#10;Description automatically generated with low confidence">
            <a:extLst>
              <a:ext uri="{FF2B5EF4-FFF2-40B4-BE49-F238E27FC236}">
                <a16:creationId xmlns:a16="http://schemas.microsoft.com/office/drawing/2014/main" id="{88FE5FDF-0DC0-224D-3934-F7185BBDC392}"/>
              </a:ext>
            </a:extLst>
          </p:cNvPr>
          <p:cNvPicPr>
            <a:picLocks noChangeAspect="1"/>
          </p:cNvPicPr>
          <p:nvPr/>
        </p:nvPicPr>
        <p:blipFill rotWithShape="1">
          <a:blip r:embed="rId2"/>
          <a:srcRect l="1504"/>
          <a:stretch/>
        </p:blipFill>
        <p:spPr>
          <a:xfrm>
            <a:off x="4948191" y="8"/>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Tree>
    <p:extLst>
      <p:ext uri="{BB962C8B-B14F-4D97-AF65-F5344CB8AC3E}">
        <p14:creationId xmlns:p14="http://schemas.microsoft.com/office/powerpoint/2010/main" val="98175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 name="Title 1">
            <a:extLst>
              <a:ext uri="{FF2B5EF4-FFF2-40B4-BE49-F238E27FC236}">
                <a16:creationId xmlns:a16="http://schemas.microsoft.com/office/drawing/2014/main" id="{3944B527-BA63-FD6F-F0F4-C3D997F0D4E9}"/>
              </a:ext>
            </a:extLst>
          </p:cNvPr>
          <p:cNvSpPr>
            <a:spLocks noGrp="1"/>
          </p:cNvSpPr>
          <p:nvPr>
            <p:ph type="title"/>
          </p:nvPr>
        </p:nvSpPr>
        <p:spPr>
          <a:xfrm>
            <a:off x="474467" y="1434908"/>
            <a:ext cx="3832041" cy="689316"/>
          </a:xfrm>
          <a:ln>
            <a:solidFill>
              <a:srgbClr val="FFC000"/>
            </a:solidFill>
          </a:ln>
        </p:spPr>
        <p:txBody>
          <a:bodyPr anchor="b">
            <a:normAutofit/>
          </a:bodyPr>
          <a:lstStyle/>
          <a:p>
            <a:r>
              <a:rPr lang="en-US" sz="3200" dirty="0">
                <a:latin typeface="Georgia" panose="02040502050405020303" pitchFamily="18" charset="0"/>
                <a:cs typeface="Calibri Light"/>
              </a:rPr>
              <a:t>BASELINE MODEL</a:t>
            </a:r>
          </a:p>
        </p:txBody>
      </p:sp>
      <p:sp>
        <p:nvSpPr>
          <p:cNvPr id="5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82" y="2372869"/>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0" name="Content Placeholder 7">
            <a:extLst>
              <a:ext uri="{FF2B5EF4-FFF2-40B4-BE49-F238E27FC236}">
                <a16:creationId xmlns:a16="http://schemas.microsoft.com/office/drawing/2014/main" id="{D98CA16C-4B4E-E710-F316-C0BD8A0A9E6E}"/>
              </a:ext>
            </a:extLst>
          </p:cNvPr>
          <p:cNvSpPr>
            <a:spLocks noGrp="1"/>
          </p:cNvSpPr>
          <p:nvPr>
            <p:ph idx="1"/>
          </p:nvPr>
        </p:nvSpPr>
        <p:spPr>
          <a:xfrm>
            <a:off x="318738" y="2692909"/>
            <a:ext cx="4818889" cy="3547872"/>
          </a:xfrm>
          <a:ln>
            <a:solidFill>
              <a:srgbClr val="FFC000"/>
            </a:solidFill>
          </a:ln>
        </p:spPr>
        <p:txBody>
          <a:bodyPr vert="horz" lIns="91440" tIns="45721" rIns="91440" bIns="45721" rtlCol="0" anchor="t">
            <a:noAutofit/>
          </a:bodyPr>
          <a:lstStyle/>
          <a:p>
            <a:pPr>
              <a:buClr>
                <a:srgbClr val="FFC000"/>
              </a:buClr>
              <a:buFont typeface="Courier New" panose="02070309020205020404" pitchFamily="49" charset="0"/>
              <a:buChar char="o"/>
            </a:pPr>
            <a:r>
              <a:rPr lang="en-US" sz="2400" dirty="0">
                <a:ea typeface="+mn-lt"/>
                <a:cs typeface="+mn-lt"/>
              </a:rPr>
              <a:t>Our baseline model is statistically significant shown by p-value less than alpha of 5%</a:t>
            </a:r>
          </a:p>
          <a:p>
            <a:pPr>
              <a:buClr>
                <a:srgbClr val="FFC000"/>
              </a:buClr>
              <a:buFont typeface="Courier New" panose="02070309020205020404" pitchFamily="49" charset="0"/>
              <a:buChar char="o"/>
            </a:pPr>
            <a:r>
              <a:rPr lang="en-US" sz="2400" dirty="0">
                <a:ea typeface="+mn-lt"/>
                <a:cs typeface="+mn-lt"/>
              </a:rPr>
              <a:t> The model explains about 49% variance in price.</a:t>
            </a:r>
            <a:endParaRPr lang="en-US" sz="2400" dirty="0">
              <a:cs typeface="Calibri" panose="020F0502020204030204"/>
            </a:endParaRPr>
          </a:p>
          <a:p>
            <a:pPr>
              <a:buClr>
                <a:srgbClr val="FFC000"/>
              </a:buClr>
              <a:buFont typeface="Courier New" panose="02070309020205020404" pitchFamily="49" charset="0"/>
              <a:buChar char="o"/>
            </a:pPr>
            <a:r>
              <a:rPr lang="en-US" sz="2400" dirty="0">
                <a:ea typeface="+mn-lt"/>
                <a:cs typeface="+mn-lt"/>
              </a:rPr>
              <a:t>For a unit increase in square foot of living, there is $280k increase in price.</a:t>
            </a:r>
            <a:endParaRPr lang="en-US" sz="2400" dirty="0">
              <a:cs typeface="Calibri"/>
            </a:endParaRPr>
          </a:p>
        </p:txBody>
      </p:sp>
      <p:sp>
        <p:nvSpPr>
          <p:cNvPr id="7" name="Title 1">
            <a:extLst>
              <a:ext uri="{FF2B5EF4-FFF2-40B4-BE49-F238E27FC236}">
                <a16:creationId xmlns:a16="http://schemas.microsoft.com/office/drawing/2014/main" id="{D86777FC-C3A0-45D2-A2AF-D87B8D7B98DC}"/>
              </a:ext>
            </a:extLst>
          </p:cNvPr>
          <p:cNvSpPr txBox="1">
            <a:spLocks/>
          </p:cNvSpPr>
          <p:nvPr/>
        </p:nvSpPr>
        <p:spPr>
          <a:xfrm>
            <a:off x="6096006" y="1389893"/>
            <a:ext cx="4182101" cy="881519"/>
          </a:xfrm>
          <a:prstGeom prst="rect">
            <a:avLst/>
          </a:prstGeom>
          <a:ln>
            <a:solidFill>
              <a:srgbClr val="FFC000"/>
            </a:solidFill>
          </a:ln>
        </p:spPr>
        <p:txBody>
          <a:bodyPr vert="horz" lIns="91440" tIns="45721" rIns="91440" bIns="45721"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Georgia" panose="02040502050405020303" pitchFamily="18" charset="0"/>
                <a:cs typeface="Calibri Light"/>
              </a:rPr>
              <a:t>MULTIPLE  LINEAR REGRESSION MODEL</a:t>
            </a:r>
          </a:p>
        </p:txBody>
      </p:sp>
      <p:sp>
        <p:nvSpPr>
          <p:cNvPr id="9" name="Content Placeholder 7">
            <a:extLst>
              <a:ext uri="{FF2B5EF4-FFF2-40B4-BE49-F238E27FC236}">
                <a16:creationId xmlns:a16="http://schemas.microsoft.com/office/drawing/2014/main" id="{D4A4D4F5-F5B3-45D4-A0E5-33498C6F08BF}"/>
              </a:ext>
            </a:extLst>
          </p:cNvPr>
          <p:cNvSpPr txBox="1">
            <a:spLocks/>
          </p:cNvSpPr>
          <p:nvPr/>
        </p:nvSpPr>
        <p:spPr>
          <a:xfrm>
            <a:off x="5964703" y="2692909"/>
            <a:ext cx="4698608" cy="3547872"/>
          </a:xfrm>
          <a:prstGeom prst="rect">
            <a:avLst/>
          </a:prstGeom>
          <a:ln>
            <a:solidFill>
              <a:srgbClr val="FFC000"/>
            </a:solidFill>
          </a:ln>
        </p:spPr>
        <p:txBody>
          <a:bodyPr vert="horz" lIns="91440" tIns="45721" rIns="91440" bIns="45721"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FFC000"/>
              </a:buClr>
              <a:buFont typeface="Courier New" panose="02070309020205020404" pitchFamily="49" charset="0"/>
              <a:buChar char="o"/>
            </a:pPr>
            <a:r>
              <a:rPr lang="en-US" sz="2400" dirty="0">
                <a:ea typeface="+mn-lt"/>
                <a:cs typeface="+mn-lt"/>
              </a:rPr>
              <a:t>The Model explains a variance of 67.7%</a:t>
            </a:r>
          </a:p>
          <a:p>
            <a:pPr>
              <a:buClr>
                <a:srgbClr val="FFC000"/>
              </a:buClr>
              <a:buFont typeface="Courier New" panose="02070309020205020404" pitchFamily="49" charset="0"/>
              <a:buChar char="o"/>
            </a:pPr>
            <a:r>
              <a:rPr lang="en-US" sz="2400" dirty="0">
                <a:ea typeface="+mn-lt"/>
                <a:cs typeface="+mn-lt"/>
              </a:rPr>
              <a:t>The large condition indicates strong multicollinearity between the predictors.</a:t>
            </a:r>
          </a:p>
          <a:p>
            <a:pPr>
              <a:buClr>
                <a:srgbClr val="FFC000"/>
              </a:buClr>
              <a:buFont typeface="Courier New" panose="02070309020205020404" pitchFamily="49" charset="0"/>
              <a:buChar char="o"/>
            </a:pPr>
            <a:r>
              <a:rPr lang="en-US" sz="2400" dirty="0">
                <a:ea typeface="+mn-lt"/>
                <a:cs typeface="+mn-lt"/>
              </a:rPr>
              <a:t>There is need to refine the model more by sorting out multicollinearity.</a:t>
            </a:r>
            <a:br>
              <a:rPr lang="en-US" sz="2400" dirty="0">
                <a:ea typeface="+mn-lt"/>
                <a:cs typeface="+mn-lt"/>
              </a:rPr>
            </a:br>
            <a:r>
              <a:rPr lang="en-US" sz="2400" dirty="0">
                <a:ea typeface="+mn-lt"/>
                <a:cs typeface="+mn-lt"/>
              </a:rPr>
              <a:t> </a:t>
            </a:r>
            <a:br>
              <a:rPr lang="en-US" sz="2400" dirty="0">
                <a:ea typeface="+mn-lt"/>
                <a:cs typeface="+mn-lt"/>
              </a:rPr>
            </a:br>
            <a:br>
              <a:rPr lang="en-US" sz="2400" dirty="0">
                <a:ea typeface="+mn-lt"/>
                <a:cs typeface="+mn-lt"/>
              </a:rPr>
            </a:br>
            <a:endParaRPr lang="en-US" sz="2400" dirty="0">
              <a:cs typeface="Calibri" panose="020F0502020204030204"/>
            </a:endParaRPr>
          </a:p>
        </p:txBody>
      </p:sp>
    </p:spTree>
    <p:extLst>
      <p:ext uri="{BB962C8B-B14F-4D97-AF65-F5344CB8AC3E}">
        <p14:creationId xmlns:p14="http://schemas.microsoft.com/office/powerpoint/2010/main" val="268046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 name="Title 1">
            <a:extLst>
              <a:ext uri="{FF2B5EF4-FFF2-40B4-BE49-F238E27FC236}">
                <a16:creationId xmlns:a16="http://schemas.microsoft.com/office/drawing/2014/main" id="{B79CC3B1-0F7D-EF34-C757-56ABA8FEDF2C}"/>
              </a:ext>
            </a:extLst>
          </p:cNvPr>
          <p:cNvSpPr>
            <a:spLocks noGrp="1"/>
          </p:cNvSpPr>
          <p:nvPr>
            <p:ph type="title"/>
          </p:nvPr>
        </p:nvSpPr>
        <p:spPr>
          <a:xfrm>
            <a:off x="641670" y="1392702"/>
            <a:ext cx="3902199" cy="965890"/>
          </a:xfrm>
          <a:ln>
            <a:solidFill>
              <a:srgbClr val="FFC000"/>
            </a:solidFill>
          </a:ln>
        </p:spPr>
        <p:txBody>
          <a:bodyPr anchor="b">
            <a:normAutofit fontScale="90000"/>
          </a:bodyPr>
          <a:lstStyle/>
          <a:p>
            <a:pPr algn="ctr"/>
            <a:r>
              <a:rPr lang="en-US" sz="3200" dirty="0">
                <a:latin typeface="Georgia" panose="02040502050405020303" pitchFamily="18" charset="0"/>
                <a:cs typeface="Calibri Light"/>
              </a:rPr>
              <a:t>Baseline Model Residual Plot</a:t>
            </a:r>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82" y="257375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 name="Content Placeholder 7">
            <a:extLst>
              <a:ext uri="{FF2B5EF4-FFF2-40B4-BE49-F238E27FC236}">
                <a16:creationId xmlns:a16="http://schemas.microsoft.com/office/drawing/2014/main" id="{8B20E640-6CAE-74A1-4A75-C92301C87370}"/>
              </a:ext>
            </a:extLst>
          </p:cNvPr>
          <p:cNvSpPr>
            <a:spLocks noGrp="1"/>
          </p:cNvSpPr>
          <p:nvPr>
            <p:ph idx="1"/>
          </p:nvPr>
        </p:nvSpPr>
        <p:spPr>
          <a:xfrm>
            <a:off x="437755" y="3010487"/>
            <a:ext cx="4317127" cy="3394527"/>
          </a:xfrm>
          <a:ln>
            <a:solidFill>
              <a:srgbClr val="FFC000"/>
            </a:solidFill>
          </a:ln>
        </p:spPr>
        <p:txBody>
          <a:bodyPr vert="horz" lIns="91440" tIns="45721" rIns="91440" bIns="45721" rtlCol="0" anchor="t">
            <a:noAutofit/>
          </a:bodyPr>
          <a:lstStyle/>
          <a:p>
            <a:pPr>
              <a:lnSpc>
                <a:spcPct val="150000"/>
              </a:lnSpc>
              <a:buClr>
                <a:srgbClr val="FFC000"/>
              </a:buClr>
              <a:buFont typeface="Courier New" panose="02070309020205020404" pitchFamily="49" charset="0"/>
              <a:buChar char="o"/>
            </a:pPr>
            <a:r>
              <a:rPr lang="en-US" sz="2000" dirty="0">
                <a:latin typeface="Georgia" panose="02040502050405020303" pitchFamily="18" charset="0"/>
                <a:cs typeface="Calibri"/>
              </a:rPr>
              <a:t>The Simple Linear Model captures only a small pattern in the data. It fails to capture most patterns and relationships in the data.</a:t>
            </a:r>
          </a:p>
          <a:p>
            <a:pPr>
              <a:lnSpc>
                <a:spcPct val="150000"/>
              </a:lnSpc>
              <a:buClr>
                <a:srgbClr val="FFC000"/>
              </a:buClr>
              <a:buFont typeface="Courier New" panose="02070309020205020404" pitchFamily="49" charset="0"/>
              <a:buChar char="o"/>
            </a:pPr>
            <a:r>
              <a:rPr lang="en-US" sz="2000" dirty="0">
                <a:latin typeface="Georgia" panose="02040502050405020303" pitchFamily="18" charset="0"/>
                <a:cs typeface="Calibri"/>
              </a:rPr>
              <a:t>Improvements needs to be done</a:t>
            </a:r>
          </a:p>
        </p:txBody>
      </p:sp>
      <p:pic>
        <p:nvPicPr>
          <p:cNvPr id="4" name="Picture 4">
            <a:extLst>
              <a:ext uri="{FF2B5EF4-FFF2-40B4-BE49-F238E27FC236}">
                <a16:creationId xmlns:a16="http://schemas.microsoft.com/office/drawing/2014/main" id="{ACE6C438-DE1D-718F-82FD-016558A00211}"/>
              </a:ext>
            </a:extLst>
          </p:cNvPr>
          <p:cNvPicPr>
            <a:picLocks noChangeAspect="1"/>
          </p:cNvPicPr>
          <p:nvPr/>
        </p:nvPicPr>
        <p:blipFill>
          <a:blip r:embed="rId2"/>
          <a:stretch>
            <a:fillRect/>
          </a:stretch>
        </p:blipFill>
        <p:spPr>
          <a:xfrm>
            <a:off x="4954809" y="1500389"/>
            <a:ext cx="6603214" cy="4941205"/>
          </a:xfrm>
          <a:prstGeom prst="rect">
            <a:avLst/>
          </a:prstGeom>
        </p:spPr>
      </p:pic>
    </p:spTree>
    <p:extLst>
      <p:ext uri="{BB962C8B-B14F-4D97-AF65-F5344CB8AC3E}">
        <p14:creationId xmlns:p14="http://schemas.microsoft.com/office/powerpoint/2010/main" val="162061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 name="Title 1">
            <a:extLst>
              <a:ext uri="{FF2B5EF4-FFF2-40B4-BE49-F238E27FC236}">
                <a16:creationId xmlns:a16="http://schemas.microsoft.com/office/drawing/2014/main" id="{91A7BDE0-79F0-144B-1753-534211C5EE8D}"/>
              </a:ext>
            </a:extLst>
          </p:cNvPr>
          <p:cNvSpPr>
            <a:spLocks noGrp="1"/>
          </p:cNvSpPr>
          <p:nvPr>
            <p:ph type="title"/>
          </p:nvPr>
        </p:nvSpPr>
        <p:spPr>
          <a:xfrm>
            <a:off x="3477217" y="1119042"/>
            <a:ext cx="4299724" cy="882892"/>
          </a:xfrm>
          <a:ln>
            <a:solidFill>
              <a:srgbClr val="FFC000"/>
            </a:solidFill>
          </a:ln>
        </p:spPr>
        <p:txBody>
          <a:bodyPr anchor="b">
            <a:noAutofit/>
          </a:bodyPr>
          <a:lstStyle/>
          <a:p>
            <a:pPr algn="ctr"/>
            <a:r>
              <a:rPr lang="en-US" sz="2800" dirty="0">
                <a:latin typeface="Georgia" panose="02040502050405020303" pitchFamily="18" charset="0"/>
                <a:cs typeface="Calibri Light"/>
              </a:rPr>
              <a:t>IMPROVED MODEL</a:t>
            </a:r>
          </a:p>
        </p:txBody>
      </p:sp>
      <p:sp>
        <p:nvSpPr>
          <p:cNvPr id="2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82" y="257375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7" name="Content Placeholder 7">
            <a:extLst>
              <a:ext uri="{FF2B5EF4-FFF2-40B4-BE49-F238E27FC236}">
                <a16:creationId xmlns:a16="http://schemas.microsoft.com/office/drawing/2014/main" id="{2E67F5D7-886B-FDAE-B8FE-262D717FFE50}"/>
              </a:ext>
            </a:extLst>
          </p:cNvPr>
          <p:cNvSpPr>
            <a:spLocks noGrp="1"/>
          </p:cNvSpPr>
          <p:nvPr>
            <p:ph idx="1"/>
          </p:nvPr>
        </p:nvSpPr>
        <p:spPr>
          <a:xfrm>
            <a:off x="497359" y="2777999"/>
            <a:ext cx="5129721" cy="3313316"/>
          </a:xfrm>
          <a:ln>
            <a:solidFill>
              <a:srgbClr val="FFC000"/>
            </a:solidFill>
          </a:ln>
        </p:spPr>
        <p:txBody>
          <a:bodyPr vert="horz" lIns="91440" tIns="45721" rIns="91440" bIns="45721" rtlCol="0" anchor="t">
            <a:noAutofit/>
          </a:bodyPr>
          <a:lstStyle/>
          <a:p>
            <a:pPr>
              <a:lnSpc>
                <a:spcPct val="150000"/>
              </a:lnSpc>
              <a:buClr>
                <a:srgbClr val="FFC000"/>
              </a:buClr>
              <a:buFont typeface="Courier New" panose="02070309020205020404" pitchFamily="49" charset="0"/>
              <a:buChar char="o"/>
            </a:pPr>
            <a:r>
              <a:rPr lang="en-US" sz="1801" dirty="0">
                <a:latin typeface="Georgia" panose="02040502050405020303" pitchFamily="18" charset="0"/>
                <a:cs typeface="Calibri"/>
              </a:rPr>
              <a:t>Our multiple linear regression model was improved using log Transformation.</a:t>
            </a:r>
            <a:endParaRPr lang="en-US" sz="1801" dirty="0">
              <a:latin typeface="Georgia" panose="02040502050405020303" pitchFamily="18" charset="0"/>
              <a:ea typeface="Calibri"/>
              <a:cs typeface="Calibri"/>
            </a:endParaRPr>
          </a:p>
          <a:p>
            <a:pPr>
              <a:lnSpc>
                <a:spcPct val="150000"/>
              </a:lnSpc>
              <a:buClr>
                <a:srgbClr val="FFC000"/>
              </a:buClr>
              <a:buFont typeface="Courier New" panose="02070309020205020404" pitchFamily="49" charset="0"/>
              <a:buChar char="o"/>
            </a:pPr>
            <a:r>
              <a:rPr lang="en-US" sz="1801" dirty="0">
                <a:latin typeface="Georgia" panose="02040502050405020303" pitchFamily="18" charset="0"/>
                <a:ea typeface="+mn-lt"/>
                <a:cs typeface="+mn-lt"/>
              </a:rPr>
              <a:t>From the results of the model, there is a significant change in our r-squared. The 76% explains the variance in price</a:t>
            </a:r>
            <a:endParaRPr lang="en-US" sz="1801" dirty="0">
              <a:latin typeface="Georgia" panose="02040502050405020303" pitchFamily="18" charset="0"/>
              <a:ea typeface="Calibri"/>
              <a:cs typeface="Calibri"/>
            </a:endParaRPr>
          </a:p>
          <a:p>
            <a:pPr>
              <a:lnSpc>
                <a:spcPct val="150000"/>
              </a:lnSpc>
              <a:buClr>
                <a:srgbClr val="FFC000"/>
              </a:buClr>
              <a:buFont typeface="Courier New" panose="02070309020205020404" pitchFamily="49" charset="0"/>
              <a:buChar char="o"/>
            </a:pPr>
            <a:r>
              <a:rPr lang="en-US" sz="1801" dirty="0">
                <a:latin typeface="Georgia" panose="02040502050405020303" pitchFamily="18" charset="0"/>
                <a:ea typeface="+mn-lt"/>
                <a:cs typeface="+mn-lt"/>
              </a:rPr>
              <a:t>We can conclusively say that our model is statistically significant.</a:t>
            </a:r>
            <a:endParaRPr lang="en-US" sz="1801" dirty="0">
              <a:latin typeface="Georgia" panose="02040502050405020303" pitchFamily="18" charset="0"/>
            </a:endParaRPr>
          </a:p>
          <a:p>
            <a:pPr>
              <a:lnSpc>
                <a:spcPct val="200000"/>
              </a:lnSpc>
            </a:pPr>
            <a:endParaRPr lang="en-US" sz="1801" dirty="0">
              <a:latin typeface="Georgia" panose="02040502050405020303" pitchFamily="18" charset="0"/>
              <a:cs typeface="Calibri"/>
            </a:endParaRPr>
          </a:p>
        </p:txBody>
      </p:sp>
      <p:pic>
        <p:nvPicPr>
          <p:cNvPr id="5" name="Picture 4">
            <a:extLst>
              <a:ext uri="{FF2B5EF4-FFF2-40B4-BE49-F238E27FC236}">
                <a16:creationId xmlns:a16="http://schemas.microsoft.com/office/drawing/2014/main" id="{2EBDDA9A-2A0B-4169-8CE0-D430EF18930A}"/>
              </a:ext>
            </a:extLst>
          </p:cNvPr>
          <p:cNvPicPr>
            <a:picLocks noChangeAspect="1"/>
          </p:cNvPicPr>
          <p:nvPr/>
        </p:nvPicPr>
        <p:blipFill>
          <a:blip r:embed="rId2"/>
          <a:stretch>
            <a:fillRect/>
          </a:stretch>
        </p:blipFill>
        <p:spPr>
          <a:xfrm>
            <a:off x="6096005" y="2249696"/>
            <a:ext cx="5605671" cy="4026807"/>
          </a:xfrm>
          <a:prstGeom prst="rect">
            <a:avLst/>
          </a:prstGeom>
        </p:spPr>
      </p:pic>
    </p:spTree>
    <p:extLst>
      <p:ext uri="{BB962C8B-B14F-4D97-AF65-F5344CB8AC3E}">
        <p14:creationId xmlns:p14="http://schemas.microsoft.com/office/powerpoint/2010/main" val="23238409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475</TotalTime>
  <Words>775</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 New</vt:lpstr>
      <vt:lpstr>Georgia</vt:lpstr>
      <vt:lpstr>office theme</vt:lpstr>
      <vt:lpstr>SIXTH-SENSE AGENCY HOUSE PRICE PREDICTION MODEL</vt:lpstr>
      <vt:lpstr>BACKGROUND </vt:lpstr>
      <vt:lpstr>PROBLEM STATEMENT</vt:lpstr>
      <vt:lpstr>DATA UNDERSTANDING</vt:lpstr>
      <vt:lpstr>Methods</vt:lpstr>
      <vt:lpstr>CORRELATION OF THE PREDICTOR VARIABLES</vt:lpstr>
      <vt:lpstr>BASELINE MODEL</vt:lpstr>
      <vt:lpstr>Baseline Model Residual Plot</vt:lpstr>
      <vt:lpstr>IMPROVED MODEL</vt:lpstr>
      <vt:lpstr>Residual plot for our Improved Model</vt:lpstr>
      <vt:lpstr>MODEL EVALUATION</vt:lpstr>
      <vt:lpstr>Data Limitation</vt:lpstr>
      <vt:lpstr>CONCLUSIONS</vt:lpstr>
      <vt:lpstr>RECOMMENDATIONS</vt:lpstr>
      <vt:lpstr>NEXT STEPS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JANET KHAINZA</dc:creator>
  <cp:lastModifiedBy>Janet Patricks</cp:lastModifiedBy>
  <cp:revision>377</cp:revision>
  <dcterms:created xsi:type="dcterms:W3CDTF">2023-05-30T21:24:22Z</dcterms:created>
  <dcterms:modified xsi:type="dcterms:W3CDTF">2023-06-02T20:14:49Z</dcterms:modified>
</cp:coreProperties>
</file>