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71" r:id="rId3"/>
    <p:sldId id="272" r:id="rId4"/>
    <p:sldId id="257" r:id="rId5"/>
    <p:sldId id="265" r:id="rId6"/>
    <p:sldId id="263" r:id="rId7"/>
    <p:sldId id="269" r:id="rId8"/>
    <p:sldId id="264" r:id="rId9"/>
    <p:sldId id="270" r:id="rId10"/>
    <p:sldId id="261"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298"/>
  </p:normalViewPr>
  <p:slideViewPr>
    <p:cSldViewPr snapToGrid="0">
      <p:cViewPr varScale="1">
        <p:scale>
          <a:sx n="62" d="100"/>
          <a:sy n="62" d="100"/>
        </p:scale>
        <p:origin x="80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662B45-2AD3-8D4F-A0A2-C3320551CEA6}" type="datetimeFigureOut">
              <a:rPr lang="en-US" smtClean="0"/>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06C68F-DFD2-3943-AA87-3B68E0C8B03F}" type="slidenum">
              <a:rPr lang="en-US" smtClean="0"/>
              <a:t>‹#›</a:t>
            </a:fld>
            <a:endParaRPr lang="en-US"/>
          </a:p>
        </p:txBody>
      </p:sp>
    </p:spTree>
    <p:extLst>
      <p:ext uri="{BB962C8B-B14F-4D97-AF65-F5344CB8AC3E}">
        <p14:creationId xmlns:p14="http://schemas.microsoft.com/office/powerpoint/2010/main" val="3950037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zAQ</a:t>
            </a:r>
            <a:endParaRPr lang="en-US" dirty="0"/>
          </a:p>
        </p:txBody>
      </p:sp>
      <p:sp>
        <p:nvSpPr>
          <p:cNvPr id="4" name="Slide Number Placeholder 3"/>
          <p:cNvSpPr>
            <a:spLocks noGrp="1"/>
          </p:cNvSpPr>
          <p:nvPr>
            <p:ph type="sldNum" sz="quarter" idx="5"/>
          </p:nvPr>
        </p:nvSpPr>
        <p:spPr/>
        <p:txBody>
          <a:bodyPr/>
          <a:lstStyle/>
          <a:p>
            <a:fld id="{A906C68F-DFD2-3943-AA87-3B68E0C8B03F}" type="slidenum">
              <a:rPr lang="en-US" smtClean="0"/>
              <a:t>5</a:t>
            </a:fld>
            <a:endParaRPr lang="en-US"/>
          </a:p>
        </p:txBody>
      </p:sp>
    </p:spTree>
    <p:extLst>
      <p:ext uri="{BB962C8B-B14F-4D97-AF65-F5344CB8AC3E}">
        <p14:creationId xmlns:p14="http://schemas.microsoft.com/office/powerpoint/2010/main" val="464050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FE0D-F98B-FEC1-DB66-6E611E1EA7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4A9319-E61F-6C4D-E75C-7E405485C1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EA9A91-6B13-D842-8212-A7CEF9C2A955}"/>
              </a:ext>
            </a:extLst>
          </p:cNvPr>
          <p:cNvSpPr>
            <a:spLocks noGrp="1"/>
          </p:cNvSpPr>
          <p:nvPr>
            <p:ph type="dt" sz="half" idx="10"/>
          </p:nvPr>
        </p:nvSpPr>
        <p:spPr/>
        <p:txBody>
          <a:bodyPr/>
          <a:lstStyle/>
          <a:p>
            <a:fld id="{45620CE0-2B5E-2E44-92E4-BB0B227A4A0C}" type="datetimeFigureOut">
              <a:rPr lang="en-US" smtClean="0"/>
              <a:t>4/3/2025</a:t>
            </a:fld>
            <a:endParaRPr lang="en-US"/>
          </a:p>
        </p:txBody>
      </p:sp>
      <p:sp>
        <p:nvSpPr>
          <p:cNvPr id="5" name="Footer Placeholder 4">
            <a:extLst>
              <a:ext uri="{FF2B5EF4-FFF2-40B4-BE49-F238E27FC236}">
                <a16:creationId xmlns:a16="http://schemas.microsoft.com/office/drawing/2014/main" id="{E332F639-DC9C-794A-C507-0B0C54557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38FCB-2F83-08C3-63A2-A0874D28AB7C}"/>
              </a:ext>
            </a:extLst>
          </p:cNvPr>
          <p:cNvSpPr>
            <a:spLocks noGrp="1"/>
          </p:cNvSpPr>
          <p:nvPr>
            <p:ph type="sldNum" sz="quarter" idx="12"/>
          </p:nvPr>
        </p:nvSpPr>
        <p:spPr/>
        <p:txBody>
          <a:bodyPr/>
          <a:lstStyle/>
          <a:p>
            <a:fld id="{5B9BA83E-44A1-7340-B06A-50B30D7C0249}" type="slidenum">
              <a:rPr lang="en-US" smtClean="0"/>
              <a:t>‹#›</a:t>
            </a:fld>
            <a:endParaRPr lang="en-US"/>
          </a:p>
        </p:txBody>
      </p:sp>
    </p:spTree>
    <p:extLst>
      <p:ext uri="{BB962C8B-B14F-4D97-AF65-F5344CB8AC3E}">
        <p14:creationId xmlns:p14="http://schemas.microsoft.com/office/powerpoint/2010/main" val="2714160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56A0-EA79-0DB6-741E-08FE54C43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882E14-43A6-7465-EEF0-A39459F9EC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60187-DC24-E2A7-8D4A-52545FC28B31}"/>
              </a:ext>
            </a:extLst>
          </p:cNvPr>
          <p:cNvSpPr>
            <a:spLocks noGrp="1"/>
          </p:cNvSpPr>
          <p:nvPr>
            <p:ph type="dt" sz="half" idx="10"/>
          </p:nvPr>
        </p:nvSpPr>
        <p:spPr/>
        <p:txBody>
          <a:bodyPr/>
          <a:lstStyle/>
          <a:p>
            <a:fld id="{45620CE0-2B5E-2E44-92E4-BB0B227A4A0C}" type="datetimeFigureOut">
              <a:rPr lang="en-US" smtClean="0"/>
              <a:t>4/3/2025</a:t>
            </a:fld>
            <a:endParaRPr lang="en-US"/>
          </a:p>
        </p:txBody>
      </p:sp>
      <p:sp>
        <p:nvSpPr>
          <p:cNvPr id="5" name="Footer Placeholder 4">
            <a:extLst>
              <a:ext uri="{FF2B5EF4-FFF2-40B4-BE49-F238E27FC236}">
                <a16:creationId xmlns:a16="http://schemas.microsoft.com/office/drawing/2014/main" id="{598DB019-EA06-680F-158F-139D5224F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9AE93-4667-AA7E-6286-827E3A282C9F}"/>
              </a:ext>
            </a:extLst>
          </p:cNvPr>
          <p:cNvSpPr>
            <a:spLocks noGrp="1"/>
          </p:cNvSpPr>
          <p:nvPr>
            <p:ph type="sldNum" sz="quarter" idx="12"/>
          </p:nvPr>
        </p:nvSpPr>
        <p:spPr/>
        <p:txBody>
          <a:bodyPr/>
          <a:lstStyle/>
          <a:p>
            <a:fld id="{5B9BA83E-44A1-7340-B06A-50B30D7C0249}" type="slidenum">
              <a:rPr lang="en-US" smtClean="0"/>
              <a:t>‹#›</a:t>
            </a:fld>
            <a:endParaRPr lang="en-US"/>
          </a:p>
        </p:txBody>
      </p:sp>
    </p:spTree>
    <p:extLst>
      <p:ext uri="{BB962C8B-B14F-4D97-AF65-F5344CB8AC3E}">
        <p14:creationId xmlns:p14="http://schemas.microsoft.com/office/powerpoint/2010/main" val="1728936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4857AF-9E0B-1DE2-5F1F-66FD7F03F4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E6AA3D-5809-F617-77B0-4BA304AD04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00057-075C-D4E4-98FC-4D429AC1632A}"/>
              </a:ext>
            </a:extLst>
          </p:cNvPr>
          <p:cNvSpPr>
            <a:spLocks noGrp="1"/>
          </p:cNvSpPr>
          <p:nvPr>
            <p:ph type="dt" sz="half" idx="10"/>
          </p:nvPr>
        </p:nvSpPr>
        <p:spPr/>
        <p:txBody>
          <a:bodyPr/>
          <a:lstStyle/>
          <a:p>
            <a:fld id="{45620CE0-2B5E-2E44-92E4-BB0B227A4A0C}" type="datetimeFigureOut">
              <a:rPr lang="en-US" smtClean="0"/>
              <a:t>4/3/2025</a:t>
            </a:fld>
            <a:endParaRPr lang="en-US"/>
          </a:p>
        </p:txBody>
      </p:sp>
      <p:sp>
        <p:nvSpPr>
          <p:cNvPr id="5" name="Footer Placeholder 4">
            <a:extLst>
              <a:ext uri="{FF2B5EF4-FFF2-40B4-BE49-F238E27FC236}">
                <a16:creationId xmlns:a16="http://schemas.microsoft.com/office/drawing/2014/main" id="{BE2FACC5-E890-AF66-5958-3F8FF8FD8C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553CA3-7086-5F42-C028-61DBA4F6B65F}"/>
              </a:ext>
            </a:extLst>
          </p:cNvPr>
          <p:cNvSpPr>
            <a:spLocks noGrp="1"/>
          </p:cNvSpPr>
          <p:nvPr>
            <p:ph type="sldNum" sz="quarter" idx="12"/>
          </p:nvPr>
        </p:nvSpPr>
        <p:spPr/>
        <p:txBody>
          <a:bodyPr/>
          <a:lstStyle/>
          <a:p>
            <a:fld id="{5B9BA83E-44A1-7340-B06A-50B30D7C0249}" type="slidenum">
              <a:rPr lang="en-US" smtClean="0"/>
              <a:t>‹#›</a:t>
            </a:fld>
            <a:endParaRPr lang="en-US"/>
          </a:p>
        </p:txBody>
      </p:sp>
    </p:spTree>
    <p:extLst>
      <p:ext uri="{BB962C8B-B14F-4D97-AF65-F5344CB8AC3E}">
        <p14:creationId xmlns:p14="http://schemas.microsoft.com/office/powerpoint/2010/main" val="1689217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F44DE-C6E8-5DA6-7371-5433F662B2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2C9054-8A95-2A78-5D6B-F02CED66B7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0DBD9-CC60-9BDB-5322-5CED58DB64F1}"/>
              </a:ext>
            </a:extLst>
          </p:cNvPr>
          <p:cNvSpPr>
            <a:spLocks noGrp="1"/>
          </p:cNvSpPr>
          <p:nvPr>
            <p:ph type="dt" sz="half" idx="10"/>
          </p:nvPr>
        </p:nvSpPr>
        <p:spPr/>
        <p:txBody>
          <a:bodyPr/>
          <a:lstStyle/>
          <a:p>
            <a:fld id="{45620CE0-2B5E-2E44-92E4-BB0B227A4A0C}" type="datetimeFigureOut">
              <a:rPr lang="en-US" smtClean="0"/>
              <a:t>4/3/2025</a:t>
            </a:fld>
            <a:endParaRPr lang="en-US"/>
          </a:p>
        </p:txBody>
      </p:sp>
      <p:sp>
        <p:nvSpPr>
          <p:cNvPr id="5" name="Footer Placeholder 4">
            <a:extLst>
              <a:ext uri="{FF2B5EF4-FFF2-40B4-BE49-F238E27FC236}">
                <a16:creationId xmlns:a16="http://schemas.microsoft.com/office/drawing/2014/main" id="{97D09BB7-81DC-5B9A-D68D-18ACA2E5D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95A855-1E56-21B9-365C-0037617E920E}"/>
              </a:ext>
            </a:extLst>
          </p:cNvPr>
          <p:cNvSpPr>
            <a:spLocks noGrp="1"/>
          </p:cNvSpPr>
          <p:nvPr>
            <p:ph type="sldNum" sz="quarter" idx="12"/>
          </p:nvPr>
        </p:nvSpPr>
        <p:spPr/>
        <p:txBody>
          <a:bodyPr/>
          <a:lstStyle/>
          <a:p>
            <a:fld id="{5B9BA83E-44A1-7340-B06A-50B30D7C0249}" type="slidenum">
              <a:rPr lang="en-US" smtClean="0"/>
              <a:t>‹#›</a:t>
            </a:fld>
            <a:endParaRPr lang="en-US"/>
          </a:p>
        </p:txBody>
      </p:sp>
    </p:spTree>
    <p:extLst>
      <p:ext uri="{BB962C8B-B14F-4D97-AF65-F5344CB8AC3E}">
        <p14:creationId xmlns:p14="http://schemas.microsoft.com/office/powerpoint/2010/main" val="25654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3D34C-DCA8-647C-2F65-37B74C1709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8A500B-3A92-8A3A-313C-E1B78F8C2C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F39234-2E18-C37C-3C22-B57878153F4D}"/>
              </a:ext>
            </a:extLst>
          </p:cNvPr>
          <p:cNvSpPr>
            <a:spLocks noGrp="1"/>
          </p:cNvSpPr>
          <p:nvPr>
            <p:ph type="dt" sz="half" idx="10"/>
          </p:nvPr>
        </p:nvSpPr>
        <p:spPr/>
        <p:txBody>
          <a:bodyPr/>
          <a:lstStyle/>
          <a:p>
            <a:fld id="{45620CE0-2B5E-2E44-92E4-BB0B227A4A0C}" type="datetimeFigureOut">
              <a:rPr lang="en-US" smtClean="0"/>
              <a:t>4/3/2025</a:t>
            </a:fld>
            <a:endParaRPr lang="en-US"/>
          </a:p>
        </p:txBody>
      </p:sp>
      <p:sp>
        <p:nvSpPr>
          <p:cNvPr id="5" name="Footer Placeholder 4">
            <a:extLst>
              <a:ext uri="{FF2B5EF4-FFF2-40B4-BE49-F238E27FC236}">
                <a16:creationId xmlns:a16="http://schemas.microsoft.com/office/drawing/2014/main" id="{9BB2587B-9490-5BFB-A306-0E411E30A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D3CE3B-DC56-8559-E2F9-F25479735BCE}"/>
              </a:ext>
            </a:extLst>
          </p:cNvPr>
          <p:cNvSpPr>
            <a:spLocks noGrp="1"/>
          </p:cNvSpPr>
          <p:nvPr>
            <p:ph type="sldNum" sz="quarter" idx="12"/>
          </p:nvPr>
        </p:nvSpPr>
        <p:spPr/>
        <p:txBody>
          <a:bodyPr/>
          <a:lstStyle/>
          <a:p>
            <a:fld id="{5B9BA83E-44A1-7340-B06A-50B30D7C0249}" type="slidenum">
              <a:rPr lang="en-US" smtClean="0"/>
              <a:t>‹#›</a:t>
            </a:fld>
            <a:endParaRPr lang="en-US"/>
          </a:p>
        </p:txBody>
      </p:sp>
    </p:spTree>
    <p:extLst>
      <p:ext uri="{BB962C8B-B14F-4D97-AF65-F5344CB8AC3E}">
        <p14:creationId xmlns:p14="http://schemas.microsoft.com/office/powerpoint/2010/main" val="321468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EAB13-9372-6C63-BC11-E24DDC0666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CE065C-B53C-3335-2926-2099CAF089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D2F2F2-8631-5D38-1A7C-3BC19D283C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C7F1A0-3364-3AA6-A362-404EE4C447E5}"/>
              </a:ext>
            </a:extLst>
          </p:cNvPr>
          <p:cNvSpPr>
            <a:spLocks noGrp="1"/>
          </p:cNvSpPr>
          <p:nvPr>
            <p:ph type="dt" sz="half" idx="10"/>
          </p:nvPr>
        </p:nvSpPr>
        <p:spPr/>
        <p:txBody>
          <a:bodyPr/>
          <a:lstStyle/>
          <a:p>
            <a:fld id="{45620CE0-2B5E-2E44-92E4-BB0B227A4A0C}" type="datetimeFigureOut">
              <a:rPr lang="en-US" smtClean="0"/>
              <a:t>4/3/2025</a:t>
            </a:fld>
            <a:endParaRPr lang="en-US"/>
          </a:p>
        </p:txBody>
      </p:sp>
      <p:sp>
        <p:nvSpPr>
          <p:cNvPr id="6" name="Footer Placeholder 5">
            <a:extLst>
              <a:ext uri="{FF2B5EF4-FFF2-40B4-BE49-F238E27FC236}">
                <a16:creationId xmlns:a16="http://schemas.microsoft.com/office/drawing/2014/main" id="{27A64DEA-5E8E-570D-1F66-C2F29C5DE8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9D9243-13C5-919B-D7E6-1798A86EE77F}"/>
              </a:ext>
            </a:extLst>
          </p:cNvPr>
          <p:cNvSpPr>
            <a:spLocks noGrp="1"/>
          </p:cNvSpPr>
          <p:nvPr>
            <p:ph type="sldNum" sz="quarter" idx="12"/>
          </p:nvPr>
        </p:nvSpPr>
        <p:spPr/>
        <p:txBody>
          <a:bodyPr/>
          <a:lstStyle/>
          <a:p>
            <a:fld id="{5B9BA83E-44A1-7340-B06A-50B30D7C0249}" type="slidenum">
              <a:rPr lang="en-US" smtClean="0"/>
              <a:t>‹#›</a:t>
            </a:fld>
            <a:endParaRPr lang="en-US"/>
          </a:p>
        </p:txBody>
      </p:sp>
    </p:spTree>
    <p:extLst>
      <p:ext uri="{BB962C8B-B14F-4D97-AF65-F5344CB8AC3E}">
        <p14:creationId xmlns:p14="http://schemas.microsoft.com/office/powerpoint/2010/main" val="423863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270A-1AC0-46FE-1088-0EDD0E0BE9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1F309A-A79D-7501-CE98-54B391D46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99E229-1803-E7C2-C32E-4C91E2E475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A252D5-63D4-58CF-E65D-AAABC48636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AE61C4-7612-7F77-4688-0AF5FA89D0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8ECF83-E346-4249-61D3-7C93E5DB85F2}"/>
              </a:ext>
            </a:extLst>
          </p:cNvPr>
          <p:cNvSpPr>
            <a:spLocks noGrp="1"/>
          </p:cNvSpPr>
          <p:nvPr>
            <p:ph type="dt" sz="half" idx="10"/>
          </p:nvPr>
        </p:nvSpPr>
        <p:spPr/>
        <p:txBody>
          <a:bodyPr/>
          <a:lstStyle/>
          <a:p>
            <a:fld id="{45620CE0-2B5E-2E44-92E4-BB0B227A4A0C}" type="datetimeFigureOut">
              <a:rPr lang="en-US" smtClean="0"/>
              <a:t>4/3/2025</a:t>
            </a:fld>
            <a:endParaRPr lang="en-US"/>
          </a:p>
        </p:txBody>
      </p:sp>
      <p:sp>
        <p:nvSpPr>
          <p:cNvPr id="8" name="Footer Placeholder 7">
            <a:extLst>
              <a:ext uri="{FF2B5EF4-FFF2-40B4-BE49-F238E27FC236}">
                <a16:creationId xmlns:a16="http://schemas.microsoft.com/office/drawing/2014/main" id="{85A3C64C-7177-5EE4-A763-E278ADF6E3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7075DF-D540-0BFA-FDD2-DD450C713978}"/>
              </a:ext>
            </a:extLst>
          </p:cNvPr>
          <p:cNvSpPr>
            <a:spLocks noGrp="1"/>
          </p:cNvSpPr>
          <p:nvPr>
            <p:ph type="sldNum" sz="quarter" idx="12"/>
          </p:nvPr>
        </p:nvSpPr>
        <p:spPr/>
        <p:txBody>
          <a:bodyPr/>
          <a:lstStyle/>
          <a:p>
            <a:fld id="{5B9BA83E-44A1-7340-B06A-50B30D7C0249}" type="slidenum">
              <a:rPr lang="en-US" smtClean="0"/>
              <a:t>‹#›</a:t>
            </a:fld>
            <a:endParaRPr lang="en-US"/>
          </a:p>
        </p:txBody>
      </p:sp>
    </p:spTree>
    <p:extLst>
      <p:ext uri="{BB962C8B-B14F-4D97-AF65-F5344CB8AC3E}">
        <p14:creationId xmlns:p14="http://schemas.microsoft.com/office/powerpoint/2010/main" val="150460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8A16E-74FC-0796-A099-D4EA5142BF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EA3DB3-E040-2479-9112-F864C3C05ED8}"/>
              </a:ext>
            </a:extLst>
          </p:cNvPr>
          <p:cNvSpPr>
            <a:spLocks noGrp="1"/>
          </p:cNvSpPr>
          <p:nvPr>
            <p:ph type="dt" sz="half" idx="10"/>
          </p:nvPr>
        </p:nvSpPr>
        <p:spPr/>
        <p:txBody>
          <a:bodyPr/>
          <a:lstStyle/>
          <a:p>
            <a:fld id="{45620CE0-2B5E-2E44-92E4-BB0B227A4A0C}" type="datetimeFigureOut">
              <a:rPr lang="en-US" smtClean="0"/>
              <a:t>4/3/2025</a:t>
            </a:fld>
            <a:endParaRPr lang="en-US"/>
          </a:p>
        </p:txBody>
      </p:sp>
      <p:sp>
        <p:nvSpPr>
          <p:cNvPr id="4" name="Footer Placeholder 3">
            <a:extLst>
              <a:ext uri="{FF2B5EF4-FFF2-40B4-BE49-F238E27FC236}">
                <a16:creationId xmlns:a16="http://schemas.microsoft.com/office/drawing/2014/main" id="{C7BEA391-C57F-A0FE-8752-FF7EEFB2ED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A29E7D-6491-539B-4074-63F50B110BAB}"/>
              </a:ext>
            </a:extLst>
          </p:cNvPr>
          <p:cNvSpPr>
            <a:spLocks noGrp="1"/>
          </p:cNvSpPr>
          <p:nvPr>
            <p:ph type="sldNum" sz="quarter" idx="12"/>
          </p:nvPr>
        </p:nvSpPr>
        <p:spPr/>
        <p:txBody>
          <a:bodyPr/>
          <a:lstStyle/>
          <a:p>
            <a:fld id="{5B9BA83E-44A1-7340-B06A-50B30D7C0249}" type="slidenum">
              <a:rPr lang="en-US" smtClean="0"/>
              <a:t>‹#›</a:t>
            </a:fld>
            <a:endParaRPr lang="en-US"/>
          </a:p>
        </p:txBody>
      </p:sp>
    </p:spTree>
    <p:extLst>
      <p:ext uri="{BB962C8B-B14F-4D97-AF65-F5344CB8AC3E}">
        <p14:creationId xmlns:p14="http://schemas.microsoft.com/office/powerpoint/2010/main" val="386777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905E31-FAC2-CBF1-AFAF-7FD14140AEF9}"/>
              </a:ext>
            </a:extLst>
          </p:cNvPr>
          <p:cNvSpPr>
            <a:spLocks noGrp="1"/>
          </p:cNvSpPr>
          <p:nvPr>
            <p:ph type="dt" sz="half" idx="10"/>
          </p:nvPr>
        </p:nvSpPr>
        <p:spPr/>
        <p:txBody>
          <a:bodyPr/>
          <a:lstStyle/>
          <a:p>
            <a:fld id="{45620CE0-2B5E-2E44-92E4-BB0B227A4A0C}" type="datetimeFigureOut">
              <a:rPr lang="en-US" smtClean="0"/>
              <a:t>4/3/2025</a:t>
            </a:fld>
            <a:endParaRPr lang="en-US"/>
          </a:p>
        </p:txBody>
      </p:sp>
      <p:sp>
        <p:nvSpPr>
          <p:cNvPr id="3" name="Footer Placeholder 2">
            <a:extLst>
              <a:ext uri="{FF2B5EF4-FFF2-40B4-BE49-F238E27FC236}">
                <a16:creationId xmlns:a16="http://schemas.microsoft.com/office/drawing/2014/main" id="{05C03D8B-F3AC-D3D2-4F74-CE533AE9D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6D55EE-3022-A28B-142B-B18BD3D00D46}"/>
              </a:ext>
            </a:extLst>
          </p:cNvPr>
          <p:cNvSpPr>
            <a:spLocks noGrp="1"/>
          </p:cNvSpPr>
          <p:nvPr>
            <p:ph type="sldNum" sz="quarter" idx="12"/>
          </p:nvPr>
        </p:nvSpPr>
        <p:spPr/>
        <p:txBody>
          <a:bodyPr/>
          <a:lstStyle/>
          <a:p>
            <a:fld id="{5B9BA83E-44A1-7340-B06A-50B30D7C0249}" type="slidenum">
              <a:rPr lang="en-US" smtClean="0"/>
              <a:t>‹#›</a:t>
            </a:fld>
            <a:endParaRPr lang="en-US"/>
          </a:p>
        </p:txBody>
      </p:sp>
    </p:spTree>
    <p:extLst>
      <p:ext uri="{BB962C8B-B14F-4D97-AF65-F5344CB8AC3E}">
        <p14:creationId xmlns:p14="http://schemas.microsoft.com/office/powerpoint/2010/main" val="3455467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980D4-9BD7-4DB0-3E60-8B940DECD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0D44BE-3427-E0B5-B5FD-5430762DE4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81E0C7-0CDE-0C8B-C37D-BBC958077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DA5F08-08EF-5768-B10F-3FF44522F9AB}"/>
              </a:ext>
            </a:extLst>
          </p:cNvPr>
          <p:cNvSpPr>
            <a:spLocks noGrp="1"/>
          </p:cNvSpPr>
          <p:nvPr>
            <p:ph type="dt" sz="half" idx="10"/>
          </p:nvPr>
        </p:nvSpPr>
        <p:spPr/>
        <p:txBody>
          <a:bodyPr/>
          <a:lstStyle/>
          <a:p>
            <a:fld id="{45620CE0-2B5E-2E44-92E4-BB0B227A4A0C}" type="datetimeFigureOut">
              <a:rPr lang="en-US" smtClean="0"/>
              <a:t>4/3/2025</a:t>
            </a:fld>
            <a:endParaRPr lang="en-US"/>
          </a:p>
        </p:txBody>
      </p:sp>
      <p:sp>
        <p:nvSpPr>
          <p:cNvPr id="6" name="Footer Placeholder 5">
            <a:extLst>
              <a:ext uri="{FF2B5EF4-FFF2-40B4-BE49-F238E27FC236}">
                <a16:creationId xmlns:a16="http://schemas.microsoft.com/office/drawing/2014/main" id="{0A886B3A-A09E-FD02-44AE-62F8EAB99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5DB25-DD57-AF73-12E5-84FA8F2BD92C}"/>
              </a:ext>
            </a:extLst>
          </p:cNvPr>
          <p:cNvSpPr>
            <a:spLocks noGrp="1"/>
          </p:cNvSpPr>
          <p:nvPr>
            <p:ph type="sldNum" sz="quarter" idx="12"/>
          </p:nvPr>
        </p:nvSpPr>
        <p:spPr/>
        <p:txBody>
          <a:bodyPr/>
          <a:lstStyle/>
          <a:p>
            <a:fld id="{5B9BA83E-44A1-7340-B06A-50B30D7C0249}" type="slidenum">
              <a:rPr lang="en-US" smtClean="0"/>
              <a:t>‹#›</a:t>
            </a:fld>
            <a:endParaRPr lang="en-US"/>
          </a:p>
        </p:txBody>
      </p:sp>
    </p:spTree>
    <p:extLst>
      <p:ext uri="{BB962C8B-B14F-4D97-AF65-F5344CB8AC3E}">
        <p14:creationId xmlns:p14="http://schemas.microsoft.com/office/powerpoint/2010/main" val="2434956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22E1C-E8AA-F75F-EFA3-DE3CDA2E06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932120-67AD-B276-675C-822D27859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A0D523-4787-C540-D085-2544790CE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17730-3B4C-3652-C05E-0ADCFF54D32B}"/>
              </a:ext>
            </a:extLst>
          </p:cNvPr>
          <p:cNvSpPr>
            <a:spLocks noGrp="1"/>
          </p:cNvSpPr>
          <p:nvPr>
            <p:ph type="dt" sz="half" idx="10"/>
          </p:nvPr>
        </p:nvSpPr>
        <p:spPr/>
        <p:txBody>
          <a:bodyPr/>
          <a:lstStyle/>
          <a:p>
            <a:fld id="{45620CE0-2B5E-2E44-92E4-BB0B227A4A0C}" type="datetimeFigureOut">
              <a:rPr lang="en-US" smtClean="0"/>
              <a:t>4/3/2025</a:t>
            </a:fld>
            <a:endParaRPr lang="en-US"/>
          </a:p>
        </p:txBody>
      </p:sp>
      <p:sp>
        <p:nvSpPr>
          <p:cNvPr id="6" name="Footer Placeholder 5">
            <a:extLst>
              <a:ext uri="{FF2B5EF4-FFF2-40B4-BE49-F238E27FC236}">
                <a16:creationId xmlns:a16="http://schemas.microsoft.com/office/drawing/2014/main" id="{92467425-60E6-5650-4266-44208FA78C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817845-C6B5-EB66-D06A-B305EAA3EDA2}"/>
              </a:ext>
            </a:extLst>
          </p:cNvPr>
          <p:cNvSpPr>
            <a:spLocks noGrp="1"/>
          </p:cNvSpPr>
          <p:nvPr>
            <p:ph type="sldNum" sz="quarter" idx="12"/>
          </p:nvPr>
        </p:nvSpPr>
        <p:spPr/>
        <p:txBody>
          <a:bodyPr/>
          <a:lstStyle/>
          <a:p>
            <a:fld id="{5B9BA83E-44A1-7340-B06A-50B30D7C0249}" type="slidenum">
              <a:rPr lang="en-US" smtClean="0"/>
              <a:t>‹#›</a:t>
            </a:fld>
            <a:endParaRPr lang="en-US"/>
          </a:p>
        </p:txBody>
      </p:sp>
    </p:spTree>
    <p:extLst>
      <p:ext uri="{BB962C8B-B14F-4D97-AF65-F5344CB8AC3E}">
        <p14:creationId xmlns:p14="http://schemas.microsoft.com/office/powerpoint/2010/main" val="2803038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6B4277-019D-D88B-D5AF-D9A7C55F6F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ABF38F-2126-F6D2-4E1E-61B4AA7E1A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83348-E030-FBDD-555C-1F8962471F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20CE0-2B5E-2E44-92E4-BB0B227A4A0C}" type="datetimeFigureOut">
              <a:rPr lang="en-US" smtClean="0"/>
              <a:t>4/3/2025</a:t>
            </a:fld>
            <a:endParaRPr lang="en-US"/>
          </a:p>
        </p:txBody>
      </p:sp>
      <p:sp>
        <p:nvSpPr>
          <p:cNvPr id="5" name="Footer Placeholder 4">
            <a:extLst>
              <a:ext uri="{FF2B5EF4-FFF2-40B4-BE49-F238E27FC236}">
                <a16:creationId xmlns:a16="http://schemas.microsoft.com/office/drawing/2014/main" id="{35825D0D-04F5-89FE-2F7C-2FFA9E5D40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558A2E-EB56-93F3-C00C-4B935E2E12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BA83E-44A1-7340-B06A-50B30D7C0249}" type="slidenum">
              <a:rPr lang="en-US" smtClean="0"/>
              <a:t>‹#›</a:t>
            </a:fld>
            <a:endParaRPr lang="en-US"/>
          </a:p>
        </p:txBody>
      </p:sp>
    </p:spTree>
    <p:extLst>
      <p:ext uri="{BB962C8B-B14F-4D97-AF65-F5344CB8AC3E}">
        <p14:creationId xmlns:p14="http://schemas.microsoft.com/office/powerpoint/2010/main" val="1751779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30%20Day%20Challeng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3DB5F-2CCF-7339-7CE3-DC56EF95C240}"/>
              </a:ext>
            </a:extLst>
          </p:cNvPr>
          <p:cNvSpPr>
            <a:spLocks noGrp="1"/>
          </p:cNvSpPr>
          <p:nvPr>
            <p:ph type="ctrTitle"/>
          </p:nvPr>
        </p:nvSpPr>
        <p:spPr>
          <a:xfrm>
            <a:off x="506857" y="415737"/>
            <a:ext cx="10003605" cy="801474"/>
          </a:xfrm>
        </p:spPr>
        <p:txBody>
          <a:bodyPr>
            <a:noAutofit/>
          </a:bodyPr>
          <a:lstStyle/>
          <a:p>
            <a:r>
              <a:rPr lang="en-US" sz="3200" b="1" dirty="0">
                <a:solidFill>
                  <a:schemeClr val="accent1"/>
                </a:solidFill>
                <a:latin typeface="Georgia" panose="02040502050405020303" pitchFamily="18" charset="0"/>
                <a:cs typeface="Times New Roman" panose="02020603050405020304" pitchFamily="18" charset="0"/>
              </a:rPr>
              <a:t>SALARY INSIGHTS IN TECH CAREERS</a:t>
            </a:r>
          </a:p>
        </p:txBody>
      </p:sp>
      <p:sp>
        <p:nvSpPr>
          <p:cNvPr id="3" name="Subtitle 2">
            <a:extLst>
              <a:ext uri="{FF2B5EF4-FFF2-40B4-BE49-F238E27FC236}">
                <a16:creationId xmlns:a16="http://schemas.microsoft.com/office/drawing/2014/main" id="{F0C00247-399B-8DCE-25C0-DA68CB85D183}"/>
              </a:ext>
            </a:extLst>
          </p:cNvPr>
          <p:cNvSpPr>
            <a:spLocks noGrp="1"/>
          </p:cNvSpPr>
          <p:nvPr>
            <p:ph type="subTitle" idx="1"/>
          </p:nvPr>
        </p:nvSpPr>
        <p:spPr/>
        <p:txBody>
          <a:bodyPr>
            <a:normAutofit/>
          </a:bodyPr>
          <a:lstStyle/>
          <a:p>
            <a:endParaRPr lang="en-US" dirty="0"/>
          </a:p>
          <a:p>
            <a:endParaRPr lang="en-US" dirty="0"/>
          </a:p>
        </p:txBody>
      </p:sp>
      <p:pic>
        <p:nvPicPr>
          <p:cNvPr id="5" name="Picture 4">
            <a:extLst>
              <a:ext uri="{FF2B5EF4-FFF2-40B4-BE49-F238E27FC236}">
                <a16:creationId xmlns:a16="http://schemas.microsoft.com/office/drawing/2014/main" id="{FBE373D7-9A40-4E7F-98AF-C554AE0FD705}"/>
              </a:ext>
            </a:extLst>
          </p:cNvPr>
          <p:cNvPicPr>
            <a:picLocks noChangeAspect="1"/>
          </p:cNvPicPr>
          <p:nvPr/>
        </p:nvPicPr>
        <p:blipFill>
          <a:blip r:embed="rId2"/>
          <a:stretch>
            <a:fillRect/>
          </a:stretch>
        </p:blipFill>
        <p:spPr>
          <a:xfrm>
            <a:off x="1404136" y="1212351"/>
            <a:ext cx="8572500" cy="4829175"/>
          </a:xfrm>
          <a:prstGeom prst="rect">
            <a:avLst/>
          </a:prstGeom>
        </p:spPr>
      </p:pic>
    </p:spTree>
    <p:extLst>
      <p:ext uri="{BB962C8B-B14F-4D97-AF65-F5344CB8AC3E}">
        <p14:creationId xmlns:p14="http://schemas.microsoft.com/office/powerpoint/2010/main" val="2471671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ADF1-98A3-4A3A-A7B3-97953DC3E2CD}"/>
              </a:ext>
            </a:extLst>
          </p:cNvPr>
          <p:cNvSpPr>
            <a:spLocks noGrp="1"/>
          </p:cNvSpPr>
          <p:nvPr>
            <p:ph type="title"/>
          </p:nvPr>
        </p:nvSpPr>
        <p:spPr>
          <a:xfrm>
            <a:off x="1023134" y="214459"/>
            <a:ext cx="8946933" cy="515007"/>
          </a:xfrm>
          <a:ln>
            <a:noFill/>
          </a:ln>
        </p:spPr>
        <p:txBody>
          <a:bodyPr>
            <a:noAutofit/>
          </a:bodyPr>
          <a:lstStyle/>
          <a:p>
            <a:pPr algn="ctr"/>
            <a:r>
              <a:rPr lang="en-US" sz="3200" b="1" dirty="0">
                <a:solidFill>
                  <a:schemeClr val="accent1"/>
                </a:solidFill>
                <a:latin typeface="Georgia" panose="02040502050405020303" pitchFamily="18" charset="0"/>
              </a:rPr>
              <a:t>Work mode by company location</a:t>
            </a:r>
            <a:endParaRPr lang="en-KE" sz="3200" b="1" dirty="0">
              <a:solidFill>
                <a:schemeClr val="accent1"/>
              </a:solidFill>
              <a:latin typeface="Georgia" panose="02040502050405020303" pitchFamily="18" charset="0"/>
            </a:endParaRPr>
          </a:p>
        </p:txBody>
      </p:sp>
      <p:pic>
        <p:nvPicPr>
          <p:cNvPr id="4" name="Picture 3">
            <a:extLst>
              <a:ext uri="{FF2B5EF4-FFF2-40B4-BE49-F238E27FC236}">
                <a16:creationId xmlns:a16="http://schemas.microsoft.com/office/drawing/2014/main" id="{6DD71E6A-8555-4EB8-A43C-600834C90C7C}"/>
              </a:ext>
            </a:extLst>
          </p:cNvPr>
          <p:cNvPicPr>
            <a:picLocks noChangeAspect="1"/>
          </p:cNvPicPr>
          <p:nvPr/>
        </p:nvPicPr>
        <p:blipFill rotWithShape="1">
          <a:blip r:embed="rId2"/>
          <a:srcRect t="5231"/>
          <a:stretch/>
        </p:blipFill>
        <p:spPr>
          <a:xfrm>
            <a:off x="571071" y="832207"/>
            <a:ext cx="10018857" cy="5584734"/>
          </a:xfrm>
          <a:prstGeom prst="rect">
            <a:avLst/>
          </a:prstGeom>
        </p:spPr>
      </p:pic>
    </p:spTree>
    <p:extLst>
      <p:ext uri="{BB962C8B-B14F-4D97-AF65-F5344CB8AC3E}">
        <p14:creationId xmlns:p14="http://schemas.microsoft.com/office/powerpoint/2010/main" val="3615026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3D2AB0-8A1C-AB23-1D8A-905804BBBD5A}"/>
              </a:ext>
            </a:extLst>
          </p:cNvPr>
          <p:cNvSpPr>
            <a:spLocks noGrp="1"/>
          </p:cNvSpPr>
          <p:nvPr>
            <p:ph idx="1"/>
          </p:nvPr>
        </p:nvSpPr>
        <p:spPr>
          <a:xfrm>
            <a:off x="601895" y="1096551"/>
            <a:ext cx="6148226" cy="4869952"/>
          </a:xfrm>
        </p:spPr>
        <p:txBody>
          <a:bodyPr>
            <a:normAutofit fontScale="85000" lnSpcReduction="20000"/>
          </a:bodyPr>
          <a:lstStyle/>
          <a:p>
            <a:pPr>
              <a:lnSpc>
                <a:spcPct val="150000"/>
              </a:lnSpc>
              <a:buFont typeface="Arial" panose="020B0604020202020204" pitchFamily="34" charset="0"/>
              <a:buChar char="•"/>
            </a:pPr>
            <a:r>
              <a:rPr lang="en-US" b="1" dirty="0">
                <a:latin typeface="Georgia" panose="02040502050405020303" pitchFamily="18" charset="0"/>
              </a:rPr>
              <a:t>Experience Matters:</a:t>
            </a:r>
            <a:r>
              <a:rPr lang="en-US" dirty="0">
                <a:latin typeface="Georgia" panose="02040502050405020303" pitchFamily="18" charset="0"/>
              </a:rPr>
              <a:t> Senior roles command higher salaries.</a:t>
            </a:r>
          </a:p>
          <a:p>
            <a:pPr>
              <a:lnSpc>
                <a:spcPct val="150000"/>
              </a:lnSpc>
              <a:buFont typeface="Arial" panose="020B0604020202020204" pitchFamily="34" charset="0"/>
              <a:buChar char="•"/>
            </a:pPr>
            <a:r>
              <a:rPr lang="en-US" b="1" dirty="0">
                <a:latin typeface="Georgia" panose="02040502050405020303" pitchFamily="18" charset="0"/>
              </a:rPr>
              <a:t>Location Influences Pay:</a:t>
            </a:r>
            <a:r>
              <a:rPr lang="en-US" dirty="0">
                <a:latin typeface="Georgia" panose="02040502050405020303" pitchFamily="18" charset="0"/>
              </a:rPr>
              <a:t> Salaries differ significantly by country/region.</a:t>
            </a:r>
          </a:p>
          <a:p>
            <a:pPr>
              <a:lnSpc>
                <a:spcPct val="150000"/>
              </a:lnSpc>
              <a:buFont typeface="Arial" panose="020B0604020202020204" pitchFamily="34" charset="0"/>
              <a:buChar char="•"/>
            </a:pPr>
            <a:r>
              <a:rPr lang="en-US" b="1" dirty="0">
                <a:latin typeface="Georgia" panose="02040502050405020303" pitchFamily="18" charset="0"/>
              </a:rPr>
              <a:t>Remote Work Trends:</a:t>
            </a:r>
            <a:r>
              <a:rPr lang="en-US" dirty="0">
                <a:latin typeface="Georgia" panose="02040502050405020303" pitchFamily="18" charset="0"/>
              </a:rPr>
              <a:t> Remote positions can be lucrative, but variability exists.</a:t>
            </a:r>
          </a:p>
          <a:p>
            <a:pPr>
              <a:lnSpc>
                <a:spcPct val="150000"/>
              </a:lnSpc>
              <a:buFont typeface="Arial" panose="020B0604020202020204" pitchFamily="34" charset="0"/>
              <a:buChar char="•"/>
            </a:pPr>
            <a:r>
              <a:rPr lang="en-US" b="1" dirty="0">
                <a:latin typeface="Georgia" panose="02040502050405020303" pitchFamily="18" charset="0"/>
              </a:rPr>
              <a:t>Company Size Impact:</a:t>
            </a:r>
            <a:r>
              <a:rPr lang="en-US" dirty="0">
                <a:latin typeface="Georgia" panose="02040502050405020303" pitchFamily="18" charset="0"/>
              </a:rPr>
              <a:t> Larger firms generally offer better pay package</a:t>
            </a:r>
          </a:p>
          <a:p>
            <a:pPr>
              <a:lnSpc>
                <a:spcPct val="150000"/>
              </a:lnSpc>
            </a:pPr>
            <a:endParaRPr lang="en-US" dirty="0">
              <a:latin typeface="Georgia" panose="02040502050405020303" pitchFamily="18" charset="0"/>
            </a:endParaRPr>
          </a:p>
        </p:txBody>
      </p:sp>
      <p:pic>
        <p:nvPicPr>
          <p:cNvPr id="4" name="Picture 3">
            <a:extLst>
              <a:ext uri="{FF2B5EF4-FFF2-40B4-BE49-F238E27FC236}">
                <a16:creationId xmlns:a16="http://schemas.microsoft.com/office/drawing/2014/main" id="{5411CC56-18F0-4709-9A95-E65945E0819D}"/>
              </a:ext>
            </a:extLst>
          </p:cNvPr>
          <p:cNvPicPr>
            <a:picLocks noChangeAspect="1"/>
          </p:cNvPicPr>
          <p:nvPr/>
        </p:nvPicPr>
        <p:blipFill rotWithShape="1">
          <a:blip r:embed="rId2"/>
          <a:srcRect b="6278"/>
          <a:stretch/>
        </p:blipFill>
        <p:spPr>
          <a:xfrm>
            <a:off x="6965879" y="1812960"/>
            <a:ext cx="4778339" cy="3221377"/>
          </a:xfrm>
          <a:prstGeom prst="rect">
            <a:avLst/>
          </a:prstGeom>
        </p:spPr>
      </p:pic>
    </p:spTree>
    <p:extLst>
      <p:ext uri="{BB962C8B-B14F-4D97-AF65-F5344CB8AC3E}">
        <p14:creationId xmlns:p14="http://schemas.microsoft.com/office/powerpoint/2010/main" val="4140784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F5B5-23B9-AE53-27A8-E40FDDB890EF}"/>
              </a:ext>
            </a:extLst>
          </p:cNvPr>
          <p:cNvSpPr>
            <a:spLocks noGrp="1"/>
          </p:cNvSpPr>
          <p:nvPr>
            <p:ph type="title"/>
          </p:nvPr>
        </p:nvSpPr>
        <p:spPr>
          <a:xfrm>
            <a:off x="838200" y="365126"/>
            <a:ext cx="10515600" cy="1011612"/>
          </a:xfrm>
        </p:spPr>
        <p:txBody>
          <a:bodyPr>
            <a:normAutofit/>
          </a:bodyPr>
          <a:lstStyle/>
          <a:p>
            <a:r>
              <a:rPr lang="en-US" sz="3200" b="1" dirty="0">
                <a:solidFill>
                  <a:schemeClr val="accent1"/>
                </a:solidFill>
                <a:latin typeface="Georgia" panose="02040502050405020303" pitchFamily="18" charset="0"/>
              </a:rPr>
              <a:t>Next Steps &amp; Recommendations</a:t>
            </a:r>
            <a:endParaRPr lang="en-US" sz="3200" dirty="0">
              <a:solidFill>
                <a:schemeClr val="accent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E470468B-1DFD-BF35-EA95-0D7228C19385}"/>
              </a:ext>
            </a:extLst>
          </p:cNvPr>
          <p:cNvSpPr>
            <a:spLocks noGrp="1"/>
          </p:cNvSpPr>
          <p:nvPr>
            <p:ph idx="1"/>
          </p:nvPr>
        </p:nvSpPr>
        <p:spPr>
          <a:xfrm>
            <a:off x="673813" y="1568771"/>
            <a:ext cx="10515600" cy="4351338"/>
          </a:xfrm>
        </p:spPr>
        <p:txBody>
          <a:bodyPr/>
          <a:lstStyle/>
          <a:p>
            <a:pPr>
              <a:lnSpc>
                <a:spcPct val="150000"/>
              </a:lnSpc>
              <a:buFont typeface="Arial" panose="020B0604020202020204" pitchFamily="34" charset="0"/>
              <a:buChar char="•"/>
            </a:pPr>
            <a:r>
              <a:rPr lang="en-US" b="1" dirty="0">
                <a:latin typeface="Georgia" panose="02040502050405020303" pitchFamily="18" charset="0"/>
              </a:rPr>
              <a:t>For Job Seekers:</a:t>
            </a:r>
            <a:r>
              <a:rPr lang="en-US" dirty="0">
                <a:latin typeface="Georgia" panose="02040502050405020303" pitchFamily="18" charset="0"/>
              </a:rPr>
              <a:t> Consider location, experience, and remote work options when negotiating salaries.</a:t>
            </a:r>
          </a:p>
          <a:p>
            <a:pPr>
              <a:lnSpc>
                <a:spcPct val="150000"/>
              </a:lnSpc>
              <a:buFont typeface="Arial" panose="020B0604020202020204" pitchFamily="34" charset="0"/>
              <a:buChar char="•"/>
            </a:pPr>
            <a:r>
              <a:rPr lang="en-US" b="1" dirty="0">
                <a:latin typeface="Georgia" panose="02040502050405020303" pitchFamily="18" charset="0"/>
              </a:rPr>
              <a:t>For Employers:</a:t>
            </a:r>
            <a:r>
              <a:rPr lang="en-US" dirty="0">
                <a:latin typeface="Georgia" panose="02040502050405020303" pitchFamily="18" charset="0"/>
              </a:rPr>
              <a:t> Benchmark salaries competitively based on industry standards.</a:t>
            </a:r>
          </a:p>
          <a:p>
            <a:pPr>
              <a:lnSpc>
                <a:spcPct val="150000"/>
              </a:lnSpc>
              <a:buFont typeface="Arial" panose="020B0604020202020204" pitchFamily="34" charset="0"/>
              <a:buChar char="•"/>
            </a:pPr>
            <a:r>
              <a:rPr lang="en-US" b="1" dirty="0">
                <a:latin typeface="Georgia" panose="02040502050405020303" pitchFamily="18" charset="0"/>
              </a:rPr>
              <a:t>Future Research:</a:t>
            </a:r>
            <a:r>
              <a:rPr lang="en-US" dirty="0">
                <a:latin typeface="Georgia" panose="02040502050405020303" pitchFamily="18" charset="0"/>
              </a:rPr>
              <a:t> Explore salary trends over multiple years for deeper insights.</a:t>
            </a:r>
          </a:p>
          <a:p>
            <a:pPr>
              <a:lnSpc>
                <a:spcPct val="150000"/>
              </a:lnSpc>
            </a:pPr>
            <a:endParaRPr lang="en-US" dirty="0">
              <a:latin typeface="Georgia" panose="02040502050405020303" pitchFamily="18" charset="0"/>
            </a:endParaRPr>
          </a:p>
        </p:txBody>
      </p:sp>
    </p:spTree>
    <p:extLst>
      <p:ext uri="{BB962C8B-B14F-4D97-AF65-F5344CB8AC3E}">
        <p14:creationId xmlns:p14="http://schemas.microsoft.com/office/powerpoint/2010/main" val="212438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F8EDCD1-68B0-0F49-DE6F-A7E2361BE5D6}"/>
              </a:ext>
            </a:extLst>
          </p:cNvPr>
          <p:cNvSpPr>
            <a:spLocks noGrp="1"/>
          </p:cNvSpPr>
          <p:nvPr>
            <p:ph type="body" idx="1"/>
          </p:nvPr>
        </p:nvSpPr>
        <p:spPr>
          <a:xfrm>
            <a:off x="4025579" y="3209927"/>
            <a:ext cx="3894262" cy="1500187"/>
          </a:xfrm>
        </p:spPr>
        <p:txBody>
          <a:bodyPr>
            <a:normAutofit/>
          </a:bodyPr>
          <a:lstStyle/>
          <a:p>
            <a:endParaRPr lang="en-US" dirty="0">
              <a:latin typeface="Georgia" panose="02040502050405020303" pitchFamily="18" charset="0"/>
            </a:endParaRPr>
          </a:p>
          <a:p>
            <a:endParaRPr lang="en-US" dirty="0">
              <a:latin typeface="Georgia" panose="02040502050405020303" pitchFamily="18" charset="0"/>
            </a:endParaRPr>
          </a:p>
        </p:txBody>
      </p:sp>
      <p:pic>
        <p:nvPicPr>
          <p:cNvPr id="1026" name="Picture 2" descr="Thank You Any Questions Meme">
            <a:extLst>
              <a:ext uri="{FF2B5EF4-FFF2-40B4-BE49-F238E27FC236}">
                <a16:creationId xmlns:a16="http://schemas.microsoft.com/office/drawing/2014/main" id="{9E437386-E87F-4E24-A383-E56FDA43E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85800"/>
            <a:ext cx="97536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7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6F5B-5965-459B-877E-4DEF22E784AD}"/>
              </a:ext>
            </a:extLst>
          </p:cNvPr>
          <p:cNvSpPr>
            <a:spLocks noGrp="1"/>
          </p:cNvSpPr>
          <p:nvPr>
            <p:ph type="title"/>
          </p:nvPr>
        </p:nvSpPr>
        <p:spPr>
          <a:xfrm>
            <a:off x="7013827" y="1571945"/>
            <a:ext cx="4527479" cy="3657600"/>
          </a:xfrm>
        </p:spPr>
        <p:txBody>
          <a:bodyPr>
            <a:noAutofit/>
          </a:bodyPr>
          <a:lstStyle/>
          <a:p>
            <a:pPr>
              <a:lnSpc>
                <a:spcPct val="200000"/>
              </a:lnSpc>
            </a:pPr>
            <a:r>
              <a:rPr lang="en-US" sz="2800" b="1" dirty="0">
                <a:latin typeface="Georgia" panose="02040502050405020303" pitchFamily="18" charset="0"/>
              </a:rPr>
              <a:t>Paycheck Storytellers</a:t>
            </a:r>
            <a:br>
              <a:rPr lang="en-US" sz="2800" dirty="0">
                <a:latin typeface="Georgia" panose="02040502050405020303" pitchFamily="18" charset="0"/>
              </a:rPr>
            </a:br>
            <a:r>
              <a:rPr lang="en-US" sz="2800" dirty="0">
                <a:latin typeface="Georgia" panose="02040502050405020303" pitchFamily="18" charset="0"/>
              </a:rPr>
              <a:t>1. Peggy </a:t>
            </a:r>
            <a:r>
              <a:rPr lang="en-US" sz="2800" dirty="0" err="1">
                <a:latin typeface="Georgia" panose="02040502050405020303" pitchFamily="18" charset="0"/>
              </a:rPr>
              <a:t>Obam</a:t>
            </a:r>
            <a:br>
              <a:rPr lang="en-US" sz="2800" dirty="0">
                <a:latin typeface="Georgia" panose="02040502050405020303" pitchFamily="18" charset="0"/>
              </a:rPr>
            </a:br>
            <a:r>
              <a:rPr lang="en-US" sz="2800" dirty="0">
                <a:latin typeface="Georgia" panose="02040502050405020303" pitchFamily="18" charset="0"/>
              </a:rPr>
              <a:t>2. Vivian </a:t>
            </a:r>
            <a:r>
              <a:rPr lang="en-US" sz="2800" dirty="0" err="1">
                <a:latin typeface="Georgia" panose="02040502050405020303" pitchFamily="18" charset="0"/>
              </a:rPr>
              <a:t>Maiyo</a:t>
            </a:r>
            <a:br>
              <a:rPr lang="en-US" sz="2800" dirty="0">
                <a:latin typeface="Georgia" panose="02040502050405020303" pitchFamily="18" charset="0"/>
              </a:rPr>
            </a:br>
            <a:r>
              <a:rPr lang="en-US" sz="2800" dirty="0">
                <a:latin typeface="Georgia" panose="02040502050405020303" pitchFamily="18" charset="0"/>
              </a:rPr>
              <a:t>3. </a:t>
            </a:r>
            <a:r>
              <a:rPr lang="en-US" sz="2800" dirty="0" err="1">
                <a:latin typeface="Georgia" panose="02040502050405020303" pitchFamily="18" charset="0"/>
              </a:rPr>
              <a:t>Sheilah</a:t>
            </a:r>
            <a:r>
              <a:rPr lang="en-US" sz="2800" dirty="0">
                <a:latin typeface="Georgia" panose="02040502050405020303" pitchFamily="18" charset="0"/>
              </a:rPr>
              <a:t> </a:t>
            </a:r>
            <a:r>
              <a:rPr lang="en-US" sz="2800" dirty="0" err="1">
                <a:latin typeface="Georgia" panose="02040502050405020303" pitchFamily="18" charset="0"/>
              </a:rPr>
              <a:t>Machaha</a:t>
            </a:r>
            <a:br>
              <a:rPr lang="en-US" sz="2800" dirty="0">
                <a:latin typeface="Georgia" panose="02040502050405020303" pitchFamily="18" charset="0"/>
              </a:rPr>
            </a:br>
            <a:r>
              <a:rPr lang="en-US" sz="2800" dirty="0">
                <a:latin typeface="Georgia" panose="02040502050405020303" pitchFamily="18" charset="0"/>
              </a:rPr>
              <a:t>4. Janet </a:t>
            </a:r>
            <a:r>
              <a:rPr lang="en-US" sz="2800" dirty="0" err="1">
                <a:latin typeface="Georgia" panose="02040502050405020303" pitchFamily="18" charset="0"/>
              </a:rPr>
              <a:t>Khainza</a:t>
            </a:r>
            <a:endParaRPr lang="en-KE" sz="2800" dirty="0">
              <a:latin typeface="Georgia" panose="02040502050405020303" pitchFamily="18" charset="0"/>
            </a:endParaRPr>
          </a:p>
        </p:txBody>
      </p:sp>
      <p:pic>
        <p:nvPicPr>
          <p:cNvPr id="4" name="Content Placeholder 3">
            <a:extLst>
              <a:ext uri="{FF2B5EF4-FFF2-40B4-BE49-F238E27FC236}">
                <a16:creationId xmlns:a16="http://schemas.microsoft.com/office/drawing/2014/main" id="{21066600-0B89-4955-8356-E6129E02A243}"/>
              </a:ext>
            </a:extLst>
          </p:cNvPr>
          <p:cNvPicPr>
            <a:picLocks noGrp="1" noChangeAspect="1"/>
          </p:cNvPicPr>
          <p:nvPr>
            <p:ph idx="1"/>
          </p:nvPr>
        </p:nvPicPr>
        <p:blipFill rotWithShape="1">
          <a:blip r:embed="rId2"/>
          <a:srcRect b="9469"/>
          <a:stretch/>
        </p:blipFill>
        <p:spPr>
          <a:xfrm>
            <a:off x="308069" y="842481"/>
            <a:ext cx="6534520" cy="5116529"/>
          </a:xfrm>
          <a:prstGeom prst="rect">
            <a:avLst/>
          </a:prstGeom>
        </p:spPr>
      </p:pic>
    </p:spTree>
    <p:extLst>
      <p:ext uri="{BB962C8B-B14F-4D97-AF65-F5344CB8AC3E}">
        <p14:creationId xmlns:p14="http://schemas.microsoft.com/office/powerpoint/2010/main" val="266266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AB4B-50D6-46D0-8A88-C62E3BFE69BC}"/>
              </a:ext>
            </a:extLst>
          </p:cNvPr>
          <p:cNvSpPr>
            <a:spLocks noGrp="1"/>
          </p:cNvSpPr>
          <p:nvPr>
            <p:ph type="title"/>
          </p:nvPr>
        </p:nvSpPr>
        <p:spPr>
          <a:xfrm>
            <a:off x="930668" y="791110"/>
            <a:ext cx="7124272" cy="544531"/>
          </a:xfrm>
        </p:spPr>
        <p:txBody>
          <a:bodyPr>
            <a:normAutofit/>
          </a:bodyPr>
          <a:lstStyle/>
          <a:p>
            <a:r>
              <a:rPr lang="en-US" sz="3200" b="1" dirty="0">
                <a:solidFill>
                  <a:schemeClr val="accent1"/>
                </a:solidFill>
                <a:latin typeface="Georgia" panose="02040502050405020303" pitchFamily="18" charset="0"/>
              </a:rPr>
              <a:t>Problem Statement</a:t>
            </a:r>
            <a:endParaRPr lang="en-KE" sz="3200" b="1" dirty="0">
              <a:solidFill>
                <a:schemeClr val="accent1"/>
              </a:solidFill>
              <a:latin typeface="Georgia" panose="02040502050405020303" pitchFamily="18" charset="0"/>
            </a:endParaRPr>
          </a:p>
        </p:txBody>
      </p:sp>
      <p:sp>
        <p:nvSpPr>
          <p:cNvPr id="3" name="Content Placeholder 2">
            <a:extLst>
              <a:ext uri="{FF2B5EF4-FFF2-40B4-BE49-F238E27FC236}">
                <a16:creationId xmlns:a16="http://schemas.microsoft.com/office/drawing/2014/main" id="{92742CA9-D6CB-4D05-B10B-51D8FE519392}"/>
              </a:ext>
            </a:extLst>
          </p:cNvPr>
          <p:cNvSpPr>
            <a:spLocks noGrp="1"/>
          </p:cNvSpPr>
          <p:nvPr>
            <p:ph idx="1"/>
          </p:nvPr>
        </p:nvSpPr>
        <p:spPr>
          <a:xfrm>
            <a:off x="735459" y="1448424"/>
            <a:ext cx="10515600" cy="4351338"/>
          </a:xfrm>
        </p:spPr>
        <p:txBody>
          <a:bodyPr>
            <a:normAutofit fontScale="92500" lnSpcReduction="20000"/>
          </a:bodyPr>
          <a:lstStyle/>
          <a:p>
            <a:pPr>
              <a:lnSpc>
                <a:spcPct val="150000"/>
              </a:lnSpc>
            </a:pPr>
            <a:r>
              <a:rPr lang="en-US" sz="2400" dirty="0">
                <a:latin typeface="Georgia" panose="02040502050405020303" pitchFamily="18" charset="0"/>
              </a:rPr>
              <a:t>The global job market is changing rapidly, with different considerations on changes in salaries, employment types, remote work trends, and company structures. However, understanding how factors such as experience level, job title, company location, and remote work policies impact salaries and employment trends remains a challenge. </a:t>
            </a:r>
          </a:p>
          <a:p>
            <a:pPr>
              <a:lnSpc>
                <a:spcPct val="150000"/>
              </a:lnSpc>
            </a:pPr>
            <a:endParaRPr lang="en-US" sz="2400" dirty="0">
              <a:latin typeface="Georgia" panose="02040502050405020303" pitchFamily="18" charset="0"/>
            </a:endParaRPr>
          </a:p>
          <a:p>
            <a:pPr>
              <a:lnSpc>
                <a:spcPct val="150000"/>
              </a:lnSpc>
            </a:pPr>
            <a:r>
              <a:rPr lang="en-US" sz="2400" dirty="0">
                <a:latin typeface="Georgia" panose="02040502050405020303" pitchFamily="18" charset="0"/>
              </a:rPr>
              <a:t>This analysis aims to </a:t>
            </a:r>
            <a:r>
              <a:rPr lang="en-US" sz="2400" b="1" dirty="0">
                <a:latin typeface="Georgia" panose="02040502050405020303" pitchFamily="18" charset="0"/>
              </a:rPr>
              <a:t>provide insights into salary distribution, employment patterns, and workforce trends to help companies and potential employees make data-driven decisions</a:t>
            </a:r>
            <a:endParaRPr lang="en-KE" sz="2400" b="1" dirty="0">
              <a:latin typeface="Georgia" panose="02040502050405020303" pitchFamily="18" charset="0"/>
            </a:endParaRPr>
          </a:p>
        </p:txBody>
      </p:sp>
    </p:spTree>
    <p:extLst>
      <p:ext uri="{BB962C8B-B14F-4D97-AF65-F5344CB8AC3E}">
        <p14:creationId xmlns:p14="http://schemas.microsoft.com/office/powerpoint/2010/main" val="1833689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D4C2-9A66-62B7-ACB2-4AF5610FE4FA}"/>
              </a:ext>
            </a:extLst>
          </p:cNvPr>
          <p:cNvSpPr>
            <a:spLocks noGrp="1"/>
          </p:cNvSpPr>
          <p:nvPr>
            <p:ph type="title"/>
          </p:nvPr>
        </p:nvSpPr>
        <p:spPr>
          <a:xfrm>
            <a:off x="1033410" y="894281"/>
            <a:ext cx="4062572" cy="657117"/>
          </a:xfrm>
        </p:spPr>
        <p:txBody>
          <a:bodyPr>
            <a:normAutofit/>
          </a:bodyPr>
          <a:lstStyle/>
          <a:p>
            <a:r>
              <a:rPr lang="en-US" sz="3600" b="1" dirty="0">
                <a:solidFill>
                  <a:schemeClr val="accent1"/>
                </a:solidFill>
                <a:latin typeface="Georgia" panose="02040502050405020303" pitchFamily="18" charset="0"/>
              </a:rPr>
              <a:t>Introduction</a:t>
            </a:r>
          </a:p>
        </p:txBody>
      </p:sp>
      <p:sp>
        <p:nvSpPr>
          <p:cNvPr id="3" name="Content Placeholder 2">
            <a:extLst>
              <a:ext uri="{FF2B5EF4-FFF2-40B4-BE49-F238E27FC236}">
                <a16:creationId xmlns:a16="http://schemas.microsoft.com/office/drawing/2014/main" id="{9AB571C3-A331-65B5-F594-3ED48BD63860}"/>
              </a:ext>
            </a:extLst>
          </p:cNvPr>
          <p:cNvSpPr>
            <a:spLocks noGrp="1"/>
          </p:cNvSpPr>
          <p:nvPr>
            <p:ph idx="1"/>
          </p:nvPr>
        </p:nvSpPr>
        <p:spPr>
          <a:xfrm>
            <a:off x="808232" y="1551398"/>
            <a:ext cx="10042133" cy="4967555"/>
          </a:xfrm>
        </p:spPr>
        <p:txBody>
          <a:bodyPr>
            <a:normAutofit fontScale="92500"/>
          </a:bodyPr>
          <a:lstStyle/>
          <a:p>
            <a:pPr>
              <a:lnSpc>
                <a:spcPct val="160000"/>
              </a:lnSpc>
              <a:buFont typeface="Arial" panose="020B0604020202020204" pitchFamily="34" charset="0"/>
              <a:buChar char="•"/>
            </a:pPr>
            <a:r>
              <a:rPr lang="en-US" sz="2400" b="1" dirty="0">
                <a:latin typeface="Georgia" panose="02040502050405020303" pitchFamily="18" charset="0"/>
              </a:rPr>
              <a:t>Objective:</a:t>
            </a:r>
            <a:r>
              <a:rPr lang="en-US" sz="2400" dirty="0">
                <a:latin typeface="Georgia" panose="02040502050405020303" pitchFamily="18" charset="0"/>
              </a:rPr>
              <a:t> Understanding salary variations based on different factors such as experience level, geography, remote work, and company size.</a:t>
            </a:r>
          </a:p>
          <a:p>
            <a:pPr>
              <a:lnSpc>
                <a:spcPct val="160000"/>
              </a:lnSpc>
            </a:pPr>
            <a:r>
              <a:rPr lang="en-US" sz="2400" b="1" dirty="0">
                <a:latin typeface="Georgia" panose="02040502050405020303" pitchFamily="18" charset="0"/>
              </a:rPr>
              <a:t>Data Source:</a:t>
            </a:r>
            <a:r>
              <a:rPr lang="en-US" sz="2400" dirty="0">
                <a:latin typeface="Georgia" panose="02040502050405020303" pitchFamily="18" charset="0"/>
              </a:rPr>
              <a:t> Salaries dataset for 2025, standardized in USD from Kaggle(</a:t>
            </a:r>
            <a:r>
              <a:rPr lang="en-US" sz="2400" dirty="0" err="1">
                <a:latin typeface="Georgia" panose="02040502050405020303" pitchFamily="18" charset="0"/>
                <a:hlinkClick r:id="rId2" action="ppaction://hlinkfile"/>
              </a:rPr>
              <a:t>Salary_Dataset</a:t>
            </a:r>
            <a:r>
              <a:rPr lang="en-US" sz="2400" dirty="0">
                <a:latin typeface="Georgia" panose="02040502050405020303" pitchFamily="18" charset="0"/>
              </a:rPr>
              <a:t>)</a:t>
            </a:r>
          </a:p>
          <a:p>
            <a:pPr>
              <a:lnSpc>
                <a:spcPct val="160000"/>
              </a:lnSpc>
              <a:buFont typeface="Arial" panose="020B0604020202020204" pitchFamily="34" charset="0"/>
              <a:buChar char="•"/>
            </a:pPr>
            <a:r>
              <a:rPr lang="en-US" sz="2400" b="1" dirty="0">
                <a:latin typeface="Georgia" panose="02040502050405020303" pitchFamily="18" charset="0"/>
              </a:rPr>
              <a:t>Tools Used:</a:t>
            </a:r>
            <a:r>
              <a:rPr lang="en-US" sz="2400" dirty="0">
                <a:latin typeface="Georgia" panose="02040502050405020303" pitchFamily="18" charset="0"/>
              </a:rPr>
              <a:t> Power BI for visualization and analysis.</a:t>
            </a:r>
          </a:p>
          <a:p>
            <a:pPr>
              <a:lnSpc>
                <a:spcPct val="160000"/>
              </a:lnSpc>
            </a:pPr>
            <a:r>
              <a:rPr lang="en-US" sz="2400" b="1" dirty="0">
                <a:latin typeface="Georgia" panose="02040502050405020303" pitchFamily="18" charset="0"/>
              </a:rPr>
              <a:t>Key Columns:</a:t>
            </a:r>
            <a:r>
              <a:rPr lang="en-US" sz="2400" dirty="0">
                <a:latin typeface="Georgia" panose="02040502050405020303" pitchFamily="18" charset="0"/>
              </a:rPr>
              <a:t> Work Year, Experience Level, Job Title, Salary, Currency, Employee Residence, Remote Ratio, Company Location, Company Size.</a:t>
            </a:r>
          </a:p>
          <a:p>
            <a:pPr>
              <a:lnSpc>
                <a:spcPct val="160000"/>
              </a:lnSpc>
            </a:pPr>
            <a:r>
              <a:rPr lang="en-US" sz="2400" b="1" dirty="0">
                <a:latin typeface="Georgia" panose="02040502050405020303" pitchFamily="18" charset="0"/>
              </a:rPr>
              <a:t>Standardization:</a:t>
            </a:r>
            <a:r>
              <a:rPr lang="en-US" sz="2400" dirty="0">
                <a:latin typeface="Georgia" panose="02040502050405020303" pitchFamily="18" charset="0"/>
              </a:rPr>
              <a:t> All salaries converted to USD for consistency.</a:t>
            </a:r>
          </a:p>
          <a:p>
            <a:pPr>
              <a:lnSpc>
                <a:spcPct val="200000"/>
              </a:lnSpc>
              <a:buFont typeface="Arial" panose="020B0604020202020204" pitchFamily="34" charset="0"/>
              <a:buChar char="•"/>
            </a:pPr>
            <a:endParaRPr lang="en-US" sz="2400" dirty="0">
              <a:latin typeface="Georgia" panose="02040502050405020303" pitchFamily="18" charset="0"/>
            </a:endParaRPr>
          </a:p>
        </p:txBody>
      </p:sp>
    </p:spTree>
    <p:extLst>
      <p:ext uri="{BB962C8B-B14F-4D97-AF65-F5344CB8AC3E}">
        <p14:creationId xmlns:p14="http://schemas.microsoft.com/office/powerpoint/2010/main" val="711445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E7619-13FB-46F5-0EAF-D7C89F45F6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FFF03-98BA-3959-82DE-C099D3517500}"/>
              </a:ext>
            </a:extLst>
          </p:cNvPr>
          <p:cNvSpPr>
            <a:spLocks noGrp="1"/>
          </p:cNvSpPr>
          <p:nvPr>
            <p:ph type="title"/>
          </p:nvPr>
        </p:nvSpPr>
        <p:spPr>
          <a:xfrm>
            <a:off x="3301429" y="391019"/>
            <a:ext cx="5589142" cy="789907"/>
          </a:xfrm>
          <a:ln>
            <a:noFill/>
          </a:ln>
        </p:spPr>
        <p:txBody>
          <a:bodyPr>
            <a:normAutofit/>
          </a:bodyPr>
          <a:lstStyle/>
          <a:p>
            <a:pPr algn="ctr"/>
            <a:r>
              <a:rPr lang="en-US" sz="3200" b="1" dirty="0">
                <a:solidFill>
                  <a:schemeClr val="accent1"/>
                </a:solidFill>
                <a:latin typeface="Georgia" panose="02040502050405020303" pitchFamily="18" charset="0"/>
              </a:rPr>
              <a:t>Visualization metrics</a:t>
            </a:r>
            <a:endParaRPr lang="en-KE" sz="3200" b="1" dirty="0">
              <a:solidFill>
                <a:schemeClr val="accent1"/>
              </a:solidFill>
              <a:latin typeface="Georgia" panose="02040502050405020303" pitchFamily="18" charset="0"/>
            </a:endParaRPr>
          </a:p>
        </p:txBody>
      </p:sp>
      <p:pic>
        <p:nvPicPr>
          <p:cNvPr id="5" name="Picture 4">
            <a:extLst>
              <a:ext uri="{FF2B5EF4-FFF2-40B4-BE49-F238E27FC236}">
                <a16:creationId xmlns:a16="http://schemas.microsoft.com/office/drawing/2014/main" id="{004E95BC-78EA-331C-F630-5E690B75756D}"/>
              </a:ext>
            </a:extLst>
          </p:cNvPr>
          <p:cNvPicPr>
            <a:picLocks noChangeAspect="1"/>
          </p:cNvPicPr>
          <p:nvPr/>
        </p:nvPicPr>
        <p:blipFill>
          <a:blip r:embed="rId3"/>
          <a:stretch>
            <a:fillRect/>
          </a:stretch>
        </p:blipFill>
        <p:spPr>
          <a:xfrm>
            <a:off x="451864" y="1563316"/>
            <a:ext cx="7120189" cy="5100727"/>
          </a:xfrm>
          <a:prstGeom prst="rect">
            <a:avLst/>
          </a:prstGeom>
        </p:spPr>
      </p:pic>
      <p:sp>
        <p:nvSpPr>
          <p:cNvPr id="4" name="Title 1">
            <a:extLst>
              <a:ext uri="{FF2B5EF4-FFF2-40B4-BE49-F238E27FC236}">
                <a16:creationId xmlns:a16="http://schemas.microsoft.com/office/drawing/2014/main" id="{38893FBE-F019-426C-9BF3-5A5D4001C603}"/>
              </a:ext>
            </a:extLst>
          </p:cNvPr>
          <p:cNvSpPr txBox="1">
            <a:spLocks/>
          </p:cNvSpPr>
          <p:nvPr/>
        </p:nvSpPr>
        <p:spPr>
          <a:xfrm>
            <a:off x="7674794" y="2250040"/>
            <a:ext cx="4253502" cy="4119937"/>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r>
              <a:rPr lang="en-US" sz="1800" dirty="0">
                <a:latin typeface="Georgia" panose="02040502050405020303" pitchFamily="18" charset="0"/>
              </a:rPr>
              <a:t>Employees </a:t>
            </a:r>
            <a:r>
              <a:rPr lang="en-US" sz="1800" b="1" dirty="0">
                <a:latin typeface="Georgia" panose="02040502050405020303" pitchFamily="18" charset="0"/>
              </a:rPr>
              <a:t>working from the office </a:t>
            </a:r>
            <a:r>
              <a:rPr lang="en-US" sz="1800" dirty="0">
                <a:latin typeface="Georgia" panose="02040502050405020303" pitchFamily="18" charset="0"/>
              </a:rPr>
              <a:t>earn a </a:t>
            </a:r>
            <a:r>
              <a:rPr lang="en-US" sz="1800" b="1" dirty="0">
                <a:latin typeface="Georgia" panose="02040502050405020303" pitchFamily="18" charset="0"/>
              </a:rPr>
              <a:t>higher average salary</a:t>
            </a:r>
            <a:r>
              <a:rPr lang="en-US" sz="1800" dirty="0">
                <a:latin typeface="Georgia" panose="02040502050405020303" pitchFamily="18" charset="0"/>
              </a:rPr>
              <a:t>, while those in hybrid roles have the lowest average salary</a:t>
            </a:r>
          </a:p>
          <a:p>
            <a:pPr marL="342900" indent="-342900">
              <a:lnSpc>
                <a:spcPct val="150000"/>
              </a:lnSpc>
              <a:buFont typeface="Arial" panose="020B0604020202020204" pitchFamily="34" charset="0"/>
              <a:buChar char="•"/>
            </a:pPr>
            <a:endParaRPr lang="en-US" sz="1800" dirty="0">
              <a:latin typeface="Georgia" panose="02040502050405020303" pitchFamily="18" charset="0"/>
            </a:endParaRPr>
          </a:p>
          <a:p>
            <a:pPr marL="342900" indent="-342900">
              <a:lnSpc>
                <a:spcPct val="150000"/>
              </a:lnSpc>
              <a:buFont typeface="Arial" panose="020B0604020202020204" pitchFamily="34" charset="0"/>
              <a:buChar char="•"/>
            </a:pPr>
            <a:r>
              <a:rPr lang="en-US" sz="1800" b="1" dirty="0">
                <a:latin typeface="Georgia" panose="02040502050405020303" pitchFamily="18" charset="0"/>
              </a:rPr>
              <a:t>Average salaries </a:t>
            </a:r>
            <a:r>
              <a:rPr lang="en-US" sz="1800" dirty="0">
                <a:latin typeface="Georgia" panose="02040502050405020303" pitchFamily="18" charset="0"/>
              </a:rPr>
              <a:t>in the tech industry have </a:t>
            </a:r>
            <a:r>
              <a:rPr lang="en-US" sz="1800" b="1" dirty="0">
                <a:latin typeface="Georgia" panose="02040502050405020303" pitchFamily="18" charset="0"/>
              </a:rPr>
              <a:t>increased</a:t>
            </a:r>
            <a:r>
              <a:rPr lang="en-US" sz="1800" dirty="0">
                <a:latin typeface="Georgia" panose="02040502050405020303" pitchFamily="18" charset="0"/>
              </a:rPr>
              <a:t> from 2021 to 2025</a:t>
            </a:r>
            <a:endParaRPr lang="en-KE" sz="1800" dirty="0">
              <a:latin typeface="Georgia" panose="02040502050405020303" pitchFamily="18" charset="0"/>
            </a:endParaRPr>
          </a:p>
        </p:txBody>
      </p:sp>
    </p:spTree>
    <p:extLst>
      <p:ext uri="{BB962C8B-B14F-4D97-AF65-F5344CB8AC3E}">
        <p14:creationId xmlns:p14="http://schemas.microsoft.com/office/powerpoint/2010/main" val="374158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D097C-76FE-484E-5989-AFA1BE3D5F7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92F013-E12B-409B-5B66-AD180F2CC18F}"/>
              </a:ext>
            </a:extLst>
          </p:cNvPr>
          <p:cNvSpPr>
            <a:spLocks noGrp="1"/>
          </p:cNvSpPr>
          <p:nvPr>
            <p:ph idx="1"/>
          </p:nvPr>
        </p:nvSpPr>
        <p:spPr>
          <a:xfrm>
            <a:off x="8176443" y="2157573"/>
            <a:ext cx="3686784" cy="3267182"/>
          </a:xfrm>
        </p:spPr>
        <p:txBody>
          <a:bodyPr>
            <a:normAutofit fontScale="85000" lnSpcReduction="10000"/>
          </a:bodyPr>
          <a:lstStyle/>
          <a:p>
            <a:pPr>
              <a:lnSpc>
                <a:spcPct val="150000"/>
              </a:lnSpc>
            </a:pPr>
            <a:r>
              <a:rPr lang="en-US" sz="2400" b="1" dirty="0">
                <a:latin typeface="Georgia" panose="02040502050405020303" pitchFamily="18" charset="0"/>
              </a:rPr>
              <a:t>Full-time</a:t>
            </a:r>
            <a:r>
              <a:rPr lang="en-US" sz="2400" dirty="0">
                <a:latin typeface="Georgia" panose="02040502050405020303" pitchFamily="18" charset="0"/>
              </a:rPr>
              <a:t> employees receive the </a:t>
            </a:r>
            <a:r>
              <a:rPr lang="en-US" sz="2400" b="1" dirty="0">
                <a:latin typeface="Georgia" panose="02040502050405020303" pitchFamily="18" charset="0"/>
              </a:rPr>
              <a:t>highest average salary</a:t>
            </a:r>
            <a:r>
              <a:rPr lang="en-US" sz="2400" dirty="0">
                <a:latin typeface="Georgia" panose="02040502050405020303" pitchFamily="18" charset="0"/>
              </a:rPr>
              <a:t>.</a:t>
            </a:r>
          </a:p>
          <a:p>
            <a:pPr>
              <a:lnSpc>
                <a:spcPct val="150000"/>
              </a:lnSpc>
            </a:pPr>
            <a:endParaRPr lang="en-US" sz="2400" dirty="0">
              <a:latin typeface="Georgia" panose="02040502050405020303" pitchFamily="18" charset="0"/>
            </a:endParaRPr>
          </a:p>
          <a:p>
            <a:pPr>
              <a:lnSpc>
                <a:spcPct val="150000"/>
              </a:lnSpc>
            </a:pPr>
            <a:r>
              <a:rPr lang="en-US" sz="2400" b="1" dirty="0">
                <a:latin typeface="Georgia" panose="02040502050405020303" pitchFamily="18" charset="0"/>
              </a:rPr>
              <a:t>Executives</a:t>
            </a:r>
            <a:r>
              <a:rPr lang="en-US" sz="2400" dirty="0">
                <a:latin typeface="Georgia" panose="02040502050405020303" pitchFamily="18" charset="0"/>
              </a:rPr>
              <a:t> at higher levels earn the </a:t>
            </a:r>
            <a:r>
              <a:rPr lang="en-US" sz="2400" b="1" dirty="0">
                <a:latin typeface="Georgia" panose="02040502050405020303" pitchFamily="18" charset="0"/>
              </a:rPr>
              <a:t>highest salaries</a:t>
            </a:r>
            <a:r>
              <a:rPr lang="en-US" sz="2400" dirty="0">
                <a:latin typeface="Georgia" panose="02040502050405020303" pitchFamily="18" charset="0"/>
              </a:rPr>
              <a:t>.</a:t>
            </a:r>
          </a:p>
        </p:txBody>
      </p:sp>
      <p:pic>
        <p:nvPicPr>
          <p:cNvPr id="7" name="Picture 6">
            <a:extLst>
              <a:ext uri="{FF2B5EF4-FFF2-40B4-BE49-F238E27FC236}">
                <a16:creationId xmlns:a16="http://schemas.microsoft.com/office/drawing/2014/main" id="{B5DC5A94-BE0A-5DF5-8769-E940658BF7D6}"/>
              </a:ext>
            </a:extLst>
          </p:cNvPr>
          <p:cNvPicPr>
            <a:picLocks noChangeAspect="1"/>
          </p:cNvPicPr>
          <p:nvPr/>
        </p:nvPicPr>
        <p:blipFill>
          <a:blip r:embed="rId2"/>
          <a:stretch>
            <a:fillRect/>
          </a:stretch>
        </p:blipFill>
        <p:spPr>
          <a:xfrm>
            <a:off x="328773" y="1180926"/>
            <a:ext cx="7726166" cy="5076036"/>
          </a:xfrm>
          <a:prstGeom prst="rect">
            <a:avLst/>
          </a:prstGeom>
        </p:spPr>
      </p:pic>
      <p:sp>
        <p:nvSpPr>
          <p:cNvPr id="8" name="Title 1">
            <a:extLst>
              <a:ext uri="{FF2B5EF4-FFF2-40B4-BE49-F238E27FC236}">
                <a16:creationId xmlns:a16="http://schemas.microsoft.com/office/drawing/2014/main" id="{4F12422C-8017-44C2-B892-B89ADC2C5BA2}"/>
              </a:ext>
            </a:extLst>
          </p:cNvPr>
          <p:cNvSpPr txBox="1">
            <a:spLocks/>
          </p:cNvSpPr>
          <p:nvPr/>
        </p:nvSpPr>
        <p:spPr>
          <a:xfrm>
            <a:off x="3198687" y="305035"/>
            <a:ext cx="5589142" cy="592005"/>
          </a:xfrm>
          <a:prstGeom prst="rect">
            <a:avLst/>
          </a:prstGeom>
          <a:ln>
            <a:noFill/>
          </a:ln>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b="1" dirty="0">
                <a:solidFill>
                  <a:schemeClr val="accent1"/>
                </a:solidFill>
                <a:latin typeface="Georgia" panose="02040502050405020303" pitchFamily="18" charset="0"/>
              </a:rPr>
              <a:t>Visualization metrics</a:t>
            </a:r>
            <a:endParaRPr lang="en-KE" b="1"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140673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ADF1-98A3-4A3A-A7B3-97953DC3E2CD}"/>
              </a:ext>
            </a:extLst>
          </p:cNvPr>
          <p:cNvSpPr>
            <a:spLocks noGrp="1"/>
          </p:cNvSpPr>
          <p:nvPr>
            <p:ph type="title"/>
          </p:nvPr>
        </p:nvSpPr>
        <p:spPr>
          <a:xfrm>
            <a:off x="2131888" y="523982"/>
            <a:ext cx="8393987" cy="654424"/>
          </a:xfrm>
          <a:ln>
            <a:noFill/>
          </a:ln>
        </p:spPr>
        <p:txBody>
          <a:bodyPr>
            <a:normAutofit/>
          </a:bodyPr>
          <a:lstStyle/>
          <a:p>
            <a:pPr algn="ctr"/>
            <a:r>
              <a:rPr lang="en-US" sz="3200" b="1" dirty="0">
                <a:solidFill>
                  <a:schemeClr val="accent1"/>
                </a:solidFill>
                <a:latin typeface="Georgia" panose="02040502050405020303" pitchFamily="18" charset="0"/>
              </a:rPr>
              <a:t>Employment type pie chart</a:t>
            </a:r>
            <a:endParaRPr lang="en-KE" sz="3200" b="1" dirty="0">
              <a:solidFill>
                <a:schemeClr val="accent1"/>
              </a:solidFill>
              <a:latin typeface="Georgia" panose="02040502050405020303" pitchFamily="18" charset="0"/>
            </a:endParaRPr>
          </a:p>
        </p:txBody>
      </p:sp>
      <p:sp>
        <p:nvSpPr>
          <p:cNvPr id="6" name="Content Placeholder 5">
            <a:extLst>
              <a:ext uri="{FF2B5EF4-FFF2-40B4-BE49-F238E27FC236}">
                <a16:creationId xmlns:a16="http://schemas.microsoft.com/office/drawing/2014/main" id="{91C357CC-4C03-48F3-8BBF-DADE2D7416B7}"/>
              </a:ext>
            </a:extLst>
          </p:cNvPr>
          <p:cNvSpPr>
            <a:spLocks noGrp="1"/>
          </p:cNvSpPr>
          <p:nvPr>
            <p:ph idx="1"/>
          </p:nvPr>
        </p:nvSpPr>
        <p:spPr>
          <a:xfrm>
            <a:off x="7346021" y="2576246"/>
            <a:ext cx="4140487" cy="3184987"/>
          </a:xfrm>
        </p:spPr>
        <p:txBody>
          <a:bodyPr>
            <a:normAutofit/>
          </a:bodyPr>
          <a:lstStyle/>
          <a:p>
            <a:pPr>
              <a:lnSpc>
                <a:spcPct val="150000"/>
              </a:lnSpc>
            </a:pPr>
            <a:r>
              <a:rPr lang="en-US" sz="2400" b="1" dirty="0">
                <a:latin typeface="Georgia" panose="02040502050405020303" pitchFamily="18" charset="0"/>
              </a:rPr>
              <a:t>Full-time</a:t>
            </a:r>
            <a:r>
              <a:rPr lang="en-US" sz="2400" dirty="0">
                <a:latin typeface="Georgia" panose="02040502050405020303" pitchFamily="18" charset="0"/>
              </a:rPr>
              <a:t> positions have the </a:t>
            </a:r>
            <a:r>
              <a:rPr lang="en-US" sz="2400" b="1" dirty="0">
                <a:latin typeface="Georgia" panose="02040502050405020303" pitchFamily="18" charset="0"/>
              </a:rPr>
              <a:t>highest average salary.</a:t>
            </a:r>
            <a:endParaRPr lang="en-KE" sz="2400" b="1" dirty="0">
              <a:latin typeface="Georgia" panose="02040502050405020303" pitchFamily="18" charset="0"/>
            </a:endParaRPr>
          </a:p>
        </p:txBody>
      </p:sp>
      <p:pic>
        <p:nvPicPr>
          <p:cNvPr id="9" name="Picture 8">
            <a:extLst>
              <a:ext uri="{FF2B5EF4-FFF2-40B4-BE49-F238E27FC236}">
                <a16:creationId xmlns:a16="http://schemas.microsoft.com/office/drawing/2014/main" id="{82A8DC91-35B4-406D-93EC-5A378E0ED239}"/>
              </a:ext>
            </a:extLst>
          </p:cNvPr>
          <p:cNvPicPr>
            <a:picLocks noChangeAspect="1"/>
          </p:cNvPicPr>
          <p:nvPr/>
        </p:nvPicPr>
        <p:blipFill>
          <a:blip r:embed="rId2"/>
          <a:stretch>
            <a:fillRect/>
          </a:stretch>
        </p:blipFill>
        <p:spPr>
          <a:xfrm>
            <a:off x="811659" y="1736333"/>
            <a:ext cx="5917914" cy="4607959"/>
          </a:xfrm>
          <a:prstGeom prst="rect">
            <a:avLst/>
          </a:prstGeom>
        </p:spPr>
      </p:pic>
    </p:spTree>
    <p:extLst>
      <p:ext uri="{BB962C8B-B14F-4D97-AF65-F5344CB8AC3E}">
        <p14:creationId xmlns:p14="http://schemas.microsoft.com/office/powerpoint/2010/main" val="1758273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DB80C-D877-46BB-4CFE-A0ACB533D94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53EAEA0-7E26-42FC-8D54-63E61CEEC644}"/>
              </a:ext>
            </a:extLst>
          </p:cNvPr>
          <p:cNvPicPr>
            <a:picLocks noChangeAspect="1"/>
          </p:cNvPicPr>
          <p:nvPr/>
        </p:nvPicPr>
        <p:blipFill rotWithShape="1">
          <a:blip r:embed="rId2"/>
          <a:srcRect t="3733"/>
          <a:stretch/>
        </p:blipFill>
        <p:spPr>
          <a:xfrm>
            <a:off x="873304" y="1160980"/>
            <a:ext cx="7068619" cy="4962418"/>
          </a:xfrm>
          <a:prstGeom prst="rect">
            <a:avLst/>
          </a:prstGeom>
        </p:spPr>
      </p:pic>
      <p:sp>
        <p:nvSpPr>
          <p:cNvPr id="6" name="Content Placeholder 5">
            <a:extLst>
              <a:ext uri="{FF2B5EF4-FFF2-40B4-BE49-F238E27FC236}">
                <a16:creationId xmlns:a16="http://schemas.microsoft.com/office/drawing/2014/main" id="{64384D06-C6EE-412A-A3A9-8E5DB4E2BC20}"/>
              </a:ext>
            </a:extLst>
          </p:cNvPr>
          <p:cNvSpPr>
            <a:spLocks noGrp="1"/>
          </p:cNvSpPr>
          <p:nvPr>
            <p:ph idx="1"/>
          </p:nvPr>
        </p:nvSpPr>
        <p:spPr>
          <a:xfrm>
            <a:off x="7798086" y="2229492"/>
            <a:ext cx="4294598" cy="2044557"/>
          </a:xfrm>
        </p:spPr>
        <p:txBody>
          <a:bodyPr>
            <a:normAutofit fontScale="92500"/>
          </a:bodyPr>
          <a:lstStyle/>
          <a:p>
            <a:pPr>
              <a:lnSpc>
                <a:spcPct val="150000"/>
              </a:lnSpc>
            </a:pPr>
            <a:r>
              <a:rPr lang="en-US" sz="2400" dirty="0">
                <a:latin typeface="Georgia" panose="02040502050405020303" pitchFamily="18" charset="0"/>
              </a:rPr>
              <a:t>The </a:t>
            </a:r>
            <a:r>
              <a:rPr lang="en-US" sz="2400" b="1" dirty="0">
                <a:latin typeface="Georgia" panose="02040502050405020303" pitchFamily="18" charset="0"/>
              </a:rPr>
              <a:t>Analytics Engineering Manager</a:t>
            </a:r>
            <a:r>
              <a:rPr lang="en-US" sz="2400" dirty="0">
                <a:latin typeface="Georgia" panose="02040502050405020303" pitchFamily="18" charset="0"/>
              </a:rPr>
              <a:t> role has the </a:t>
            </a:r>
            <a:r>
              <a:rPr lang="en-US" sz="2400" b="1" dirty="0">
                <a:latin typeface="Georgia" panose="02040502050405020303" pitchFamily="18" charset="0"/>
              </a:rPr>
              <a:t>highest average salary.</a:t>
            </a:r>
            <a:endParaRPr lang="en-KE" sz="2400" b="1" dirty="0">
              <a:latin typeface="Georgia" panose="02040502050405020303" pitchFamily="18" charset="0"/>
            </a:endParaRPr>
          </a:p>
        </p:txBody>
      </p:sp>
      <p:sp>
        <p:nvSpPr>
          <p:cNvPr id="7" name="Title 1">
            <a:extLst>
              <a:ext uri="{FF2B5EF4-FFF2-40B4-BE49-F238E27FC236}">
                <a16:creationId xmlns:a16="http://schemas.microsoft.com/office/drawing/2014/main" id="{495A08A9-FC20-40CB-A642-38ED9714C027}"/>
              </a:ext>
            </a:extLst>
          </p:cNvPr>
          <p:cNvSpPr>
            <a:spLocks noGrp="1"/>
          </p:cNvSpPr>
          <p:nvPr>
            <p:ph type="title"/>
          </p:nvPr>
        </p:nvSpPr>
        <p:spPr>
          <a:xfrm>
            <a:off x="1703798" y="282538"/>
            <a:ext cx="8393987" cy="452064"/>
          </a:xfrm>
          <a:ln>
            <a:noFill/>
          </a:ln>
        </p:spPr>
        <p:txBody>
          <a:bodyPr>
            <a:normAutofit fontScale="90000"/>
          </a:bodyPr>
          <a:lstStyle/>
          <a:p>
            <a:pPr algn="ctr"/>
            <a:r>
              <a:rPr lang="en-US" sz="3200" b="1" dirty="0">
                <a:solidFill>
                  <a:schemeClr val="accent1"/>
                </a:solidFill>
                <a:latin typeface="Georgia" panose="02040502050405020303" pitchFamily="18" charset="0"/>
              </a:rPr>
              <a:t>Top 10 Average salary per Job Title</a:t>
            </a:r>
            <a:endParaRPr lang="en-KE" sz="3200" b="1" dirty="0">
              <a:solidFill>
                <a:schemeClr val="accent1"/>
              </a:solidFill>
              <a:latin typeface="Georgia" panose="02040502050405020303" pitchFamily="18" charset="0"/>
            </a:endParaRPr>
          </a:p>
        </p:txBody>
      </p:sp>
    </p:spTree>
    <p:extLst>
      <p:ext uri="{BB962C8B-B14F-4D97-AF65-F5344CB8AC3E}">
        <p14:creationId xmlns:p14="http://schemas.microsoft.com/office/powerpoint/2010/main" val="3684786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ADF1-98A3-4A3A-A7B3-97953DC3E2CD}"/>
              </a:ext>
            </a:extLst>
          </p:cNvPr>
          <p:cNvSpPr>
            <a:spLocks noGrp="1"/>
          </p:cNvSpPr>
          <p:nvPr>
            <p:ph type="title"/>
          </p:nvPr>
        </p:nvSpPr>
        <p:spPr>
          <a:xfrm>
            <a:off x="472611" y="97368"/>
            <a:ext cx="7236196" cy="654424"/>
          </a:xfrm>
          <a:ln>
            <a:noFill/>
          </a:ln>
        </p:spPr>
        <p:txBody>
          <a:bodyPr>
            <a:normAutofit/>
          </a:bodyPr>
          <a:lstStyle/>
          <a:p>
            <a:pPr algn="ctr"/>
            <a:r>
              <a:rPr lang="en-US" sz="3200" b="1" dirty="0">
                <a:solidFill>
                  <a:schemeClr val="accent1"/>
                </a:solidFill>
                <a:latin typeface="Georgia" panose="02040502050405020303" pitchFamily="18" charset="0"/>
              </a:rPr>
              <a:t>Company location</a:t>
            </a:r>
            <a:endParaRPr lang="en-KE" sz="3200" b="1" dirty="0">
              <a:solidFill>
                <a:schemeClr val="accent1"/>
              </a:solidFill>
              <a:latin typeface="Georgia" panose="02040502050405020303" pitchFamily="18" charset="0"/>
            </a:endParaRPr>
          </a:p>
        </p:txBody>
      </p:sp>
      <p:pic>
        <p:nvPicPr>
          <p:cNvPr id="5" name="Content Placeholder 4">
            <a:extLst>
              <a:ext uri="{FF2B5EF4-FFF2-40B4-BE49-F238E27FC236}">
                <a16:creationId xmlns:a16="http://schemas.microsoft.com/office/drawing/2014/main" id="{859CA1C0-B532-4FA1-966A-EA8CC093EE28}"/>
              </a:ext>
            </a:extLst>
          </p:cNvPr>
          <p:cNvPicPr>
            <a:picLocks noGrp="1" noChangeAspect="1"/>
          </p:cNvPicPr>
          <p:nvPr>
            <p:ph idx="1"/>
          </p:nvPr>
        </p:nvPicPr>
        <p:blipFill rotWithShape="1">
          <a:blip r:embed="rId2"/>
          <a:srcRect t="4060"/>
          <a:stretch/>
        </p:blipFill>
        <p:spPr>
          <a:xfrm>
            <a:off x="26298" y="751792"/>
            <a:ext cx="8696461" cy="5583767"/>
          </a:xfrm>
          <a:prstGeom prst="rect">
            <a:avLst/>
          </a:prstGeom>
        </p:spPr>
      </p:pic>
      <p:sp>
        <p:nvSpPr>
          <p:cNvPr id="4" name="Content Placeholder 2">
            <a:extLst>
              <a:ext uri="{FF2B5EF4-FFF2-40B4-BE49-F238E27FC236}">
                <a16:creationId xmlns:a16="http://schemas.microsoft.com/office/drawing/2014/main" id="{F0DECEB9-BE4F-468C-ABAF-94234596C8B5}"/>
              </a:ext>
            </a:extLst>
          </p:cNvPr>
          <p:cNvSpPr txBox="1">
            <a:spLocks/>
          </p:cNvSpPr>
          <p:nvPr/>
        </p:nvSpPr>
        <p:spPr>
          <a:xfrm>
            <a:off x="8722759" y="2398106"/>
            <a:ext cx="3102796" cy="22911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latin typeface="Georgia" panose="02040502050405020303" pitchFamily="18" charset="0"/>
              </a:rPr>
              <a:t>The majority of tech companies are </a:t>
            </a:r>
            <a:r>
              <a:rPr lang="en-US" sz="2400" b="1" dirty="0">
                <a:latin typeface="Georgia" panose="02040502050405020303" pitchFamily="18" charset="0"/>
              </a:rPr>
              <a:t>based in Europe</a:t>
            </a:r>
            <a:r>
              <a:rPr lang="en-US" sz="2400" dirty="0">
                <a:latin typeface="Georgia" panose="02040502050405020303" pitchFamily="18" charset="0"/>
              </a:rPr>
              <a:t>.</a:t>
            </a:r>
          </a:p>
        </p:txBody>
      </p:sp>
    </p:spTree>
    <p:extLst>
      <p:ext uri="{BB962C8B-B14F-4D97-AF65-F5344CB8AC3E}">
        <p14:creationId xmlns:p14="http://schemas.microsoft.com/office/powerpoint/2010/main" val="3611816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{267AF8B1-7301-9D42-A2A1-8E7F6D4585BB}tf16401369</Template>
  <TotalTime>1848</TotalTime>
  <Words>374</Words>
  <Application>Microsoft Office PowerPoint</Application>
  <PresentationFormat>Widescreen</PresentationFormat>
  <Paragraphs>37</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Georgia</vt:lpstr>
      <vt:lpstr>Office Theme</vt:lpstr>
      <vt:lpstr>SALARY INSIGHTS IN TECH CAREERS</vt:lpstr>
      <vt:lpstr>Paycheck Storytellers 1. Peggy Obam 2. Vivian Maiyo 3. Sheilah Machaha 4. Janet Khainza</vt:lpstr>
      <vt:lpstr>Problem Statement</vt:lpstr>
      <vt:lpstr>Introduction</vt:lpstr>
      <vt:lpstr>Visualization metrics</vt:lpstr>
      <vt:lpstr>PowerPoint Presentation</vt:lpstr>
      <vt:lpstr>Employment type pie chart</vt:lpstr>
      <vt:lpstr>Top 10 Average salary per Job Title</vt:lpstr>
      <vt:lpstr>Company location</vt:lpstr>
      <vt:lpstr>Work mode by company location</vt:lpstr>
      <vt:lpstr>PowerPoint Presentation</vt:lpstr>
      <vt:lpstr>Next Steps &amp;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Insights Dashboard presentation</dc:title>
  <dc:creator>peggy obam</dc:creator>
  <cp:lastModifiedBy>Janet Patricks</cp:lastModifiedBy>
  <cp:revision>30</cp:revision>
  <dcterms:created xsi:type="dcterms:W3CDTF">2025-03-30T11:27:36Z</dcterms:created>
  <dcterms:modified xsi:type="dcterms:W3CDTF">2025-04-03T17:58:38Z</dcterms:modified>
</cp:coreProperties>
</file>