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5" r:id="rId4"/>
    <p:sldId id="260" r:id="rId5"/>
    <p:sldId id="262" r:id="rId6"/>
    <p:sldId id="264" r:id="rId7"/>
    <p:sldId id="263" r:id="rId8"/>
    <p:sldId id="266" r:id="rId9"/>
    <p:sldId id="259" r:id="rId10"/>
    <p:sldId id="270" r:id="rId11"/>
    <p:sldId id="269" r:id="rId12"/>
    <p:sldId id="272" r:id="rId13"/>
    <p:sldId id="271" r:id="rId14"/>
    <p:sldId id="267" r:id="rId15"/>
    <p:sldId id="268" r:id="rId16"/>
  </p:sldIdLst>
  <p:sldSz cx="12192000" cy="6858000"/>
  <p:notesSz cx="9144000" cy="6858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88347" autoAdjust="0"/>
  </p:normalViewPr>
  <p:slideViewPr>
    <p:cSldViewPr snapToGrid="0">
      <p:cViewPr varScale="1">
        <p:scale>
          <a:sx n="66" d="100"/>
          <a:sy n="66" d="100"/>
        </p:scale>
        <p:origin x="784"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190F7559-6AAF-4B8B-BD56-2AB3AD20D2DA}" type="datetimeFigureOut">
              <a:rPr lang="en-KE" smtClean="0"/>
              <a:t>20/04/2023</a:t>
            </a:fld>
            <a:endParaRPr lang="en-K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0F23026-FAEE-4009-84A5-93D9FF73D89A}" type="slidenum">
              <a:rPr lang="en-KE" smtClean="0"/>
              <a:t>‹#›</a:t>
            </a:fld>
            <a:endParaRPr lang="en-KE"/>
          </a:p>
        </p:txBody>
      </p:sp>
    </p:spTree>
    <p:extLst>
      <p:ext uri="{BB962C8B-B14F-4D97-AF65-F5344CB8AC3E}">
        <p14:creationId xmlns:p14="http://schemas.microsoft.com/office/powerpoint/2010/main" val="383997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a:t>
            </a:fld>
            <a:endParaRPr lang="en-KE"/>
          </a:p>
        </p:txBody>
      </p:sp>
    </p:spTree>
    <p:extLst>
      <p:ext uri="{BB962C8B-B14F-4D97-AF65-F5344CB8AC3E}">
        <p14:creationId xmlns:p14="http://schemas.microsoft.com/office/powerpoint/2010/main" val="186558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10</a:t>
            </a:fld>
            <a:endParaRPr lang="en-KE"/>
          </a:p>
        </p:txBody>
      </p:sp>
    </p:spTree>
    <p:extLst>
      <p:ext uri="{BB962C8B-B14F-4D97-AF65-F5344CB8AC3E}">
        <p14:creationId xmlns:p14="http://schemas.microsoft.com/office/powerpoint/2010/main" val="266357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11</a:t>
            </a:fld>
            <a:endParaRPr lang="en-KE"/>
          </a:p>
        </p:txBody>
      </p:sp>
    </p:spTree>
    <p:extLst>
      <p:ext uri="{BB962C8B-B14F-4D97-AF65-F5344CB8AC3E}">
        <p14:creationId xmlns:p14="http://schemas.microsoft.com/office/powerpoint/2010/main" val="143535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12</a:t>
            </a:fld>
            <a:endParaRPr lang="en-KE"/>
          </a:p>
        </p:txBody>
      </p:sp>
    </p:spTree>
    <p:extLst>
      <p:ext uri="{BB962C8B-B14F-4D97-AF65-F5344CB8AC3E}">
        <p14:creationId xmlns:p14="http://schemas.microsoft.com/office/powerpoint/2010/main" val="245170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13</a:t>
            </a:fld>
            <a:endParaRPr lang="en-KE"/>
          </a:p>
        </p:txBody>
      </p:sp>
    </p:spTree>
    <p:extLst>
      <p:ext uri="{BB962C8B-B14F-4D97-AF65-F5344CB8AC3E}">
        <p14:creationId xmlns:p14="http://schemas.microsoft.com/office/powerpoint/2010/main" val="235346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14</a:t>
            </a:fld>
            <a:endParaRPr lang="en-KE"/>
          </a:p>
        </p:txBody>
      </p:sp>
    </p:spTree>
    <p:extLst>
      <p:ext uri="{BB962C8B-B14F-4D97-AF65-F5344CB8AC3E}">
        <p14:creationId xmlns:p14="http://schemas.microsoft.com/office/powerpoint/2010/main" val="14133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15</a:t>
            </a:fld>
            <a:endParaRPr lang="en-KE"/>
          </a:p>
        </p:txBody>
      </p:sp>
    </p:spTree>
    <p:extLst>
      <p:ext uri="{BB962C8B-B14F-4D97-AF65-F5344CB8AC3E}">
        <p14:creationId xmlns:p14="http://schemas.microsoft.com/office/powerpoint/2010/main" val="23663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2</a:t>
            </a:fld>
            <a:endParaRPr lang="en-KE"/>
          </a:p>
        </p:txBody>
      </p:sp>
    </p:spTree>
    <p:extLst>
      <p:ext uri="{BB962C8B-B14F-4D97-AF65-F5344CB8AC3E}">
        <p14:creationId xmlns:p14="http://schemas.microsoft.com/office/powerpoint/2010/main" val="191233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3</a:t>
            </a:fld>
            <a:endParaRPr lang="en-KE"/>
          </a:p>
        </p:txBody>
      </p:sp>
    </p:spTree>
    <p:extLst>
      <p:ext uri="{BB962C8B-B14F-4D97-AF65-F5344CB8AC3E}">
        <p14:creationId xmlns:p14="http://schemas.microsoft.com/office/powerpoint/2010/main" val="157301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4</a:t>
            </a:fld>
            <a:endParaRPr lang="en-KE"/>
          </a:p>
        </p:txBody>
      </p:sp>
    </p:spTree>
    <p:extLst>
      <p:ext uri="{BB962C8B-B14F-4D97-AF65-F5344CB8AC3E}">
        <p14:creationId xmlns:p14="http://schemas.microsoft.com/office/powerpoint/2010/main" val="126518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5</a:t>
            </a:fld>
            <a:endParaRPr lang="en-KE"/>
          </a:p>
        </p:txBody>
      </p:sp>
    </p:spTree>
    <p:extLst>
      <p:ext uri="{BB962C8B-B14F-4D97-AF65-F5344CB8AC3E}">
        <p14:creationId xmlns:p14="http://schemas.microsoft.com/office/powerpoint/2010/main" val="228004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6</a:t>
            </a:fld>
            <a:endParaRPr lang="en-KE"/>
          </a:p>
        </p:txBody>
      </p:sp>
    </p:spTree>
    <p:extLst>
      <p:ext uri="{BB962C8B-B14F-4D97-AF65-F5344CB8AC3E}">
        <p14:creationId xmlns:p14="http://schemas.microsoft.com/office/powerpoint/2010/main" val="216156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7</a:t>
            </a:fld>
            <a:endParaRPr lang="en-KE"/>
          </a:p>
        </p:txBody>
      </p:sp>
    </p:spTree>
    <p:extLst>
      <p:ext uri="{BB962C8B-B14F-4D97-AF65-F5344CB8AC3E}">
        <p14:creationId xmlns:p14="http://schemas.microsoft.com/office/powerpoint/2010/main" val="2001714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8</a:t>
            </a:fld>
            <a:endParaRPr lang="en-KE"/>
          </a:p>
        </p:txBody>
      </p:sp>
    </p:spTree>
    <p:extLst>
      <p:ext uri="{BB962C8B-B14F-4D97-AF65-F5344CB8AC3E}">
        <p14:creationId xmlns:p14="http://schemas.microsoft.com/office/powerpoint/2010/main" val="482774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9</a:t>
            </a:fld>
            <a:endParaRPr lang="en-KE"/>
          </a:p>
        </p:txBody>
      </p:sp>
    </p:spTree>
    <p:extLst>
      <p:ext uri="{BB962C8B-B14F-4D97-AF65-F5344CB8AC3E}">
        <p14:creationId xmlns:p14="http://schemas.microsoft.com/office/powerpoint/2010/main" val="291420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E269-E2F5-470D-88A2-A9327BEC6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8BBD50B-B20A-4AB0-A190-7D5AA8E67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38A2BAF-15BE-464C-9D82-D3D801723C81}"/>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7729118D-9BED-415C-AFA2-1B752BC541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A0E6D2F-2265-4EF3-85BC-FB6276C9929C}"/>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91033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1A9A-0C09-4DAE-992E-B9849365D8C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0BB000A-625E-435E-AFFD-DE75EDFDD0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85CB51C-A144-4C9A-86E7-65041A0294A3}"/>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B136F195-3FC6-4363-98B8-C919F52F5EB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F96964-0C88-4EB6-A059-0AD4E5FFE470}"/>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3879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38C6C-BAA9-4817-8326-24F07F0F5A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1CD31AB-892C-49E1-B168-8BC64B60A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8FEF28B-F07F-487E-806F-0FEDC7B1B078}"/>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907911B2-61AE-4452-A4FF-E7997ABD056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53ED08D-BCF6-4484-9A9D-F4875E40BCE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69586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0A9-C846-4A12-BD48-BB335029B2A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5858B8B-8054-49E9-843D-460C40F3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3298F89-CD07-496D-9263-3C7805D7E78D}"/>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5649A7C0-4C20-443F-913A-BC38EDE4A6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4C3E719-92BE-4699-BB13-2F64E3DC818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593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6E3D-058E-49C1-A839-6869CFD2E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4AA6A9C7-8573-404D-B490-8CF73704F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B2480-E03C-476C-A74B-A62F29938B55}"/>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1D5C71D8-A83E-419E-BC43-55374C6691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16827F5-196B-479A-A49C-106BE145BE1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561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437F-A296-4C82-B1FF-6679F90B2F5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4E7B6AA-66A7-480A-9A0D-F719B0673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4F2C9EA-4994-460D-8608-310A15B15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6441C7B-1974-4AC1-B6FA-297AA34A1CB2}"/>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6" name="Footer Placeholder 5">
            <a:extLst>
              <a:ext uri="{FF2B5EF4-FFF2-40B4-BE49-F238E27FC236}">
                <a16:creationId xmlns:a16="http://schemas.microsoft.com/office/drawing/2014/main" id="{0F59A7F0-394D-4E96-9F25-BA9AD204EA5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C12AEF0-16DD-4E1F-8131-3546F4FF168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1187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C282-E796-4CFB-87B8-0026FF29695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14575F4-83AA-464E-8E31-90D5B8A99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71C09-1482-4FDD-99BB-93C8A5752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3C8B898-29D8-45ED-B9FA-15983A6CB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9E35F-E7E5-4411-A010-3ED5AF8C8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E0DF298-6D60-43F2-B059-926E145BF6E4}"/>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8" name="Footer Placeholder 7">
            <a:extLst>
              <a:ext uri="{FF2B5EF4-FFF2-40B4-BE49-F238E27FC236}">
                <a16:creationId xmlns:a16="http://schemas.microsoft.com/office/drawing/2014/main" id="{60F6672D-B3A0-41B9-BCE8-97887AC1B70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9738068-5F85-4EE3-9C83-43BA45A8434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56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2041-EDD9-4405-BE55-A796CCD37A3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9287A5C-3A11-494A-817E-F5379C7EF53D}"/>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4" name="Footer Placeholder 3">
            <a:extLst>
              <a:ext uri="{FF2B5EF4-FFF2-40B4-BE49-F238E27FC236}">
                <a16:creationId xmlns:a16="http://schemas.microsoft.com/office/drawing/2014/main" id="{57D4798B-5E6F-4EC0-9ADF-E97CDA0BF840}"/>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B352292-05F8-4CBF-B155-E51B6BEBB9EA}"/>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0401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70B1C-AD4E-482C-90B1-3F1485B6E3F9}"/>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3" name="Footer Placeholder 2">
            <a:extLst>
              <a:ext uri="{FF2B5EF4-FFF2-40B4-BE49-F238E27FC236}">
                <a16:creationId xmlns:a16="http://schemas.microsoft.com/office/drawing/2014/main" id="{17BF06CF-EA52-486F-AD96-1707BFAA8D0C}"/>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8374F2FA-71FC-45B5-969A-8896AF4D65AD}"/>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0817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0D70-55D4-41C4-A300-B29C071E4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E1ADB46-B025-4ED0-9874-FFFB5E83E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EE5D067-446F-4069-9086-35BAFC4F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64CEE-D61D-4E8B-9A88-10B0934B3DDD}"/>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6" name="Footer Placeholder 5">
            <a:extLst>
              <a:ext uri="{FF2B5EF4-FFF2-40B4-BE49-F238E27FC236}">
                <a16:creationId xmlns:a16="http://schemas.microsoft.com/office/drawing/2014/main" id="{82C40D66-8716-4AEF-9EF1-C8C15C5BADA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2978AD0-D010-4026-BA4A-3BA20D2B1C87}"/>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380572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CFF7-2C1A-4892-98C3-4E555AD8E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BB45A18-EA43-4011-BF01-938153863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38CE77F-B026-4AE6-A1BA-CAF2D8B1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532FC-2C52-4BE3-999F-AE5742806E30}"/>
              </a:ext>
            </a:extLst>
          </p:cNvPr>
          <p:cNvSpPr>
            <a:spLocks noGrp="1"/>
          </p:cNvSpPr>
          <p:nvPr>
            <p:ph type="dt" sz="half" idx="10"/>
          </p:nvPr>
        </p:nvSpPr>
        <p:spPr/>
        <p:txBody>
          <a:bodyPr/>
          <a:lstStyle/>
          <a:p>
            <a:fld id="{8048430E-CE70-4240-9CBF-8CDCCE100EEC}" type="datetimeFigureOut">
              <a:rPr lang="en-KE" smtClean="0"/>
              <a:t>20/04/2023</a:t>
            </a:fld>
            <a:endParaRPr lang="en-KE"/>
          </a:p>
        </p:txBody>
      </p:sp>
      <p:sp>
        <p:nvSpPr>
          <p:cNvPr id="6" name="Footer Placeholder 5">
            <a:extLst>
              <a:ext uri="{FF2B5EF4-FFF2-40B4-BE49-F238E27FC236}">
                <a16:creationId xmlns:a16="http://schemas.microsoft.com/office/drawing/2014/main" id="{72517A90-DDF2-49C3-B8D2-EE0FE2F67E2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8CE9B2F-8FB8-4472-9C2E-F071BFA9C04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89752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9F07D-6E7D-46F5-8E11-AC4849707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C412244-F2B0-4DC5-919C-145FDE295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48247A7-C938-429A-933D-1A042C0E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8430E-CE70-4240-9CBF-8CDCCE100EEC}" type="datetimeFigureOut">
              <a:rPr lang="en-KE" smtClean="0"/>
              <a:t>20/04/2023</a:t>
            </a:fld>
            <a:endParaRPr lang="en-KE"/>
          </a:p>
        </p:txBody>
      </p:sp>
      <p:sp>
        <p:nvSpPr>
          <p:cNvPr id="5" name="Footer Placeholder 4">
            <a:extLst>
              <a:ext uri="{FF2B5EF4-FFF2-40B4-BE49-F238E27FC236}">
                <a16:creationId xmlns:a16="http://schemas.microsoft.com/office/drawing/2014/main" id="{4152DA3B-A6D1-4443-B5A0-1A7C2DB5F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F1664CF2-B9CD-4F82-8797-73C52E1F9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74CAB-6389-4E22-8664-545988EC2E73}" type="slidenum">
              <a:rPr lang="en-KE" smtClean="0"/>
              <a:t>‹#›</a:t>
            </a:fld>
            <a:endParaRPr lang="en-KE"/>
          </a:p>
        </p:txBody>
      </p:sp>
    </p:spTree>
    <p:extLst>
      <p:ext uri="{BB962C8B-B14F-4D97-AF65-F5344CB8AC3E}">
        <p14:creationId xmlns:p14="http://schemas.microsoft.com/office/powerpoint/2010/main" val="89694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D708-D0A1-43CC-9ADB-EB3B691A6B00}"/>
              </a:ext>
            </a:extLst>
          </p:cNvPr>
          <p:cNvSpPr>
            <a:spLocks noGrp="1"/>
          </p:cNvSpPr>
          <p:nvPr>
            <p:ph type="ctrTitle"/>
          </p:nvPr>
        </p:nvSpPr>
        <p:spPr>
          <a:xfrm>
            <a:off x="506931" y="-914399"/>
            <a:ext cx="11685069" cy="6006164"/>
          </a:xfrm>
        </p:spPr>
        <p:txBody>
          <a:bodyPr>
            <a:normAutofit/>
          </a:bodyPr>
          <a:lstStyle/>
          <a:p>
            <a:br>
              <a:rPr lang="en-US" sz="2800" dirty="0"/>
            </a:br>
            <a:br>
              <a:rPr lang="en-US" sz="2800" dirty="0"/>
            </a:br>
            <a:br>
              <a:rPr lang="en-US" sz="2800" dirty="0"/>
            </a:br>
            <a:br>
              <a:rPr lang="en-US" sz="2800" dirty="0"/>
            </a:br>
            <a:endParaRPr lang="en-KE" sz="2800" dirty="0"/>
          </a:p>
        </p:txBody>
      </p:sp>
      <p:grpSp>
        <p:nvGrpSpPr>
          <p:cNvPr id="3" name="Group 2">
            <a:extLst>
              <a:ext uri="{FF2B5EF4-FFF2-40B4-BE49-F238E27FC236}">
                <a16:creationId xmlns:a16="http://schemas.microsoft.com/office/drawing/2014/main" id="{2ACDA028-929E-44BC-A6C1-62D31B1F52A1}"/>
              </a:ext>
            </a:extLst>
          </p:cNvPr>
          <p:cNvGrpSpPr/>
          <p:nvPr/>
        </p:nvGrpSpPr>
        <p:grpSpPr>
          <a:xfrm>
            <a:off x="330469" y="211755"/>
            <a:ext cx="11531063" cy="6006164"/>
            <a:chOff x="154006" y="138360"/>
            <a:chExt cx="11531063" cy="6079559"/>
          </a:xfrm>
        </p:grpSpPr>
        <p:pic>
          <p:nvPicPr>
            <p:cNvPr id="9" name="Picture 8">
              <a:extLst>
                <a:ext uri="{FF2B5EF4-FFF2-40B4-BE49-F238E27FC236}">
                  <a16:creationId xmlns:a16="http://schemas.microsoft.com/office/drawing/2014/main" id="{8E82255C-24E5-4DBC-B770-4F88452EE286}"/>
                </a:ext>
              </a:extLst>
            </p:cNvPr>
            <p:cNvPicPr>
              <a:picLocks noChangeAspect="1"/>
            </p:cNvPicPr>
            <p:nvPr/>
          </p:nvPicPr>
          <p:blipFill>
            <a:blip r:embed="rId3"/>
            <a:stretch>
              <a:fillRect/>
            </a:stretch>
          </p:blipFill>
          <p:spPr>
            <a:xfrm>
              <a:off x="154006" y="138360"/>
              <a:ext cx="8425312" cy="6079559"/>
            </a:xfrm>
            <a:prstGeom prst="rect">
              <a:avLst/>
            </a:prstGeom>
          </p:spPr>
        </p:pic>
        <p:sp>
          <p:nvSpPr>
            <p:cNvPr id="10" name="Rectangle 9">
              <a:extLst>
                <a:ext uri="{FF2B5EF4-FFF2-40B4-BE49-F238E27FC236}">
                  <a16:creationId xmlns:a16="http://schemas.microsoft.com/office/drawing/2014/main" id="{945CD904-0DF0-4ABC-B494-A89BAC77DE97}"/>
                </a:ext>
              </a:extLst>
            </p:cNvPr>
            <p:cNvSpPr/>
            <p:nvPr/>
          </p:nvSpPr>
          <p:spPr>
            <a:xfrm>
              <a:off x="8691611" y="1854700"/>
              <a:ext cx="2993458" cy="1323439"/>
            </a:xfrm>
            <a:prstGeom prst="rect">
              <a:avLst/>
            </a:prstGeom>
            <a:ln>
              <a:solidFill>
                <a:schemeClr val="accent1"/>
              </a:solidFill>
            </a:ln>
          </p:spPr>
          <p:txBody>
            <a:bodyPr wrap="square">
              <a:spAutoFit/>
            </a:bodyPr>
            <a:lstStyle/>
            <a:p>
              <a:pPr algn="ctr"/>
              <a:r>
                <a:rPr lang="en-US" sz="2000" b="1" i="1" dirty="0">
                  <a:solidFill>
                    <a:prstClr val="black"/>
                  </a:solidFill>
                  <a:latin typeface="Georgia" panose="02040502050405020303" pitchFamily="18" charset="0"/>
                  <a:ea typeface="+mj-ea"/>
                  <a:cs typeface="+mj-cs"/>
                </a:rPr>
                <a:t>Movie Data Analysis for Microsoft</a:t>
              </a:r>
            </a:p>
            <a:p>
              <a:pPr algn="ctr"/>
              <a:endParaRPr lang="en-US" sz="2000" i="1" dirty="0">
                <a:solidFill>
                  <a:prstClr val="black"/>
                </a:solidFill>
                <a:latin typeface="Georgia" panose="02040502050405020303" pitchFamily="18" charset="0"/>
                <a:ea typeface="+mj-ea"/>
                <a:cs typeface="+mj-cs"/>
              </a:endParaRPr>
            </a:p>
            <a:p>
              <a:pPr algn="ctr"/>
              <a:r>
                <a:rPr lang="en-US" sz="2000" i="1" dirty="0">
                  <a:solidFill>
                    <a:prstClr val="black"/>
                  </a:solidFill>
                  <a:latin typeface="Georgia" panose="02040502050405020303" pitchFamily="18" charset="0"/>
                  <a:ea typeface="+mj-ea"/>
                  <a:cs typeface="+mj-cs"/>
                </a:rPr>
                <a:t>By Janet </a:t>
              </a:r>
              <a:r>
                <a:rPr lang="en-US" sz="2000" i="1" dirty="0" err="1">
                  <a:solidFill>
                    <a:prstClr val="black"/>
                  </a:solidFill>
                  <a:latin typeface="Georgia" panose="02040502050405020303" pitchFamily="18" charset="0"/>
                  <a:ea typeface="+mj-ea"/>
                  <a:cs typeface="+mj-cs"/>
                </a:rPr>
                <a:t>Khainza</a:t>
              </a:r>
              <a:endParaRPr lang="en-KE" sz="2000" i="1" dirty="0">
                <a:latin typeface="Georgia" panose="02040502050405020303" pitchFamily="18" charset="0"/>
              </a:endParaRPr>
            </a:p>
          </p:txBody>
        </p:sp>
      </p:grpSp>
    </p:spTree>
    <p:extLst>
      <p:ext uri="{BB962C8B-B14F-4D97-AF65-F5344CB8AC3E}">
        <p14:creationId xmlns:p14="http://schemas.microsoft.com/office/powerpoint/2010/main" val="342471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9427-B66C-4281-B726-284D8FDC8161}"/>
              </a:ext>
            </a:extLst>
          </p:cNvPr>
          <p:cNvSpPr>
            <a:spLocks noGrp="1"/>
          </p:cNvSpPr>
          <p:nvPr>
            <p:ph type="title"/>
          </p:nvPr>
        </p:nvSpPr>
        <p:spPr>
          <a:xfrm>
            <a:off x="1674794" y="567889"/>
            <a:ext cx="9197741" cy="596767"/>
          </a:xfrm>
          <a:ln>
            <a:solidFill>
              <a:srgbClr val="C00000"/>
            </a:solidFill>
          </a:ln>
        </p:spPr>
        <p:txBody>
          <a:bodyPr>
            <a:normAutofit fontScale="90000"/>
          </a:bodyPr>
          <a:lstStyle/>
          <a:p>
            <a:r>
              <a:rPr lang="en-US" sz="2800" b="1" dirty="0">
                <a:solidFill>
                  <a:schemeClr val="accent1">
                    <a:lumMod val="75000"/>
                  </a:schemeClr>
                </a:solidFill>
                <a:latin typeface="Georgia" panose="02040502050405020303" pitchFamily="18" charset="0"/>
              </a:rPr>
              <a:t>2. Best Performing Studios in terms of Gross Income </a:t>
            </a:r>
            <a:endParaRPr lang="en-KE" sz="2800" b="1" dirty="0">
              <a:solidFill>
                <a:schemeClr val="accent1">
                  <a:lumMod val="75000"/>
                </a:schemeClr>
              </a:solidFill>
              <a:latin typeface="Georgia" panose="02040502050405020303" pitchFamily="18" charset="0"/>
            </a:endParaRPr>
          </a:p>
        </p:txBody>
      </p:sp>
      <p:pic>
        <p:nvPicPr>
          <p:cNvPr id="4" name="Picture 3">
            <a:extLst>
              <a:ext uri="{FF2B5EF4-FFF2-40B4-BE49-F238E27FC236}">
                <a16:creationId xmlns:a16="http://schemas.microsoft.com/office/drawing/2014/main" id="{9C490AC1-07C5-4217-BC30-9560C94A75BE}"/>
              </a:ext>
            </a:extLst>
          </p:cNvPr>
          <p:cNvPicPr>
            <a:picLocks noChangeAspect="1"/>
          </p:cNvPicPr>
          <p:nvPr/>
        </p:nvPicPr>
        <p:blipFill>
          <a:blip r:embed="rId3"/>
          <a:stretch>
            <a:fillRect/>
          </a:stretch>
        </p:blipFill>
        <p:spPr>
          <a:xfrm>
            <a:off x="1010653" y="1174282"/>
            <a:ext cx="10222029" cy="5231331"/>
          </a:xfrm>
          <a:prstGeom prst="rect">
            <a:avLst/>
          </a:prstGeom>
        </p:spPr>
      </p:pic>
    </p:spTree>
    <p:extLst>
      <p:ext uri="{BB962C8B-B14F-4D97-AF65-F5344CB8AC3E}">
        <p14:creationId xmlns:p14="http://schemas.microsoft.com/office/powerpoint/2010/main" val="85326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40AA8-828B-4CAA-A122-F6F0ED988774}"/>
              </a:ext>
            </a:extLst>
          </p:cNvPr>
          <p:cNvSpPr>
            <a:spLocks noGrp="1"/>
          </p:cNvSpPr>
          <p:nvPr>
            <p:ph idx="1"/>
          </p:nvPr>
        </p:nvSpPr>
        <p:spPr>
          <a:xfrm>
            <a:off x="179375" y="269501"/>
            <a:ext cx="6957288" cy="5848527"/>
          </a:xfrm>
          <a:ln>
            <a:solidFill>
              <a:srgbClr val="C00000"/>
            </a:solidFill>
          </a:ln>
        </p:spPr>
        <p:txBody>
          <a:bodyPr>
            <a:normAutofit/>
          </a:bodyPr>
          <a:lstStyle/>
          <a:p>
            <a:pPr marL="0" indent="0">
              <a:lnSpc>
                <a:spcPct val="200000"/>
              </a:lnSpc>
              <a:buNone/>
            </a:pPr>
            <a:r>
              <a:rPr lang="en-US" sz="2400" dirty="0">
                <a:latin typeface="Georgia" panose="02040502050405020303" pitchFamily="18" charset="0"/>
              </a:rPr>
              <a:t>The top 5 performing studios in terms of gross income are: </a:t>
            </a:r>
          </a:p>
          <a:p>
            <a:pPr marL="0" indent="0">
              <a:lnSpc>
                <a:spcPct val="200000"/>
              </a:lnSpc>
              <a:buNone/>
            </a:pPr>
            <a:r>
              <a:rPr lang="en-US" sz="2400" dirty="0">
                <a:latin typeface="Georgia" panose="02040502050405020303" pitchFamily="18" charset="0"/>
              </a:rPr>
              <a:t>1.Walt Disney Studios - BV</a:t>
            </a:r>
          </a:p>
          <a:p>
            <a:pPr marL="0" indent="0">
              <a:lnSpc>
                <a:spcPct val="200000"/>
              </a:lnSpc>
              <a:buNone/>
            </a:pPr>
            <a:r>
              <a:rPr lang="en-US" sz="2400" dirty="0">
                <a:latin typeface="Georgia" panose="02040502050405020303" pitchFamily="18" charset="0"/>
              </a:rPr>
              <a:t>2. Warner Bros. Pictures </a:t>
            </a:r>
          </a:p>
          <a:p>
            <a:pPr marL="0" indent="0">
              <a:lnSpc>
                <a:spcPct val="200000"/>
              </a:lnSpc>
              <a:buNone/>
            </a:pPr>
            <a:r>
              <a:rPr lang="en-US" sz="2400" dirty="0">
                <a:latin typeface="Georgia" panose="02040502050405020303" pitchFamily="18" charset="0"/>
              </a:rPr>
              <a:t>3. 20th Century Fox </a:t>
            </a:r>
          </a:p>
          <a:p>
            <a:pPr marL="0" indent="0">
              <a:lnSpc>
                <a:spcPct val="200000"/>
              </a:lnSpc>
              <a:buNone/>
            </a:pPr>
            <a:r>
              <a:rPr lang="en-US" sz="2400" dirty="0">
                <a:latin typeface="Georgia" panose="02040502050405020303" pitchFamily="18" charset="0"/>
              </a:rPr>
              <a:t>4. Universal Pictures </a:t>
            </a:r>
          </a:p>
          <a:p>
            <a:pPr marL="0" indent="0">
              <a:lnSpc>
                <a:spcPct val="200000"/>
              </a:lnSpc>
              <a:buNone/>
            </a:pPr>
            <a:r>
              <a:rPr lang="en-US" sz="2400" dirty="0">
                <a:latin typeface="Georgia" panose="02040502050405020303" pitchFamily="18" charset="0"/>
              </a:rPr>
              <a:t>5.Warner Bros. Pictures</a:t>
            </a:r>
          </a:p>
          <a:p>
            <a:endParaRPr lang="en-KE" dirty="0"/>
          </a:p>
        </p:txBody>
      </p:sp>
      <p:pic>
        <p:nvPicPr>
          <p:cNvPr id="5130" name="Picture 10" descr="Wisconsin Policy Forum | Our top five research findings for 2022">
            <a:extLst>
              <a:ext uri="{FF2B5EF4-FFF2-40B4-BE49-F238E27FC236}">
                <a16:creationId xmlns:a16="http://schemas.microsoft.com/office/drawing/2014/main" id="{DDF2AD3C-EE64-4AFF-81B3-F91FAC8D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546" y="793165"/>
            <a:ext cx="4287350" cy="416711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4BD9-0B4A-460B-AF50-B0FEBFFCABD6}"/>
              </a:ext>
            </a:extLst>
          </p:cNvPr>
          <p:cNvSpPr>
            <a:spLocks noGrp="1"/>
          </p:cNvSpPr>
          <p:nvPr>
            <p:ph type="title"/>
          </p:nvPr>
        </p:nvSpPr>
        <p:spPr>
          <a:xfrm>
            <a:off x="3456272" y="500513"/>
            <a:ext cx="3579796" cy="529389"/>
          </a:xfrm>
          <a:ln>
            <a:solidFill>
              <a:srgbClr val="C00000"/>
            </a:solidFill>
          </a:ln>
        </p:spPr>
        <p:txBody>
          <a:bodyPr>
            <a:normAutofit fontScale="90000"/>
          </a:bodyPr>
          <a:lstStyle/>
          <a:p>
            <a:r>
              <a:rPr lang="en-US" sz="3200" b="1" dirty="0">
                <a:solidFill>
                  <a:schemeClr val="accent1">
                    <a:lumMod val="75000"/>
                  </a:schemeClr>
                </a:solidFill>
                <a:latin typeface="Georgia" panose="02040502050405020303" pitchFamily="18" charset="0"/>
              </a:rPr>
              <a:t>3. Popular genres</a:t>
            </a:r>
            <a:endParaRPr lang="en-KE" sz="3200" b="1" dirty="0">
              <a:solidFill>
                <a:schemeClr val="accent1">
                  <a:lumMod val="75000"/>
                </a:schemeClr>
              </a:solidFill>
              <a:latin typeface="Georgia" panose="02040502050405020303" pitchFamily="18" charset="0"/>
            </a:endParaRPr>
          </a:p>
        </p:txBody>
      </p:sp>
      <p:pic>
        <p:nvPicPr>
          <p:cNvPr id="4" name="Picture 3">
            <a:extLst>
              <a:ext uri="{FF2B5EF4-FFF2-40B4-BE49-F238E27FC236}">
                <a16:creationId xmlns:a16="http://schemas.microsoft.com/office/drawing/2014/main" id="{2B3BD3BA-A485-450B-947D-08B4F296CF1B}"/>
              </a:ext>
            </a:extLst>
          </p:cNvPr>
          <p:cNvPicPr>
            <a:picLocks noChangeAspect="1"/>
          </p:cNvPicPr>
          <p:nvPr/>
        </p:nvPicPr>
        <p:blipFill>
          <a:blip r:embed="rId3"/>
          <a:stretch>
            <a:fillRect/>
          </a:stretch>
        </p:blipFill>
        <p:spPr>
          <a:xfrm>
            <a:off x="417995" y="1249759"/>
            <a:ext cx="11608067" cy="5231966"/>
          </a:xfrm>
          <a:prstGeom prst="rect">
            <a:avLst/>
          </a:prstGeom>
        </p:spPr>
      </p:pic>
    </p:spTree>
    <p:extLst>
      <p:ext uri="{BB962C8B-B14F-4D97-AF65-F5344CB8AC3E}">
        <p14:creationId xmlns:p14="http://schemas.microsoft.com/office/powerpoint/2010/main" val="180127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8175-647F-41DE-AAAC-1C09FA84840C}"/>
              </a:ext>
            </a:extLst>
          </p:cNvPr>
          <p:cNvSpPr>
            <a:spLocks noGrp="1"/>
          </p:cNvSpPr>
          <p:nvPr>
            <p:ph type="title"/>
          </p:nvPr>
        </p:nvSpPr>
        <p:spPr>
          <a:xfrm>
            <a:off x="6377539" y="712270"/>
            <a:ext cx="3676049" cy="490888"/>
          </a:xfrm>
          <a:ln>
            <a:solidFill>
              <a:srgbClr val="C00000"/>
            </a:solidFill>
          </a:ln>
        </p:spPr>
        <p:txBody>
          <a:bodyPr>
            <a:normAutofit fontScale="90000"/>
          </a:bodyPr>
          <a:lstStyle/>
          <a:p>
            <a:r>
              <a:rPr lang="en-US" sz="3200" b="1" dirty="0">
                <a:solidFill>
                  <a:schemeClr val="accent1">
                    <a:lumMod val="75000"/>
                  </a:schemeClr>
                </a:solidFill>
                <a:latin typeface="Georgia" panose="02040502050405020303" pitchFamily="18" charset="0"/>
              </a:rPr>
              <a:t>Genre Popularity</a:t>
            </a:r>
            <a:endParaRPr lang="en-KE" sz="3200" b="1"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F50631AE-5578-4A80-9BA6-82A7B712C276}"/>
              </a:ext>
            </a:extLst>
          </p:cNvPr>
          <p:cNvSpPr>
            <a:spLocks noGrp="1"/>
          </p:cNvSpPr>
          <p:nvPr>
            <p:ph idx="1"/>
          </p:nvPr>
        </p:nvSpPr>
        <p:spPr>
          <a:xfrm>
            <a:off x="5692948" y="1405088"/>
            <a:ext cx="5216892" cy="4870384"/>
          </a:xfrm>
          <a:ln>
            <a:solidFill>
              <a:srgbClr val="C00000"/>
            </a:solidFill>
          </a:ln>
        </p:spPr>
        <p:txBody>
          <a:bodyPr>
            <a:normAutofit lnSpcReduction="10000"/>
          </a:bodyPr>
          <a:lstStyle/>
          <a:p>
            <a:pPr marL="0" indent="0">
              <a:lnSpc>
                <a:spcPct val="150000"/>
              </a:lnSpc>
              <a:buNone/>
            </a:pPr>
            <a:r>
              <a:rPr lang="en-US" sz="2400" dirty="0">
                <a:latin typeface="Georgia" panose="02040502050405020303" pitchFamily="18" charset="0"/>
              </a:rPr>
              <a:t>My analysis shows that the following genres are quite popular with movie lovers:</a:t>
            </a:r>
          </a:p>
          <a:p>
            <a:pPr marL="514350" indent="-514350">
              <a:lnSpc>
                <a:spcPct val="150000"/>
              </a:lnSpc>
              <a:buAutoNum type="arabicPeriod"/>
            </a:pPr>
            <a:r>
              <a:rPr lang="en-US" sz="2400" dirty="0">
                <a:latin typeface="Georgia" panose="02040502050405020303" pitchFamily="18" charset="0"/>
              </a:rPr>
              <a:t>Adventure</a:t>
            </a:r>
          </a:p>
          <a:p>
            <a:pPr marL="514350" indent="-514350">
              <a:lnSpc>
                <a:spcPct val="150000"/>
              </a:lnSpc>
              <a:buAutoNum type="arabicPeriod"/>
            </a:pPr>
            <a:r>
              <a:rPr lang="en-US" sz="2400" dirty="0">
                <a:latin typeface="Georgia" panose="02040502050405020303" pitchFamily="18" charset="0"/>
              </a:rPr>
              <a:t>Action</a:t>
            </a:r>
          </a:p>
          <a:p>
            <a:pPr marL="514350" indent="-514350">
              <a:lnSpc>
                <a:spcPct val="150000"/>
              </a:lnSpc>
              <a:buAutoNum type="arabicPeriod"/>
            </a:pPr>
            <a:r>
              <a:rPr lang="en-US" sz="2400" dirty="0">
                <a:latin typeface="Georgia" panose="02040502050405020303" pitchFamily="18" charset="0"/>
              </a:rPr>
              <a:t>Fantasy</a:t>
            </a:r>
          </a:p>
          <a:p>
            <a:pPr marL="514350" indent="-514350">
              <a:lnSpc>
                <a:spcPct val="150000"/>
              </a:lnSpc>
              <a:buAutoNum type="arabicPeriod"/>
            </a:pPr>
            <a:r>
              <a:rPr lang="en-US" sz="2400" dirty="0">
                <a:latin typeface="Georgia" panose="02040502050405020303" pitchFamily="18" charset="0"/>
              </a:rPr>
              <a:t>Science Fiction</a:t>
            </a:r>
          </a:p>
          <a:p>
            <a:pPr marL="514350" indent="-514350">
              <a:lnSpc>
                <a:spcPct val="150000"/>
              </a:lnSpc>
              <a:buAutoNum type="arabicPeriod"/>
            </a:pPr>
            <a:r>
              <a:rPr lang="en-US" sz="2400" dirty="0">
                <a:latin typeface="Georgia" panose="02040502050405020303" pitchFamily="18" charset="0"/>
              </a:rPr>
              <a:t>War</a:t>
            </a:r>
          </a:p>
        </p:txBody>
      </p:sp>
      <p:pic>
        <p:nvPicPr>
          <p:cNvPr id="5" name="Picture 4">
            <a:extLst>
              <a:ext uri="{FF2B5EF4-FFF2-40B4-BE49-F238E27FC236}">
                <a16:creationId xmlns:a16="http://schemas.microsoft.com/office/drawing/2014/main" id="{C5CF9CA2-7702-47D4-8960-F746F8E006DF}"/>
              </a:ext>
            </a:extLst>
          </p:cNvPr>
          <p:cNvPicPr>
            <a:picLocks noChangeAspect="1"/>
          </p:cNvPicPr>
          <p:nvPr/>
        </p:nvPicPr>
        <p:blipFill>
          <a:blip r:embed="rId3"/>
          <a:stretch>
            <a:fillRect/>
          </a:stretch>
        </p:blipFill>
        <p:spPr>
          <a:xfrm>
            <a:off x="117622" y="812980"/>
            <a:ext cx="774259" cy="780356"/>
          </a:xfrm>
          <a:prstGeom prst="rect">
            <a:avLst/>
          </a:prstGeom>
        </p:spPr>
      </p:pic>
      <p:pic>
        <p:nvPicPr>
          <p:cNvPr id="6" name="Picture 5">
            <a:extLst>
              <a:ext uri="{FF2B5EF4-FFF2-40B4-BE49-F238E27FC236}">
                <a16:creationId xmlns:a16="http://schemas.microsoft.com/office/drawing/2014/main" id="{3F19C57C-8E5D-4416-83A6-A383C766FF55}"/>
              </a:ext>
            </a:extLst>
          </p:cNvPr>
          <p:cNvPicPr>
            <a:picLocks noChangeAspect="1"/>
          </p:cNvPicPr>
          <p:nvPr/>
        </p:nvPicPr>
        <p:blipFill>
          <a:blip r:embed="rId3"/>
          <a:stretch>
            <a:fillRect/>
          </a:stretch>
        </p:blipFill>
        <p:spPr>
          <a:xfrm>
            <a:off x="2322777" y="3154048"/>
            <a:ext cx="774259" cy="780356"/>
          </a:xfrm>
          <a:prstGeom prst="rect">
            <a:avLst/>
          </a:prstGeom>
        </p:spPr>
      </p:pic>
      <p:pic>
        <p:nvPicPr>
          <p:cNvPr id="7" name="Picture 6">
            <a:extLst>
              <a:ext uri="{FF2B5EF4-FFF2-40B4-BE49-F238E27FC236}">
                <a16:creationId xmlns:a16="http://schemas.microsoft.com/office/drawing/2014/main" id="{C29938CF-FC0E-4C87-9917-234717138A74}"/>
              </a:ext>
            </a:extLst>
          </p:cNvPr>
          <p:cNvPicPr>
            <a:picLocks noChangeAspect="1"/>
          </p:cNvPicPr>
          <p:nvPr/>
        </p:nvPicPr>
        <p:blipFill>
          <a:blip r:embed="rId3"/>
          <a:stretch>
            <a:fillRect/>
          </a:stretch>
        </p:blipFill>
        <p:spPr>
          <a:xfrm>
            <a:off x="1548518" y="2373692"/>
            <a:ext cx="774259" cy="780356"/>
          </a:xfrm>
          <a:prstGeom prst="rect">
            <a:avLst/>
          </a:prstGeom>
        </p:spPr>
      </p:pic>
      <p:pic>
        <p:nvPicPr>
          <p:cNvPr id="8" name="Picture 7">
            <a:extLst>
              <a:ext uri="{FF2B5EF4-FFF2-40B4-BE49-F238E27FC236}">
                <a16:creationId xmlns:a16="http://schemas.microsoft.com/office/drawing/2014/main" id="{8E107811-86AF-49D3-AC9C-85C49A103090}"/>
              </a:ext>
            </a:extLst>
          </p:cNvPr>
          <p:cNvPicPr>
            <a:picLocks noChangeAspect="1"/>
          </p:cNvPicPr>
          <p:nvPr/>
        </p:nvPicPr>
        <p:blipFill>
          <a:blip r:embed="rId3"/>
          <a:stretch>
            <a:fillRect/>
          </a:stretch>
        </p:blipFill>
        <p:spPr>
          <a:xfrm>
            <a:off x="774259" y="1593336"/>
            <a:ext cx="774259" cy="780356"/>
          </a:xfrm>
          <a:prstGeom prst="rect">
            <a:avLst/>
          </a:prstGeom>
        </p:spPr>
      </p:pic>
      <p:pic>
        <p:nvPicPr>
          <p:cNvPr id="9" name="Picture 8">
            <a:extLst>
              <a:ext uri="{FF2B5EF4-FFF2-40B4-BE49-F238E27FC236}">
                <a16:creationId xmlns:a16="http://schemas.microsoft.com/office/drawing/2014/main" id="{8B8D2776-0D8F-411D-B512-97D19031D992}"/>
              </a:ext>
            </a:extLst>
          </p:cNvPr>
          <p:cNvPicPr>
            <a:picLocks noChangeAspect="1"/>
          </p:cNvPicPr>
          <p:nvPr/>
        </p:nvPicPr>
        <p:blipFill>
          <a:blip r:embed="rId3"/>
          <a:stretch>
            <a:fillRect/>
          </a:stretch>
        </p:blipFill>
        <p:spPr>
          <a:xfrm>
            <a:off x="3116349" y="3934404"/>
            <a:ext cx="774259" cy="780356"/>
          </a:xfrm>
          <a:prstGeom prst="rect">
            <a:avLst/>
          </a:prstGeom>
        </p:spPr>
      </p:pic>
      <p:pic>
        <p:nvPicPr>
          <p:cNvPr id="10" name="Picture 9">
            <a:extLst>
              <a:ext uri="{FF2B5EF4-FFF2-40B4-BE49-F238E27FC236}">
                <a16:creationId xmlns:a16="http://schemas.microsoft.com/office/drawing/2014/main" id="{532849E2-A003-4463-96A7-ED3B68B80727}"/>
              </a:ext>
            </a:extLst>
          </p:cNvPr>
          <p:cNvPicPr>
            <a:picLocks noChangeAspect="1"/>
          </p:cNvPicPr>
          <p:nvPr/>
        </p:nvPicPr>
        <p:blipFill>
          <a:blip r:embed="rId3"/>
          <a:stretch>
            <a:fillRect/>
          </a:stretch>
        </p:blipFill>
        <p:spPr>
          <a:xfrm>
            <a:off x="3890608" y="4714760"/>
            <a:ext cx="774259" cy="780356"/>
          </a:xfrm>
          <a:prstGeom prst="rect">
            <a:avLst/>
          </a:prstGeom>
        </p:spPr>
      </p:pic>
      <p:pic>
        <p:nvPicPr>
          <p:cNvPr id="11" name="Picture 10">
            <a:extLst>
              <a:ext uri="{FF2B5EF4-FFF2-40B4-BE49-F238E27FC236}">
                <a16:creationId xmlns:a16="http://schemas.microsoft.com/office/drawing/2014/main" id="{F51C1E15-A1B9-4442-9756-D6A0DE514DFC}"/>
              </a:ext>
            </a:extLst>
          </p:cNvPr>
          <p:cNvPicPr>
            <a:picLocks noChangeAspect="1"/>
          </p:cNvPicPr>
          <p:nvPr/>
        </p:nvPicPr>
        <p:blipFill>
          <a:blip r:embed="rId3"/>
          <a:stretch>
            <a:fillRect/>
          </a:stretch>
        </p:blipFill>
        <p:spPr>
          <a:xfrm>
            <a:off x="4664867" y="5495116"/>
            <a:ext cx="774259" cy="780356"/>
          </a:xfrm>
          <a:prstGeom prst="rect">
            <a:avLst/>
          </a:prstGeom>
        </p:spPr>
      </p:pic>
    </p:spTree>
    <p:extLst>
      <p:ext uri="{BB962C8B-B14F-4D97-AF65-F5344CB8AC3E}">
        <p14:creationId xmlns:p14="http://schemas.microsoft.com/office/powerpoint/2010/main" val="11820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0958-C56D-43B8-A576-20833B07B66E}"/>
              </a:ext>
            </a:extLst>
          </p:cNvPr>
          <p:cNvSpPr>
            <a:spLocks noGrp="1"/>
          </p:cNvSpPr>
          <p:nvPr>
            <p:ph type="title"/>
          </p:nvPr>
        </p:nvSpPr>
        <p:spPr>
          <a:xfrm>
            <a:off x="2263541" y="1061451"/>
            <a:ext cx="7433912" cy="497155"/>
          </a:xfrm>
          <a:ln>
            <a:solidFill>
              <a:srgbClr val="C00000"/>
            </a:solidFill>
          </a:ln>
        </p:spPr>
        <p:txBody>
          <a:bodyPr>
            <a:normAutofit fontScale="90000"/>
          </a:bodyPr>
          <a:lstStyle/>
          <a:p>
            <a:r>
              <a:rPr lang="en-US" sz="3200" b="1" dirty="0">
                <a:solidFill>
                  <a:schemeClr val="accent1">
                    <a:lumMod val="75000"/>
                  </a:schemeClr>
                </a:solidFill>
                <a:latin typeface="Georgia" panose="02040502050405020303" pitchFamily="18" charset="0"/>
              </a:rPr>
              <a:t>Conclusion and Recommendations</a:t>
            </a:r>
            <a:endParaRPr lang="en-KE" sz="3200" b="1" dirty="0">
              <a:solidFill>
                <a:schemeClr val="accent1">
                  <a:lumMod val="75000"/>
                </a:schemeClr>
              </a:solidFill>
              <a:latin typeface="Georgia" panose="02040502050405020303" pitchFamily="18" charset="0"/>
            </a:endParaRPr>
          </a:p>
        </p:txBody>
      </p:sp>
      <p:sp>
        <p:nvSpPr>
          <p:cNvPr id="4" name="Rectangle 3">
            <a:extLst>
              <a:ext uri="{FF2B5EF4-FFF2-40B4-BE49-F238E27FC236}">
                <a16:creationId xmlns:a16="http://schemas.microsoft.com/office/drawing/2014/main" id="{CDDC6FB4-EA2A-4448-B2B4-5128CDA2627C}"/>
              </a:ext>
            </a:extLst>
          </p:cNvPr>
          <p:cNvSpPr/>
          <p:nvPr/>
        </p:nvSpPr>
        <p:spPr>
          <a:xfrm>
            <a:off x="946485" y="1848497"/>
            <a:ext cx="10068024" cy="3699474"/>
          </a:xfrm>
          <a:prstGeom prst="rect">
            <a:avLst/>
          </a:prstGeom>
          <a:ln>
            <a:solidFill>
              <a:srgbClr val="C00000"/>
            </a:solidFill>
          </a:ln>
        </p:spPr>
        <p:txBody>
          <a:bodyPr wrap="square">
            <a:spAutoFit/>
          </a:bodyPr>
          <a:lstStyle/>
          <a:p>
            <a:pPr>
              <a:lnSpc>
                <a:spcPct val="200000"/>
              </a:lnSpc>
            </a:pPr>
            <a:r>
              <a:rPr lang="en-US" sz="2000" dirty="0"/>
              <a:t>For Microsoft to get it right in the Movie Industry:</a:t>
            </a:r>
          </a:p>
          <a:p>
            <a:pPr marL="457200" indent="-457200">
              <a:lnSpc>
                <a:spcPct val="200000"/>
              </a:lnSpc>
              <a:buAutoNum type="arabicPeriod"/>
            </a:pPr>
            <a:r>
              <a:rPr lang="en-US" sz="2000" dirty="0"/>
              <a:t>Enter the film industry by obtaining intellectual property rights from top movie studios</a:t>
            </a:r>
          </a:p>
          <a:p>
            <a:pPr marL="457200" indent="-457200">
              <a:lnSpc>
                <a:spcPct val="200000"/>
              </a:lnSpc>
              <a:buAutoNum type="arabicPeriod"/>
            </a:pPr>
            <a:r>
              <a:rPr lang="en-US" sz="2000" dirty="0"/>
              <a:t>Microsoft will need to carefully manage its production costs and investments</a:t>
            </a:r>
          </a:p>
          <a:p>
            <a:pPr marL="457200" indent="-457200">
              <a:lnSpc>
                <a:spcPct val="200000"/>
              </a:lnSpc>
              <a:buAutoNum type="arabicPeriod"/>
            </a:pPr>
            <a:r>
              <a:rPr lang="en-US" sz="2000" dirty="0"/>
              <a:t>Focus on high-budget productions</a:t>
            </a:r>
          </a:p>
          <a:p>
            <a:pPr marL="457200" indent="-457200">
              <a:lnSpc>
                <a:spcPct val="200000"/>
              </a:lnSpc>
              <a:buAutoNum type="arabicPeriod"/>
            </a:pPr>
            <a:r>
              <a:rPr lang="en-US" sz="2000" dirty="0"/>
              <a:t>Consider producing films in popular and profitable genres such as Horror, Music, Action, and Adventure.</a:t>
            </a:r>
            <a:endParaRPr lang="en-KE" sz="2000" dirty="0"/>
          </a:p>
        </p:txBody>
      </p:sp>
    </p:spTree>
    <p:extLst>
      <p:ext uri="{BB962C8B-B14F-4D97-AF65-F5344CB8AC3E}">
        <p14:creationId xmlns:p14="http://schemas.microsoft.com/office/powerpoint/2010/main" val="276052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486CB-1E9E-47FA-AAD2-3CE9B28DC3E3}"/>
              </a:ext>
            </a:extLst>
          </p:cNvPr>
          <p:cNvPicPr>
            <a:picLocks noChangeAspect="1"/>
          </p:cNvPicPr>
          <p:nvPr/>
        </p:nvPicPr>
        <p:blipFill rotWithShape="1">
          <a:blip r:embed="rId3"/>
          <a:srcRect b="3579"/>
          <a:stretch/>
        </p:blipFill>
        <p:spPr>
          <a:xfrm>
            <a:off x="0" y="0"/>
            <a:ext cx="12192000" cy="6858000"/>
          </a:xfrm>
          <a:prstGeom prst="rect">
            <a:avLst/>
          </a:prstGeom>
        </p:spPr>
      </p:pic>
    </p:spTree>
    <p:extLst>
      <p:ext uri="{BB962C8B-B14F-4D97-AF65-F5344CB8AC3E}">
        <p14:creationId xmlns:p14="http://schemas.microsoft.com/office/powerpoint/2010/main" val="13147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E9141D1-99E7-4552-9C6A-7BF83EA3C725}"/>
              </a:ext>
            </a:extLst>
          </p:cNvPr>
          <p:cNvGrpSpPr/>
          <p:nvPr/>
        </p:nvGrpSpPr>
        <p:grpSpPr>
          <a:xfrm>
            <a:off x="574308" y="1037959"/>
            <a:ext cx="11207014" cy="4196615"/>
            <a:chOff x="737839" y="1521586"/>
            <a:chExt cx="10923426" cy="1943695"/>
          </a:xfrm>
        </p:grpSpPr>
        <p:sp>
          <p:nvSpPr>
            <p:cNvPr id="8" name="Rectangle 7">
              <a:extLst>
                <a:ext uri="{FF2B5EF4-FFF2-40B4-BE49-F238E27FC236}">
                  <a16:creationId xmlns:a16="http://schemas.microsoft.com/office/drawing/2014/main" id="{7BF8BFFB-8911-4D85-8553-EE3A5C2267F9}"/>
                </a:ext>
              </a:extLst>
            </p:cNvPr>
            <p:cNvSpPr/>
            <p:nvPr/>
          </p:nvSpPr>
          <p:spPr>
            <a:xfrm>
              <a:off x="5863373" y="1896786"/>
              <a:ext cx="5797892" cy="1048360"/>
            </a:xfrm>
            <a:prstGeom prst="rect">
              <a:avLst/>
            </a:prstGeom>
            <a:ln>
              <a:solidFill>
                <a:schemeClr val="accent1"/>
              </a:solidFill>
            </a:ln>
          </p:spPr>
          <p:txBody>
            <a:bodyPr wrap="square">
              <a:spAutoFit/>
            </a:bodyPr>
            <a:lstStyle/>
            <a:p>
              <a:pPr lvl="0">
                <a:lnSpc>
                  <a:spcPct val="150000"/>
                </a:lnSpc>
                <a:spcBef>
                  <a:spcPts val="1000"/>
                </a:spcBef>
              </a:pPr>
              <a:r>
                <a:rPr lang="en-US" sz="1600" dirty="0">
                  <a:solidFill>
                    <a:prstClr val="black"/>
                  </a:solidFill>
                  <a:latin typeface="Georgia" panose="02040502050405020303" pitchFamily="18" charset="0"/>
                </a:rPr>
                <a:t>Microsoft is planning to establish a new movie studio, and it is crucial to consider essential factors that can enhance profitability. Through an analysis of historical data, we have discovered valuable insights that can aid in ensuring that a film production delivers a strong performance while also providing an efficient return on investment.</a:t>
              </a:r>
              <a:endParaRPr lang="en-KE" sz="1600" dirty="0">
                <a:solidFill>
                  <a:prstClr val="black"/>
                </a:solidFill>
                <a:latin typeface="Georgia" panose="02040502050405020303" pitchFamily="18" charset="0"/>
              </a:endParaRPr>
            </a:p>
          </p:txBody>
        </p:sp>
        <p:pic>
          <p:nvPicPr>
            <p:cNvPr id="9" name="Picture 8">
              <a:extLst>
                <a:ext uri="{FF2B5EF4-FFF2-40B4-BE49-F238E27FC236}">
                  <a16:creationId xmlns:a16="http://schemas.microsoft.com/office/drawing/2014/main" id="{25032C36-8864-4C11-B8ED-9BC00813CB3A}"/>
                </a:ext>
              </a:extLst>
            </p:cNvPr>
            <p:cNvPicPr>
              <a:picLocks noChangeAspect="1"/>
            </p:cNvPicPr>
            <p:nvPr/>
          </p:nvPicPr>
          <p:blipFill rotWithShape="1">
            <a:blip r:embed="rId3"/>
            <a:srcRect r="24250" b="37964"/>
            <a:stretch/>
          </p:blipFill>
          <p:spPr>
            <a:xfrm>
              <a:off x="737839" y="1521586"/>
              <a:ext cx="4681225" cy="1943695"/>
            </a:xfrm>
            <a:prstGeom prst="rect">
              <a:avLst/>
            </a:prstGeom>
          </p:spPr>
        </p:pic>
      </p:grpSp>
    </p:spTree>
    <p:extLst>
      <p:ext uri="{BB962C8B-B14F-4D97-AF65-F5344CB8AC3E}">
        <p14:creationId xmlns:p14="http://schemas.microsoft.com/office/powerpoint/2010/main" val="113959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45C236-BE46-40A9-986A-259632F71044}"/>
              </a:ext>
            </a:extLst>
          </p:cNvPr>
          <p:cNvPicPr>
            <a:picLocks noChangeAspect="1"/>
          </p:cNvPicPr>
          <p:nvPr/>
        </p:nvPicPr>
        <p:blipFill rotWithShape="1">
          <a:blip r:embed="rId3"/>
          <a:srcRect r="5525" b="43671"/>
          <a:stretch/>
        </p:blipFill>
        <p:spPr>
          <a:xfrm>
            <a:off x="829577" y="500514"/>
            <a:ext cx="10532847" cy="3205212"/>
          </a:xfrm>
          <a:prstGeom prst="rect">
            <a:avLst/>
          </a:prstGeom>
        </p:spPr>
      </p:pic>
      <p:sp>
        <p:nvSpPr>
          <p:cNvPr id="7" name="Content Placeholder 2">
            <a:extLst>
              <a:ext uri="{FF2B5EF4-FFF2-40B4-BE49-F238E27FC236}">
                <a16:creationId xmlns:a16="http://schemas.microsoft.com/office/drawing/2014/main" id="{50A326E4-8A74-4382-BC98-0BF3C53B4A9B}"/>
              </a:ext>
            </a:extLst>
          </p:cNvPr>
          <p:cNvSpPr>
            <a:spLocks noGrp="1"/>
          </p:cNvSpPr>
          <p:nvPr>
            <p:ph idx="1"/>
          </p:nvPr>
        </p:nvSpPr>
        <p:spPr>
          <a:xfrm>
            <a:off x="2279583" y="3850105"/>
            <a:ext cx="7632834" cy="1857676"/>
          </a:xfrm>
          <a:ln>
            <a:solidFill>
              <a:schemeClr val="accent1"/>
            </a:solidFill>
          </a:ln>
        </p:spPr>
        <p:txBody>
          <a:bodyPr>
            <a:normAutofit/>
          </a:bodyPr>
          <a:lstStyle/>
          <a:p>
            <a:pPr marL="0" indent="0" algn="ctr">
              <a:lnSpc>
                <a:spcPct val="150000"/>
              </a:lnSpc>
              <a:buNone/>
            </a:pPr>
            <a:r>
              <a:rPr lang="en-US" sz="2400" dirty="0">
                <a:latin typeface="Georgia" panose="02040502050405020303" pitchFamily="18" charset="0"/>
              </a:rPr>
              <a:t>To provide information to Microsoft so they can assess the criteria for a successful entry into the movie production business.</a:t>
            </a:r>
          </a:p>
        </p:txBody>
      </p:sp>
    </p:spTree>
    <p:extLst>
      <p:ext uri="{BB962C8B-B14F-4D97-AF65-F5344CB8AC3E}">
        <p14:creationId xmlns:p14="http://schemas.microsoft.com/office/powerpoint/2010/main" val="89400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98BC4-2B1E-4F3A-9716-7C36846CB35D}"/>
              </a:ext>
            </a:extLst>
          </p:cNvPr>
          <p:cNvPicPr>
            <a:picLocks noChangeAspect="1"/>
          </p:cNvPicPr>
          <p:nvPr/>
        </p:nvPicPr>
        <p:blipFill rotWithShape="1">
          <a:blip r:embed="rId3"/>
          <a:srcRect t="14272" b="17614"/>
          <a:stretch/>
        </p:blipFill>
        <p:spPr>
          <a:xfrm>
            <a:off x="394636" y="163630"/>
            <a:ext cx="6044665" cy="6275672"/>
          </a:xfrm>
          <a:prstGeom prst="rect">
            <a:avLst/>
          </a:prstGeom>
        </p:spPr>
      </p:pic>
      <p:sp>
        <p:nvSpPr>
          <p:cNvPr id="2" name="Title 1">
            <a:extLst>
              <a:ext uri="{FF2B5EF4-FFF2-40B4-BE49-F238E27FC236}">
                <a16:creationId xmlns:a16="http://schemas.microsoft.com/office/drawing/2014/main" id="{9522E3C8-3BCD-4270-A206-2018108563A4}"/>
              </a:ext>
            </a:extLst>
          </p:cNvPr>
          <p:cNvSpPr>
            <a:spLocks noGrp="1"/>
          </p:cNvSpPr>
          <p:nvPr>
            <p:ph type="title"/>
          </p:nvPr>
        </p:nvSpPr>
        <p:spPr>
          <a:xfrm>
            <a:off x="6882062" y="1063593"/>
            <a:ext cx="3521080" cy="452387"/>
          </a:xfrm>
          <a:ln>
            <a:solidFill>
              <a:schemeClr val="accent1"/>
            </a:solidFill>
          </a:ln>
        </p:spPr>
        <p:txBody>
          <a:bodyPr>
            <a:noAutofit/>
          </a:bodyPr>
          <a:lstStyle/>
          <a:p>
            <a:r>
              <a:rPr lang="en-US" sz="2800" b="1" dirty="0">
                <a:solidFill>
                  <a:srgbClr val="C00000"/>
                </a:solidFill>
                <a:latin typeface="Georgia" panose="02040502050405020303" pitchFamily="18" charset="0"/>
              </a:rPr>
              <a:t>Business Problem</a:t>
            </a:r>
            <a:endParaRPr lang="en-KE" sz="2800" b="1"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32FE6C8-2207-4E9A-B847-F026FA5C7CCB}"/>
              </a:ext>
            </a:extLst>
          </p:cNvPr>
          <p:cNvSpPr>
            <a:spLocks noGrp="1"/>
          </p:cNvSpPr>
          <p:nvPr>
            <p:ph idx="1"/>
          </p:nvPr>
        </p:nvSpPr>
        <p:spPr>
          <a:xfrm>
            <a:off x="6602930" y="1771049"/>
            <a:ext cx="4851133" cy="3570971"/>
          </a:xfrm>
          <a:ln>
            <a:solidFill>
              <a:schemeClr val="accent1"/>
            </a:solidFill>
          </a:ln>
        </p:spPr>
        <p:txBody>
          <a:bodyPr>
            <a:normAutofit fontScale="25000" lnSpcReduction="20000"/>
          </a:bodyPr>
          <a:lstStyle/>
          <a:p>
            <a:pPr>
              <a:lnSpc>
                <a:spcPct val="170000"/>
              </a:lnSpc>
              <a:buFont typeface="Wingdings" panose="05000000000000000000" pitchFamily="2" charset="2"/>
              <a:buChar char="ü"/>
            </a:pPr>
            <a:r>
              <a:rPr lang="en-US" sz="6400" dirty="0">
                <a:solidFill>
                  <a:srgbClr val="1F2328"/>
                </a:solidFill>
                <a:latin typeface="Georgia" panose="02040502050405020303" pitchFamily="18" charset="0"/>
              </a:rPr>
              <a:t>Microsoft wants a piece of the multi-billion dollar movie-making industry, but that they are unsure of where to begin. The challenge for their new movie studio is that they are ready to jump into the industry but do not have the necessary knowledge to move forward. </a:t>
            </a:r>
          </a:p>
          <a:p>
            <a:pPr>
              <a:lnSpc>
                <a:spcPct val="170000"/>
              </a:lnSpc>
              <a:buFont typeface="Wingdings" panose="05000000000000000000" pitchFamily="2" charset="2"/>
              <a:buChar char="ü"/>
            </a:pPr>
            <a:r>
              <a:rPr lang="en-US" sz="6400" dirty="0">
                <a:latin typeface="Georgia" panose="02040502050405020303" pitchFamily="18" charset="0"/>
              </a:rPr>
              <a:t>Microsoft also wants to make sure that their own movie studio will have a greater chance of success within the digital content market.</a:t>
            </a:r>
          </a:p>
          <a:p>
            <a:endParaRPr lang="en-KE" dirty="0"/>
          </a:p>
        </p:txBody>
      </p:sp>
    </p:spTree>
    <p:extLst>
      <p:ext uri="{BB962C8B-B14F-4D97-AF65-F5344CB8AC3E}">
        <p14:creationId xmlns:p14="http://schemas.microsoft.com/office/powerpoint/2010/main" val="2623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7155-B130-43DE-80B2-08D66ADCC577}"/>
              </a:ext>
            </a:extLst>
          </p:cNvPr>
          <p:cNvSpPr>
            <a:spLocks noGrp="1"/>
          </p:cNvSpPr>
          <p:nvPr>
            <p:ph type="title"/>
          </p:nvPr>
        </p:nvSpPr>
        <p:spPr>
          <a:xfrm>
            <a:off x="4777339" y="1198266"/>
            <a:ext cx="2637322" cy="630632"/>
          </a:xfrm>
          <a:ln>
            <a:solidFill>
              <a:schemeClr val="accent1"/>
            </a:solidFill>
          </a:ln>
        </p:spPr>
        <p:txBody>
          <a:bodyPr>
            <a:normAutofit/>
          </a:bodyPr>
          <a:lstStyle/>
          <a:p>
            <a:pPr algn="ctr"/>
            <a:r>
              <a:rPr lang="en-US" sz="2800" b="1" dirty="0">
                <a:solidFill>
                  <a:srgbClr val="C00000"/>
                </a:solidFill>
                <a:latin typeface="Georgia" panose="02040502050405020303" pitchFamily="18" charset="0"/>
              </a:rPr>
              <a:t>Data Sources</a:t>
            </a:r>
            <a:endParaRPr lang="en-KE" sz="2800" b="1"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6689FF5C-1DAD-45C4-B564-144CCDAB2159}"/>
              </a:ext>
            </a:extLst>
          </p:cNvPr>
          <p:cNvSpPr>
            <a:spLocks noGrp="1"/>
          </p:cNvSpPr>
          <p:nvPr>
            <p:ph idx="1"/>
          </p:nvPr>
        </p:nvSpPr>
        <p:spPr>
          <a:xfrm>
            <a:off x="3746266" y="1954026"/>
            <a:ext cx="5394358" cy="4237113"/>
          </a:xfrm>
          <a:ln>
            <a:solidFill>
              <a:schemeClr val="accent1"/>
            </a:solidFill>
          </a:ln>
        </p:spPr>
        <p:txBody>
          <a:bodyPr>
            <a:normAutofit/>
          </a:bodyPr>
          <a:lstStyle/>
          <a:p>
            <a:pPr marL="0" indent="0">
              <a:lnSpc>
                <a:spcPct val="200000"/>
              </a:lnSpc>
              <a:buNone/>
            </a:pPr>
            <a:r>
              <a:rPr lang="en-US" sz="2400" dirty="0">
                <a:latin typeface="Georgia" panose="02040502050405020303" pitchFamily="18" charset="0"/>
              </a:rPr>
              <a:t>My analysis comprised of data acquired from the following sources:</a:t>
            </a:r>
          </a:p>
          <a:p>
            <a:pPr>
              <a:lnSpc>
                <a:spcPct val="200000"/>
              </a:lnSpc>
              <a:buFont typeface="Wingdings" panose="05000000000000000000" pitchFamily="2" charset="2"/>
              <a:buChar char="ü"/>
            </a:pPr>
            <a:r>
              <a:rPr lang="en-US" sz="2400" dirty="0">
                <a:latin typeface="Georgia" panose="02040502050405020303" pitchFamily="18" charset="0"/>
              </a:rPr>
              <a:t>The Movie Database</a:t>
            </a:r>
          </a:p>
          <a:p>
            <a:pPr>
              <a:lnSpc>
                <a:spcPct val="200000"/>
              </a:lnSpc>
              <a:buFont typeface="Wingdings" panose="05000000000000000000" pitchFamily="2" charset="2"/>
              <a:buChar char="ü"/>
            </a:pPr>
            <a:r>
              <a:rPr lang="en-US" sz="2400" dirty="0">
                <a:latin typeface="Georgia" panose="02040502050405020303" pitchFamily="18" charset="0"/>
              </a:rPr>
              <a:t>The Numbers Movie Budgets</a:t>
            </a:r>
          </a:p>
          <a:p>
            <a:pPr>
              <a:lnSpc>
                <a:spcPct val="200000"/>
              </a:lnSpc>
              <a:buFont typeface="Wingdings" panose="05000000000000000000" pitchFamily="2" charset="2"/>
              <a:buChar char="ü"/>
            </a:pPr>
            <a:r>
              <a:rPr lang="en-US" sz="2400" dirty="0">
                <a:latin typeface="Georgia" panose="02040502050405020303" pitchFamily="18" charset="0"/>
              </a:rPr>
              <a:t>Box Office Mojo.</a:t>
            </a:r>
            <a:endParaRPr lang="en-KE" sz="2400" dirty="0">
              <a:latin typeface="Georgia" panose="02040502050405020303" pitchFamily="18" charset="0"/>
            </a:endParaRPr>
          </a:p>
        </p:txBody>
      </p:sp>
      <p:pic>
        <p:nvPicPr>
          <p:cNvPr id="7" name="Picture 6">
            <a:extLst>
              <a:ext uri="{FF2B5EF4-FFF2-40B4-BE49-F238E27FC236}">
                <a16:creationId xmlns:a16="http://schemas.microsoft.com/office/drawing/2014/main" id="{0596773D-1171-4A13-9B84-DF8E8624D53B}"/>
              </a:ext>
            </a:extLst>
          </p:cNvPr>
          <p:cNvPicPr>
            <a:picLocks noChangeAspect="1"/>
          </p:cNvPicPr>
          <p:nvPr/>
        </p:nvPicPr>
        <p:blipFill>
          <a:blip r:embed="rId3"/>
          <a:stretch>
            <a:fillRect/>
          </a:stretch>
        </p:blipFill>
        <p:spPr>
          <a:xfrm>
            <a:off x="1929815" y="4967994"/>
            <a:ext cx="1426172" cy="1634054"/>
          </a:xfrm>
          <a:prstGeom prst="rect">
            <a:avLst/>
          </a:prstGeom>
        </p:spPr>
      </p:pic>
      <p:pic>
        <p:nvPicPr>
          <p:cNvPr id="8" name="Picture 7">
            <a:extLst>
              <a:ext uri="{FF2B5EF4-FFF2-40B4-BE49-F238E27FC236}">
                <a16:creationId xmlns:a16="http://schemas.microsoft.com/office/drawing/2014/main" id="{C5EC060B-D3D6-4975-BB4A-B1A532B25E3D}"/>
              </a:ext>
            </a:extLst>
          </p:cNvPr>
          <p:cNvPicPr>
            <a:picLocks noChangeAspect="1"/>
          </p:cNvPicPr>
          <p:nvPr/>
        </p:nvPicPr>
        <p:blipFill>
          <a:blip r:embed="rId3"/>
          <a:stretch>
            <a:fillRect/>
          </a:stretch>
        </p:blipFill>
        <p:spPr>
          <a:xfrm>
            <a:off x="9271021" y="1132400"/>
            <a:ext cx="1382112" cy="1392996"/>
          </a:xfrm>
          <a:prstGeom prst="rect">
            <a:avLst/>
          </a:prstGeom>
        </p:spPr>
      </p:pic>
    </p:spTree>
    <p:extLst>
      <p:ext uri="{BB962C8B-B14F-4D97-AF65-F5344CB8AC3E}">
        <p14:creationId xmlns:p14="http://schemas.microsoft.com/office/powerpoint/2010/main" val="69128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4C5BA-19C2-4853-A250-F19364260C72}"/>
              </a:ext>
            </a:extLst>
          </p:cNvPr>
          <p:cNvPicPr>
            <a:picLocks noChangeAspect="1"/>
          </p:cNvPicPr>
          <p:nvPr/>
        </p:nvPicPr>
        <p:blipFill>
          <a:blip r:embed="rId3"/>
          <a:stretch>
            <a:fillRect/>
          </a:stretch>
        </p:blipFill>
        <p:spPr>
          <a:xfrm>
            <a:off x="0" y="0"/>
            <a:ext cx="12183898" cy="6858000"/>
          </a:xfrm>
          <a:prstGeom prst="rect">
            <a:avLst/>
          </a:prstGeom>
        </p:spPr>
      </p:pic>
      <p:sp>
        <p:nvSpPr>
          <p:cNvPr id="2" name="Title 1">
            <a:extLst>
              <a:ext uri="{FF2B5EF4-FFF2-40B4-BE49-F238E27FC236}">
                <a16:creationId xmlns:a16="http://schemas.microsoft.com/office/drawing/2014/main" id="{3A1E1663-4951-4D2F-9A62-635D44DDCC6E}"/>
              </a:ext>
            </a:extLst>
          </p:cNvPr>
          <p:cNvSpPr>
            <a:spLocks noGrp="1"/>
          </p:cNvSpPr>
          <p:nvPr>
            <p:ph type="title"/>
          </p:nvPr>
        </p:nvSpPr>
        <p:spPr>
          <a:xfrm>
            <a:off x="4719988" y="575877"/>
            <a:ext cx="2752024" cy="550279"/>
          </a:xfrm>
          <a:ln>
            <a:solidFill>
              <a:schemeClr val="bg2"/>
            </a:solidFill>
          </a:ln>
        </p:spPr>
        <p:txBody>
          <a:bodyPr>
            <a:normAutofit/>
          </a:bodyPr>
          <a:lstStyle/>
          <a:p>
            <a:r>
              <a:rPr lang="en-US" sz="2800" b="1" dirty="0">
                <a:latin typeface="Georgia" panose="02040502050405020303" pitchFamily="18" charset="0"/>
              </a:rPr>
              <a:t>Data Methods</a:t>
            </a:r>
            <a:endParaRPr lang="en-KE" sz="28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89234BD8-28C0-442A-BB08-B9F568B454A1}"/>
              </a:ext>
            </a:extLst>
          </p:cNvPr>
          <p:cNvSpPr>
            <a:spLocks noGrp="1"/>
          </p:cNvSpPr>
          <p:nvPr>
            <p:ph idx="1"/>
          </p:nvPr>
        </p:nvSpPr>
        <p:spPr>
          <a:xfrm>
            <a:off x="1896018" y="1126156"/>
            <a:ext cx="8383763" cy="5505650"/>
          </a:xfrm>
          <a:ln>
            <a:solidFill>
              <a:schemeClr val="bg2"/>
            </a:solidFill>
          </a:ln>
        </p:spPr>
        <p:txBody>
          <a:bodyPr>
            <a:normAutofit/>
          </a:bodyPr>
          <a:lstStyle/>
          <a:p>
            <a:pPr>
              <a:lnSpc>
                <a:spcPct val="200000"/>
              </a:lnSpc>
              <a:buFont typeface="Wingdings" panose="05000000000000000000" pitchFamily="2" charset="2"/>
              <a:buChar char="ü"/>
            </a:pPr>
            <a:r>
              <a:rPr lang="en-US" sz="1800" dirty="0">
                <a:latin typeface="Georgia" panose="02040502050405020303" pitchFamily="18" charset="0"/>
              </a:rPr>
              <a:t>Data cleaning – Dealing with missing data</a:t>
            </a:r>
          </a:p>
          <a:p>
            <a:pPr>
              <a:lnSpc>
                <a:spcPct val="200000"/>
              </a:lnSpc>
              <a:buFont typeface="Wingdings" panose="05000000000000000000" pitchFamily="2" charset="2"/>
              <a:buChar char="ü"/>
            </a:pPr>
            <a:r>
              <a:rPr lang="en-US" sz="1800" dirty="0">
                <a:latin typeface="Georgia" panose="02040502050405020303" pitchFamily="18" charset="0"/>
              </a:rPr>
              <a:t>Converting column types – Ensuring that data in the columns are in the correct type to allow for data manipulation</a:t>
            </a:r>
          </a:p>
          <a:p>
            <a:pPr>
              <a:lnSpc>
                <a:spcPct val="200000"/>
              </a:lnSpc>
              <a:buFont typeface="Wingdings" panose="05000000000000000000" pitchFamily="2" charset="2"/>
              <a:buChar char="ü"/>
            </a:pPr>
            <a:r>
              <a:rPr lang="en-US" sz="1800" dirty="0">
                <a:latin typeface="Georgia" panose="02040502050405020303" pitchFamily="18" charset="0"/>
              </a:rPr>
              <a:t>Feature engineering – Creating new columns in the data to create more insights</a:t>
            </a:r>
          </a:p>
          <a:p>
            <a:pPr>
              <a:lnSpc>
                <a:spcPct val="200000"/>
              </a:lnSpc>
              <a:buFont typeface="Wingdings" panose="05000000000000000000" pitchFamily="2" charset="2"/>
              <a:buChar char="ü"/>
            </a:pPr>
            <a:r>
              <a:rPr lang="en-US" sz="1800" dirty="0">
                <a:latin typeface="Georgia" panose="02040502050405020303" pitchFamily="18" charset="0"/>
              </a:rPr>
              <a:t>Data analysis – Exploration of data to establish meaningful insights</a:t>
            </a:r>
          </a:p>
          <a:p>
            <a:pPr>
              <a:lnSpc>
                <a:spcPct val="200000"/>
              </a:lnSpc>
              <a:buFont typeface="Wingdings" panose="05000000000000000000" pitchFamily="2" charset="2"/>
              <a:buChar char="ü"/>
            </a:pPr>
            <a:r>
              <a:rPr lang="en-US" sz="1800" dirty="0">
                <a:latin typeface="Georgia" panose="02040502050405020303" pitchFamily="18" charset="0"/>
              </a:rPr>
              <a:t>Data visualization - visual representations using charts, graphs, </a:t>
            </a:r>
            <a:r>
              <a:rPr lang="en-US" sz="1800" dirty="0" err="1">
                <a:latin typeface="Georgia" panose="02040502050405020303" pitchFamily="18" charset="0"/>
              </a:rPr>
              <a:t>etc</a:t>
            </a:r>
            <a:r>
              <a:rPr lang="en-US" sz="1800" dirty="0">
                <a:latin typeface="Georgia" panose="02040502050405020303" pitchFamily="18" charset="0"/>
              </a:rPr>
              <a:t>  to communicate complex data in a clear and understandable manner</a:t>
            </a:r>
            <a:endParaRPr lang="en-KE" sz="1800" dirty="0">
              <a:latin typeface="Georgia" panose="02040502050405020303" pitchFamily="18" charset="0"/>
            </a:endParaRPr>
          </a:p>
        </p:txBody>
      </p:sp>
      <p:pic>
        <p:nvPicPr>
          <p:cNvPr id="12" name="Picture 11">
            <a:extLst>
              <a:ext uri="{FF2B5EF4-FFF2-40B4-BE49-F238E27FC236}">
                <a16:creationId xmlns:a16="http://schemas.microsoft.com/office/drawing/2014/main" id="{5FE6898D-9E9B-4219-9A82-7EABFD69AAFB}"/>
              </a:ext>
            </a:extLst>
          </p:cNvPr>
          <p:cNvPicPr/>
          <p:nvPr/>
        </p:nvPicPr>
        <p:blipFill>
          <a:blip r:embed="rId4"/>
          <a:stretch>
            <a:fillRect/>
          </a:stretch>
        </p:blipFill>
        <p:spPr>
          <a:xfrm>
            <a:off x="10372985" y="2713121"/>
            <a:ext cx="774065" cy="777240"/>
          </a:xfrm>
          <a:prstGeom prst="rect">
            <a:avLst/>
          </a:prstGeom>
        </p:spPr>
      </p:pic>
      <p:pic>
        <p:nvPicPr>
          <p:cNvPr id="13" name="Picture 12">
            <a:extLst>
              <a:ext uri="{FF2B5EF4-FFF2-40B4-BE49-F238E27FC236}">
                <a16:creationId xmlns:a16="http://schemas.microsoft.com/office/drawing/2014/main" id="{33F1750A-6E1B-4BAF-A19B-5FB35B52F8E5}"/>
              </a:ext>
            </a:extLst>
          </p:cNvPr>
          <p:cNvPicPr/>
          <p:nvPr/>
        </p:nvPicPr>
        <p:blipFill>
          <a:blip r:embed="rId4"/>
          <a:stretch>
            <a:fillRect/>
          </a:stretch>
        </p:blipFill>
        <p:spPr>
          <a:xfrm>
            <a:off x="464036" y="2713121"/>
            <a:ext cx="774065" cy="777240"/>
          </a:xfrm>
          <a:prstGeom prst="rect">
            <a:avLst/>
          </a:prstGeom>
        </p:spPr>
      </p:pic>
    </p:spTree>
    <p:extLst>
      <p:ext uri="{BB962C8B-B14F-4D97-AF65-F5344CB8AC3E}">
        <p14:creationId xmlns:p14="http://schemas.microsoft.com/office/powerpoint/2010/main" val="321993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79BE-D521-4807-83D0-078683379B92}"/>
              </a:ext>
            </a:extLst>
          </p:cNvPr>
          <p:cNvSpPr>
            <a:spLocks noGrp="1"/>
          </p:cNvSpPr>
          <p:nvPr>
            <p:ph type="title"/>
          </p:nvPr>
        </p:nvSpPr>
        <p:spPr>
          <a:xfrm>
            <a:off x="4432680" y="624002"/>
            <a:ext cx="2743201" cy="484797"/>
          </a:xfrm>
          <a:noFill/>
          <a:ln>
            <a:solidFill>
              <a:srgbClr val="00B0F0"/>
            </a:solidFill>
          </a:ln>
        </p:spPr>
        <p:txBody>
          <a:bodyPr>
            <a:normAutofit/>
          </a:bodyPr>
          <a:lstStyle/>
          <a:p>
            <a:r>
              <a:rPr lang="en-US" sz="2800" b="1" dirty="0">
                <a:solidFill>
                  <a:srgbClr val="C00000"/>
                </a:solidFill>
                <a:latin typeface="Georgia" panose="02040502050405020303" pitchFamily="18" charset="0"/>
              </a:rPr>
              <a:t>Key Findings</a:t>
            </a:r>
            <a:endParaRPr lang="en-KE" sz="2800" b="1" dirty="0">
              <a:solidFill>
                <a:srgbClr val="C00000"/>
              </a:solidFill>
              <a:latin typeface="Georgia" panose="02040502050405020303" pitchFamily="18" charset="0"/>
            </a:endParaRPr>
          </a:p>
        </p:txBody>
      </p:sp>
      <p:sp>
        <p:nvSpPr>
          <p:cNvPr id="7" name="Content Placeholder 2">
            <a:extLst>
              <a:ext uri="{FF2B5EF4-FFF2-40B4-BE49-F238E27FC236}">
                <a16:creationId xmlns:a16="http://schemas.microsoft.com/office/drawing/2014/main" id="{2CF96F57-9BCB-4DDF-9EDE-8A923D7838C9}"/>
              </a:ext>
            </a:extLst>
          </p:cNvPr>
          <p:cNvSpPr txBox="1">
            <a:spLocks/>
          </p:cNvSpPr>
          <p:nvPr/>
        </p:nvSpPr>
        <p:spPr>
          <a:xfrm>
            <a:off x="1235039" y="1540256"/>
            <a:ext cx="9526005" cy="4591036"/>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ü"/>
            </a:pPr>
            <a:r>
              <a:rPr lang="en-US" sz="2400" dirty="0">
                <a:latin typeface="Georgia" panose="02040502050405020303" pitchFamily="18" charset="0"/>
              </a:rPr>
              <a:t> Higher production budgets does not necessarily  mean higher returns.</a:t>
            </a:r>
          </a:p>
          <a:p>
            <a:pPr>
              <a:lnSpc>
                <a:spcPct val="200000"/>
              </a:lnSpc>
              <a:buFont typeface="Wingdings" panose="05000000000000000000" pitchFamily="2" charset="2"/>
              <a:buChar char="ü"/>
            </a:pPr>
            <a:r>
              <a:rPr lang="en-US" sz="2400" dirty="0">
                <a:latin typeface="Georgia" panose="02040502050405020303" pitchFamily="18" charset="0"/>
              </a:rPr>
              <a:t> Microsoft may face challenges entering the film industry despite potentially acquiring IP rights from top studios due to lack of experience in film production. </a:t>
            </a:r>
          </a:p>
          <a:p>
            <a:pPr>
              <a:lnSpc>
                <a:spcPct val="200000"/>
              </a:lnSpc>
              <a:buFont typeface="Wingdings" panose="05000000000000000000" pitchFamily="2" charset="2"/>
              <a:buChar char="ü"/>
            </a:pPr>
            <a:r>
              <a:rPr lang="en-US" sz="2400" dirty="0">
                <a:latin typeface="Georgia" panose="02040502050405020303" pitchFamily="18" charset="0"/>
              </a:rPr>
              <a:t> Consider popular genres for movie creation</a:t>
            </a:r>
            <a:r>
              <a:rPr lang="en-US" dirty="0"/>
              <a:t>.</a:t>
            </a:r>
            <a:endParaRPr lang="en-KE" dirty="0"/>
          </a:p>
        </p:txBody>
      </p:sp>
      <p:pic>
        <p:nvPicPr>
          <p:cNvPr id="11" name="Picture 10">
            <a:extLst>
              <a:ext uri="{FF2B5EF4-FFF2-40B4-BE49-F238E27FC236}">
                <a16:creationId xmlns:a16="http://schemas.microsoft.com/office/drawing/2014/main" id="{8BBE756D-BC85-4F2D-A272-7852C7E6E5C0}"/>
              </a:ext>
            </a:extLst>
          </p:cNvPr>
          <p:cNvPicPr>
            <a:picLocks noChangeAspect="1"/>
          </p:cNvPicPr>
          <p:nvPr/>
        </p:nvPicPr>
        <p:blipFill>
          <a:blip r:embed="rId3"/>
          <a:stretch>
            <a:fillRect/>
          </a:stretch>
        </p:blipFill>
        <p:spPr>
          <a:xfrm rot="2989495">
            <a:off x="7372530" y="479881"/>
            <a:ext cx="875562" cy="882457"/>
          </a:xfrm>
          <a:prstGeom prst="rect">
            <a:avLst/>
          </a:prstGeom>
        </p:spPr>
      </p:pic>
      <p:pic>
        <p:nvPicPr>
          <p:cNvPr id="13" name="Picture 12">
            <a:extLst>
              <a:ext uri="{FF2B5EF4-FFF2-40B4-BE49-F238E27FC236}">
                <a16:creationId xmlns:a16="http://schemas.microsoft.com/office/drawing/2014/main" id="{9D830F21-A42F-4276-801A-5F3B4CCCEFA7}"/>
              </a:ext>
            </a:extLst>
          </p:cNvPr>
          <p:cNvPicPr>
            <a:picLocks noChangeAspect="1"/>
          </p:cNvPicPr>
          <p:nvPr/>
        </p:nvPicPr>
        <p:blipFill>
          <a:blip r:embed="rId3"/>
          <a:stretch>
            <a:fillRect/>
          </a:stretch>
        </p:blipFill>
        <p:spPr>
          <a:xfrm rot="18584839">
            <a:off x="3356357" y="514923"/>
            <a:ext cx="907992" cy="825017"/>
          </a:xfrm>
          <a:prstGeom prst="rect">
            <a:avLst/>
          </a:prstGeom>
        </p:spPr>
      </p:pic>
    </p:spTree>
    <p:extLst>
      <p:ext uri="{BB962C8B-B14F-4D97-AF65-F5344CB8AC3E}">
        <p14:creationId xmlns:p14="http://schemas.microsoft.com/office/powerpoint/2010/main" val="25806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01C3-2B87-4D0E-ADB3-DB3E637D4D09}"/>
              </a:ext>
            </a:extLst>
          </p:cNvPr>
          <p:cNvSpPr>
            <a:spLocks noGrp="1"/>
          </p:cNvSpPr>
          <p:nvPr>
            <p:ph type="title"/>
          </p:nvPr>
        </p:nvSpPr>
        <p:spPr>
          <a:xfrm>
            <a:off x="1620253" y="1177508"/>
            <a:ext cx="8951493" cy="481263"/>
          </a:xfrm>
          <a:ln>
            <a:solidFill>
              <a:srgbClr val="C00000"/>
            </a:solidFill>
          </a:ln>
        </p:spPr>
        <p:txBody>
          <a:bodyPr>
            <a:noAutofit/>
          </a:bodyPr>
          <a:lstStyle/>
          <a:p>
            <a:r>
              <a:rPr lang="en-US" sz="2400" b="1" dirty="0">
                <a:solidFill>
                  <a:schemeClr val="accent1">
                    <a:lumMod val="75000"/>
                  </a:schemeClr>
                </a:solidFill>
                <a:latin typeface="Georgia" panose="02040502050405020303" pitchFamily="18" charset="0"/>
              </a:rPr>
              <a:t>1. Production Budget Vs Return on Investment Graph</a:t>
            </a:r>
            <a:endParaRPr lang="en-KE" sz="2400" b="1"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75DCE8-114B-4EE5-BC67-5C442C9310F6}"/>
              </a:ext>
            </a:extLst>
          </p:cNvPr>
          <p:cNvSpPr>
            <a:spLocks noGrp="1"/>
          </p:cNvSpPr>
          <p:nvPr>
            <p:ph idx="1"/>
          </p:nvPr>
        </p:nvSpPr>
        <p:spPr>
          <a:xfrm>
            <a:off x="838200" y="1017103"/>
            <a:ext cx="10515600" cy="4351338"/>
          </a:xfrm>
        </p:spPr>
        <p:txBody>
          <a:bodyPr/>
          <a:lstStyle/>
          <a:p>
            <a:endParaRPr lang="en-US" dirty="0"/>
          </a:p>
          <a:p>
            <a:endParaRPr lang="en-KE" dirty="0"/>
          </a:p>
        </p:txBody>
      </p:sp>
      <p:pic>
        <p:nvPicPr>
          <p:cNvPr id="5" name="Picture 4">
            <a:extLst>
              <a:ext uri="{FF2B5EF4-FFF2-40B4-BE49-F238E27FC236}">
                <a16:creationId xmlns:a16="http://schemas.microsoft.com/office/drawing/2014/main" id="{B33A7B6C-0DFD-46FE-A596-5EFF0C92EB8E}"/>
              </a:ext>
            </a:extLst>
          </p:cNvPr>
          <p:cNvPicPr/>
          <p:nvPr/>
        </p:nvPicPr>
        <p:blipFill>
          <a:blip r:embed="rId3"/>
          <a:stretch>
            <a:fillRect/>
          </a:stretch>
        </p:blipFill>
        <p:spPr>
          <a:xfrm>
            <a:off x="1049152" y="1819175"/>
            <a:ext cx="9904398" cy="4504623"/>
          </a:xfrm>
          <a:prstGeom prst="rect">
            <a:avLst/>
          </a:prstGeom>
        </p:spPr>
      </p:pic>
    </p:spTree>
    <p:extLst>
      <p:ext uri="{BB962C8B-B14F-4D97-AF65-F5344CB8AC3E}">
        <p14:creationId xmlns:p14="http://schemas.microsoft.com/office/powerpoint/2010/main" val="346381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11ED-9BE0-4635-9725-790CCA4EF8E2}"/>
              </a:ext>
            </a:extLst>
          </p:cNvPr>
          <p:cNvSpPr>
            <a:spLocks noGrp="1"/>
          </p:cNvSpPr>
          <p:nvPr>
            <p:ph type="title"/>
          </p:nvPr>
        </p:nvSpPr>
        <p:spPr>
          <a:xfrm>
            <a:off x="5614009" y="1277802"/>
            <a:ext cx="6379070" cy="424914"/>
          </a:xfrm>
          <a:ln>
            <a:solidFill>
              <a:schemeClr val="accent1"/>
            </a:solidFill>
          </a:ln>
        </p:spPr>
        <p:txBody>
          <a:bodyPr>
            <a:normAutofit/>
          </a:bodyPr>
          <a:lstStyle/>
          <a:p>
            <a:r>
              <a:rPr lang="en-US" sz="2400" b="1" dirty="0">
                <a:solidFill>
                  <a:srgbClr val="C00000"/>
                </a:solidFill>
                <a:latin typeface="Georgia" panose="02040502050405020303" pitchFamily="18" charset="0"/>
              </a:rPr>
              <a:t>Correlation: ROI vs Production Budget</a:t>
            </a:r>
            <a:endParaRPr lang="en-KE" sz="2400" b="1"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180B03C-B159-4060-9DE1-8B07BC1828C1}"/>
              </a:ext>
            </a:extLst>
          </p:cNvPr>
          <p:cNvSpPr>
            <a:spLocks noGrp="1"/>
          </p:cNvSpPr>
          <p:nvPr>
            <p:ph idx="1"/>
          </p:nvPr>
        </p:nvSpPr>
        <p:spPr>
          <a:xfrm>
            <a:off x="5614009" y="1847097"/>
            <a:ext cx="6379070" cy="4072440"/>
          </a:xfrm>
          <a:ln>
            <a:solidFill>
              <a:schemeClr val="accent1"/>
            </a:solidFill>
          </a:ln>
        </p:spPr>
        <p:txBody>
          <a:bodyPr>
            <a:normAutofit fontScale="92500" lnSpcReduction="10000"/>
          </a:bodyPr>
          <a:lstStyle/>
          <a:p>
            <a:pPr>
              <a:lnSpc>
                <a:spcPct val="200000"/>
              </a:lnSpc>
              <a:buFont typeface="Wingdings" panose="05000000000000000000" pitchFamily="2" charset="2"/>
              <a:buChar char="ü"/>
            </a:pPr>
            <a:r>
              <a:rPr lang="en-US" sz="2000" dirty="0">
                <a:latin typeface="Georgia" panose="02040502050405020303" pitchFamily="18" charset="0"/>
              </a:rPr>
              <a:t>The weak positive correlation between production budget and return on investment suggests that higher production budgets do not necessarily guarantee higher returns. </a:t>
            </a:r>
          </a:p>
          <a:p>
            <a:pPr>
              <a:lnSpc>
                <a:spcPct val="200000"/>
              </a:lnSpc>
              <a:buFont typeface="Wingdings" panose="05000000000000000000" pitchFamily="2" charset="2"/>
              <a:buChar char="ü"/>
            </a:pPr>
            <a:r>
              <a:rPr lang="en-US" sz="2000" dirty="0">
                <a:latin typeface="Georgia" panose="02040502050405020303" pitchFamily="18" charset="0"/>
              </a:rPr>
              <a:t>This means that Microsoft may need to carefully manage its production costs and investments to ensure a profitable return on investment</a:t>
            </a:r>
            <a:endParaRPr lang="en-KE" sz="2000" dirty="0">
              <a:latin typeface="Georgia" panose="02040502050405020303" pitchFamily="18" charset="0"/>
            </a:endParaRPr>
          </a:p>
        </p:txBody>
      </p:sp>
      <p:pic>
        <p:nvPicPr>
          <p:cNvPr id="4" name="Picture 3">
            <a:extLst>
              <a:ext uri="{FF2B5EF4-FFF2-40B4-BE49-F238E27FC236}">
                <a16:creationId xmlns:a16="http://schemas.microsoft.com/office/drawing/2014/main" id="{1B6AD5C4-79D6-4463-92B4-CA6EDCCB61EC}"/>
              </a:ext>
            </a:extLst>
          </p:cNvPr>
          <p:cNvPicPr>
            <a:picLocks noChangeAspect="1"/>
          </p:cNvPicPr>
          <p:nvPr/>
        </p:nvPicPr>
        <p:blipFill>
          <a:blip r:embed="rId3"/>
          <a:stretch>
            <a:fillRect/>
          </a:stretch>
        </p:blipFill>
        <p:spPr>
          <a:xfrm>
            <a:off x="551196" y="768617"/>
            <a:ext cx="4946582" cy="5320765"/>
          </a:xfrm>
          <a:prstGeom prst="rect">
            <a:avLst/>
          </a:prstGeom>
        </p:spPr>
      </p:pic>
    </p:spTree>
    <p:extLst>
      <p:ext uri="{BB962C8B-B14F-4D97-AF65-F5344CB8AC3E}">
        <p14:creationId xmlns:p14="http://schemas.microsoft.com/office/powerpoint/2010/main" val="15633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516</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Wingdings</vt:lpstr>
      <vt:lpstr>Office Theme</vt:lpstr>
      <vt:lpstr>    </vt:lpstr>
      <vt:lpstr>PowerPoint Presentation</vt:lpstr>
      <vt:lpstr>PowerPoint Presentation</vt:lpstr>
      <vt:lpstr>Business Problem</vt:lpstr>
      <vt:lpstr>Data Sources</vt:lpstr>
      <vt:lpstr>Data Methods</vt:lpstr>
      <vt:lpstr>Key Findings</vt:lpstr>
      <vt:lpstr>1. Production Budget Vs Return on Investment Graph</vt:lpstr>
      <vt:lpstr>Correlation: ROI vs Production Budget</vt:lpstr>
      <vt:lpstr>2. Best Performing Studios in terms of Gross Income </vt:lpstr>
      <vt:lpstr>PowerPoint Presentation</vt:lpstr>
      <vt:lpstr>3. Popular genres</vt:lpstr>
      <vt:lpstr>Genre Popularity</vt:lpstr>
      <vt:lpstr>Conclusion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opening a movie studio</dc:title>
  <dc:creator>Janet Khainza</dc:creator>
  <cp:lastModifiedBy>pc</cp:lastModifiedBy>
  <cp:revision>64</cp:revision>
  <cp:lastPrinted>2023-04-20T16:01:27Z</cp:lastPrinted>
  <dcterms:created xsi:type="dcterms:W3CDTF">2023-04-19T22:02:36Z</dcterms:created>
  <dcterms:modified xsi:type="dcterms:W3CDTF">2023-04-20T16:03:21Z</dcterms:modified>
</cp:coreProperties>
</file>