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Oleo Script Bold" charset="1" panose="02000000000000000000"/>
      <p:regular r:id="rId27"/>
    </p:embeddedFont>
    <p:embeddedFont>
      <p:font typeface="DM Sans Bold" charset="1" panose="00000000000000000000"/>
      <p:regular r:id="rId28"/>
    </p:embeddedFont>
    <p:embeddedFont>
      <p:font typeface="DM Sans" charset="1" panose="00000000000000000000"/>
      <p:regular r:id="rId29"/>
    </p:embeddedFont>
    <p:embeddedFont>
      <p:font typeface="March" charset="1" panose="020005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3.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4.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5.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6.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7.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38.png" Type="http://schemas.openxmlformats.org/officeDocument/2006/relationships/image"/><Relationship Id="rId16" Target="../media/image39.png" Type="http://schemas.openxmlformats.org/officeDocument/2006/relationships/image"/><Relationship Id="rId17" Target="../media/image40.svg" Type="http://schemas.openxmlformats.org/officeDocument/2006/relationships/image"/><Relationship Id="rId18" Target="../media/image41.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42.png" Type="http://schemas.openxmlformats.org/officeDocument/2006/relationships/image"/><Relationship Id="rId16" Target="../media/image43.svg" Type="http://schemas.openxmlformats.org/officeDocument/2006/relationships/image"/><Relationship Id="rId17" Target="../media/image44.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28.png" Type="http://schemas.openxmlformats.org/officeDocument/2006/relationships/image"/><Relationship Id="rId16" Target="../media/image29.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4225792" y="2853690"/>
            <a:ext cx="10910396" cy="2289810"/>
          </a:xfrm>
          <a:prstGeom prst="rect">
            <a:avLst/>
          </a:prstGeom>
        </p:spPr>
        <p:txBody>
          <a:bodyPr anchor="t" rtlCol="false" tIns="0" lIns="0" bIns="0" rIns="0">
            <a:spAutoFit/>
          </a:bodyPr>
          <a:lstStyle/>
          <a:p>
            <a:pPr algn="ctr">
              <a:lnSpc>
                <a:spcPts val="16920"/>
              </a:lnSpc>
            </a:pPr>
            <a:r>
              <a:rPr lang="en-US" sz="18000">
                <a:solidFill>
                  <a:srgbClr val="000000"/>
                </a:solidFill>
                <a:latin typeface="Oleo Script Bold"/>
              </a:rPr>
              <a:t>RoomM8</a:t>
            </a:r>
          </a:p>
        </p:txBody>
      </p:sp>
      <p:sp>
        <p:nvSpPr>
          <p:cNvPr name="TextBox 18" id="18"/>
          <p:cNvSpPr txBox="true"/>
          <p:nvPr/>
        </p:nvSpPr>
        <p:spPr>
          <a:xfrm rot="0">
            <a:off x="10138935" y="7781023"/>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Presented by Group 7</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5451092" y="5259857"/>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Shared Living made Simple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3275618" y="2015734"/>
            <a:ext cx="11736764" cy="7666839"/>
          </a:xfrm>
          <a:custGeom>
            <a:avLst/>
            <a:gdLst/>
            <a:ahLst/>
            <a:cxnLst/>
            <a:rect r="r" b="b" t="t" l="l"/>
            <a:pathLst>
              <a:path h="7666839" w="11736764">
                <a:moveTo>
                  <a:pt x="0" y="0"/>
                </a:moveTo>
                <a:lnTo>
                  <a:pt x="11736764" y="0"/>
                </a:lnTo>
                <a:lnTo>
                  <a:pt x="11736764" y="7666839"/>
                </a:lnTo>
                <a:lnTo>
                  <a:pt x="0" y="7666839"/>
                </a:lnTo>
                <a:lnTo>
                  <a:pt x="0" y="0"/>
                </a:lnTo>
                <a:close/>
              </a:path>
            </a:pathLst>
          </a:custGeom>
          <a:blipFill>
            <a:blip r:embed="rId3"/>
            <a:stretch>
              <a:fillRect l="0" t="-8161" r="0" b="-8161"/>
            </a:stretch>
          </a:blipFill>
        </p:spPr>
      </p:sp>
      <p:sp>
        <p:nvSpPr>
          <p:cNvPr name="TextBox 4" id="4"/>
          <p:cNvSpPr txBox="true"/>
          <p:nvPr/>
        </p:nvSpPr>
        <p:spPr>
          <a:xfrm rot="0">
            <a:off x="5099421" y="592772"/>
            <a:ext cx="8089158" cy="1043306"/>
          </a:xfrm>
          <a:prstGeom prst="rect">
            <a:avLst/>
          </a:prstGeom>
        </p:spPr>
        <p:txBody>
          <a:bodyPr anchor="t" rtlCol="false" tIns="0" lIns="0" bIns="0" rIns="0">
            <a:spAutoFit/>
          </a:bodyPr>
          <a:lstStyle/>
          <a:p>
            <a:pPr algn="ctr" marL="0" indent="0" lvl="1">
              <a:lnSpc>
                <a:spcPts val="7760"/>
              </a:lnSpc>
              <a:spcBef>
                <a:spcPct val="0"/>
              </a:spcBef>
            </a:pPr>
            <a:r>
              <a:rPr lang="en-US" sz="8000">
                <a:solidFill>
                  <a:srgbClr val="000000"/>
                </a:solidFill>
                <a:latin typeface="DM Sans Bold"/>
              </a:rPr>
              <a:t>Login / Signup</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741478" y="1999001"/>
            <a:ext cx="13708378" cy="7705251"/>
          </a:xfrm>
          <a:custGeom>
            <a:avLst/>
            <a:gdLst/>
            <a:ahLst/>
            <a:cxnLst/>
            <a:rect r="r" b="b" t="t" l="l"/>
            <a:pathLst>
              <a:path h="7705251" w="13708378">
                <a:moveTo>
                  <a:pt x="0" y="0"/>
                </a:moveTo>
                <a:lnTo>
                  <a:pt x="13708378" y="0"/>
                </a:lnTo>
                <a:lnTo>
                  <a:pt x="13708378" y="7705251"/>
                </a:lnTo>
                <a:lnTo>
                  <a:pt x="0" y="7705251"/>
                </a:lnTo>
                <a:lnTo>
                  <a:pt x="0" y="0"/>
                </a:lnTo>
                <a:close/>
              </a:path>
            </a:pathLst>
          </a:custGeom>
          <a:blipFill>
            <a:blip r:embed="rId3"/>
            <a:stretch>
              <a:fillRect l="0" t="0" r="0" b="0"/>
            </a:stretch>
          </a:blipFill>
          <a:ln w="38100" cap="sq">
            <a:solidFill>
              <a:srgbClr val="000000"/>
            </a:solidFill>
            <a:prstDash val="solid"/>
            <a:miter/>
          </a:ln>
        </p:spPr>
      </p:sp>
      <p:sp>
        <p:nvSpPr>
          <p:cNvPr name="TextBox 4" id="4"/>
          <p:cNvSpPr txBox="true"/>
          <p:nvPr/>
        </p:nvSpPr>
        <p:spPr>
          <a:xfrm rot="0">
            <a:off x="5099421" y="592772"/>
            <a:ext cx="8089158" cy="1043306"/>
          </a:xfrm>
          <a:prstGeom prst="rect">
            <a:avLst/>
          </a:prstGeom>
        </p:spPr>
        <p:txBody>
          <a:bodyPr anchor="t" rtlCol="false" tIns="0" lIns="0" bIns="0" rIns="0">
            <a:spAutoFit/>
          </a:bodyPr>
          <a:lstStyle/>
          <a:p>
            <a:pPr algn="ctr" marL="0" indent="0" lvl="1">
              <a:lnSpc>
                <a:spcPts val="7760"/>
              </a:lnSpc>
              <a:spcBef>
                <a:spcPct val="0"/>
              </a:spcBef>
            </a:pPr>
            <a:r>
              <a:rPr lang="en-US" sz="8000">
                <a:solidFill>
                  <a:srgbClr val="000000"/>
                </a:solidFill>
                <a:latin typeface="DM Sans Bold"/>
              </a:rPr>
              <a:t>Home Page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289811" y="1986292"/>
            <a:ext cx="13708378" cy="7705251"/>
          </a:xfrm>
          <a:custGeom>
            <a:avLst/>
            <a:gdLst/>
            <a:ahLst/>
            <a:cxnLst/>
            <a:rect r="r" b="b" t="t" l="l"/>
            <a:pathLst>
              <a:path h="7705251" w="13708378">
                <a:moveTo>
                  <a:pt x="0" y="0"/>
                </a:moveTo>
                <a:lnTo>
                  <a:pt x="13708378" y="0"/>
                </a:lnTo>
                <a:lnTo>
                  <a:pt x="13708378" y="7705251"/>
                </a:lnTo>
                <a:lnTo>
                  <a:pt x="0" y="7705251"/>
                </a:lnTo>
                <a:lnTo>
                  <a:pt x="0" y="0"/>
                </a:lnTo>
                <a:close/>
              </a:path>
            </a:pathLst>
          </a:custGeom>
          <a:blipFill>
            <a:blip r:embed="rId3"/>
            <a:stretch>
              <a:fillRect l="0" t="0" r="0" b="0"/>
            </a:stretch>
          </a:blipFill>
          <a:ln w="38100" cap="sq">
            <a:solidFill>
              <a:srgbClr val="000000"/>
            </a:solidFill>
            <a:prstDash val="solid"/>
            <a:miter/>
          </a:ln>
        </p:spPr>
      </p:sp>
      <p:sp>
        <p:nvSpPr>
          <p:cNvPr name="TextBox 4" id="4"/>
          <p:cNvSpPr txBox="true"/>
          <p:nvPr/>
        </p:nvSpPr>
        <p:spPr>
          <a:xfrm rot="0">
            <a:off x="5099421" y="592772"/>
            <a:ext cx="8089158" cy="1043306"/>
          </a:xfrm>
          <a:prstGeom prst="rect">
            <a:avLst/>
          </a:prstGeom>
        </p:spPr>
        <p:txBody>
          <a:bodyPr anchor="t" rtlCol="false" tIns="0" lIns="0" bIns="0" rIns="0">
            <a:spAutoFit/>
          </a:bodyPr>
          <a:lstStyle/>
          <a:p>
            <a:pPr algn="ctr" marL="0" indent="0" lvl="1">
              <a:lnSpc>
                <a:spcPts val="7760"/>
              </a:lnSpc>
              <a:spcBef>
                <a:spcPct val="0"/>
              </a:spcBef>
            </a:pPr>
            <a:r>
              <a:rPr lang="en-US" sz="8000">
                <a:solidFill>
                  <a:srgbClr val="000000"/>
                </a:solidFill>
                <a:latin typeface="DM Sans Bold"/>
              </a:rPr>
              <a:t>Expense Page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503858" y="2120308"/>
            <a:ext cx="13708378" cy="7705251"/>
          </a:xfrm>
          <a:custGeom>
            <a:avLst/>
            <a:gdLst/>
            <a:ahLst/>
            <a:cxnLst/>
            <a:rect r="r" b="b" t="t" l="l"/>
            <a:pathLst>
              <a:path h="7705251" w="13708378">
                <a:moveTo>
                  <a:pt x="0" y="0"/>
                </a:moveTo>
                <a:lnTo>
                  <a:pt x="13708378" y="0"/>
                </a:lnTo>
                <a:lnTo>
                  <a:pt x="13708378" y="7705251"/>
                </a:lnTo>
                <a:lnTo>
                  <a:pt x="0" y="7705251"/>
                </a:lnTo>
                <a:lnTo>
                  <a:pt x="0" y="0"/>
                </a:lnTo>
                <a:close/>
              </a:path>
            </a:pathLst>
          </a:custGeom>
          <a:blipFill>
            <a:blip r:embed="rId3"/>
            <a:stretch>
              <a:fillRect l="0" t="0" r="0" b="0"/>
            </a:stretch>
          </a:blipFill>
          <a:ln w="38100" cap="sq">
            <a:solidFill>
              <a:srgbClr val="000000"/>
            </a:solidFill>
            <a:prstDash val="solid"/>
            <a:miter/>
          </a:ln>
        </p:spPr>
      </p:sp>
      <p:sp>
        <p:nvSpPr>
          <p:cNvPr name="TextBox 4" id="4"/>
          <p:cNvSpPr txBox="true"/>
          <p:nvPr/>
        </p:nvSpPr>
        <p:spPr>
          <a:xfrm rot="0">
            <a:off x="5366980" y="592772"/>
            <a:ext cx="7554040" cy="1043306"/>
          </a:xfrm>
          <a:prstGeom prst="rect">
            <a:avLst/>
          </a:prstGeom>
        </p:spPr>
        <p:txBody>
          <a:bodyPr anchor="t" rtlCol="false" tIns="0" lIns="0" bIns="0" rIns="0">
            <a:spAutoFit/>
          </a:bodyPr>
          <a:lstStyle/>
          <a:p>
            <a:pPr algn="ctr" marL="0" indent="0" lvl="1">
              <a:lnSpc>
                <a:spcPts val="7760"/>
              </a:lnSpc>
              <a:spcBef>
                <a:spcPct val="0"/>
              </a:spcBef>
            </a:pPr>
            <a:r>
              <a:rPr lang="en-US" sz="8000">
                <a:solidFill>
                  <a:srgbClr val="000000"/>
                </a:solidFill>
                <a:latin typeface="DM Sans Bold"/>
              </a:rPr>
              <a:t>Friends Page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717906" y="1933016"/>
            <a:ext cx="13708378" cy="7705251"/>
          </a:xfrm>
          <a:custGeom>
            <a:avLst/>
            <a:gdLst/>
            <a:ahLst/>
            <a:cxnLst/>
            <a:rect r="r" b="b" t="t" l="l"/>
            <a:pathLst>
              <a:path h="7705251" w="13708378">
                <a:moveTo>
                  <a:pt x="0" y="0"/>
                </a:moveTo>
                <a:lnTo>
                  <a:pt x="13708378" y="0"/>
                </a:lnTo>
                <a:lnTo>
                  <a:pt x="13708378" y="7705251"/>
                </a:lnTo>
                <a:lnTo>
                  <a:pt x="0" y="7705251"/>
                </a:lnTo>
                <a:lnTo>
                  <a:pt x="0" y="0"/>
                </a:lnTo>
                <a:close/>
              </a:path>
            </a:pathLst>
          </a:custGeom>
          <a:blipFill>
            <a:blip r:embed="rId3"/>
            <a:stretch>
              <a:fillRect l="0" t="0" r="0" b="0"/>
            </a:stretch>
          </a:blipFill>
          <a:ln w="38100" cap="sq">
            <a:solidFill>
              <a:srgbClr val="000000"/>
            </a:solidFill>
            <a:prstDash val="solid"/>
            <a:miter/>
          </a:ln>
        </p:spPr>
      </p:sp>
      <p:sp>
        <p:nvSpPr>
          <p:cNvPr name="TextBox 4" id="4"/>
          <p:cNvSpPr txBox="true"/>
          <p:nvPr/>
        </p:nvSpPr>
        <p:spPr>
          <a:xfrm rot="0">
            <a:off x="5099421" y="592772"/>
            <a:ext cx="8089158" cy="1043306"/>
          </a:xfrm>
          <a:prstGeom prst="rect">
            <a:avLst/>
          </a:prstGeom>
        </p:spPr>
        <p:txBody>
          <a:bodyPr anchor="t" rtlCol="false" tIns="0" lIns="0" bIns="0" rIns="0">
            <a:spAutoFit/>
          </a:bodyPr>
          <a:lstStyle/>
          <a:p>
            <a:pPr algn="ctr" marL="0" indent="0" lvl="1">
              <a:lnSpc>
                <a:spcPts val="7760"/>
              </a:lnSpc>
              <a:spcBef>
                <a:spcPct val="0"/>
              </a:spcBef>
            </a:pPr>
            <a:r>
              <a:rPr lang="en-US" sz="8000">
                <a:solidFill>
                  <a:srgbClr val="000000"/>
                </a:solidFill>
                <a:latin typeface="DM Sans Bold"/>
              </a:rPr>
              <a:t>Task List Page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744662" y="1959772"/>
            <a:ext cx="13708378" cy="7705251"/>
          </a:xfrm>
          <a:custGeom>
            <a:avLst/>
            <a:gdLst/>
            <a:ahLst/>
            <a:cxnLst/>
            <a:rect r="r" b="b" t="t" l="l"/>
            <a:pathLst>
              <a:path h="7705251" w="13708378">
                <a:moveTo>
                  <a:pt x="0" y="0"/>
                </a:moveTo>
                <a:lnTo>
                  <a:pt x="13708377" y="0"/>
                </a:lnTo>
                <a:lnTo>
                  <a:pt x="13708377" y="7705251"/>
                </a:lnTo>
                <a:lnTo>
                  <a:pt x="0" y="7705251"/>
                </a:lnTo>
                <a:lnTo>
                  <a:pt x="0" y="0"/>
                </a:lnTo>
                <a:close/>
              </a:path>
            </a:pathLst>
          </a:custGeom>
          <a:blipFill>
            <a:blip r:embed="rId3"/>
            <a:stretch>
              <a:fillRect l="0" t="0" r="0" b="0"/>
            </a:stretch>
          </a:blipFill>
          <a:ln w="38100" cap="sq">
            <a:solidFill>
              <a:srgbClr val="000000"/>
            </a:solidFill>
            <a:prstDash val="solid"/>
            <a:miter/>
          </a:ln>
        </p:spPr>
      </p:sp>
      <p:sp>
        <p:nvSpPr>
          <p:cNvPr name="TextBox 4" id="4"/>
          <p:cNvSpPr txBox="true"/>
          <p:nvPr/>
        </p:nvSpPr>
        <p:spPr>
          <a:xfrm rot="0">
            <a:off x="4417145" y="592772"/>
            <a:ext cx="9453710" cy="1043306"/>
          </a:xfrm>
          <a:prstGeom prst="rect">
            <a:avLst/>
          </a:prstGeom>
        </p:spPr>
        <p:txBody>
          <a:bodyPr anchor="t" rtlCol="false" tIns="0" lIns="0" bIns="0" rIns="0">
            <a:spAutoFit/>
          </a:bodyPr>
          <a:lstStyle/>
          <a:p>
            <a:pPr algn="ctr" marL="0" indent="0" lvl="1">
              <a:lnSpc>
                <a:spcPts val="7760"/>
              </a:lnSpc>
              <a:spcBef>
                <a:spcPct val="0"/>
              </a:spcBef>
            </a:pPr>
            <a:r>
              <a:rPr lang="en-US" sz="8000">
                <a:solidFill>
                  <a:srgbClr val="000000"/>
                </a:solidFill>
                <a:latin typeface="DM Sans Bold"/>
              </a:rPr>
              <a:t>Grocery List Page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3587350" y="2506810"/>
            <a:ext cx="5038071" cy="6286105"/>
            <a:chOff x="0" y="0"/>
            <a:chExt cx="1048738" cy="1308531"/>
          </a:xfrm>
        </p:grpSpPr>
        <p:sp>
          <p:nvSpPr>
            <p:cNvPr name="Freeform 4" id="4"/>
            <p:cNvSpPr/>
            <p:nvPr/>
          </p:nvSpPr>
          <p:spPr>
            <a:xfrm flipH="false" flipV="false" rot="0">
              <a:off x="0" y="0"/>
              <a:ext cx="1048738" cy="1308531"/>
            </a:xfrm>
            <a:custGeom>
              <a:avLst/>
              <a:gdLst/>
              <a:ahLst/>
              <a:cxnLst/>
              <a:rect r="r" b="b" t="t" l="l"/>
              <a:pathLst>
                <a:path h="1308531" w="1048738">
                  <a:moveTo>
                    <a:pt x="52247" y="0"/>
                  </a:moveTo>
                  <a:lnTo>
                    <a:pt x="996490" y="0"/>
                  </a:lnTo>
                  <a:cubicBezTo>
                    <a:pt x="1010347" y="0"/>
                    <a:pt x="1023636" y="5505"/>
                    <a:pt x="1033435" y="15303"/>
                  </a:cubicBezTo>
                  <a:cubicBezTo>
                    <a:pt x="1043233" y="25101"/>
                    <a:pt x="1048738" y="38390"/>
                    <a:pt x="1048738" y="52247"/>
                  </a:cubicBezTo>
                  <a:lnTo>
                    <a:pt x="1048738" y="1256284"/>
                  </a:lnTo>
                  <a:cubicBezTo>
                    <a:pt x="1048738" y="1285140"/>
                    <a:pt x="1025346" y="1308531"/>
                    <a:pt x="996490" y="1308531"/>
                  </a:cubicBezTo>
                  <a:lnTo>
                    <a:pt x="52247" y="1308531"/>
                  </a:lnTo>
                  <a:cubicBezTo>
                    <a:pt x="38390" y="1308531"/>
                    <a:pt x="25101" y="1303027"/>
                    <a:pt x="15303" y="1293229"/>
                  </a:cubicBezTo>
                  <a:cubicBezTo>
                    <a:pt x="5505" y="1283430"/>
                    <a:pt x="0" y="1270141"/>
                    <a:pt x="0" y="1256284"/>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1048738" cy="1346631"/>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3587350" y="2506810"/>
            <a:ext cx="5038071" cy="668736"/>
            <a:chOff x="0" y="0"/>
            <a:chExt cx="1048738" cy="139206"/>
          </a:xfrm>
        </p:grpSpPr>
        <p:sp>
          <p:nvSpPr>
            <p:cNvPr name="Freeform 7" id="7"/>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8" id="8"/>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0">
            <a:off x="9844099" y="9413214"/>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2" id="12"/>
          <p:cNvSpPr/>
          <p:nvPr/>
        </p:nvSpPr>
        <p:spPr>
          <a:xfrm flipH="false" flipV="false" rot="-5400000">
            <a:off x="13692732" y="9097583"/>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3" id="13"/>
          <p:cNvSpPr/>
          <p:nvPr/>
        </p:nvSpPr>
        <p:spPr>
          <a:xfrm flipH="false" flipV="false" rot="0">
            <a:off x="0" y="8946290"/>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4" id="14"/>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5" id="15"/>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6" id="16"/>
          <p:cNvSpPr/>
          <p:nvPr/>
        </p:nvSpPr>
        <p:spPr>
          <a:xfrm flipH="false" flipV="false" rot="0">
            <a:off x="4536130" y="7448994"/>
            <a:ext cx="1141151" cy="986941"/>
          </a:xfrm>
          <a:custGeom>
            <a:avLst/>
            <a:gdLst/>
            <a:ahLst/>
            <a:cxnLst/>
            <a:rect r="r" b="b" t="t" l="l"/>
            <a:pathLst>
              <a:path h="986941" w="1141151">
                <a:moveTo>
                  <a:pt x="0" y="0"/>
                </a:moveTo>
                <a:lnTo>
                  <a:pt x="1141151" y="0"/>
                </a:lnTo>
                <a:lnTo>
                  <a:pt x="1141151" y="986942"/>
                </a:lnTo>
                <a:lnTo>
                  <a:pt x="0" y="986942"/>
                </a:lnTo>
                <a:lnTo>
                  <a:pt x="0" y="0"/>
                </a:lnTo>
                <a:close/>
              </a:path>
            </a:pathLst>
          </a:custGeom>
          <a:blipFill>
            <a:blip r:embed="rId15"/>
            <a:stretch>
              <a:fillRect l="0" t="0" r="0" b="0"/>
            </a:stretch>
          </a:blipFill>
        </p:spPr>
      </p:sp>
      <p:grpSp>
        <p:nvGrpSpPr>
          <p:cNvPr name="Group 17" id="17"/>
          <p:cNvGrpSpPr/>
          <p:nvPr/>
        </p:nvGrpSpPr>
        <p:grpSpPr>
          <a:xfrm rot="0">
            <a:off x="9662579" y="2506810"/>
            <a:ext cx="5038071" cy="6286105"/>
            <a:chOff x="0" y="0"/>
            <a:chExt cx="1048738" cy="1308531"/>
          </a:xfrm>
        </p:grpSpPr>
        <p:sp>
          <p:nvSpPr>
            <p:cNvPr name="Freeform 18" id="18"/>
            <p:cNvSpPr/>
            <p:nvPr/>
          </p:nvSpPr>
          <p:spPr>
            <a:xfrm flipH="false" flipV="false" rot="0">
              <a:off x="0" y="0"/>
              <a:ext cx="1048738" cy="1308531"/>
            </a:xfrm>
            <a:custGeom>
              <a:avLst/>
              <a:gdLst/>
              <a:ahLst/>
              <a:cxnLst/>
              <a:rect r="r" b="b" t="t" l="l"/>
              <a:pathLst>
                <a:path h="1308531" w="1048738">
                  <a:moveTo>
                    <a:pt x="52247" y="0"/>
                  </a:moveTo>
                  <a:lnTo>
                    <a:pt x="996490" y="0"/>
                  </a:lnTo>
                  <a:cubicBezTo>
                    <a:pt x="1010347" y="0"/>
                    <a:pt x="1023636" y="5505"/>
                    <a:pt x="1033435" y="15303"/>
                  </a:cubicBezTo>
                  <a:cubicBezTo>
                    <a:pt x="1043233" y="25101"/>
                    <a:pt x="1048738" y="38390"/>
                    <a:pt x="1048738" y="52247"/>
                  </a:cubicBezTo>
                  <a:lnTo>
                    <a:pt x="1048738" y="1256284"/>
                  </a:lnTo>
                  <a:cubicBezTo>
                    <a:pt x="1048738" y="1285140"/>
                    <a:pt x="1025346" y="1308531"/>
                    <a:pt x="996490" y="1308531"/>
                  </a:cubicBezTo>
                  <a:lnTo>
                    <a:pt x="52247" y="1308531"/>
                  </a:lnTo>
                  <a:cubicBezTo>
                    <a:pt x="38390" y="1308531"/>
                    <a:pt x="25101" y="1303027"/>
                    <a:pt x="15303" y="1293229"/>
                  </a:cubicBezTo>
                  <a:cubicBezTo>
                    <a:pt x="5505" y="1283430"/>
                    <a:pt x="0" y="1270141"/>
                    <a:pt x="0" y="1256284"/>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9" id="19"/>
            <p:cNvSpPr txBox="true"/>
            <p:nvPr/>
          </p:nvSpPr>
          <p:spPr>
            <a:xfrm>
              <a:off x="0" y="-38100"/>
              <a:ext cx="1048738" cy="1346631"/>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9662579" y="2506810"/>
            <a:ext cx="5038071" cy="668736"/>
            <a:chOff x="0" y="0"/>
            <a:chExt cx="1048738" cy="139206"/>
          </a:xfrm>
        </p:grpSpPr>
        <p:sp>
          <p:nvSpPr>
            <p:cNvPr name="Freeform 21" id="21"/>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2" id="22"/>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0">
            <a:off x="11214629" y="7582346"/>
            <a:ext cx="1667876" cy="1000726"/>
          </a:xfrm>
          <a:custGeom>
            <a:avLst/>
            <a:gdLst/>
            <a:ahLst/>
            <a:cxnLst/>
            <a:rect r="r" b="b" t="t" l="l"/>
            <a:pathLst>
              <a:path h="1000726" w="1667876">
                <a:moveTo>
                  <a:pt x="0" y="0"/>
                </a:moveTo>
                <a:lnTo>
                  <a:pt x="1667876" y="0"/>
                </a:lnTo>
                <a:lnTo>
                  <a:pt x="1667876" y="1000726"/>
                </a:lnTo>
                <a:lnTo>
                  <a:pt x="0" y="100072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4" id="24"/>
          <p:cNvSpPr/>
          <p:nvPr/>
        </p:nvSpPr>
        <p:spPr>
          <a:xfrm flipH="false" flipV="false" rot="0">
            <a:off x="6203337" y="7401371"/>
            <a:ext cx="1244192" cy="1082188"/>
          </a:xfrm>
          <a:custGeom>
            <a:avLst/>
            <a:gdLst/>
            <a:ahLst/>
            <a:cxnLst/>
            <a:rect r="r" b="b" t="t" l="l"/>
            <a:pathLst>
              <a:path h="1082188" w="1244192">
                <a:moveTo>
                  <a:pt x="0" y="0"/>
                </a:moveTo>
                <a:lnTo>
                  <a:pt x="1244192" y="0"/>
                </a:lnTo>
                <a:lnTo>
                  <a:pt x="1244192" y="1082188"/>
                </a:lnTo>
                <a:lnTo>
                  <a:pt x="0" y="1082188"/>
                </a:lnTo>
                <a:lnTo>
                  <a:pt x="0" y="0"/>
                </a:lnTo>
                <a:close/>
              </a:path>
            </a:pathLst>
          </a:custGeom>
          <a:blipFill>
            <a:blip r:embed="rId18"/>
            <a:stretch>
              <a:fillRect l="0" t="0" r="0" b="0"/>
            </a:stretch>
          </a:blipFill>
        </p:spPr>
      </p:sp>
      <p:sp>
        <p:nvSpPr>
          <p:cNvPr name="TextBox 25" id="25"/>
          <p:cNvSpPr txBox="true"/>
          <p:nvPr/>
        </p:nvSpPr>
        <p:spPr>
          <a:xfrm rot="0">
            <a:off x="3904363" y="2577145"/>
            <a:ext cx="4137951" cy="537591"/>
          </a:xfrm>
          <a:prstGeom prst="rect">
            <a:avLst/>
          </a:prstGeom>
        </p:spPr>
        <p:txBody>
          <a:bodyPr anchor="t" rtlCol="false" tIns="0" lIns="0" bIns="0" rIns="0">
            <a:spAutoFit/>
          </a:bodyPr>
          <a:lstStyle/>
          <a:p>
            <a:pPr algn="l">
              <a:lnSpc>
                <a:spcPts val="4212"/>
              </a:lnSpc>
            </a:pPr>
            <a:r>
              <a:rPr lang="en-US" sz="3600">
                <a:solidFill>
                  <a:srgbClr val="000000"/>
                </a:solidFill>
                <a:latin typeface="March"/>
              </a:rPr>
              <a:t>Next.js / React</a:t>
            </a:r>
          </a:p>
        </p:txBody>
      </p:sp>
      <p:sp>
        <p:nvSpPr>
          <p:cNvPr name="TextBox 26" id="26"/>
          <p:cNvSpPr txBox="true"/>
          <p:nvPr/>
        </p:nvSpPr>
        <p:spPr>
          <a:xfrm rot="0">
            <a:off x="3904363" y="3511923"/>
            <a:ext cx="4114948" cy="3861120"/>
          </a:xfrm>
          <a:prstGeom prst="rect">
            <a:avLst/>
          </a:prstGeom>
        </p:spPr>
        <p:txBody>
          <a:bodyPr anchor="t" rtlCol="false" tIns="0" lIns="0" bIns="0" rIns="0">
            <a:spAutoFit/>
          </a:bodyPr>
          <a:lstStyle/>
          <a:p>
            <a:pPr algn="l" marL="448990" indent="-224495" lvl="1">
              <a:lnSpc>
                <a:spcPts val="2807"/>
              </a:lnSpc>
              <a:buFont typeface="Arial"/>
              <a:buChar char="•"/>
            </a:pPr>
            <a:r>
              <a:rPr lang="en-US" sz="2079" spc="124">
                <a:solidFill>
                  <a:srgbClr val="000000"/>
                </a:solidFill>
                <a:latin typeface="DM Sans"/>
              </a:rPr>
              <a:t>It offers out of box Server Side Rendering (SSR) improving performance.</a:t>
            </a:r>
          </a:p>
          <a:p>
            <a:pPr algn="l" marL="448990" indent="-224495" lvl="1">
              <a:lnSpc>
                <a:spcPts val="2807"/>
              </a:lnSpc>
              <a:buFont typeface="Arial"/>
              <a:buChar char="•"/>
            </a:pPr>
            <a:r>
              <a:rPr lang="en-US" sz="2079" spc="124">
                <a:solidFill>
                  <a:srgbClr val="000000"/>
                </a:solidFill>
                <a:latin typeface="DM Sans"/>
              </a:rPr>
              <a:t>React can be used to develop single-page, mobile, or server-rendered applications with frameworks like Next.js.</a:t>
            </a:r>
          </a:p>
          <a:p>
            <a:pPr algn="l" marL="448990" indent="-224495" lvl="1">
              <a:lnSpc>
                <a:spcPts val="2807"/>
              </a:lnSpc>
              <a:spcBef>
                <a:spcPct val="0"/>
              </a:spcBef>
              <a:buFont typeface="Arial"/>
              <a:buChar char="•"/>
            </a:pPr>
            <a:r>
              <a:rPr lang="en-US" sz="2079" spc="124">
                <a:solidFill>
                  <a:srgbClr val="000000"/>
                </a:solidFill>
                <a:latin typeface="DM Sans"/>
              </a:rPr>
              <a:t>Provides Fast refresh for faster development.</a:t>
            </a:r>
          </a:p>
        </p:txBody>
      </p:sp>
      <p:sp>
        <p:nvSpPr>
          <p:cNvPr name="TextBox 27" id="27"/>
          <p:cNvSpPr txBox="true"/>
          <p:nvPr/>
        </p:nvSpPr>
        <p:spPr>
          <a:xfrm rot="0">
            <a:off x="1170326" y="925947"/>
            <a:ext cx="6653720" cy="1043306"/>
          </a:xfrm>
          <a:prstGeom prst="rect">
            <a:avLst/>
          </a:prstGeom>
        </p:spPr>
        <p:txBody>
          <a:bodyPr anchor="t" rtlCol="false" tIns="0" lIns="0" bIns="0" rIns="0">
            <a:spAutoFit/>
          </a:bodyPr>
          <a:lstStyle/>
          <a:p>
            <a:pPr algn="l">
              <a:lnSpc>
                <a:spcPts val="7760"/>
              </a:lnSpc>
            </a:pPr>
            <a:r>
              <a:rPr lang="en-US" sz="8000">
                <a:solidFill>
                  <a:srgbClr val="000000"/>
                </a:solidFill>
                <a:latin typeface="DM Sans Bold"/>
              </a:rPr>
              <a:t>Technologies</a:t>
            </a:r>
          </a:p>
        </p:txBody>
      </p:sp>
      <p:sp>
        <p:nvSpPr>
          <p:cNvPr name="TextBox 28" id="28"/>
          <p:cNvSpPr txBox="true"/>
          <p:nvPr/>
        </p:nvSpPr>
        <p:spPr>
          <a:xfrm rot="0">
            <a:off x="9979591" y="2577145"/>
            <a:ext cx="4137951" cy="537591"/>
          </a:xfrm>
          <a:prstGeom prst="rect">
            <a:avLst/>
          </a:prstGeom>
        </p:spPr>
        <p:txBody>
          <a:bodyPr anchor="t" rtlCol="false" tIns="0" lIns="0" bIns="0" rIns="0">
            <a:spAutoFit/>
          </a:bodyPr>
          <a:lstStyle/>
          <a:p>
            <a:pPr algn="l">
              <a:lnSpc>
                <a:spcPts val="4212"/>
              </a:lnSpc>
            </a:pPr>
            <a:r>
              <a:rPr lang="en-US" sz="3600">
                <a:solidFill>
                  <a:srgbClr val="000000"/>
                </a:solidFill>
                <a:latin typeface="March"/>
              </a:rPr>
              <a:t>Tailwind CSS</a:t>
            </a:r>
          </a:p>
        </p:txBody>
      </p:sp>
      <p:sp>
        <p:nvSpPr>
          <p:cNvPr name="TextBox 29" id="29"/>
          <p:cNvSpPr txBox="true"/>
          <p:nvPr/>
        </p:nvSpPr>
        <p:spPr>
          <a:xfrm rot="0">
            <a:off x="9979591" y="3318956"/>
            <a:ext cx="4353141" cy="4082415"/>
          </a:xfrm>
          <a:prstGeom prst="rect">
            <a:avLst/>
          </a:prstGeom>
        </p:spPr>
        <p:txBody>
          <a:bodyPr anchor="t" rtlCol="false" tIns="0" lIns="0" bIns="0" rIns="0">
            <a:spAutoFit/>
          </a:bodyPr>
          <a:lstStyle/>
          <a:p>
            <a:pPr algn="l" marL="474979" indent="-237490" lvl="1">
              <a:lnSpc>
                <a:spcPts val="2969"/>
              </a:lnSpc>
              <a:buFont typeface="Arial"/>
              <a:buChar char="•"/>
            </a:pPr>
            <a:r>
              <a:rPr lang="en-US" sz="2199" spc="131">
                <a:solidFill>
                  <a:srgbClr val="000000"/>
                </a:solidFill>
                <a:latin typeface="DM Sans"/>
              </a:rPr>
              <a:t>It provides low-level utility classes to build custom designs directly in HTML.</a:t>
            </a:r>
          </a:p>
          <a:p>
            <a:pPr algn="l" marL="474979" indent="-237490" lvl="1">
              <a:lnSpc>
                <a:spcPts val="2969"/>
              </a:lnSpc>
              <a:buFont typeface="Arial"/>
              <a:buChar char="•"/>
            </a:pPr>
            <a:r>
              <a:rPr lang="en-US" sz="2199" spc="131">
                <a:solidFill>
                  <a:srgbClr val="000000"/>
                </a:solidFill>
                <a:latin typeface="DM Sans"/>
              </a:rPr>
              <a:t>It simplifies styling by avoiding traditional CSS methods and instead uses predefined classes.</a:t>
            </a:r>
          </a:p>
          <a:p>
            <a:pPr algn="l" marL="474979" indent="-237490" lvl="1">
              <a:lnSpc>
                <a:spcPts val="2969"/>
              </a:lnSpc>
              <a:spcBef>
                <a:spcPct val="0"/>
              </a:spcBef>
              <a:buFont typeface="Arial"/>
              <a:buChar char="•"/>
            </a:pPr>
            <a:r>
              <a:rPr lang="en-US" sz="2199" spc="131">
                <a:solidFill>
                  <a:srgbClr val="000000"/>
                </a:solidFill>
                <a:latin typeface="DM Sans"/>
              </a:rPr>
              <a:t>Helps with rapid and highly customizable development.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grpSp>
        <p:nvGrpSpPr>
          <p:cNvPr name="Group 10" id="10"/>
          <p:cNvGrpSpPr/>
          <p:nvPr/>
        </p:nvGrpSpPr>
        <p:grpSpPr>
          <a:xfrm rot="0">
            <a:off x="3448880" y="2580534"/>
            <a:ext cx="5038071" cy="6286105"/>
            <a:chOff x="0" y="0"/>
            <a:chExt cx="1048738" cy="1308531"/>
          </a:xfrm>
        </p:grpSpPr>
        <p:sp>
          <p:nvSpPr>
            <p:cNvPr name="Freeform 11" id="11"/>
            <p:cNvSpPr/>
            <p:nvPr/>
          </p:nvSpPr>
          <p:spPr>
            <a:xfrm flipH="false" flipV="false" rot="0">
              <a:off x="0" y="0"/>
              <a:ext cx="1048738" cy="1308531"/>
            </a:xfrm>
            <a:custGeom>
              <a:avLst/>
              <a:gdLst/>
              <a:ahLst/>
              <a:cxnLst/>
              <a:rect r="r" b="b" t="t" l="l"/>
              <a:pathLst>
                <a:path h="1308531" w="1048738">
                  <a:moveTo>
                    <a:pt x="52247" y="0"/>
                  </a:moveTo>
                  <a:lnTo>
                    <a:pt x="996490" y="0"/>
                  </a:lnTo>
                  <a:cubicBezTo>
                    <a:pt x="1010347" y="0"/>
                    <a:pt x="1023636" y="5505"/>
                    <a:pt x="1033435" y="15303"/>
                  </a:cubicBezTo>
                  <a:cubicBezTo>
                    <a:pt x="1043233" y="25101"/>
                    <a:pt x="1048738" y="38390"/>
                    <a:pt x="1048738" y="52247"/>
                  </a:cubicBezTo>
                  <a:lnTo>
                    <a:pt x="1048738" y="1256284"/>
                  </a:lnTo>
                  <a:cubicBezTo>
                    <a:pt x="1048738" y="1285140"/>
                    <a:pt x="1025346" y="1308531"/>
                    <a:pt x="996490" y="1308531"/>
                  </a:cubicBezTo>
                  <a:lnTo>
                    <a:pt x="52247" y="1308531"/>
                  </a:lnTo>
                  <a:cubicBezTo>
                    <a:pt x="38390" y="1308531"/>
                    <a:pt x="25101" y="1303027"/>
                    <a:pt x="15303" y="1293229"/>
                  </a:cubicBezTo>
                  <a:cubicBezTo>
                    <a:pt x="5505" y="1283430"/>
                    <a:pt x="0" y="1270141"/>
                    <a:pt x="0" y="1256284"/>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2" id="12"/>
            <p:cNvSpPr txBox="true"/>
            <p:nvPr/>
          </p:nvSpPr>
          <p:spPr>
            <a:xfrm>
              <a:off x="0" y="-38100"/>
              <a:ext cx="1048738" cy="1346631"/>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3448880" y="2580534"/>
            <a:ext cx="5038071" cy="668736"/>
            <a:chOff x="0" y="0"/>
            <a:chExt cx="1048738" cy="139206"/>
          </a:xfrm>
        </p:grpSpPr>
        <p:sp>
          <p:nvSpPr>
            <p:cNvPr name="Freeform 14" id="14"/>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5" id="15"/>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9801049" y="2580534"/>
            <a:ext cx="5038071" cy="6286105"/>
            <a:chOff x="0" y="0"/>
            <a:chExt cx="1048738" cy="1308531"/>
          </a:xfrm>
        </p:grpSpPr>
        <p:sp>
          <p:nvSpPr>
            <p:cNvPr name="Freeform 17" id="17"/>
            <p:cNvSpPr/>
            <p:nvPr/>
          </p:nvSpPr>
          <p:spPr>
            <a:xfrm flipH="false" flipV="false" rot="0">
              <a:off x="0" y="0"/>
              <a:ext cx="1048738" cy="1308531"/>
            </a:xfrm>
            <a:custGeom>
              <a:avLst/>
              <a:gdLst/>
              <a:ahLst/>
              <a:cxnLst/>
              <a:rect r="r" b="b" t="t" l="l"/>
              <a:pathLst>
                <a:path h="1308531" w="1048738">
                  <a:moveTo>
                    <a:pt x="52247" y="0"/>
                  </a:moveTo>
                  <a:lnTo>
                    <a:pt x="996490" y="0"/>
                  </a:lnTo>
                  <a:cubicBezTo>
                    <a:pt x="1010347" y="0"/>
                    <a:pt x="1023636" y="5505"/>
                    <a:pt x="1033435" y="15303"/>
                  </a:cubicBezTo>
                  <a:cubicBezTo>
                    <a:pt x="1043233" y="25101"/>
                    <a:pt x="1048738" y="38390"/>
                    <a:pt x="1048738" y="52247"/>
                  </a:cubicBezTo>
                  <a:lnTo>
                    <a:pt x="1048738" y="1256284"/>
                  </a:lnTo>
                  <a:cubicBezTo>
                    <a:pt x="1048738" y="1285140"/>
                    <a:pt x="1025346" y="1308531"/>
                    <a:pt x="996490" y="1308531"/>
                  </a:cubicBezTo>
                  <a:lnTo>
                    <a:pt x="52247" y="1308531"/>
                  </a:lnTo>
                  <a:cubicBezTo>
                    <a:pt x="38390" y="1308531"/>
                    <a:pt x="25101" y="1303027"/>
                    <a:pt x="15303" y="1293229"/>
                  </a:cubicBezTo>
                  <a:cubicBezTo>
                    <a:pt x="5505" y="1283430"/>
                    <a:pt x="0" y="1270141"/>
                    <a:pt x="0" y="1256284"/>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8" id="18"/>
            <p:cNvSpPr txBox="true"/>
            <p:nvPr/>
          </p:nvSpPr>
          <p:spPr>
            <a:xfrm>
              <a:off x="0" y="-38100"/>
              <a:ext cx="1048738" cy="134663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9801049" y="2580534"/>
            <a:ext cx="5038071" cy="668736"/>
            <a:chOff x="0" y="0"/>
            <a:chExt cx="1048738" cy="139206"/>
          </a:xfrm>
        </p:grpSpPr>
        <p:sp>
          <p:nvSpPr>
            <p:cNvPr name="Freeform 20" id="20"/>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1" id="21"/>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22" id="22"/>
          <p:cNvSpPr/>
          <p:nvPr/>
        </p:nvSpPr>
        <p:spPr>
          <a:xfrm flipH="false" flipV="false" rot="0">
            <a:off x="5263368" y="7446767"/>
            <a:ext cx="1143000" cy="1138844"/>
          </a:xfrm>
          <a:custGeom>
            <a:avLst/>
            <a:gdLst/>
            <a:ahLst/>
            <a:cxnLst/>
            <a:rect r="r" b="b" t="t" l="l"/>
            <a:pathLst>
              <a:path h="1138844" w="1143000">
                <a:moveTo>
                  <a:pt x="0" y="0"/>
                </a:moveTo>
                <a:lnTo>
                  <a:pt x="1143000" y="0"/>
                </a:lnTo>
                <a:lnTo>
                  <a:pt x="1143000" y="1138844"/>
                </a:lnTo>
                <a:lnTo>
                  <a:pt x="0" y="113884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3" id="23"/>
          <p:cNvSpPr/>
          <p:nvPr/>
        </p:nvSpPr>
        <p:spPr>
          <a:xfrm flipH="false" flipV="false" rot="0">
            <a:off x="11723132" y="7368737"/>
            <a:ext cx="1143000" cy="1143000"/>
          </a:xfrm>
          <a:custGeom>
            <a:avLst/>
            <a:gdLst/>
            <a:ahLst/>
            <a:cxnLst/>
            <a:rect r="r" b="b" t="t" l="l"/>
            <a:pathLst>
              <a:path h="1143000" w="1143000">
                <a:moveTo>
                  <a:pt x="0" y="0"/>
                </a:moveTo>
                <a:lnTo>
                  <a:pt x="1143000" y="0"/>
                </a:lnTo>
                <a:lnTo>
                  <a:pt x="1143000" y="1143000"/>
                </a:lnTo>
                <a:lnTo>
                  <a:pt x="0" y="1143000"/>
                </a:lnTo>
                <a:lnTo>
                  <a:pt x="0" y="0"/>
                </a:lnTo>
                <a:close/>
              </a:path>
            </a:pathLst>
          </a:custGeom>
          <a:blipFill>
            <a:blip r:embed="rId17"/>
            <a:stretch>
              <a:fillRect l="0" t="0" r="0" b="0"/>
            </a:stretch>
          </a:blipFill>
        </p:spPr>
      </p:sp>
      <p:sp>
        <p:nvSpPr>
          <p:cNvPr name="TextBox 24" id="24"/>
          <p:cNvSpPr txBox="true"/>
          <p:nvPr/>
        </p:nvSpPr>
        <p:spPr>
          <a:xfrm rot="0">
            <a:off x="1170326" y="925947"/>
            <a:ext cx="6733517" cy="1043306"/>
          </a:xfrm>
          <a:prstGeom prst="rect">
            <a:avLst/>
          </a:prstGeom>
        </p:spPr>
        <p:txBody>
          <a:bodyPr anchor="t" rtlCol="false" tIns="0" lIns="0" bIns="0" rIns="0">
            <a:spAutoFit/>
          </a:bodyPr>
          <a:lstStyle/>
          <a:p>
            <a:pPr algn="l">
              <a:lnSpc>
                <a:spcPts val="7760"/>
              </a:lnSpc>
            </a:pPr>
            <a:r>
              <a:rPr lang="en-US" sz="8000">
                <a:solidFill>
                  <a:srgbClr val="000000"/>
                </a:solidFill>
                <a:latin typeface="DM Sans Bold"/>
              </a:rPr>
              <a:t>Technologies</a:t>
            </a:r>
          </a:p>
        </p:txBody>
      </p:sp>
      <p:sp>
        <p:nvSpPr>
          <p:cNvPr name="TextBox 25" id="25"/>
          <p:cNvSpPr txBox="true"/>
          <p:nvPr/>
        </p:nvSpPr>
        <p:spPr>
          <a:xfrm rot="0">
            <a:off x="3765892" y="2650869"/>
            <a:ext cx="4137951" cy="537591"/>
          </a:xfrm>
          <a:prstGeom prst="rect">
            <a:avLst/>
          </a:prstGeom>
        </p:spPr>
        <p:txBody>
          <a:bodyPr anchor="t" rtlCol="false" tIns="0" lIns="0" bIns="0" rIns="0">
            <a:spAutoFit/>
          </a:bodyPr>
          <a:lstStyle/>
          <a:p>
            <a:pPr algn="l">
              <a:lnSpc>
                <a:spcPts val="4212"/>
              </a:lnSpc>
            </a:pPr>
            <a:r>
              <a:rPr lang="en-US" sz="3600">
                <a:solidFill>
                  <a:srgbClr val="000000"/>
                </a:solidFill>
                <a:latin typeface="March"/>
              </a:rPr>
              <a:t>SpringBoot</a:t>
            </a:r>
          </a:p>
        </p:txBody>
      </p:sp>
      <p:sp>
        <p:nvSpPr>
          <p:cNvPr name="TextBox 26" id="26"/>
          <p:cNvSpPr txBox="true"/>
          <p:nvPr/>
        </p:nvSpPr>
        <p:spPr>
          <a:xfrm rot="0">
            <a:off x="3799963" y="3585646"/>
            <a:ext cx="4353141" cy="3339465"/>
          </a:xfrm>
          <a:prstGeom prst="rect">
            <a:avLst/>
          </a:prstGeom>
        </p:spPr>
        <p:txBody>
          <a:bodyPr anchor="t" rtlCol="false" tIns="0" lIns="0" bIns="0" rIns="0">
            <a:spAutoFit/>
          </a:bodyPr>
          <a:lstStyle/>
          <a:p>
            <a:pPr algn="l" marL="474979" indent="-237490" lvl="1">
              <a:lnSpc>
                <a:spcPts val="2969"/>
              </a:lnSpc>
              <a:buFont typeface="Arial"/>
              <a:buChar char="•"/>
            </a:pPr>
            <a:r>
              <a:rPr lang="en-US" sz="2199" spc="131">
                <a:solidFill>
                  <a:srgbClr val="000000"/>
                </a:solidFill>
                <a:latin typeface="DM Sans"/>
              </a:rPr>
              <a:t>Seamless integration with MySql database and efficient data transfers.</a:t>
            </a:r>
          </a:p>
          <a:p>
            <a:pPr algn="l" marL="474979" indent="-237490" lvl="1">
              <a:lnSpc>
                <a:spcPts val="2969"/>
              </a:lnSpc>
              <a:buFont typeface="Arial"/>
              <a:buChar char="•"/>
            </a:pPr>
            <a:r>
              <a:rPr lang="en-US" sz="2199" spc="131">
                <a:solidFill>
                  <a:srgbClr val="000000"/>
                </a:solidFill>
                <a:latin typeface="DM Sans"/>
              </a:rPr>
              <a:t>It has Modular Architecture and easy to scale.</a:t>
            </a:r>
          </a:p>
          <a:p>
            <a:pPr algn="l" marL="474979" indent="-237490" lvl="1">
              <a:lnSpc>
                <a:spcPts val="2969"/>
              </a:lnSpc>
              <a:spcBef>
                <a:spcPct val="0"/>
              </a:spcBef>
              <a:buFont typeface="Arial"/>
              <a:buChar char="•"/>
            </a:pPr>
            <a:r>
              <a:rPr lang="en-US" sz="2199" spc="131">
                <a:solidFill>
                  <a:srgbClr val="000000"/>
                </a:solidFill>
                <a:latin typeface="DM Sans"/>
              </a:rPr>
              <a:t>It has amazing ecosystem and good community support and resources.</a:t>
            </a:r>
          </a:p>
        </p:txBody>
      </p:sp>
      <p:sp>
        <p:nvSpPr>
          <p:cNvPr name="TextBox 27" id="27"/>
          <p:cNvSpPr txBox="true"/>
          <p:nvPr/>
        </p:nvSpPr>
        <p:spPr>
          <a:xfrm rot="0">
            <a:off x="10118062" y="2650869"/>
            <a:ext cx="4137951" cy="537591"/>
          </a:xfrm>
          <a:prstGeom prst="rect">
            <a:avLst/>
          </a:prstGeom>
        </p:spPr>
        <p:txBody>
          <a:bodyPr anchor="t" rtlCol="false" tIns="0" lIns="0" bIns="0" rIns="0">
            <a:spAutoFit/>
          </a:bodyPr>
          <a:lstStyle/>
          <a:p>
            <a:pPr algn="l">
              <a:lnSpc>
                <a:spcPts val="4212"/>
              </a:lnSpc>
            </a:pPr>
            <a:r>
              <a:rPr lang="en-US" sz="3600">
                <a:solidFill>
                  <a:srgbClr val="000000"/>
                </a:solidFill>
                <a:latin typeface="March"/>
              </a:rPr>
              <a:t>MySql</a:t>
            </a:r>
          </a:p>
        </p:txBody>
      </p:sp>
      <p:sp>
        <p:nvSpPr>
          <p:cNvPr name="TextBox 28" id="28"/>
          <p:cNvSpPr txBox="true"/>
          <p:nvPr/>
        </p:nvSpPr>
        <p:spPr>
          <a:xfrm rot="0">
            <a:off x="10118062" y="3585646"/>
            <a:ext cx="4353141" cy="2967990"/>
          </a:xfrm>
          <a:prstGeom prst="rect">
            <a:avLst/>
          </a:prstGeom>
        </p:spPr>
        <p:txBody>
          <a:bodyPr anchor="t" rtlCol="false" tIns="0" lIns="0" bIns="0" rIns="0">
            <a:spAutoFit/>
          </a:bodyPr>
          <a:lstStyle/>
          <a:p>
            <a:pPr algn="l" marL="474979" indent="-237490" lvl="1">
              <a:lnSpc>
                <a:spcPts val="2969"/>
              </a:lnSpc>
              <a:buFont typeface="Arial"/>
              <a:buChar char="•"/>
            </a:pPr>
            <a:r>
              <a:rPr lang="en-US" sz="2199" spc="131">
                <a:solidFill>
                  <a:srgbClr val="000000"/>
                </a:solidFill>
                <a:latin typeface="DM Sans"/>
              </a:rPr>
              <a:t>It offers efficient handling of structured data.</a:t>
            </a:r>
          </a:p>
          <a:p>
            <a:pPr algn="l" marL="474979" indent="-237490" lvl="1">
              <a:lnSpc>
                <a:spcPts val="2969"/>
              </a:lnSpc>
              <a:buFont typeface="Arial"/>
              <a:buChar char="•"/>
            </a:pPr>
            <a:r>
              <a:rPr lang="en-US" sz="2199" spc="131">
                <a:solidFill>
                  <a:srgbClr val="000000"/>
                </a:solidFill>
                <a:latin typeface="DM Sans"/>
              </a:rPr>
              <a:t>It can handle large datasets, supports horizontal scaling.</a:t>
            </a:r>
          </a:p>
          <a:p>
            <a:pPr algn="l" marL="474979" indent="-237490" lvl="1">
              <a:lnSpc>
                <a:spcPts val="2969"/>
              </a:lnSpc>
              <a:spcBef>
                <a:spcPct val="0"/>
              </a:spcBef>
              <a:buFont typeface="Arial"/>
              <a:buChar char="•"/>
            </a:pPr>
            <a:r>
              <a:rPr lang="en-US" sz="2199" spc="131">
                <a:solidFill>
                  <a:srgbClr val="000000"/>
                </a:solidFill>
                <a:latin typeface="DM Sans"/>
              </a:rPr>
              <a:t>Various side tools focused on creating good development experience.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381780" y="1413716"/>
            <a:ext cx="16388820" cy="8873284"/>
          </a:xfrm>
          <a:custGeom>
            <a:avLst/>
            <a:gdLst/>
            <a:ahLst/>
            <a:cxnLst/>
            <a:rect r="r" b="b" t="t" l="l"/>
            <a:pathLst>
              <a:path h="8873284" w="16388820">
                <a:moveTo>
                  <a:pt x="0" y="0"/>
                </a:moveTo>
                <a:lnTo>
                  <a:pt x="16388820" y="0"/>
                </a:lnTo>
                <a:lnTo>
                  <a:pt x="16388820" y="8873284"/>
                </a:lnTo>
                <a:lnTo>
                  <a:pt x="0" y="8873284"/>
                </a:lnTo>
                <a:lnTo>
                  <a:pt x="0" y="0"/>
                </a:lnTo>
                <a:close/>
              </a:path>
            </a:pathLst>
          </a:custGeom>
          <a:blipFill>
            <a:blip r:embed="rId3"/>
            <a:stretch>
              <a:fillRect l="0" t="0" r="0" b="0"/>
            </a:stretch>
          </a:blipFill>
        </p:spPr>
      </p:sp>
      <p:sp>
        <p:nvSpPr>
          <p:cNvPr name="TextBox 4" id="4"/>
          <p:cNvSpPr txBox="true"/>
          <p:nvPr/>
        </p:nvSpPr>
        <p:spPr>
          <a:xfrm rot="0">
            <a:off x="5317266" y="318666"/>
            <a:ext cx="8089158" cy="1043306"/>
          </a:xfrm>
          <a:prstGeom prst="rect">
            <a:avLst/>
          </a:prstGeom>
        </p:spPr>
        <p:txBody>
          <a:bodyPr anchor="t" rtlCol="false" tIns="0" lIns="0" bIns="0" rIns="0">
            <a:spAutoFit/>
          </a:bodyPr>
          <a:lstStyle/>
          <a:p>
            <a:pPr algn="ctr" marL="0" indent="0" lvl="1">
              <a:lnSpc>
                <a:spcPts val="7760"/>
              </a:lnSpc>
              <a:spcBef>
                <a:spcPct val="0"/>
              </a:spcBef>
            </a:pPr>
            <a:r>
              <a:rPr lang="en-US" sz="8000">
                <a:solidFill>
                  <a:srgbClr val="000000"/>
                </a:solidFill>
                <a:latin typeface="DM Sans Bold"/>
              </a:rPr>
              <a:t>Work Flow</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8118266" y="4823914"/>
            <a:ext cx="662311" cy="502056"/>
            <a:chOff x="0" y="0"/>
            <a:chExt cx="1072242" cy="812800"/>
          </a:xfrm>
        </p:grpSpPr>
        <p:sp>
          <p:nvSpPr>
            <p:cNvPr name="Freeform 5" id="5"/>
            <p:cNvSpPr/>
            <p:nvPr/>
          </p:nvSpPr>
          <p:spPr>
            <a:xfrm flipH="false" flipV="false" rot="0">
              <a:off x="0" y="0"/>
              <a:ext cx="1072242" cy="812800"/>
            </a:xfrm>
            <a:custGeom>
              <a:avLst/>
              <a:gdLst/>
              <a:ahLst/>
              <a:cxnLst/>
              <a:rect r="r" b="b" t="t" l="l"/>
              <a:pathLst>
                <a:path h="812800" w="1072242">
                  <a:moveTo>
                    <a:pt x="536121" y="0"/>
                  </a:moveTo>
                  <a:lnTo>
                    <a:pt x="706713" y="277085"/>
                  </a:lnTo>
                  <a:lnTo>
                    <a:pt x="1072242" y="406400"/>
                  </a:lnTo>
                  <a:lnTo>
                    <a:pt x="706713" y="535715"/>
                  </a:lnTo>
                  <a:lnTo>
                    <a:pt x="536121" y="812800"/>
                  </a:lnTo>
                  <a:lnTo>
                    <a:pt x="365529" y="535715"/>
                  </a:lnTo>
                  <a:lnTo>
                    <a:pt x="0" y="406400"/>
                  </a:lnTo>
                  <a:lnTo>
                    <a:pt x="365529" y="277085"/>
                  </a:lnTo>
                  <a:lnTo>
                    <a:pt x="536121" y="0"/>
                  </a:lnTo>
                  <a:close/>
                </a:path>
              </a:pathLst>
            </a:custGeom>
            <a:solidFill>
              <a:srgbClr val="000000"/>
            </a:solidFill>
            <a:ln cap="sq">
              <a:noFill/>
              <a:prstDash val="solid"/>
              <a:miter/>
            </a:ln>
          </p:spPr>
        </p:sp>
        <p:sp>
          <p:nvSpPr>
            <p:cNvPr name="TextBox 6" id="6"/>
            <p:cNvSpPr txBox="true"/>
            <p:nvPr/>
          </p:nvSpPr>
          <p:spPr>
            <a:xfrm>
              <a:off x="251307" y="219075"/>
              <a:ext cx="569629"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1364716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3" id="13"/>
          <p:cNvSpPr txBox="true"/>
          <p:nvPr/>
        </p:nvSpPr>
        <p:spPr>
          <a:xfrm rot="0">
            <a:off x="5340528" y="957399"/>
            <a:ext cx="8306639" cy="117729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rPr>
              <a:t>Milestones</a:t>
            </a:r>
          </a:p>
        </p:txBody>
      </p:sp>
      <p:sp>
        <p:nvSpPr>
          <p:cNvPr name="TextBox 14" id="14"/>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01</a:t>
            </a:r>
          </a:p>
        </p:txBody>
      </p:sp>
      <p:sp>
        <p:nvSpPr>
          <p:cNvPr name="TextBox 15" id="15"/>
          <p:cNvSpPr txBox="true"/>
          <p:nvPr/>
        </p:nvSpPr>
        <p:spPr>
          <a:xfrm rot="0">
            <a:off x="8142410" y="5616041"/>
            <a:ext cx="2898700"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02 </a:t>
            </a:r>
          </a:p>
        </p:txBody>
      </p:sp>
      <p:sp>
        <p:nvSpPr>
          <p:cNvPr name="TextBox 16" id="16"/>
          <p:cNvSpPr txBox="true"/>
          <p:nvPr/>
        </p:nvSpPr>
        <p:spPr>
          <a:xfrm rot="0">
            <a:off x="2227066" y="6400266"/>
            <a:ext cx="4177000" cy="1148715"/>
          </a:xfrm>
          <a:prstGeom prst="rect">
            <a:avLst/>
          </a:prstGeom>
        </p:spPr>
        <p:txBody>
          <a:bodyPr anchor="t" rtlCol="false" tIns="0" lIns="0" bIns="0" rIns="0">
            <a:spAutoFit/>
          </a:bodyPr>
          <a:lstStyle/>
          <a:p>
            <a:pPr algn="l">
              <a:lnSpc>
                <a:spcPts val="4680"/>
              </a:lnSpc>
            </a:pPr>
            <a:r>
              <a:rPr lang="en-US" sz="3000">
                <a:solidFill>
                  <a:srgbClr val="000000"/>
                </a:solidFill>
                <a:latin typeface="DM Sans"/>
              </a:rPr>
              <a:t>Requirement gathering &amp;</a:t>
            </a:r>
            <a:r>
              <a:rPr lang="en-US" sz="3000">
                <a:solidFill>
                  <a:srgbClr val="000000"/>
                </a:solidFill>
                <a:latin typeface="DM Sans"/>
              </a:rPr>
              <a:t> Data modeling</a:t>
            </a:r>
          </a:p>
        </p:txBody>
      </p:sp>
      <p:sp>
        <p:nvSpPr>
          <p:cNvPr name="TextBox 17" id="17"/>
          <p:cNvSpPr txBox="true"/>
          <p:nvPr/>
        </p:nvSpPr>
        <p:spPr>
          <a:xfrm rot="0">
            <a:off x="8142410" y="6400266"/>
            <a:ext cx="3605180" cy="1148715"/>
          </a:xfrm>
          <a:prstGeom prst="rect">
            <a:avLst/>
          </a:prstGeom>
        </p:spPr>
        <p:txBody>
          <a:bodyPr anchor="t" rtlCol="false" tIns="0" lIns="0" bIns="0" rIns="0">
            <a:spAutoFit/>
          </a:bodyPr>
          <a:lstStyle/>
          <a:p>
            <a:pPr algn="l">
              <a:lnSpc>
                <a:spcPts val="4680"/>
              </a:lnSpc>
            </a:pPr>
            <a:r>
              <a:rPr lang="en-US" sz="3000">
                <a:solidFill>
                  <a:srgbClr val="000000"/>
                </a:solidFill>
                <a:latin typeface="DM Sans"/>
              </a:rPr>
              <a:t>Authentication, Home Page &amp; CI/CD</a:t>
            </a:r>
          </a:p>
        </p:txBody>
      </p:sp>
      <p:sp>
        <p:nvSpPr>
          <p:cNvPr name="TextBox 18" id="18"/>
          <p:cNvSpPr txBox="true"/>
          <p:nvPr/>
        </p:nvSpPr>
        <p:spPr>
          <a:xfrm rot="0">
            <a:off x="13665470"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03</a:t>
            </a:r>
          </a:p>
        </p:txBody>
      </p:sp>
      <p:sp>
        <p:nvSpPr>
          <p:cNvPr name="TextBox 19" id="19"/>
          <p:cNvSpPr txBox="true"/>
          <p:nvPr/>
        </p:nvSpPr>
        <p:spPr>
          <a:xfrm rot="0">
            <a:off x="13665470" y="6400266"/>
            <a:ext cx="3898642" cy="1148715"/>
          </a:xfrm>
          <a:prstGeom prst="rect">
            <a:avLst/>
          </a:prstGeom>
        </p:spPr>
        <p:txBody>
          <a:bodyPr anchor="t" rtlCol="false" tIns="0" lIns="0" bIns="0" rIns="0">
            <a:spAutoFit/>
          </a:bodyPr>
          <a:lstStyle/>
          <a:p>
            <a:pPr algn="l">
              <a:lnSpc>
                <a:spcPts val="4680"/>
              </a:lnSpc>
            </a:pPr>
            <a:r>
              <a:rPr lang="en-US" sz="3000">
                <a:solidFill>
                  <a:srgbClr val="000000"/>
                </a:solidFill>
                <a:latin typeface="DM Sans"/>
              </a:rPr>
              <a:t>Grocery List, Task List &amp; Room Setup</a:t>
            </a:r>
          </a:p>
        </p:txBody>
      </p:sp>
      <p:sp>
        <p:nvSpPr>
          <p:cNvPr name="Freeform 20" id="20"/>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2" id="22"/>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3" id="23"/>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4" id="24"/>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5" id="25"/>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6" id="26"/>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7" id="27"/>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TextBox 28" id="28"/>
          <p:cNvSpPr txBox="true"/>
          <p:nvPr/>
        </p:nvSpPr>
        <p:spPr>
          <a:xfrm rot="0">
            <a:off x="7718861" y="3934914"/>
            <a:ext cx="1461120"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25 %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212040" y="3922289"/>
            <a:ext cx="7025086"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Table of Contents</a:t>
            </a:r>
          </a:p>
        </p:txBody>
      </p:sp>
      <p:grpSp>
        <p:nvGrpSpPr>
          <p:cNvPr name="Group 4" id="4"/>
          <p:cNvGrpSpPr/>
          <p:nvPr/>
        </p:nvGrpSpPr>
        <p:grpSpPr>
          <a:xfrm rot="0">
            <a:off x="10213346" y="1543919"/>
            <a:ext cx="6448798" cy="1022343"/>
            <a:chOff x="0" y="0"/>
            <a:chExt cx="2158788" cy="342238"/>
          </a:xfrm>
        </p:grpSpPr>
        <p:sp>
          <p:nvSpPr>
            <p:cNvPr name="Freeform 5" id="5"/>
            <p:cNvSpPr/>
            <p:nvPr/>
          </p:nvSpPr>
          <p:spPr>
            <a:xfrm flipH="false" flipV="false" rot="0">
              <a:off x="0" y="0"/>
              <a:ext cx="2158788" cy="342238"/>
            </a:xfrm>
            <a:custGeom>
              <a:avLst/>
              <a:gdLst/>
              <a:ahLst/>
              <a:cxnLst/>
              <a:rect r="r" b="b" t="t" l="l"/>
              <a:pathLst>
                <a:path h="342238" w="2158788">
                  <a:moveTo>
                    <a:pt x="18008" y="0"/>
                  </a:moveTo>
                  <a:lnTo>
                    <a:pt x="2140780" y="0"/>
                  </a:lnTo>
                  <a:cubicBezTo>
                    <a:pt x="2150726" y="0"/>
                    <a:pt x="2158788" y="8062"/>
                    <a:pt x="2158788" y="18008"/>
                  </a:cubicBezTo>
                  <a:lnTo>
                    <a:pt x="2158788" y="324230"/>
                  </a:lnTo>
                  <a:cubicBezTo>
                    <a:pt x="2158788" y="329006"/>
                    <a:pt x="2156891" y="333586"/>
                    <a:pt x="2153514" y="336963"/>
                  </a:cubicBezTo>
                  <a:cubicBezTo>
                    <a:pt x="2150137" y="340340"/>
                    <a:pt x="2145556" y="342238"/>
                    <a:pt x="2140780" y="342238"/>
                  </a:cubicBezTo>
                  <a:lnTo>
                    <a:pt x="18008" y="342238"/>
                  </a:lnTo>
                  <a:cubicBezTo>
                    <a:pt x="13232" y="342238"/>
                    <a:pt x="8651" y="340340"/>
                    <a:pt x="5274" y="336963"/>
                  </a:cubicBezTo>
                  <a:cubicBezTo>
                    <a:pt x="1897" y="333586"/>
                    <a:pt x="0" y="329006"/>
                    <a:pt x="0" y="324230"/>
                  </a:cubicBezTo>
                  <a:lnTo>
                    <a:pt x="0" y="18008"/>
                  </a:lnTo>
                  <a:cubicBezTo>
                    <a:pt x="0" y="13232"/>
                    <a:pt x="1897" y="8651"/>
                    <a:pt x="5274" y="5274"/>
                  </a:cubicBezTo>
                  <a:cubicBezTo>
                    <a:pt x="8651" y="1897"/>
                    <a:pt x="13232" y="0"/>
                    <a:pt x="18008" y="0"/>
                  </a:cubicBezTo>
                  <a:close/>
                </a:path>
              </a:pathLst>
            </a:custGeom>
            <a:solidFill>
              <a:srgbClr val="8AB7E2"/>
            </a:solidFill>
          </p:spPr>
        </p:sp>
        <p:sp>
          <p:nvSpPr>
            <p:cNvPr name="TextBox 6" id="6"/>
            <p:cNvSpPr txBox="true"/>
            <p:nvPr/>
          </p:nvSpPr>
          <p:spPr>
            <a:xfrm>
              <a:off x="0" y="85725"/>
              <a:ext cx="2158788" cy="256513"/>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401076" y="1809150"/>
            <a:ext cx="960742" cy="615706"/>
          </a:xfrm>
          <a:prstGeom prst="rect">
            <a:avLst/>
          </a:prstGeom>
        </p:spPr>
        <p:txBody>
          <a:bodyPr anchor="t" rtlCol="false" tIns="0" lIns="0" bIns="0" rIns="0">
            <a:spAutoFit/>
          </a:bodyPr>
          <a:lstStyle/>
          <a:p>
            <a:pPr algn="l">
              <a:lnSpc>
                <a:spcPts val="4673"/>
              </a:lnSpc>
            </a:pPr>
            <a:r>
              <a:rPr lang="en-US" sz="4867" spc="-399">
                <a:solidFill>
                  <a:srgbClr val="000000"/>
                </a:solidFill>
                <a:latin typeface="DM Sans"/>
              </a:rPr>
              <a:t>01.</a:t>
            </a:r>
          </a:p>
        </p:txBody>
      </p:sp>
      <p:sp>
        <p:nvSpPr>
          <p:cNvPr name="TextBox 8" id="8"/>
          <p:cNvSpPr txBox="true"/>
          <p:nvPr/>
        </p:nvSpPr>
        <p:spPr>
          <a:xfrm rot="0">
            <a:off x="11361819" y="1654087"/>
            <a:ext cx="4754642" cy="735330"/>
          </a:xfrm>
          <a:prstGeom prst="rect">
            <a:avLst/>
          </a:prstGeom>
        </p:spPr>
        <p:txBody>
          <a:bodyPr anchor="t" rtlCol="false" tIns="0" lIns="0" bIns="0" rIns="0">
            <a:spAutoFit/>
          </a:bodyPr>
          <a:lstStyle/>
          <a:p>
            <a:pPr algn="just" marL="0" indent="0" lvl="0">
              <a:lnSpc>
                <a:spcPts val="5940"/>
              </a:lnSpc>
              <a:spcBef>
                <a:spcPct val="0"/>
              </a:spcBef>
            </a:pPr>
            <a:r>
              <a:rPr lang="en-US" sz="4400" spc="70">
                <a:solidFill>
                  <a:srgbClr val="000000"/>
                </a:solidFill>
                <a:latin typeface="DM Sans"/>
              </a:rPr>
              <a:t>Overview</a:t>
            </a:r>
          </a:p>
        </p:txBody>
      </p:sp>
      <p:sp>
        <p:nvSpPr>
          <p:cNvPr name="Freeform 9" id="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2" id="12"/>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grpSp>
        <p:nvGrpSpPr>
          <p:cNvPr name="Group 13" id="13"/>
          <p:cNvGrpSpPr/>
          <p:nvPr/>
        </p:nvGrpSpPr>
        <p:grpSpPr>
          <a:xfrm rot="0">
            <a:off x="10213346" y="2709136"/>
            <a:ext cx="6448798" cy="1022343"/>
            <a:chOff x="0" y="0"/>
            <a:chExt cx="2158788" cy="342238"/>
          </a:xfrm>
        </p:grpSpPr>
        <p:sp>
          <p:nvSpPr>
            <p:cNvPr name="Freeform 14" id="14"/>
            <p:cNvSpPr/>
            <p:nvPr/>
          </p:nvSpPr>
          <p:spPr>
            <a:xfrm flipH="false" flipV="false" rot="0">
              <a:off x="0" y="0"/>
              <a:ext cx="2158788" cy="342238"/>
            </a:xfrm>
            <a:custGeom>
              <a:avLst/>
              <a:gdLst/>
              <a:ahLst/>
              <a:cxnLst/>
              <a:rect r="r" b="b" t="t" l="l"/>
              <a:pathLst>
                <a:path h="342238" w="2158788">
                  <a:moveTo>
                    <a:pt x="18008" y="0"/>
                  </a:moveTo>
                  <a:lnTo>
                    <a:pt x="2140780" y="0"/>
                  </a:lnTo>
                  <a:cubicBezTo>
                    <a:pt x="2150726" y="0"/>
                    <a:pt x="2158788" y="8062"/>
                    <a:pt x="2158788" y="18008"/>
                  </a:cubicBezTo>
                  <a:lnTo>
                    <a:pt x="2158788" y="324230"/>
                  </a:lnTo>
                  <a:cubicBezTo>
                    <a:pt x="2158788" y="329006"/>
                    <a:pt x="2156891" y="333586"/>
                    <a:pt x="2153514" y="336963"/>
                  </a:cubicBezTo>
                  <a:cubicBezTo>
                    <a:pt x="2150137" y="340340"/>
                    <a:pt x="2145556" y="342238"/>
                    <a:pt x="2140780" y="342238"/>
                  </a:cubicBezTo>
                  <a:lnTo>
                    <a:pt x="18008" y="342238"/>
                  </a:lnTo>
                  <a:cubicBezTo>
                    <a:pt x="13232" y="342238"/>
                    <a:pt x="8651" y="340340"/>
                    <a:pt x="5274" y="336963"/>
                  </a:cubicBezTo>
                  <a:cubicBezTo>
                    <a:pt x="1897" y="333586"/>
                    <a:pt x="0" y="329006"/>
                    <a:pt x="0" y="324230"/>
                  </a:cubicBezTo>
                  <a:lnTo>
                    <a:pt x="0" y="18008"/>
                  </a:lnTo>
                  <a:cubicBezTo>
                    <a:pt x="0" y="13232"/>
                    <a:pt x="1897" y="8651"/>
                    <a:pt x="5274" y="5274"/>
                  </a:cubicBezTo>
                  <a:cubicBezTo>
                    <a:pt x="8651" y="1897"/>
                    <a:pt x="13232" y="0"/>
                    <a:pt x="18008" y="0"/>
                  </a:cubicBezTo>
                  <a:close/>
                </a:path>
              </a:pathLst>
            </a:custGeom>
            <a:solidFill>
              <a:srgbClr val="8AB7E2"/>
            </a:solidFill>
          </p:spPr>
        </p:sp>
        <p:sp>
          <p:nvSpPr>
            <p:cNvPr name="TextBox 15" id="15"/>
            <p:cNvSpPr txBox="true"/>
            <p:nvPr/>
          </p:nvSpPr>
          <p:spPr>
            <a:xfrm>
              <a:off x="0" y="85725"/>
              <a:ext cx="2158788" cy="256513"/>
            </a:xfrm>
            <a:prstGeom prst="rect">
              <a:avLst/>
            </a:prstGeom>
          </p:spPr>
          <p:txBody>
            <a:bodyPr anchor="ctr" rtlCol="false" tIns="50800" lIns="50800" bIns="50800" rIns="50800"/>
            <a:lstStyle/>
            <a:p>
              <a:pPr algn="ctr">
                <a:lnSpc>
                  <a:spcPts val="1925"/>
                </a:lnSpc>
              </a:pPr>
            </a:p>
          </p:txBody>
        </p:sp>
      </p:grpSp>
      <p:sp>
        <p:nvSpPr>
          <p:cNvPr name="TextBox 16" id="16"/>
          <p:cNvSpPr txBox="true"/>
          <p:nvPr/>
        </p:nvSpPr>
        <p:spPr>
          <a:xfrm rot="0">
            <a:off x="11349763" y="2819305"/>
            <a:ext cx="4754642" cy="735330"/>
          </a:xfrm>
          <a:prstGeom prst="rect">
            <a:avLst/>
          </a:prstGeom>
        </p:spPr>
        <p:txBody>
          <a:bodyPr anchor="t" rtlCol="false" tIns="0" lIns="0" bIns="0" rIns="0">
            <a:spAutoFit/>
          </a:bodyPr>
          <a:lstStyle/>
          <a:p>
            <a:pPr algn="just" marL="0" indent="0" lvl="0">
              <a:lnSpc>
                <a:spcPts val="5940"/>
              </a:lnSpc>
              <a:spcBef>
                <a:spcPct val="0"/>
              </a:spcBef>
            </a:pPr>
            <a:r>
              <a:rPr lang="en-US" sz="4400" spc="70">
                <a:solidFill>
                  <a:srgbClr val="000000"/>
                </a:solidFill>
                <a:latin typeface="DM Sans"/>
              </a:rPr>
              <a:t>Features</a:t>
            </a:r>
          </a:p>
        </p:txBody>
      </p:sp>
      <p:sp>
        <p:nvSpPr>
          <p:cNvPr name="TextBox 17" id="17"/>
          <p:cNvSpPr txBox="true"/>
          <p:nvPr/>
        </p:nvSpPr>
        <p:spPr>
          <a:xfrm rot="0">
            <a:off x="10389021" y="2974367"/>
            <a:ext cx="960742" cy="615706"/>
          </a:xfrm>
          <a:prstGeom prst="rect">
            <a:avLst/>
          </a:prstGeom>
        </p:spPr>
        <p:txBody>
          <a:bodyPr anchor="t" rtlCol="false" tIns="0" lIns="0" bIns="0" rIns="0">
            <a:spAutoFit/>
          </a:bodyPr>
          <a:lstStyle/>
          <a:p>
            <a:pPr algn="l">
              <a:lnSpc>
                <a:spcPts val="4673"/>
              </a:lnSpc>
            </a:pPr>
            <a:r>
              <a:rPr lang="en-US" sz="4867" spc="-399">
                <a:solidFill>
                  <a:srgbClr val="000000"/>
                </a:solidFill>
                <a:latin typeface="DM Sans"/>
              </a:rPr>
              <a:t>02.</a:t>
            </a:r>
          </a:p>
        </p:txBody>
      </p:sp>
      <p:grpSp>
        <p:nvGrpSpPr>
          <p:cNvPr name="Group 18" id="18"/>
          <p:cNvGrpSpPr/>
          <p:nvPr/>
        </p:nvGrpSpPr>
        <p:grpSpPr>
          <a:xfrm rot="0">
            <a:off x="10213346" y="3874354"/>
            <a:ext cx="6448798" cy="1022343"/>
            <a:chOff x="0" y="0"/>
            <a:chExt cx="2158788" cy="342238"/>
          </a:xfrm>
        </p:grpSpPr>
        <p:sp>
          <p:nvSpPr>
            <p:cNvPr name="Freeform 19" id="19"/>
            <p:cNvSpPr/>
            <p:nvPr/>
          </p:nvSpPr>
          <p:spPr>
            <a:xfrm flipH="false" flipV="false" rot="0">
              <a:off x="0" y="0"/>
              <a:ext cx="2158788" cy="342238"/>
            </a:xfrm>
            <a:custGeom>
              <a:avLst/>
              <a:gdLst/>
              <a:ahLst/>
              <a:cxnLst/>
              <a:rect r="r" b="b" t="t" l="l"/>
              <a:pathLst>
                <a:path h="342238" w="2158788">
                  <a:moveTo>
                    <a:pt x="18008" y="0"/>
                  </a:moveTo>
                  <a:lnTo>
                    <a:pt x="2140780" y="0"/>
                  </a:lnTo>
                  <a:cubicBezTo>
                    <a:pt x="2150726" y="0"/>
                    <a:pt x="2158788" y="8062"/>
                    <a:pt x="2158788" y="18008"/>
                  </a:cubicBezTo>
                  <a:lnTo>
                    <a:pt x="2158788" y="324230"/>
                  </a:lnTo>
                  <a:cubicBezTo>
                    <a:pt x="2158788" y="329006"/>
                    <a:pt x="2156891" y="333586"/>
                    <a:pt x="2153514" y="336963"/>
                  </a:cubicBezTo>
                  <a:cubicBezTo>
                    <a:pt x="2150137" y="340340"/>
                    <a:pt x="2145556" y="342238"/>
                    <a:pt x="2140780" y="342238"/>
                  </a:cubicBezTo>
                  <a:lnTo>
                    <a:pt x="18008" y="342238"/>
                  </a:lnTo>
                  <a:cubicBezTo>
                    <a:pt x="13232" y="342238"/>
                    <a:pt x="8651" y="340340"/>
                    <a:pt x="5274" y="336963"/>
                  </a:cubicBezTo>
                  <a:cubicBezTo>
                    <a:pt x="1897" y="333586"/>
                    <a:pt x="0" y="329006"/>
                    <a:pt x="0" y="324230"/>
                  </a:cubicBezTo>
                  <a:lnTo>
                    <a:pt x="0" y="18008"/>
                  </a:lnTo>
                  <a:cubicBezTo>
                    <a:pt x="0" y="13232"/>
                    <a:pt x="1897" y="8651"/>
                    <a:pt x="5274" y="5274"/>
                  </a:cubicBezTo>
                  <a:cubicBezTo>
                    <a:pt x="8651" y="1897"/>
                    <a:pt x="13232" y="0"/>
                    <a:pt x="18008" y="0"/>
                  </a:cubicBezTo>
                  <a:close/>
                </a:path>
              </a:pathLst>
            </a:custGeom>
            <a:solidFill>
              <a:srgbClr val="8AB7E2"/>
            </a:solidFill>
          </p:spPr>
        </p:sp>
        <p:sp>
          <p:nvSpPr>
            <p:cNvPr name="TextBox 20" id="20"/>
            <p:cNvSpPr txBox="true"/>
            <p:nvPr/>
          </p:nvSpPr>
          <p:spPr>
            <a:xfrm>
              <a:off x="0" y="85725"/>
              <a:ext cx="2158788" cy="256513"/>
            </a:xfrm>
            <a:prstGeom prst="rect">
              <a:avLst/>
            </a:prstGeom>
          </p:spPr>
          <p:txBody>
            <a:bodyPr anchor="ctr" rtlCol="false" tIns="50800" lIns="50800" bIns="50800" rIns="50800"/>
            <a:lstStyle/>
            <a:p>
              <a:pPr algn="ctr">
                <a:lnSpc>
                  <a:spcPts val="1925"/>
                </a:lnSpc>
              </a:pPr>
            </a:p>
          </p:txBody>
        </p:sp>
      </p:grpSp>
      <p:sp>
        <p:nvSpPr>
          <p:cNvPr name="TextBox 21" id="21"/>
          <p:cNvSpPr txBox="true"/>
          <p:nvPr/>
        </p:nvSpPr>
        <p:spPr>
          <a:xfrm rot="0">
            <a:off x="11349763" y="3984523"/>
            <a:ext cx="4754642" cy="735330"/>
          </a:xfrm>
          <a:prstGeom prst="rect">
            <a:avLst/>
          </a:prstGeom>
        </p:spPr>
        <p:txBody>
          <a:bodyPr anchor="t" rtlCol="false" tIns="0" lIns="0" bIns="0" rIns="0">
            <a:spAutoFit/>
          </a:bodyPr>
          <a:lstStyle/>
          <a:p>
            <a:pPr algn="just" marL="0" indent="0" lvl="0">
              <a:lnSpc>
                <a:spcPts val="5940"/>
              </a:lnSpc>
              <a:spcBef>
                <a:spcPct val="0"/>
              </a:spcBef>
            </a:pPr>
            <a:r>
              <a:rPr lang="en-US" sz="4400" spc="70">
                <a:solidFill>
                  <a:srgbClr val="000000"/>
                </a:solidFill>
                <a:latin typeface="DM Sans"/>
              </a:rPr>
              <a:t>Mock up pages</a:t>
            </a:r>
          </a:p>
        </p:txBody>
      </p:sp>
      <p:sp>
        <p:nvSpPr>
          <p:cNvPr name="TextBox 22" id="22"/>
          <p:cNvSpPr txBox="true"/>
          <p:nvPr/>
        </p:nvSpPr>
        <p:spPr>
          <a:xfrm rot="0">
            <a:off x="10389021" y="4139585"/>
            <a:ext cx="960742" cy="615706"/>
          </a:xfrm>
          <a:prstGeom prst="rect">
            <a:avLst/>
          </a:prstGeom>
        </p:spPr>
        <p:txBody>
          <a:bodyPr anchor="t" rtlCol="false" tIns="0" lIns="0" bIns="0" rIns="0">
            <a:spAutoFit/>
          </a:bodyPr>
          <a:lstStyle/>
          <a:p>
            <a:pPr algn="l">
              <a:lnSpc>
                <a:spcPts val="4673"/>
              </a:lnSpc>
            </a:pPr>
            <a:r>
              <a:rPr lang="en-US" sz="4867" spc="-399">
                <a:solidFill>
                  <a:srgbClr val="000000"/>
                </a:solidFill>
                <a:latin typeface="DM Sans"/>
              </a:rPr>
              <a:t>03.</a:t>
            </a:r>
          </a:p>
        </p:txBody>
      </p:sp>
      <p:grpSp>
        <p:nvGrpSpPr>
          <p:cNvPr name="Group 23" id="23"/>
          <p:cNvGrpSpPr/>
          <p:nvPr/>
        </p:nvGrpSpPr>
        <p:grpSpPr>
          <a:xfrm rot="0">
            <a:off x="10213346" y="5039571"/>
            <a:ext cx="6448798" cy="1022343"/>
            <a:chOff x="0" y="0"/>
            <a:chExt cx="2158788" cy="342238"/>
          </a:xfrm>
        </p:grpSpPr>
        <p:sp>
          <p:nvSpPr>
            <p:cNvPr name="Freeform 24" id="24"/>
            <p:cNvSpPr/>
            <p:nvPr/>
          </p:nvSpPr>
          <p:spPr>
            <a:xfrm flipH="false" flipV="false" rot="0">
              <a:off x="0" y="0"/>
              <a:ext cx="2158788" cy="342238"/>
            </a:xfrm>
            <a:custGeom>
              <a:avLst/>
              <a:gdLst/>
              <a:ahLst/>
              <a:cxnLst/>
              <a:rect r="r" b="b" t="t" l="l"/>
              <a:pathLst>
                <a:path h="342238" w="2158788">
                  <a:moveTo>
                    <a:pt x="18008" y="0"/>
                  </a:moveTo>
                  <a:lnTo>
                    <a:pt x="2140780" y="0"/>
                  </a:lnTo>
                  <a:cubicBezTo>
                    <a:pt x="2150726" y="0"/>
                    <a:pt x="2158788" y="8062"/>
                    <a:pt x="2158788" y="18008"/>
                  </a:cubicBezTo>
                  <a:lnTo>
                    <a:pt x="2158788" y="324230"/>
                  </a:lnTo>
                  <a:cubicBezTo>
                    <a:pt x="2158788" y="329006"/>
                    <a:pt x="2156891" y="333586"/>
                    <a:pt x="2153514" y="336963"/>
                  </a:cubicBezTo>
                  <a:cubicBezTo>
                    <a:pt x="2150137" y="340340"/>
                    <a:pt x="2145556" y="342238"/>
                    <a:pt x="2140780" y="342238"/>
                  </a:cubicBezTo>
                  <a:lnTo>
                    <a:pt x="18008" y="342238"/>
                  </a:lnTo>
                  <a:cubicBezTo>
                    <a:pt x="13232" y="342238"/>
                    <a:pt x="8651" y="340340"/>
                    <a:pt x="5274" y="336963"/>
                  </a:cubicBezTo>
                  <a:cubicBezTo>
                    <a:pt x="1897" y="333586"/>
                    <a:pt x="0" y="329006"/>
                    <a:pt x="0" y="324230"/>
                  </a:cubicBezTo>
                  <a:lnTo>
                    <a:pt x="0" y="18008"/>
                  </a:lnTo>
                  <a:cubicBezTo>
                    <a:pt x="0" y="13232"/>
                    <a:pt x="1897" y="8651"/>
                    <a:pt x="5274" y="5274"/>
                  </a:cubicBezTo>
                  <a:cubicBezTo>
                    <a:pt x="8651" y="1897"/>
                    <a:pt x="13232" y="0"/>
                    <a:pt x="18008" y="0"/>
                  </a:cubicBezTo>
                  <a:close/>
                </a:path>
              </a:pathLst>
            </a:custGeom>
            <a:solidFill>
              <a:srgbClr val="8AB7E2"/>
            </a:solidFill>
          </p:spPr>
        </p:sp>
        <p:sp>
          <p:nvSpPr>
            <p:cNvPr name="TextBox 25" id="25"/>
            <p:cNvSpPr txBox="true"/>
            <p:nvPr/>
          </p:nvSpPr>
          <p:spPr>
            <a:xfrm>
              <a:off x="0" y="85725"/>
              <a:ext cx="2158788" cy="256513"/>
            </a:xfrm>
            <a:prstGeom prst="rect">
              <a:avLst/>
            </a:prstGeom>
          </p:spPr>
          <p:txBody>
            <a:bodyPr anchor="ctr" rtlCol="false" tIns="50800" lIns="50800" bIns="50800" rIns="50800"/>
            <a:lstStyle/>
            <a:p>
              <a:pPr algn="ctr">
                <a:lnSpc>
                  <a:spcPts val="1925"/>
                </a:lnSpc>
              </a:pPr>
            </a:p>
          </p:txBody>
        </p:sp>
      </p:grpSp>
      <p:sp>
        <p:nvSpPr>
          <p:cNvPr name="TextBox 26" id="26"/>
          <p:cNvSpPr txBox="true"/>
          <p:nvPr/>
        </p:nvSpPr>
        <p:spPr>
          <a:xfrm rot="0">
            <a:off x="11349763" y="5149740"/>
            <a:ext cx="4754642" cy="735330"/>
          </a:xfrm>
          <a:prstGeom prst="rect">
            <a:avLst/>
          </a:prstGeom>
        </p:spPr>
        <p:txBody>
          <a:bodyPr anchor="t" rtlCol="false" tIns="0" lIns="0" bIns="0" rIns="0">
            <a:spAutoFit/>
          </a:bodyPr>
          <a:lstStyle/>
          <a:p>
            <a:pPr algn="just" marL="0" indent="0" lvl="0">
              <a:lnSpc>
                <a:spcPts val="5940"/>
              </a:lnSpc>
              <a:spcBef>
                <a:spcPct val="0"/>
              </a:spcBef>
            </a:pPr>
            <a:r>
              <a:rPr lang="en-US" sz="4400" spc="70">
                <a:solidFill>
                  <a:srgbClr val="000000"/>
                </a:solidFill>
                <a:latin typeface="DM Sans"/>
              </a:rPr>
              <a:t>Work Flow</a:t>
            </a:r>
          </a:p>
        </p:txBody>
      </p:sp>
      <p:sp>
        <p:nvSpPr>
          <p:cNvPr name="TextBox 27" id="27"/>
          <p:cNvSpPr txBox="true"/>
          <p:nvPr/>
        </p:nvSpPr>
        <p:spPr>
          <a:xfrm rot="0">
            <a:off x="10389021" y="5304802"/>
            <a:ext cx="960742" cy="615706"/>
          </a:xfrm>
          <a:prstGeom prst="rect">
            <a:avLst/>
          </a:prstGeom>
        </p:spPr>
        <p:txBody>
          <a:bodyPr anchor="t" rtlCol="false" tIns="0" lIns="0" bIns="0" rIns="0">
            <a:spAutoFit/>
          </a:bodyPr>
          <a:lstStyle/>
          <a:p>
            <a:pPr algn="l">
              <a:lnSpc>
                <a:spcPts val="4673"/>
              </a:lnSpc>
            </a:pPr>
            <a:r>
              <a:rPr lang="en-US" sz="4867" spc="-399">
                <a:solidFill>
                  <a:srgbClr val="000000"/>
                </a:solidFill>
                <a:latin typeface="DM Sans"/>
              </a:rPr>
              <a:t>04.</a:t>
            </a:r>
          </a:p>
        </p:txBody>
      </p:sp>
      <p:grpSp>
        <p:nvGrpSpPr>
          <p:cNvPr name="Group 28" id="28"/>
          <p:cNvGrpSpPr/>
          <p:nvPr/>
        </p:nvGrpSpPr>
        <p:grpSpPr>
          <a:xfrm rot="0">
            <a:off x="10213346" y="6204789"/>
            <a:ext cx="6448798" cy="1022343"/>
            <a:chOff x="0" y="0"/>
            <a:chExt cx="2158788" cy="342238"/>
          </a:xfrm>
        </p:grpSpPr>
        <p:sp>
          <p:nvSpPr>
            <p:cNvPr name="Freeform 29" id="29"/>
            <p:cNvSpPr/>
            <p:nvPr/>
          </p:nvSpPr>
          <p:spPr>
            <a:xfrm flipH="false" flipV="false" rot="0">
              <a:off x="0" y="0"/>
              <a:ext cx="2158788" cy="342238"/>
            </a:xfrm>
            <a:custGeom>
              <a:avLst/>
              <a:gdLst/>
              <a:ahLst/>
              <a:cxnLst/>
              <a:rect r="r" b="b" t="t" l="l"/>
              <a:pathLst>
                <a:path h="342238" w="2158788">
                  <a:moveTo>
                    <a:pt x="18008" y="0"/>
                  </a:moveTo>
                  <a:lnTo>
                    <a:pt x="2140780" y="0"/>
                  </a:lnTo>
                  <a:cubicBezTo>
                    <a:pt x="2150726" y="0"/>
                    <a:pt x="2158788" y="8062"/>
                    <a:pt x="2158788" y="18008"/>
                  </a:cubicBezTo>
                  <a:lnTo>
                    <a:pt x="2158788" y="324230"/>
                  </a:lnTo>
                  <a:cubicBezTo>
                    <a:pt x="2158788" y="329006"/>
                    <a:pt x="2156891" y="333586"/>
                    <a:pt x="2153514" y="336963"/>
                  </a:cubicBezTo>
                  <a:cubicBezTo>
                    <a:pt x="2150137" y="340340"/>
                    <a:pt x="2145556" y="342238"/>
                    <a:pt x="2140780" y="342238"/>
                  </a:cubicBezTo>
                  <a:lnTo>
                    <a:pt x="18008" y="342238"/>
                  </a:lnTo>
                  <a:cubicBezTo>
                    <a:pt x="13232" y="342238"/>
                    <a:pt x="8651" y="340340"/>
                    <a:pt x="5274" y="336963"/>
                  </a:cubicBezTo>
                  <a:cubicBezTo>
                    <a:pt x="1897" y="333586"/>
                    <a:pt x="0" y="329006"/>
                    <a:pt x="0" y="324230"/>
                  </a:cubicBezTo>
                  <a:lnTo>
                    <a:pt x="0" y="18008"/>
                  </a:lnTo>
                  <a:cubicBezTo>
                    <a:pt x="0" y="13232"/>
                    <a:pt x="1897" y="8651"/>
                    <a:pt x="5274" y="5274"/>
                  </a:cubicBezTo>
                  <a:cubicBezTo>
                    <a:pt x="8651" y="1897"/>
                    <a:pt x="13232" y="0"/>
                    <a:pt x="18008" y="0"/>
                  </a:cubicBezTo>
                  <a:close/>
                </a:path>
              </a:pathLst>
            </a:custGeom>
            <a:solidFill>
              <a:srgbClr val="8AB7E2"/>
            </a:solidFill>
          </p:spPr>
        </p:sp>
        <p:sp>
          <p:nvSpPr>
            <p:cNvPr name="TextBox 30" id="30"/>
            <p:cNvSpPr txBox="true"/>
            <p:nvPr/>
          </p:nvSpPr>
          <p:spPr>
            <a:xfrm>
              <a:off x="0" y="85725"/>
              <a:ext cx="2158788" cy="256513"/>
            </a:xfrm>
            <a:prstGeom prst="rect">
              <a:avLst/>
            </a:prstGeom>
          </p:spPr>
          <p:txBody>
            <a:bodyPr anchor="ctr" rtlCol="false" tIns="50800" lIns="50800" bIns="50800" rIns="50800"/>
            <a:lstStyle/>
            <a:p>
              <a:pPr algn="ctr">
                <a:lnSpc>
                  <a:spcPts val="1925"/>
                </a:lnSpc>
              </a:pPr>
            </a:p>
          </p:txBody>
        </p:sp>
      </p:grpSp>
      <p:sp>
        <p:nvSpPr>
          <p:cNvPr name="TextBox 31" id="31"/>
          <p:cNvSpPr txBox="true"/>
          <p:nvPr/>
        </p:nvSpPr>
        <p:spPr>
          <a:xfrm rot="0">
            <a:off x="11349763" y="6314958"/>
            <a:ext cx="4754642" cy="735330"/>
          </a:xfrm>
          <a:prstGeom prst="rect">
            <a:avLst/>
          </a:prstGeom>
        </p:spPr>
        <p:txBody>
          <a:bodyPr anchor="t" rtlCol="false" tIns="0" lIns="0" bIns="0" rIns="0">
            <a:spAutoFit/>
          </a:bodyPr>
          <a:lstStyle/>
          <a:p>
            <a:pPr algn="just" marL="0" indent="0" lvl="0">
              <a:lnSpc>
                <a:spcPts val="5940"/>
              </a:lnSpc>
              <a:spcBef>
                <a:spcPct val="0"/>
              </a:spcBef>
            </a:pPr>
            <a:r>
              <a:rPr lang="en-US" sz="4400" spc="70">
                <a:solidFill>
                  <a:srgbClr val="000000"/>
                </a:solidFill>
                <a:latin typeface="DM Sans"/>
              </a:rPr>
              <a:t>Technologies</a:t>
            </a:r>
          </a:p>
        </p:txBody>
      </p:sp>
      <p:sp>
        <p:nvSpPr>
          <p:cNvPr name="TextBox 32" id="32"/>
          <p:cNvSpPr txBox="true"/>
          <p:nvPr/>
        </p:nvSpPr>
        <p:spPr>
          <a:xfrm rot="0">
            <a:off x="10389021" y="6470020"/>
            <a:ext cx="960742" cy="615706"/>
          </a:xfrm>
          <a:prstGeom prst="rect">
            <a:avLst/>
          </a:prstGeom>
        </p:spPr>
        <p:txBody>
          <a:bodyPr anchor="t" rtlCol="false" tIns="0" lIns="0" bIns="0" rIns="0">
            <a:spAutoFit/>
          </a:bodyPr>
          <a:lstStyle/>
          <a:p>
            <a:pPr algn="l">
              <a:lnSpc>
                <a:spcPts val="4673"/>
              </a:lnSpc>
            </a:pPr>
            <a:r>
              <a:rPr lang="en-US" sz="4867" spc="-399">
                <a:solidFill>
                  <a:srgbClr val="000000"/>
                </a:solidFill>
                <a:latin typeface="DM Sans"/>
              </a:rPr>
              <a:t>05.</a:t>
            </a:r>
          </a:p>
        </p:txBody>
      </p:sp>
      <p:grpSp>
        <p:nvGrpSpPr>
          <p:cNvPr name="Group 33" id="33"/>
          <p:cNvGrpSpPr/>
          <p:nvPr/>
        </p:nvGrpSpPr>
        <p:grpSpPr>
          <a:xfrm rot="0">
            <a:off x="10213346" y="7370006"/>
            <a:ext cx="6448798" cy="1022343"/>
            <a:chOff x="0" y="0"/>
            <a:chExt cx="2158788" cy="342238"/>
          </a:xfrm>
        </p:grpSpPr>
        <p:sp>
          <p:nvSpPr>
            <p:cNvPr name="Freeform 34" id="34"/>
            <p:cNvSpPr/>
            <p:nvPr/>
          </p:nvSpPr>
          <p:spPr>
            <a:xfrm flipH="false" flipV="false" rot="0">
              <a:off x="0" y="0"/>
              <a:ext cx="2158788" cy="342238"/>
            </a:xfrm>
            <a:custGeom>
              <a:avLst/>
              <a:gdLst/>
              <a:ahLst/>
              <a:cxnLst/>
              <a:rect r="r" b="b" t="t" l="l"/>
              <a:pathLst>
                <a:path h="342238" w="2158788">
                  <a:moveTo>
                    <a:pt x="18008" y="0"/>
                  </a:moveTo>
                  <a:lnTo>
                    <a:pt x="2140780" y="0"/>
                  </a:lnTo>
                  <a:cubicBezTo>
                    <a:pt x="2150726" y="0"/>
                    <a:pt x="2158788" y="8062"/>
                    <a:pt x="2158788" y="18008"/>
                  </a:cubicBezTo>
                  <a:lnTo>
                    <a:pt x="2158788" y="324230"/>
                  </a:lnTo>
                  <a:cubicBezTo>
                    <a:pt x="2158788" y="329006"/>
                    <a:pt x="2156891" y="333586"/>
                    <a:pt x="2153514" y="336963"/>
                  </a:cubicBezTo>
                  <a:cubicBezTo>
                    <a:pt x="2150137" y="340340"/>
                    <a:pt x="2145556" y="342238"/>
                    <a:pt x="2140780" y="342238"/>
                  </a:cubicBezTo>
                  <a:lnTo>
                    <a:pt x="18008" y="342238"/>
                  </a:lnTo>
                  <a:cubicBezTo>
                    <a:pt x="13232" y="342238"/>
                    <a:pt x="8651" y="340340"/>
                    <a:pt x="5274" y="336963"/>
                  </a:cubicBezTo>
                  <a:cubicBezTo>
                    <a:pt x="1897" y="333586"/>
                    <a:pt x="0" y="329006"/>
                    <a:pt x="0" y="324230"/>
                  </a:cubicBezTo>
                  <a:lnTo>
                    <a:pt x="0" y="18008"/>
                  </a:lnTo>
                  <a:cubicBezTo>
                    <a:pt x="0" y="13232"/>
                    <a:pt x="1897" y="8651"/>
                    <a:pt x="5274" y="5274"/>
                  </a:cubicBezTo>
                  <a:cubicBezTo>
                    <a:pt x="8651" y="1897"/>
                    <a:pt x="13232" y="0"/>
                    <a:pt x="18008" y="0"/>
                  </a:cubicBezTo>
                  <a:close/>
                </a:path>
              </a:pathLst>
            </a:custGeom>
            <a:solidFill>
              <a:srgbClr val="8AB7E2"/>
            </a:solidFill>
          </p:spPr>
        </p:sp>
        <p:sp>
          <p:nvSpPr>
            <p:cNvPr name="TextBox 35" id="35"/>
            <p:cNvSpPr txBox="true"/>
            <p:nvPr/>
          </p:nvSpPr>
          <p:spPr>
            <a:xfrm>
              <a:off x="0" y="85725"/>
              <a:ext cx="2158788" cy="256513"/>
            </a:xfrm>
            <a:prstGeom prst="rect">
              <a:avLst/>
            </a:prstGeom>
          </p:spPr>
          <p:txBody>
            <a:bodyPr anchor="ctr" rtlCol="false" tIns="50800" lIns="50800" bIns="50800" rIns="50800"/>
            <a:lstStyle/>
            <a:p>
              <a:pPr algn="ctr">
                <a:lnSpc>
                  <a:spcPts val="1925"/>
                </a:lnSpc>
              </a:pPr>
            </a:p>
          </p:txBody>
        </p:sp>
      </p:grpSp>
      <p:sp>
        <p:nvSpPr>
          <p:cNvPr name="TextBox 36" id="36"/>
          <p:cNvSpPr txBox="true"/>
          <p:nvPr/>
        </p:nvSpPr>
        <p:spPr>
          <a:xfrm rot="0">
            <a:off x="11349763" y="7480175"/>
            <a:ext cx="4754642" cy="735330"/>
          </a:xfrm>
          <a:prstGeom prst="rect">
            <a:avLst/>
          </a:prstGeom>
        </p:spPr>
        <p:txBody>
          <a:bodyPr anchor="t" rtlCol="false" tIns="0" lIns="0" bIns="0" rIns="0">
            <a:spAutoFit/>
          </a:bodyPr>
          <a:lstStyle/>
          <a:p>
            <a:pPr algn="just" marL="0" indent="0" lvl="0">
              <a:lnSpc>
                <a:spcPts val="5940"/>
              </a:lnSpc>
              <a:spcBef>
                <a:spcPct val="0"/>
              </a:spcBef>
            </a:pPr>
            <a:r>
              <a:rPr lang="en-US" sz="4400" spc="70">
                <a:solidFill>
                  <a:srgbClr val="000000"/>
                </a:solidFill>
                <a:latin typeface="DM Sans"/>
              </a:rPr>
              <a:t>Milestone</a:t>
            </a:r>
          </a:p>
        </p:txBody>
      </p:sp>
      <p:sp>
        <p:nvSpPr>
          <p:cNvPr name="TextBox 37" id="37"/>
          <p:cNvSpPr txBox="true"/>
          <p:nvPr/>
        </p:nvSpPr>
        <p:spPr>
          <a:xfrm rot="0">
            <a:off x="10389021" y="7635237"/>
            <a:ext cx="960742" cy="615706"/>
          </a:xfrm>
          <a:prstGeom prst="rect">
            <a:avLst/>
          </a:prstGeom>
        </p:spPr>
        <p:txBody>
          <a:bodyPr anchor="t" rtlCol="false" tIns="0" lIns="0" bIns="0" rIns="0">
            <a:spAutoFit/>
          </a:bodyPr>
          <a:lstStyle/>
          <a:p>
            <a:pPr algn="l">
              <a:lnSpc>
                <a:spcPts val="4673"/>
              </a:lnSpc>
            </a:pPr>
            <a:r>
              <a:rPr lang="en-US" sz="4867" spc="-399">
                <a:solidFill>
                  <a:srgbClr val="000000"/>
                </a:solidFill>
                <a:latin typeface="DM Sans"/>
              </a:rPr>
              <a:t>06.</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13145111"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8400872"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sp>
        <p:nvSpPr>
          <p:cNvPr name="TextBox 10" id="10"/>
          <p:cNvSpPr txBox="true"/>
          <p:nvPr/>
        </p:nvSpPr>
        <p:spPr>
          <a:xfrm rot="0">
            <a:off x="5340528" y="1267367"/>
            <a:ext cx="8306639" cy="117729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rPr>
              <a:t>Milestones</a:t>
            </a:r>
          </a:p>
        </p:txBody>
      </p:sp>
      <p:sp>
        <p:nvSpPr>
          <p:cNvPr name="TextBox 11" id="11"/>
          <p:cNvSpPr txBox="true"/>
          <p:nvPr/>
        </p:nvSpPr>
        <p:spPr>
          <a:xfrm rot="0">
            <a:off x="8238089"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05</a:t>
            </a:r>
          </a:p>
        </p:txBody>
      </p:sp>
      <p:sp>
        <p:nvSpPr>
          <p:cNvPr name="TextBox 12" id="12"/>
          <p:cNvSpPr txBox="true"/>
          <p:nvPr/>
        </p:nvSpPr>
        <p:spPr>
          <a:xfrm rot="0">
            <a:off x="12949362" y="5710725"/>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06</a:t>
            </a:r>
          </a:p>
        </p:txBody>
      </p:sp>
      <p:sp>
        <p:nvSpPr>
          <p:cNvPr name="TextBox 13" id="13"/>
          <p:cNvSpPr txBox="true"/>
          <p:nvPr/>
        </p:nvSpPr>
        <p:spPr>
          <a:xfrm rot="0">
            <a:off x="2167140" y="6468846"/>
            <a:ext cx="3514941" cy="1148717"/>
          </a:xfrm>
          <a:prstGeom prst="rect">
            <a:avLst/>
          </a:prstGeom>
        </p:spPr>
        <p:txBody>
          <a:bodyPr anchor="t" rtlCol="false" tIns="0" lIns="0" bIns="0" rIns="0">
            <a:spAutoFit/>
          </a:bodyPr>
          <a:lstStyle/>
          <a:p>
            <a:pPr algn="l">
              <a:lnSpc>
                <a:spcPts val="4679"/>
              </a:lnSpc>
            </a:pPr>
            <a:r>
              <a:rPr lang="en-US" sz="2999">
                <a:solidFill>
                  <a:srgbClr val="000000"/>
                </a:solidFill>
                <a:latin typeface="DM Sans"/>
              </a:rPr>
              <a:t>Announcements &amp; Alerts</a:t>
            </a:r>
          </a:p>
        </p:txBody>
      </p:sp>
      <p:sp>
        <p:nvSpPr>
          <p:cNvPr name="TextBox 14" id="14"/>
          <p:cNvSpPr txBox="true"/>
          <p:nvPr/>
        </p:nvSpPr>
        <p:spPr>
          <a:xfrm rot="0">
            <a:off x="12949362" y="6400266"/>
            <a:ext cx="2958675" cy="1148715"/>
          </a:xfrm>
          <a:prstGeom prst="rect">
            <a:avLst/>
          </a:prstGeom>
        </p:spPr>
        <p:txBody>
          <a:bodyPr anchor="t" rtlCol="false" tIns="0" lIns="0" bIns="0" rIns="0">
            <a:spAutoFit/>
          </a:bodyPr>
          <a:lstStyle/>
          <a:p>
            <a:pPr algn="l">
              <a:lnSpc>
                <a:spcPts val="4680"/>
              </a:lnSpc>
            </a:pPr>
            <a:r>
              <a:rPr lang="en-US" sz="3000">
                <a:solidFill>
                  <a:srgbClr val="000000"/>
                </a:solidFill>
                <a:latin typeface="DM Sans"/>
              </a:rPr>
              <a:t>Shared Photos &amp; Documents</a:t>
            </a:r>
          </a:p>
        </p:txBody>
      </p:sp>
      <p:sp>
        <p:nvSpPr>
          <p:cNvPr name="TextBox 15" id="15"/>
          <p:cNvSpPr txBox="true"/>
          <p:nvPr/>
        </p:nvSpPr>
        <p:spPr>
          <a:xfrm rot="0">
            <a:off x="13414442" y="6400266"/>
            <a:ext cx="3574833" cy="558165"/>
          </a:xfrm>
          <a:prstGeom prst="rect">
            <a:avLst/>
          </a:prstGeom>
        </p:spPr>
        <p:txBody>
          <a:bodyPr anchor="t" rtlCol="false" tIns="0" lIns="0" bIns="0" rIns="0">
            <a:spAutoFit/>
          </a:bodyPr>
          <a:lstStyle/>
          <a:p>
            <a:pPr algn="l">
              <a:lnSpc>
                <a:spcPts val="4680"/>
              </a:lnSpc>
            </a:pPr>
          </a:p>
        </p:txBody>
      </p:sp>
      <p:sp>
        <p:nvSpPr>
          <p:cNvPr name="Freeform 16" id="16"/>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8" id="18"/>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9" id="19"/>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0" id="20"/>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1" id="21"/>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2" id="22"/>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3" id="23"/>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TextBox 24" id="24"/>
          <p:cNvSpPr txBox="true"/>
          <p:nvPr/>
        </p:nvSpPr>
        <p:spPr>
          <a:xfrm rot="0">
            <a:off x="2167140"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04</a:t>
            </a:r>
          </a:p>
        </p:txBody>
      </p:sp>
      <p:sp>
        <p:nvSpPr>
          <p:cNvPr name="TextBox 25" id="25"/>
          <p:cNvSpPr txBox="true"/>
          <p:nvPr/>
        </p:nvSpPr>
        <p:spPr>
          <a:xfrm rot="0">
            <a:off x="8238089" y="6468846"/>
            <a:ext cx="3173388" cy="558165"/>
          </a:xfrm>
          <a:prstGeom prst="rect">
            <a:avLst/>
          </a:prstGeom>
        </p:spPr>
        <p:txBody>
          <a:bodyPr anchor="t" rtlCol="false" tIns="0" lIns="0" bIns="0" rIns="0">
            <a:spAutoFit/>
          </a:bodyPr>
          <a:lstStyle/>
          <a:p>
            <a:pPr algn="l">
              <a:lnSpc>
                <a:spcPts val="4680"/>
              </a:lnSpc>
            </a:pPr>
            <a:r>
              <a:rPr lang="en-US" sz="3000">
                <a:solidFill>
                  <a:srgbClr val="000000"/>
                </a:solidFill>
                <a:latin typeface="DM Sans"/>
              </a:rPr>
              <a:t>Expense Tracking</a:t>
            </a:r>
          </a:p>
        </p:txBody>
      </p:sp>
      <p:grpSp>
        <p:nvGrpSpPr>
          <p:cNvPr name="Group 26" id="26"/>
          <p:cNvGrpSpPr/>
          <p:nvPr/>
        </p:nvGrpSpPr>
        <p:grpSpPr>
          <a:xfrm rot="0">
            <a:off x="2227066" y="4823914"/>
            <a:ext cx="502056" cy="502056"/>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28" id="28"/>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sp>
        <p:nvSpPr>
          <p:cNvPr name="TextBox 29" id="29"/>
          <p:cNvSpPr txBox="true"/>
          <p:nvPr/>
        </p:nvSpPr>
        <p:spPr>
          <a:xfrm rot="0">
            <a:off x="1703407" y="3839664"/>
            <a:ext cx="2522385"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50 %</a:t>
            </a:r>
          </a:p>
        </p:txBody>
      </p:sp>
      <p:sp>
        <p:nvSpPr>
          <p:cNvPr name="TextBox 30" id="30"/>
          <p:cNvSpPr txBox="true"/>
          <p:nvPr/>
        </p:nvSpPr>
        <p:spPr>
          <a:xfrm rot="0">
            <a:off x="7933098" y="3805923"/>
            <a:ext cx="2502315"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75 %</a:t>
            </a:r>
          </a:p>
        </p:txBody>
      </p:sp>
      <p:sp>
        <p:nvSpPr>
          <p:cNvPr name="TextBox 31" id="31"/>
          <p:cNvSpPr txBox="true"/>
          <p:nvPr/>
        </p:nvSpPr>
        <p:spPr>
          <a:xfrm rot="0">
            <a:off x="12501642" y="3839664"/>
            <a:ext cx="2889776"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rPr>
              <a:t>100 %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 you very much!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491252" y="4650105"/>
            <a:ext cx="4959076"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Why?</a:t>
            </a:r>
          </a:p>
        </p:txBody>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9" id="9"/>
          <p:cNvSpPr txBox="true"/>
          <p:nvPr/>
        </p:nvSpPr>
        <p:spPr>
          <a:xfrm rot="0">
            <a:off x="6740684" y="1676400"/>
            <a:ext cx="10631483" cy="6553200"/>
          </a:xfrm>
          <a:prstGeom prst="rect">
            <a:avLst/>
          </a:prstGeom>
        </p:spPr>
        <p:txBody>
          <a:bodyPr anchor="t" rtlCol="false" tIns="0" lIns="0" bIns="0" rIns="0">
            <a:spAutoFit/>
          </a:bodyPr>
          <a:lstStyle/>
          <a:p>
            <a:pPr algn="just" marL="0" indent="0" lvl="0">
              <a:lnSpc>
                <a:spcPts val="7500"/>
              </a:lnSpc>
            </a:pPr>
            <a:r>
              <a:rPr lang="en-US" sz="3000" spc="179">
                <a:solidFill>
                  <a:srgbClr val="000000"/>
                </a:solidFill>
                <a:latin typeface="DM Sans"/>
              </a:rPr>
              <a:t>Living in a shared space with roommates can often lead to challenges in managing and splitting expenses, as well as keeping track of shared responsibilities. Our Roommate Expense and Task Management Application aims to simplify and streamline these processes, making communal living more organized and stress-free.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295247" y="4650105"/>
            <a:ext cx="6601463"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Overview</a:t>
            </a:r>
          </a:p>
        </p:txBody>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9" id="9"/>
          <p:cNvSpPr txBox="true"/>
          <p:nvPr/>
        </p:nvSpPr>
        <p:spPr>
          <a:xfrm rot="0">
            <a:off x="7896710" y="1359526"/>
            <a:ext cx="8904387" cy="7898774"/>
          </a:xfrm>
          <a:prstGeom prst="rect">
            <a:avLst/>
          </a:prstGeom>
        </p:spPr>
        <p:txBody>
          <a:bodyPr anchor="t" rtlCol="false" tIns="0" lIns="0" bIns="0" rIns="0">
            <a:spAutoFit/>
          </a:bodyPr>
          <a:lstStyle/>
          <a:p>
            <a:pPr algn="just" marL="905983" indent="-452991" lvl="1">
              <a:lnSpc>
                <a:spcPts val="10490"/>
              </a:lnSpc>
              <a:buFont typeface="Arial"/>
              <a:buChar char="•"/>
            </a:pPr>
            <a:r>
              <a:rPr lang="en-US" sz="4196" spc="251">
                <a:solidFill>
                  <a:srgbClr val="000000"/>
                </a:solidFill>
                <a:latin typeface="DM Sans"/>
              </a:rPr>
              <a:t>Enhanced Communication</a:t>
            </a:r>
          </a:p>
          <a:p>
            <a:pPr algn="just" marL="905983" indent="-452991" lvl="1">
              <a:lnSpc>
                <a:spcPts val="10490"/>
              </a:lnSpc>
              <a:buFont typeface="Arial"/>
              <a:buChar char="•"/>
            </a:pPr>
            <a:r>
              <a:rPr lang="en-US" sz="4196" spc="251">
                <a:solidFill>
                  <a:srgbClr val="000000"/>
                </a:solidFill>
                <a:latin typeface="DM Sans"/>
              </a:rPr>
              <a:t>Convenience</a:t>
            </a:r>
          </a:p>
          <a:p>
            <a:pPr algn="just" marL="905983" indent="-452991" lvl="1">
              <a:lnSpc>
                <a:spcPts val="10490"/>
              </a:lnSpc>
              <a:buFont typeface="Arial"/>
              <a:buChar char="•"/>
            </a:pPr>
            <a:r>
              <a:rPr lang="en-US" sz="4196" spc="251">
                <a:solidFill>
                  <a:srgbClr val="000000"/>
                </a:solidFill>
                <a:latin typeface="DM Sans"/>
              </a:rPr>
              <a:t>Makes management easier</a:t>
            </a:r>
          </a:p>
          <a:p>
            <a:pPr algn="just" marL="905983" indent="-452991" lvl="1">
              <a:lnSpc>
                <a:spcPts val="10490"/>
              </a:lnSpc>
              <a:buFont typeface="Arial"/>
              <a:buChar char="•"/>
            </a:pPr>
            <a:r>
              <a:rPr lang="en-US" sz="4196" spc="251">
                <a:solidFill>
                  <a:srgbClr val="000000"/>
                </a:solidFill>
                <a:latin typeface="DM Sans"/>
              </a:rPr>
              <a:t>Reduce Conflicts</a:t>
            </a:r>
          </a:p>
          <a:p>
            <a:pPr algn="just" marL="905983" indent="-452991" lvl="1">
              <a:lnSpc>
                <a:spcPts val="10490"/>
              </a:lnSpc>
              <a:buFont typeface="Arial"/>
              <a:buChar char="•"/>
            </a:pPr>
            <a:r>
              <a:rPr lang="en-US" sz="4196" spc="251">
                <a:solidFill>
                  <a:srgbClr val="000000"/>
                </a:solidFill>
                <a:latin typeface="DM Sans"/>
              </a:rPr>
              <a:t>Reminders</a:t>
            </a:r>
          </a:p>
          <a:p>
            <a:pPr algn="just" marL="0" indent="0" lvl="0">
              <a:lnSpc>
                <a:spcPts val="1049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295247" y="4650105"/>
            <a:ext cx="7252584"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rPr>
              <a:t>Target Users</a:t>
            </a:r>
          </a:p>
        </p:txBody>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9" id="9"/>
          <p:cNvSpPr txBox="true"/>
          <p:nvPr/>
        </p:nvSpPr>
        <p:spPr>
          <a:xfrm rot="0">
            <a:off x="9144000" y="2035038"/>
            <a:ext cx="8510646" cy="5988324"/>
          </a:xfrm>
          <a:prstGeom prst="rect">
            <a:avLst/>
          </a:prstGeom>
        </p:spPr>
        <p:txBody>
          <a:bodyPr anchor="t" rtlCol="false" tIns="0" lIns="0" bIns="0" rIns="0">
            <a:spAutoFit/>
          </a:bodyPr>
          <a:lstStyle/>
          <a:p>
            <a:pPr algn="l" marL="815105" indent="-407552" lvl="1">
              <a:lnSpc>
                <a:spcPts val="7928"/>
              </a:lnSpc>
              <a:buFont typeface="Arial"/>
              <a:buChar char="•"/>
            </a:pPr>
            <a:r>
              <a:rPr lang="en-US" sz="3775" spc="226">
                <a:solidFill>
                  <a:srgbClr val="000000"/>
                </a:solidFill>
                <a:latin typeface="DM Sans"/>
              </a:rPr>
              <a:t>Friends</a:t>
            </a:r>
          </a:p>
          <a:p>
            <a:pPr algn="l" marL="815105" indent="-407552" lvl="1">
              <a:lnSpc>
                <a:spcPts val="7928"/>
              </a:lnSpc>
              <a:buFont typeface="Arial"/>
              <a:buChar char="•"/>
            </a:pPr>
            <a:r>
              <a:rPr lang="en-US" sz="3775" spc="226">
                <a:solidFill>
                  <a:srgbClr val="000000"/>
                </a:solidFill>
                <a:latin typeface="DM Sans"/>
              </a:rPr>
              <a:t>Students</a:t>
            </a:r>
          </a:p>
          <a:p>
            <a:pPr algn="l" marL="815105" indent="-407552" lvl="1">
              <a:lnSpc>
                <a:spcPts val="7928"/>
              </a:lnSpc>
              <a:buFont typeface="Arial"/>
              <a:buChar char="•"/>
            </a:pPr>
            <a:r>
              <a:rPr lang="en-US" sz="3775" spc="226">
                <a:solidFill>
                  <a:srgbClr val="000000"/>
                </a:solidFill>
                <a:latin typeface="DM Sans"/>
              </a:rPr>
              <a:t>Temporary Residents</a:t>
            </a:r>
          </a:p>
          <a:p>
            <a:pPr algn="l" marL="815105" indent="-407552" lvl="1">
              <a:lnSpc>
                <a:spcPts val="7928"/>
              </a:lnSpc>
              <a:buFont typeface="Arial"/>
              <a:buChar char="•"/>
            </a:pPr>
            <a:r>
              <a:rPr lang="en-US" sz="3775" spc="226">
                <a:solidFill>
                  <a:srgbClr val="000000"/>
                </a:solidFill>
                <a:latin typeface="DM Sans"/>
              </a:rPr>
              <a:t>Family Members</a:t>
            </a:r>
          </a:p>
          <a:p>
            <a:pPr algn="l" marL="815105" indent="-407552" lvl="1">
              <a:lnSpc>
                <a:spcPts val="7928"/>
              </a:lnSpc>
              <a:buFont typeface="Arial"/>
              <a:buChar char="•"/>
            </a:pPr>
            <a:r>
              <a:rPr lang="en-US" sz="3775" spc="226">
                <a:solidFill>
                  <a:srgbClr val="000000"/>
                </a:solidFill>
                <a:latin typeface="DM Sans"/>
              </a:rPr>
              <a:t>Anyone living in a shared Accomodation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6128349" y="4650105"/>
            <a:ext cx="6031303" cy="1177290"/>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rPr>
              <a:t>Features</a:t>
            </a:r>
          </a:p>
        </p:txBody>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6899175" y="5815002"/>
            <a:ext cx="5038071" cy="3559266"/>
            <a:chOff x="0" y="0"/>
            <a:chExt cx="1048738" cy="740906"/>
          </a:xfrm>
        </p:grpSpPr>
        <p:sp>
          <p:nvSpPr>
            <p:cNvPr name="Freeform 4" id="4"/>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6899175" y="5816014"/>
            <a:ext cx="5038071" cy="668736"/>
            <a:chOff x="0" y="0"/>
            <a:chExt cx="1048738" cy="139206"/>
          </a:xfrm>
        </p:grpSpPr>
        <p:sp>
          <p:nvSpPr>
            <p:cNvPr name="Freeform 7" id="7"/>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8" id="8"/>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3311752" y="1820230"/>
            <a:ext cx="3032484" cy="6646539"/>
          </a:xfrm>
          <a:custGeom>
            <a:avLst/>
            <a:gdLst/>
            <a:ahLst/>
            <a:cxnLst/>
            <a:rect r="r" b="b" t="t" l="l"/>
            <a:pathLst>
              <a:path h="6646539" w="3032484">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7269470" y="5998394"/>
            <a:ext cx="3558025"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rPr>
              <a:t>Shared Documents/Photos</a:t>
            </a:r>
          </a:p>
        </p:txBody>
      </p:sp>
      <p:sp>
        <p:nvSpPr>
          <p:cNvPr name="Freeform 11" id="11"/>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2" id="12"/>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3" id="13"/>
          <p:cNvSpPr/>
          <p:nvPr/>
        </p:nvSpPr>
        <p:spPr>
          <a:xfrm flipH="false" flipV="false" rot="0">
            <a:off x="8492424" y="10005006"/>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4" id="14"/>
          <p:cNvSpPr/>
          <p:nvPr/>
        </p:nvSpPr>
        <p:spPr>
          <a:xfrm flipH="false" flipV="false" rot="-5400000">
            <a:off x="12341056" y="9689375"/>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5" id="15"/>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6" id="16"/>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7" id="17"/>
          <p:cNvSpPr txBox="true"/>
          <p:nvPr/>
        </p:nvSpPr>
        <p:spPr>
          <a:xfrm rot="0">
            <a:off x="7075025" y="6713350"/>
            <a:ext cx="4137951" cy="1316355"/>
          </a:xfrm>
          <a:prstGeom prst="rect">
            <a:avLst/>
          </a:prstGeom>
        </p:spPr>
        <p:txBody>
          <a:bodyPr anchor="t" rtlCol="false" tIns="0" lIns="0" bIns="0" rIns="0">
            <a:spAutoFit/>
          </a:bodyPr>
          <a:lstStyle/>
          <a:p>
            <a:pPr algn="l" marL="410209" indent="-205105" lvl="1">
              <a:lnSpc>
                <a:spcPts val="2564"/>
              </a:lnSpc>
              <a:buFont typeface="Arial"/>
              <a:buChar char="•"/>
            </a:pPr>
            <a:r>
              <a:rPr lang="en-US" sz="1899" spc="113">
                <a:solidFill>
                  <a:srgbClr val="000000"/>
                </a:solidFill>
                <a:latin typeface="DM Sans"/>
              </a:rPr>
              <a:t>Upload document/photo.</a:t>
            </a:r>
          </a:p>
          <a:p>
            <a:pPr algn="l" marL="410209" indent="-205105" lvl="1">
              <a:lnSpc>
                <a:spcPts val="2564"/>
              </a:lnSpc>
              <a:buFont typeface="Arial"/>
              <a:buChar char="•"/>
            </a:pPr>
            <a:r>
              <a:rPr lang="en-US" sz="1899" spc="113">
                <a:solidFill>
                  <a:srgbClr val="000000"/>
                </a:solidFill>
                <a:latin typeface="DM Sans"/>
              </a:rPr>
              <a:t>View and access documents/folders.</a:t>
            </a:r>
          </a:p>
          <a:p>
            <a:pPr algn="l" marL="410209" indent="-205105" lvl="1">
              <a:lnSpc>
                <a:spcPts val="2564"/>
              </a:lnSpc>
              <a:buFont typeface="Arial"/>
              <a:buChar char="•"/>
            </a:pPr>
            <a:r>
              <a:rPr lang="en-US" sz="1899" spc="113">
                <a:solidFill>
                  <a:srgbClr val="000000"/>
                </a:solidFill>
                <a:latin typeface="DM Sans"/>
              </a:rPr>
              <a:t>Delete documents/photo.</a:t>
            </a:r>
          </a:p>
        </p:txBody>
      </p:sp>
      <p:grpSp>
        <p:nvGrpSpPr>
          <p:cNvPr name="Group 18" id="18"/>
          <p:cNvGrpSpPr/>
          <p:nvPr/>
        </p:nvGrpSpPr>
        <p:grpSpPr>
          <a:xfrm rot="0">
            <a:off x="1028700" y="5816014"/>
            <a:ext cx="5038071" cy="3559266"/>
            <a:chOff x="0" y="0"/>
            <a:chExt cx="1048738" cy="740906"/>
          </a:xfrm>
        </p:grpSpPr>
        <p:sp>
          <p:nvSpPr>
            <p:cNvPr name="Freeform 19" id="19"/>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20" id="20"/>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28700" y="5816014"/>
            <a:ext cx="5038071" cy="668736"/>
            <a:chOff x="0" y="0"/>
            <a:chExt cx="1048738" cy="139206"/>
          </a:xfrm>
        </p:grpSpPr>
        <p:sp>
          <p:nvSpPr>
            <p:cNvPr name="Freeform 22" id="22"/>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3" id="23"/>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345712" y="5999406"/>
            <a:ext cx="4137951"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rPr>
              <a:t>Room Setup</a:t>
            </a:r>
          </a:p>
        </p:txBody>
      </p:sp>
      <p:sp>
        <p:nvSpPr>
          <p:cNvPr name="Freeform 25" id="25"/>
          <p:cNvSpPr/>
          <p:nvPr/>
        </p:nvSpPr>
        <p:spPr>
          <a:xfrm flipH="false" flipV="false" rot="0">
            <a:off x="-1558320" y="9539094"/>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TextBox 26" id="26"/>
          <p:cNvSpPr txBox="true"/>
          <p:nvPr/>
        </p:nvSpPr>
        <p:spPr>
          <a:xfrm rot="0">
            <a:off x="1143656" y="6713350"/>
            <a:ext cx="4137951" cy="1630680"/>
          </a:xfrm>
          <a:prstGeom prst="rect">
            <a:avLst/>
          </a:prstGeom>
        </p:spPr>
        <p:txBody>
          <a:bodyPr anchor="t" rtlCol="false" tIns="0" lIns="0" bIns="0" rIns="0">
            <a:spAutoFit/>
          </a:bodyPr>
          <a:lstStyle/>
          <a:p>
            <a:pPr algn="l" marL="410209" indent="-205105" lvl="1">
              <a:lnSpc>
                <a:spcPts val="2564"/>
              </a:lnSpc>
              <a:buFont typeface="Arial"/>
              <a:buChar char="•"/>
            </a:pPr>
            <a:r>
              <a:rPr lang="en-US" sz="1899" spc="113">
                <a:solidFill>
                  <a:srgbClr val="000000"/>
                </a:solidFill>
                <a:latin typeface="DM Sans"/>
              </a:rPr>
              <a:t>Mnemonic room codes for easy remembering and sharing.</a:t>
            </a:r>
          </a:p>
          <a:p>
            <a:pPr algn="l" marL="410209" indent="-205105" lvl="1">
              <a:lnSpc>
                <a:spcPts val="2564"/>
              </a:lnSpc>
              <a:buFont typeface="Arial"/>
              <a:buChar char="•"/>
            </a:pPr>
            <a:r>
              <a:rPr lang="en-US" sz="1899" spc="113">
                <a:solidFill>
                  <a:srgbClr val="000000"/>
                </a:solidFill>
                <a:latin typeface="DM Sans"/>
              </a:rPr>
              <a:t>Unique room identifiers for distinguishing shared spaces.</a:t>
            </a:r>
          </a:p>
        </p:txBody>
      </p:sp>
      <p:grpSp>
        <p:nvGrpSpPr>
          <p:cNvPr name="Group 27" id="27"/>
          <p:cNvGrpSpPr/>
          <p:nvPr/>
        </p:nvGrpSpPr>
        <p:grpSpPr>
          <a:xfrm rot="0">
            <a:off x="895652" y="1270153"/>
            <a:ext cx="5211192" cy="3873347"/>
            <a:chOff x="0" y="0"/>
            <a:chExt cx="1048738" cy="779500"/>
          </a:xfrm>
        </p:grpSpPr>
        <p:sp>
          <p:nvSpPr>
            <p:cNvPr name="Freeform 28" id="28"/>
            <p:cNvSpPr/>
            <p:nvPr/>
          </p:nvSpPr>
          <p:spPr>
            <a:xfrm flipH="false" flipV="false" rot="0">
              <a:off x="0" y="0"/>
              <a:ext cx="1048738" cy="779500"/>
            </a:xfrm>
            <a:custGeom>
              <a:avLst/>
              <a:gdLst/>
              <a:ahLst/>
              <a:cxnLst/>
              <a:rect r="r" b="b" t="t" l="l"/>
              <a:pathLst>
                <a:path h="779500" w="1048738">
                  <a:moveTo>
                    <a:pt x="50512" y="0"/>
                  </a:moveTo>
                  <a:lnTo>
                    <a:pt x="998226" y="0"/>
                  </a:lnTo>
                  <a:cubicBezTo>
                    <a:pt x="1011622" y="0"/>
                    <a:pt x="1024470" y="5322"/>
                    <a:pt x="1033943" y="14794"/>
                  </a:cubicBezTo>
                  <a:cubicBezTo>
                    <a:pt x="1043416" y="24267"/>
                    <a:pt x="1048738" y="37115"/>
                    <a:pt x="1048738" y="50512"/>
                  </a:cubicBezTo>
                  <a:lnTo>
                    <a:pt x="1048738" y="728989"/>
                  </a:lnTo>
                  <a:cubicBezTo>
                    <a:pt x="1048738" y="742385"/>
                    <a:pt x="1043416" y="755233"/>
                    <a:pt x="1033943" y="764706"/>
                  </a:cubicBezTo>
                  <a:cubicBezTo>
                    <a:pt x="1024470" y="774178"/>
                    <a:pt x="1011622" y="779500"/>
                    <a:pt x="998226" y="779500"/>
                  </a:cubicBezTo>
                  <a:lnTo>
                    <a:pt x="50512" y="779500"/>
                  </a:lnTo>
                  <a:cubicBezTo>
                    <a:pt x="22615" y="779500"/>
                    <a:pt x="0" y="756885"/>
                    <a:pt x="0" y="728989"/>
                  </a:cubicBezTo>
                  <a:lnTo>
                    <a:pt x="0" y="50512"/>
                  </a:lnTo>
                  <a:cubicBezTo>
                    <a:pt x="0" y="22615"/>
                    <a:pt x="22615" y="0"/>
                    <a:pt x="50512" y="0"/>
                  </a:cubicBezTo>
                  <a:close/>
                </a:path>
              </a:pathLst>
            </a:custGeom>
            <a:solidFill>
              <a:srgbClr val="8AB7E2"/>
            </a:solidFill>
            <a:ln w="19050" cap="rnd">
              <a:solidFill>
                <a:srgbClr val="000000"/>
              </a:solidFill>
              <a:prstDash val="solid"/>
              <a:round/>
            </a:ln>
          </p:spPr>
        </p:sp>
        <p:sp>
          <p:nvSpPr>
            <p:cNvPr name="TextBox 29" id="29"/>
            <p:cNvSpPr txBox="true"/>
            <p:nvPr/>
          </p:nvSpPr>
          <p:spPr>
            <a:xfrm>
              <a:off x="0" y="-38100"/>
              <a:ext cx="1048738" cy="8176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895652" y="1270153"/>
            <a:ext cx="5211192" cy="691716"/>
            <a:chOff x="0" y="0"/>
            <a:chExt cx="1048738" cy="139206"/>
          </a:xfrm>
        </p:grpSpPr>
        <p:sp>
          <p:nvSpPr>
            <p:cNvPr name="Freeform 31" id="31"/>
            <p:cNvSpPr/>
            <p:nvPr/>
          </p:nvSpPr>
          <p:spPr>
            <a:xfrm flipH="false" flipV="false" rot="0">
              <a:off x="0" y="0"/>
              <a:ext cx="1048738" cy="139206"/>
            </a:xfrm>
            <a:custGeom>
              <a:avLst/>
              <a:gdLst/>
              <a:ahLst/>
              <a:cxnLst/>
              <a:rect r="r" b="b" t="t" l="l"/>
              <a:pathLst>
                <a:path h="139206" w="1048738">
                  <a:moveTo>
                    <a:pt x="25256" y="0"/>
                  </a:moveTo>
                  <a:lnTo>
                    <a:pt x="1023482" y="0"/>
                  </a:lnTo>
                  <a:cubicBezTo>
                    <a:pt x="1030180" y="0"/>
                    <a:pt x="1036604" y="2661"/>
                    <a:pt x="1041340" y="7397"/>
                  </a:cubicBezTo>
                  <a:cubicBezTo>
                    <a:pt x="1046077" y="12134"/>
                    <a:pt x="1048738" y="18558"/>
                    <a:pt x="1048738" y="25256"/>
                  </a:cubicBezTo>
                  <a:lnTo>
                    <a:pt x="1048738" y="113950"/>
                  </a:lnTo>
                  <a:cubicBezTo>
                    <a:pt x="1048738" y="120648"/>
                    <a:pt x="1046077" y="127072"/>
                    <a:pt x="1041340" y="131809"/>
                  </a:cubicBezTo>
                  <a:cubicBezTo>
                    <a:pt x="1036604" y="136545"/>
                    <a:pt x="1030180" y="139206"/>
                    <a:pt x="1023482" y="139206"/>
                  </a:cubicBezTo>
                  <a:lnTo>
                    <a:pt x="25256" y="139206"/>
                  </a:lnTo>
                  <a:cubicBezTo>
                    <a:pt x="18558" y="139206"/>
                    <a:pt x="12134" y="136545"/>
                    <a:pt x="7397" y="131809"/>
                  </a:cubicBezTo>
                  <a:cubicBezTo>
                    <a:pt x="2661" y="127072"/>
                    <a:pt x="0" y="120648"/>
                    <a:pt x="0" y="113950"/>
                  </a:cubicBezTo>
                  <a:lnTo>
                    <a:pt x="0" y="25256"/>
                  </a:lnTo>
                  <a:cubicBezTo>
                    <a:pt x="0" y="18558"/>
                    <a:pt x="2661" y="12134"/>
                    <a:pt x="7397" y="7397"/>
                  </a:cubicBezTo>
                  <a:cubicBezTo>
                    <a:pt x="12134" y="2661"/>
                    <a:pt x="18558" y="0"/>
                    <a:pt x="25256" y="0"/>
                  </a:cubicBezTo>
                  <a:close/>
                </a:path>
              </a:pathLst>
            </a:custGeom>
            <a:solidFill>
              <a:srgbClr val="FFFFFF"/>
            </a:solidFill>
            <a:ln w="19050" cap="sq">
              <a:solidFill>
                <a:srgbClr val="000000"/>
              </a:solidFill>
              <a:prstDash val="solid"/>
              <a:miter/>
            </a:ln>
          </p:spPr>
        </p:sp>
        <p:sp>
          <p:nvSpPr>
            <p:cNvPr name="TextBox 32" id="32"/>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TextBox 33" id="33"/>
          <p:cNvSpPr txBox="true"/>
          <p:nvPr/>
        </p:nvSpPr>
        <p:spPr>
          <a:xfrm rot="0">
            <a:off x="1278673" y="1457559"/>
            <a:ext cx="3867918" cy="334126"/>
          </a:xfrm>
          <a:prstGeom prst="rect">
            <a:avLst/>
          </a:prstGeom>
        </p:spPr>
        <p:txBody>
          <a:bodyPr anchor="t" rtlCol="false" tIns="0" lIns="0" bIns="0" rIns="0">
            <a:spAutoFit/>
          </a:bodyPr>
          <a:lstStyle/>
          <a:p>
            <a:pPr algn="l">
              <a:lnSpc>
                <a:spcPts val="2580"/>
              </a:lnSpc>
            </a:pPr>
            <a:r>
              <a:rPr lang="en-US" sz="2205">
                <a:solidFill>
                  <a:srgbClr val="000000"/>
                </a:solidFill>
                <a:latin typeface="DM Sans"/>
              </a:rPr>
              <a:t>Authentication</a:t>
            </a:r>
          </a:p>
        </p:txBody>
      </p:sp>
      <p:sp>
        <p:nvSpPr>
          <p:cNvPr name="TextBox 34" id="34"/>
          <p:cNvSpPr txBox="true"/>
          <p:nvPr/>
        </p:nvSpPr>
        <p:spPr>
          <a:xfrm rot="0">
            <a:off x="895652" y="2025053"/>
            <a:ext cx="5171119" cy="3028315"/>
          </a:xfrm>
          <a:prstGeom prst="rect">
            <a:avLst/>
          </a:prstGeom>
        </p:spPr>
        <p:txBody>
          <a:bodyPr anchor="t" rtlCol="false" tIns="0" lIns="0" bIns="0" rIns="0">
            <a:spAutoFit/>
          </a:bodyPr>
          <a:lstStyle/>
          <a:p>
            <a:pPr algn="l" marL="410209" indent="-205105" lvl="1">
              <a:lnSpc>
                <a:spcPts val="2659"/>
              </a:lnSpc>
              <a:spcBef>
                <a:spcPct val="0"/>
              </a:spcBef>
              <a:buFont typeface="Arial"/>
              <a:buChar char="•"/>
            </a:pPr>
            <a:r>
              <a:rPr lang="en-US" sz="1899">
                <a:solidFill>
                  <a:srgbClr val="000000"/>
                </a:solidFill>
                <a:latin typeface="DM Sans"/>
              </a:rPr>
              <a:t>Login: Secure user login with email and password, or social media integration.</a:t>
            </a:r>
          </a:p>
          <a:p>
            <a:pPr algn="l" marL="410209" indent="-205105" lvl="1">
              <a:lnSpc>
                <a:spcPts val="2659"/>
              </a:lnSpc>
              <a:spcBef>
                <a:spcPct val="0"/>
              </a:spcBef>
              <a:buFont typeface="Arial"/>
              <a:buChar char="•"/>
            </a:pPr>
            <a:r>
              <a:rPr lang="en-US" sz="1899">
                <a:solidFill>
                  <a:srgbClr val="000000"/>
                </a:solidFill>
                <a:latin typeface="DM Sans"/>
              </a:rPr>
              <a:t>Sign Up: User registration process with input validation and account verification.</a:t>
            </a:r>
          </a:p>
          <a:p>
            <a:pPr algn="l" marL="410209" indent="-205105" lvl="1">
              <a:lnSpc>
                <a:spcPts val="2659"/>
              </a:lnSpc>
              <a:spcBef>
                <a:spcPct val="0"/>
              </a:spcBef>
              <a:buFont typeface="Arial"/>
              <a:buChar char="•"/>
            </a:pPr>
            <a:r>
              <a:rPr lang="en-US" sz="1899">
                <a:solidFill>
                  <a:srgbClr val="000000"/>
                </a:solidFill>
                <a:latin typeface="DM Sans"/>
              </a:rPr>
              <a:t>Forgot Password: Secure password reset functionality with email-based password recovery.</a:t>
            </a:r>
          </a:p>
          <a:p>
            <a:pPr algn="l" marL="410209" indent="-205105" lvl="1">
              <a:lnSpc>
                <a:spcPts val="2659"/>
              </a:lnSpc>
              <a:spcBef>
                <a:spcPct val="0"/>
              </a:spcBef>
              <a:buFont typeface="Arial"/>
              <a:buChar char="•"/>
            </a:pPr>
            <a:r>
              <a:rPr lang="en-US" sz="1899">
                <a:solidFill>
                  <a:srgbClr val="000000"/>
                </a:solidFill>
                <a:latin typeface="DM Sans"/>
              </a:rPr>
              <a:t>Encryption </a:t>
            </a:r>
          </a:p>
          <a:p>
            <a:pPr algn="l">
              <a:lnSpc>
                <a:spcPts val="2659"/>
              </a:lnSpc>
              <a:spcBef>
                <a:spcPct val="0"/>
              </a:spcBef>
            </a:pPr>
          </a:p>
        </p:txBody>
      </p:sp>
      <p:grpSp>
        <p:nvGrpSpPr>
          <p:cNvPr name="Group 35" id="35"/>
          <p:cNvGrpSpPr/>
          <p:nvPr/>
        </p:nvGrpSpPr>
        <p:grpSpPr>
          <a:xfrm rot="0">
            <a:off x="6899175" y="1261827"/>
            <a:ext cx="5212949" cy="3881673"/>
            <a:chOff x="0" y="0"/>
            <a:chExt cx="1048738" cy="780912"/>
          </a:xfrm>
        </p:grpSpPr>
        <p:sp>
          <p:nvSpPr>
            <p:cNvPr name="Freeform 36" id="36"/>
            <p:cNvSpPr/>
            <p:nvPr/>
          </p:nvSpPr>
          <p:spPr>
            <a:xfrm flipH="false" flipV="false" rot="0">
              <a:off x="0" y="0"/>
              <a:ext cx="1048738" cy="780912"/>
            </a:xfrm>
            <a:custGeom>
              <a:avLst/>
              <a:gdLst/>
              <a:ahLst/>
              <a:cxnLst/>
              <a:rect r="r" b="b" t="t" l="l"/>
              <a:pathLst>
                <a:path h="780912" w="1048738">
                  <a:moveTo>
                    <a:pt x="50495" y="0"/>
                  </a:moveTo>
                  <a:lnTo>
                    <a:pt x="998243" y="0"/>
                  </a:lnTo>
                  <a:cubicBezTo>
                    <a:pt x="1011635" y="0"/>
                    <a:pt x="1024478" y="5320"/>
                    <a:pt x="1033948" y="14789"/>
                  </a:cubicBezTo>
                  <a:cubicBezTo>
                    <a:pt x="1043418" y="24259"/>
                    <a:pt x="1048738" y="37103"/>
                    <a:pt x="1048738" y="50495"/>
                  </a:cubicBezTo>
                  <a:lnTo>
                    <a:pt x="1048738" y="730418"/>
                  </a:lnTo>
                  <a:cubicBezTo>
                    <a:pt x="1048738" y="743810"/>
                    <a:pt x="1043418" y="756653"/>
                    <a:pt x="1033948" y="766123"/>
                  </a:cubicBezTo>
                  <a:cubicBezTo>
                    <a:pt x="1024478" y="775592"/>
                    <a:pt x="1011635" y="780912"/>
                    <a:pt x="998243" y="780912"/>
                  </a:cubicBezTo>
                  <a:lnTo>
                    <a:pt x="50495" y="780912"/>
                  </a:lnTo>
                  <a:cubicBezTo>
                    <a:pt x="37103" y="780912"/>
                    <a:pt x="24259" y="775592"/>
                    <a:pt x="14789" y="766123"/>
                  </a:cubicBezTo>
                  <a:cubicBezTo>
                    <a:pt x="5320" y="756653"/>
                    <a:pt x="0" y="743810"/>
                    <a:pt x="0" y="730418"/>
                  </a:cubicBezTo>
                  <a:lnTo>
                    <a:pt x="0" y="50495"/>
                  </a:lnTo>
                  <a:cubicBezTo>
                    <a:pt x="0" y="37103"/>
                    <a:pt x="5320" y="24259"/>
                    <a:pt x="14789" y="14789"/>
                  </a:cubicBezTo>
                  <a:cubicBezTo>
                    <a:pt x="24259" y="5320"/>
                    <a:pt x="37103" y="0"/>
                    <a:pt x="50495" y="0"/>
                  </a:cubicBezTo>
                  <a:close/>
                </a:path>
              </a:pathLst>
            </a:custGeom>
            <a:solidFill>
              <a:srgbClr val="8AB7E2"/>
            </a:solidFill>
            <a:ln w="19050" cap="rnd">
              <a:solidFill>
                <a:srgbClr val="000000"/>
              </a:solidFill>
              <a:prstDash val="solid"/>
              <a:round/>
            </a:ln>
          </p:spPr>
        </p:sp>
        <p:sp>
          <p:nvSpPr>
            <p:cNvPr name="TextBox 37" id="37"/>
            <p:cNvSpPr txBox="true"/>
            <p:nvPr/>
          </p:nvSpPr>
          <p:spPr>
            <a:xfrm>
              <a:off x="0" y="-38100"/>
              <a:ext cx="1048738" cy="819012"/>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6899175" y="1261827"/>
            <a:ext cx="5212949" cy="691949"/>
            <a:chOff x="0" y="0"/>
            <a:chExt cx="1048738" cy="139206"/>
          </a:xfrm>
        </p:grpSpPr>
        <p:sp>
          <p:nvSpPr>
            <p:cNvPr name="Freeform 39" id="39"/>
            <p:cNvSpPr/>
            <p:nvPr/>
          </p:nvSpPr>
          <p:spPr>
            <a:xfrm flipH="false" flipV="false" rot="0">
              <a:off x="0" y="0"/>
              <a:ext cx="1048738" cy="139206"/>
            </a:xfrm>
            <a:custGeom>
              <a:avLst/>
              <a:gdLst/>
              <a:ahLst/>
              <a:cxnLst/>
              <a:rect r="r" b="b" t="t" l="l"/>
              <a:pathLst>
                <a:path h="139206" w="1048738">
                  <a:moveTo>
                    <a:pt x="25247" y="0"/>
                  </a:moveTo>
                  <a:lnTo>
                    <a:pt x="1023490" y="0"/>
                  </a:lnTo>
                  <a:cubicBezTo>
                    <a:pt x="1030186" y="0"/>
                    <a:pt x="1036608" y="2660"/>
                    <a:pt x="1041343" y="7395"/>
                  </a:cubicBezTo>
                  <a:cubicBezTo>
                    <a:pt x="1046078" y="12130"/>
                    <a:pt x="1048738" y="18551"/>
                    <a:pt x="1048738" y="25247"/>
                  </a:cubicBezTo>
                  <a:lnTo>
                    <a:pt x="1048738" y="113959"/>
                  </a:lnTo>
                  <a:cubicBezTo>
                    <a:pt x="1048738" y="120655"/>
                    <a:pt x="1046078" y="127076"/>
                    <a:pt x="1041343" y="131811"/>
                  </a:cubicBezTo>
                  <a:cubicBezTo>
                    <a:pt x="1036608" y="136546"/>
                    <a:pt x="1030186" y="139206"/>
                    <a:pt x="1023490" y="139206"/>
                  </a:cubicBezTo>
                  <a:lnTo>
                    <a:pt x="25247" y="139206"/>
                  </a:lnTo>
                  <a:cubicBezTo>
                    <a:pt x="18551" y="139206"/>
                    <a:pt x="12130" y="136546"/>
                    <a:pt x="7395" y="131811"/>
                  </a:cubicBezTo>
                  <a:cubicBezTo>
                    <a:pt x="2660" y="127076"/>
                    <a:pt x="0" y="120655"/>
                    <a:pt x="0" y="113959"/>
                  </a:cubicBezTo>
                  <a:lnTo>
                    <a:pt x="0" y="25247"/>
                  </a:lnTo>
                  <a:cubicBezTo>
                    <a:pt x="0" y="18551"/>
                    <a:pt x="2660" y="12130"/>
                    <a:pt x="7395" y="7395"/>
                  </a:cubicBezTo>
                  <a:cubicBezTo>
                    <a:pt x="12130" y="2660"/>
                    <a:pt x="18551" y="0"/>
                    <a:pt x="25247" y="0"/>
                  </a:cubicBezTo>
                  <a:close/>
                </a:path>
              </a:pathLst>
            </a:custGeom>
            <a:solidFill>
              <a:srgbClr val="FFFFFF"/>
            </a:solidFill>
            <a:ln w="19050" cap="sq">
              <a:solidFill>
                <a:srgbClr val="000000"/>
              </a:solidFill>
              <a:prstDash val="solid"/>
              <a:miter/>
            </a:ln>
          </p:spPr>
        </p:sp>
        <p:sp>
          <p:nvSpPr>
            <p:cNvPr name="TextBox 40" id="40"/>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TextBox 41" id="41"/>
          <p:cNvSpPr txBox="true"/>
          <p:nvPr/>
        </p:nvSpPr>
        <p:spPr>
          <a:xfrm rot="0">
            <a:off x="7282324" y="1449296"/>
            <a:ext cx="3869222" cy="334239"/>
          </a:xfrm>
          <a:prstGeom prst="rect">
            <a:avLst/>
          </a:prstGeom>
        </p:spPr>
        <p:txBody>
          <a:bodyPr anchor="t" rtlCol="false" tIns="0" lIns="0" bIns="0" rIns="0">
            <a:spAutoFit/>
          </a:bodyPr>
          <a:lstStyle/>
          <a:p>
            <a:pPr algn="l">
              <a:lnSpc>
                <a:spcPts val="2581"/>
              </a:lnSpc>
            </a:pPr>
            <a:r>
              <a:rPr lang="en-US" sz="2206">
                <a:solidFill>
                  <a:srgbClr val="000000"/>
                </a:solidFill>
                <a:latin typeface="DM Sans"/>
              </a:rPr>
              <a:t>Announcements</a:t>
            </a:r>
          </a:p>
        </p:txBody>
      </p:sp>
      <p:sp>
        <p:nvSpPr>
          <p:cNvPr name="TextBox 42" id="42"/>
          <p:cNvSpPr txBox="true"/>
          <p:nvPr/>
        </p:nvSpPr>
        <p:spPr>
          <a:xfrm rot="0">
            <a:off x="6899175" y="2034578"/>
            <a:ext cx="5212949" cy="3268980"/>
          </a:xfrm>
          <a:prstGeom prst="rect">
            <a:avLst/>
          </a:prstGeom>
        </p:spPr>
        <p:txBody>
          <a:bodyPr anchor="t" rtlCol="false" tIns="0" lIns="0" bIns="0" rIns="0">
            <a:spAutoFit/>
          </a:bodyPr>
          <a:lstStyle/>
          <a:p>
            <a:pPr algn="l" marL="410209" indent="-205105" lvl="1">
              <a:lnSpc>
                <a:spcPts val="2564"/>
              </a:lnSpc>
              <a:spcBef>
                <a:spcPct val="0"/>
              </a:spcBef>
              <a:buFont typeface="Arial"/>
              <a:buChar char="•"/>
            </a:pPr>
            <a:r>
              <a:rPr lang="en-US" sz="1899" spc="113">
                <a:solidFill>
                  <a:srgbClr val="000000"/>
                </a:solidFill>
                <a:latin typeface="DM Sans"/>
              </a:rPr>
              <a:t>C</a:t>
            </a:r>
            <a:r>
              <a:rPr lang="en-US" sz="1899" spc="113" u="none">
                <a:solidFill>
                  <a:srgbClr val="000000"/>
                </a:solidFill>
                <a:latin typeface="DM Sans"/>
              </a:rPr>
              <a:t>reate : Announcements with titles, descriptions, and attachments.</a:t>
            </a:r>
          </a:p>
          <a:p>
            <a:pPr algn="l" marL="410209" indent="-205105" lvl="1">
              <a:lnSpc>
                <a:spcPts val="2564"/>
              </a:lnSpc>
              <a:spcBef>
                <a:spcPct val="0"/>
              </a:spcBef>
              <a:buFont typeface="Arial"/>
              <a:buChar char="•"/>
            </a:pPr>
            <a:r>
              <a:rPr lang="en-US" sz="1899" spc="113" u="none">
                <a:solidFill>
                  <a:srgbClr val="000000"/>
                </a:solidFill>
                <a:latin typeface="DM Sans"/>
              </a:rPr>
              <a:t>View : announcements and their associated content.</a:t>
            </a:r>
          </a:p>
          <a:p>
            <a:pPr algn="l" marL="410209" indent="-205105" lvl="1">
              <a:lnSpc>
                <a:spcPts val="2564"/>
              </a:lnSpc>
              <a:spcBef>
                <a:spcPct val="0"/>
              </a:spcBef>
              <a:buFont typeface="Arial"/>
              <a:buChar char="•"/>
            </a:pPr>
            <a:r>
              <a:rPr lang="en-US" sz="1899" spc="113" u="none">
                <a:solidFill>
                  <a:srgbClr val="000000"/>
                </a:solidFill>
                <a:latin typeface="DM Sans"/>
              </a:rPr>
              <a:t>Edit : Existing announcements by updating their details.</a:t>
            </a:r>
          </a:p>
          <a:p>
            <a:pPr algn="l" marL="410209" indent="-205105" lvl="1">
              <a:lnSpc>
                <a:spcPts val="2564"/>
              </a:lnSpc>
              <a:spcBef>
                <a:spcPct val="0"/>
              </a:spcBef>
              <a:buFont typeface="Arial"/>
              <a:buChar char="•"/>
            </a:pPr>
            <a:r>
              <a:rPr lang="en-US" sz="1899" spc="113" u="none">
                <a:solidFill>
                  <a:srgbClr val="000000"/>
                </a:solidFill>
                <a:latin typeface="DM Sans"/>
              </a:rPr>
              <a:t>Remove : outdated or irrelevant announcements from the shared space.</a:t>
            </a:r>
          </a:p>
          <a:p>
            <a:pPr algn="l" marL="0" indent="0" lvl="0">
              <a:lnSpc>
                <a:spcPts val="2564"/>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3519877" y="2188897"/>
            <a:ext cx="3032484" cy="6646539"/>
          </a:xfrm>
          <a:custGeom>
            <a:avLst/>
            <a:gdLst/>
            <a:ahLst/>
            <a:cxnLst/>
            <a:rect r="r" b="b" t="t" l="l"/>
            <a:pathLst>
              <a:path h="6646539" w="3032484">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558320" y="9007111"/>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grpSp>
        <p:nvGrpSpPr>
          <p:cNvPr name="Group 11" id="11"/>
          <p:cNvGrpSpPr/>
          <p:nvPr/>
        </p:nvGrpSpPr>
        <p:grpSpPr>
          <a:xfrm rot="0">
            <a:off x="1028700" y="1408023"/>
            <a:ext cx="5038071" cy="3559266"/>
            <a:chOff x="0" y="0"/>
            <a:chExt cx="1048738" cy="740906"/>
          </a:xfrm>
        </p:grpSpPr>
        <p:sp>
          <p:nvSpPr>
            <p:cNvPr name="Freeform 12" id="12"/>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3" id="13"/>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28700" y="1408023"/>
            <a:ext cx="5038071" cy="668736"/>
            <a:chOff x="0" y="0"/>
            <a:chExt cx="1048738" cy="139206"/>
          </a:xfrm>
        </p:grpSpPr>
        <p:sp>
          <p:nvSpPr>
            <p:cNvPr name="Freeform 15" id="15"/>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6" id="16"/>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345712" y="1591415"/>
            <a:ext cx="4137951"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rPr>
              <a:t>Grocery List</a:t>
            </a:r>
          </a:p>
        </p:txBody>
      </p:sp>
      <p:sp>
        <p:nvSpPr>
          <p:cNvPr name="TextBox 18" id="18"/>
          <p:cNvSpPr txBox="true"/>
          <p:nvPr/>
        </p:nvSpPr>
        <p:spPr>
          <a:xfrm rot="0">
            <a:off x="1345712" y="2421114"/>
            <a:ext cx="4137951" cy="2259330"/>
          </a:xfrm>
          <a:prstGeom prst="rect">
            <a:avLst/>
          </a:prstGeom>
        </p:spPr>
        <p:txBody>
          <a:bodyPr anchor="t" rtlCol="false" tIns="0" lIns="0" bIns="0" rIns="0">
            <a:spAutoFit/>
          </a:bodyPr>
          <a:lstStyle/>
          <a:p>
            <a:pPr algn="l" marL="410209" indent="-205105" lvl="1">
              <a:lnSpc>
                <a:spcPts val="2564"/>
              </a:lnSpc>
              <a:buFont typeface="Arial"/>
              <a:buChar char="•"/>
            </a:pPr>
            <a:r>
              <a:rPr lang="en-US" sz="1899" spc="113">
                <a:solidFill>
                  <a:srgbClr val="000000"/>
                </a:solidFill>
                <a:latin typeface="DM Sans"/>
              </a:rPr>
              <a:t>Add grocery item to a common grocery list with quantity and notes.</a:t>
            </a:r>
          </a:p>
          <a:p>
            <a:pPr algn="l" marL="410209" indent="-205105" lvl="1">
              <a:lnSpc>
                <a:spcPts val="2564"/>
              </a:lnSpc>
              <a:buFont typeface="Arial"/>
              <a:buChar char="•"/>
            </a:pPr>
            <a:r>
              <a:rPr lang="en-US" sz="1899" spc="113">
                <a:solidFill>
                  <a:srgbClr val="000000"/>
                </a:solidFill>
                <a:latin typeface="DM Sans"/>
              </a:rPr>
              <a:t>Able to modify the grocery item details.</a:t>
            </a:r>
          </a:p>
          <a:p>
            <a:pPr algn="l" marL="410209" indent="-205105" lvl="1">
              <a:lnSpc>
                <a:spcPts val="2564"/>
              </a:lnSpc>
              <a:buFont typeface="Arial"/>
              <a:buChar char="•"/>
            </a:pPr>
            <a:r>
              <a:rPr lang="en-US" sz="1899" spc="113">
                <a:solidFill>
                  <a:srgbClr val="000000"/>
                </a:solidFill>
                <a:latin typeface="DM Sans"/>
              </a:rPr>
              <a:t>Delete grocery item from the common grocery list.</a:t>
            </a:r>
          </a:p>
        </p:txBody>
      </p:sp>
      <p:grpSp>
        <p:nvGrpSpPr>
          <p:cNvPr name="Group 19" id="19"/>
          <p:cNvGrpSpPr/>
          <p:nvPr/>
        </p:nvGrpSpPr>
        <p:grpSpPr>
          <a:xfrm rot="0">
            <a:off x="1028700" y="5484342"/>
            <a:ext cx="5038071" cy="3559266"/>
            <a:chOff x="0" y="0"/>
            <a:chExt cx="1048738" cy="740906"/>
          </a:xfrm>
        </p:grpSpPr>
        <p:sp>
          <p:nvSpPr>
            <p:cNvPr name="Freeform 20" id="20"/>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21" id="21"/>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028700" y="5484342"/>
            <a:ext cx="5038071" cy="668736"/>
            <a:chOff x="0" y="0"/>
            <a:chExt cx="1048738" cy="139206"/>
          </a:xfrm>
        </p:grpSpPr>
        <p:sp>
          <p:nvSpPr>
            <p:cNvPr name="Freeform 23" id="23"/>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4" id="24"/>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1345712" y="5667734"/>
            <a:ext cx="4137951"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rPr>
              <a:t>Tasks List</a:t>
            </a:r>
          </a:p>
        </p:txBody>
      </p:sp>
      <p:sp>
        <p:nvSpPr>
          <p:cNvPr name="TextBox 26" id="26"/>
          <p:cNvSpPr txBox="true"/>
          <p:nvPr/>
        </p:nvSpPr>
        <p:spPr>
          <a:xfrm rot="0">
            <a:off x="1345712" y="6497433"/>
            <a:ext cx="4137951" cy="2287905"/>
          </a:xfrm>
          <a:prstGeom prst="rect">
            <a:avLst/>
          </a:prstGeom>
        </p:spPr>
        <p:txBody>
          <a:bodyPr anchor="t" rtlCol="false" tIns="0" lIns="0" bIns="0" rIns="0">
            <a:spAutoFit/>
          </a:bodyPr>
          <a:lstStyle/>
          <a:p>
            <a:pPr algn="l" marL="410209" indent="-205105" lvl="1">
              <a:lnSpc>
                <a:spcPts val="2564"/>
              </a:lnSpc>
              <a:buFont typeface="Arial"/>
              <a:buChar char="•"/>
            </a:pPr>
            <a:r>
              <a:rPr lang="en-US" sz="1899" spc="113">
                <a:solidFill>
                  <a:srgbClr val="000000"/>
                </a:solidFill>
                <a:latin typeface="DM Sans"/>
              </a:rPr>
              <a:t>Assign tasks among roommates with a deadline and description.</a:t>
            </a:r>
          </a:p>
          <a:p>
            <a:pPr algn="l" marL="410209" indent="-205105" lvl="1">
              <a:lnSpc>
                <a:spcPts val="2564"/>
              </a:lnSpc>
              <a:buFont typeface="Arial"/>
              <a:buChar char="•"/>
            </a:pPr>
            <a:r>
              <a:rPr lang="en-US" sz="1899" spc="113">
                <a:solidFill>
                  <a:srgbClr val="000000"/>
                </a:solidFill>
                <a:latin typeface="DM Sans"/>
              </a:rPr>
              <a:t>Modify task and edit the task details.</a:t>
            </a:r>
          </a:p>
          <a:p>
            <a:pPr algn="l" marL="410209" indent="-205105" lvl="1">
              <a:lnSpc>
                <a:spcPts val="2564"/>
              </a:lnSpc>
              <a:buFont typeface="Arial"/>
              <a:buChar char="•"/>
            </a:pPr>
            <a:r>
              <a:rPr lang="en-US" sz="1899" spc="113">
                <a:solidFill>
                  <a:srgbClr val="000000"/>
                </a:solidFill>
                <a:latin typeface="DM Sans"/>
              </a:rPr>
              <a:t>Delete task once it is completed.</a:t>
            </a:r>
          </a:p>
        </p:txBody>
      </p:sp>
      <p:grpSp>
        <p:nvGrpSpPr>
          <p:cNvPr name="Group 27" id="27"/>
          <p:cNvGrpSpPr/>
          <p:nvPr/>
        </p:nvGrpSpPr>
        <p:grpSpPr>
          <a:xfrm rot="0">
            <a:off x="6692531" y="1408023"/>
            <a:ext cx="5038071" cy="3559266"/>
            <a:chOff x="0" y="0"/>
            <a:chExt cx="1048738" cy="740906"/>
          </a:xfrm>
        </p:grpSpPr>
        <p:sp>
          <p:nvSpPr>
            <p:cNvPr name="Freeform 28" id="28"/>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29" id="29"/>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6692531" y="1408023"/>
            <a:ext cx="5038071" cy="668736"/>
            <a:chOff x="0" y="0"/>
            <a:chExt cx="1048738" cy="139206"/>
          </a:xfrm>
        </p:grpSpPr>
        <p:sp>
          <p:nvSpPr>
            <p:cNvPr name="Freeform 31" id="31"/>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32" id="32"/>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TextBox 33" id="33"/>
          <p:cNvSpPr txBox="true"/>
          <p:nvPr/>
        </p:nvSpPr>
        <p:spPr>
          <a:xfrm rot="0">
            <a:off x="7009543" y="1591415"/>
            <a:ext cx="4137951"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rPr>
              <a:t>Expenses</a:t>
            </a:r>
          </a:p>
        </p:txBody>
      </p:sp>
      <p:sp>
        <p:nvSpPr>
          <p:cNvPr name="TextBox 34" id="34"/>
          <p:cNvSpPr txBox="true"/>
          <p:nvPr/>
        </p:nvSpPr>
        <p:spPr>
          <a:xfrm rot="0">
            <a:off x="7009543" y="2421114"/>
            <a:ext cx="4137951" cy="1964055"/>
          </a:xfrm>
          <a:prstGeom prst="rect">
            <a:avLst/>
          </a:prstGeom>
        </p:spPr>
        <p:txBody>
          <a:bodyPr anchor="t" rtlCol="false" tIns="0" lIns="0" bIns="0" rIns="0">
            <a:spAutoFit/>
          </a:bodyPr>
          <a:lstStyle/>
          <a:p>
            <a:pPr algn="l" marL="410209" indent="-205105" lvl="1">
              <a:lnSpc>
                <a:spcPts val="2564"/>
              </a:lnSpc>
              <a:buFont typeface="Arial"/>
              <a:buChar char="•"/>
            </a:pPr>
            <a:r>
              <a:rPr lang="en-US" sz="1899" spc="113">
                <a:solidFill>
                  <a:srgbClr val="000000"/>
                </a:solidFill>
                <a:latin typeface="DM Sans"/>
              </a:rPr>
              <a:t>Split bills paid by single roommate among multiple roommates.</a:t>
            </a:r>
          </a:p>
          <a:p>
            <a:pPr algn="l" marL="410209" indent="-205105" lvl="1">
              <a:lnSpc>
                <a:spcPts val="2564"/>
              </a:lnSpc>
              <a:buFont typeface="Arial"/>
              <a:buChar char="•"/>
            </a:pPr>
            <a:r>
              <a:rPr lang="en-US" sz="1899" spc="113">
                <a:solidFill>
                  <a:srgbClr val="000000"/>
                </a:solidFill>
                <a:latin typeface="DM Sans"/>
              </a:rPr>
              <a:t>Keep track of who owes who. </a:t>
            </a:r>
          </a:p>
          <a:p>
            <a:pPr algn="l" marL="410209" indent="-205105" lvl="1">
              <a:lnSpc>
                <a:spcPts val="2564"/>
              </a:lnSpc>
              <a:buFont typeface="Arial"/>
              <a:buChar char="•"/>
            </a:pPr>
            <a:r>
              <a:rPr lang="en-US" sz="1899" spc="113">
                <a:solidFill>
                  <a:srgbClr val="000000"/>
                </a:solidFill>
                <a:latin typeface="DM Sans"/>
              </a:rPr>
              <a:t>Settle up with a roommate by recording payment.</a:t>
            </a:r>
          </a:p>
        </p:txBody>
      </p:sp>
      <p:grpSp>
        <p:nvGrpSpPr>
          <p:cNvPr name="Group 35" id="35"/>
          <p:cNvGrpSpPr/>
          <p:nvPr/>
        </p:nvGrpSpPr>
        <p:grpSpPr>
          <a:xfrm rot="0">
            <a:off x="6824456" y="5484342"/>
            <a:ext cx="5038071" cy="3559266"/>
            <a:chOff x="0" y="0"/>
            <a:chExt cx="1048738" cy="740906"/>
          </a:xfrm>
        </p:grpSpPr>
        <p:sp>
          <p:nvSpPr>
            <p:cNvPr name="Freeform 36" id="36"/>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37" id="37"/>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6824456" y="5484342"/>
            <a:ext cx="5038071" cy="668736"/>
            <a:chOff x="0" y="0"/>
            <a:chExt cx="1048738" cy="139206"/>
          </a:xfrm>
        </p:grpSpPr>
        <p:sp>
          <p:nvSpPr>
            <p:cNvPr name="Freeform 39" id="39"/>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40" id="40"/>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TextBox 41" id="41"/>
          <p:cNvSpPr txBox="true"/>
          <p:nvPr/>
        </p:nvSpPr>
        <p:spPr>
          <a:xfrm rot="0">
            <a:off x="7141468" y="5667734"/>
            <a:ext cx="4137951"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rPr>
              <a:t>Email</a:t>
            </a:r>
          </a:p>
        </p:txBody>
      </p:sp>
      <p:sp>
        <p:nvSpPr>
          <p:cNvPr name="TextBox 42" id="42"/>
          <p:cNvSpPr txBox="true"/>
          <p:nvPr/>
        </p:nvSpPr>
        <p:spPr>
          <a:xfrm rot="0">
            <a:off x="7141468" y="6497433"/>
            <a:ext cx="4137951" cy="1954530"/>
          </a:xfrm>
          <a:prstGeom prst="rect">
            <a:avLst/>
          </a:prstGeom>
        </p:spPr>
        <p:txBody>
          <a:bodyPr anchor="t" rtlCol="false" tIns="0" lIns="0" bIns="0" rIns="0">
            <a:spAutoFit/>
          </a:bodyPr>
          <a:lstStyle/>
          <a:p>
            <a:pPr algn="l" marL="410209" indent="-205105" lvl="1">
              <a:lnSpc>
                <a:spcPts val="2564"/>
              </a:lnSpc>
              <a:buFont typeface="Arial"/>
              <a:buChar char="•"/>
            </a:pPr>
            <a:r>
              <a:rPr lang="en-US" sz="1899" spc="113">
                <a:solidFill>
                  <a:srgbClr val="000000"/>
                </a:solidFill>
                <a:latin typeface="DM Sans"/>
              </a:rPr>
              <a:t>Sends email whenever the alert is urgent.</a:t>
            </a:r>
          </a:p>
          <a:p>
            <a:pPr algn="l" marL="410209" indent="-205105" lvl="1">
              <a:lnSpc>
                <a:spcPts val="2564"/>
              </a:lnSpc>
              <a:buFont typeface="Arial"/>
              <a:buChar char="•"/>
            </a:pPr>
            <a:r>
              <a:rPr lang="en-US" sz="1899" spc="113">
                <a:solidFill>
                  <a:srgbClr val="000000"/>
                </a:solidFill>
                <a:latin typeface="DM Sans"/>
              </a:rPr>
              <a:t>Sends email to the person to whom a new task has been assigned.</a:t>
            </a:r>
          </a:p>
          <a:p>
            <a:pPr algn="l">
              <a:lnSpc>
                <a:spcPts val="2564"/>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5125720" y="4392123"/>
            <a:ext cx="8036560" cy="1177290"/>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rPr>
              <a:t>Mockup Pages</a:t>
            </a:r>
          </a:p>
        </p:txBody>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DAGF3zvNEwA</dc:identifier>
  <dcterms:modified xsi:type="dcterms:W3CDTF">2011-08-01T06:04:30Z</dcterms:modified>
  <cp:revision>1</cp:revision>
  <dc:title>RoomM8 </dc:title>
</cp:coreProperties>
</file>