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1" r:id="rId1"/>
    <p:sldMasterId id="2147483682" r:id="rId2"/>
  </p:sldMasterIdLst>
  <p:notesMasterIdLst>
    <p:notesMasterId r:id="rId31"/>
  </p:notesMasterIdLst>
  <p:sldIdLst>
    <p:sldId id="256" r:id="rId3"/>
    <p:sldId id="282" r:id="rId4"/>
    <p:sldId id="281" r:id="rId5"/>
    <p:sldId id="258" r:id="rId6"/>
    <p:sldId id="259" r:id="rId7"/>
    <p:sldId id="260" r:id="rId8"/>
    <p:sldId id="288" r:id="rId9"/>
    <p:sldId id="261" r:id="rId10"/>
    <p:sldId id="286" r:id="rId11"/>
    <p:sldId id="262" r:id="rId12"/>
    <p:sldId id="263" r:id="rId13"/>
    <p:sldId id="291" r:id="rId14"/>
    <p:sldId id="279" r:id="rId15"/>
    <p:sldId id="284" r:id="rId16"/>
    <p:sldId id="285" r:id="rId17"/>
    <p:sldId id="289" r:id="rId18"/>
    <p:sldId id="295" r:id="rId19"/>
    <p:sldId id="296" r:id="rId20"/>
    <p:sldId id="292" r:id="rId21"/>
    <p:sldId id="297" r:id="rId22"/>
    <p:sldId id="298" r:id="rId23"/>
    <p:sldId id="299" r:id="rId24"/>
    <p:sldId id="302" r:id="rId25"/>
    <p:sldId id="294" r:id="rId26"/>
    <p:sldId id="300" r:id="rId27"/>
    <p:sldId id="276" r:id="rId28"/>
    <p:sldId id="301" r:id="rId29"/>
    <p:sldId id="287" r:id="rId3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7373"/>
    <a:srgbClr val="D9D9D9"/>
    <a:srgbClr val="F2F2F2"/>
    <a:srgbClr val="571F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87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059386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91014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48260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97507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52733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80137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39801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98242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30033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85376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59505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3111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84617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56693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36613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96091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55495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76713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94924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14" name="Shape 4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00268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4602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5952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4318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6421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7145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5378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17072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03910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6305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1122362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623887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23887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3"/>
            <a:ext cx="4351336" cy="788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Shape 106"/>
          <p:cNvSpPr>
            <a:spLocks noGrp="1"/>
          </p:cNvSpPr>
          <p:nvPr>
            <p:ph type="pic" idx="2"/>
          </p:nvPr>
        </p:nvSpPr>
        <p:spPr>
          <a:xfrm>
            <a:off x="3887391" y="987425"/>
            <a:ext cx="4629150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3887391" y="987425"/>
            <a:ext cx="4629150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2"/>
          </p:nvPr>
        </p:nvSpPr>
        <p:spPr>
          <a:xfrm>
            <a:off x="629841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0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0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623887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23887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3"/>
            <a:ext cx="4351336" cy="788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pic" idx="2"/>
          </p:nvPr>
        </p:nvSpPr>
        <p:spPr>
          <a:xfrm>
            <a:off x="3887391" y="987425"/>
            <a:ext cx="4629150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3887391" y="987425"/>
            <a:ext cx="4629150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2"/>
          </p:nvPr>
        </p:nvSpPr>
        <p:spPr>
          <a:xfrm>
            <a:off x="629841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0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0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6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jpg"/><Relationship Id="rId5" Type="http://schemas.openxmlformats.org/officeDocument/2006/relationships/image" Target="../media/image30.jpe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22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logos.wikia.com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www.dreamstime.com/" TargetMode="External"/><Relationship Id="rId5" Type="http://schemas.openxmlformats.org/officeDocument/2006/relationships/hyperlink" Target="http://www.zazzle.com/" TargetMode="External"/><Relationship Id="rId4" Type="http://schemas.openxmlformats.org/officeDocument/2006/relationships/hyperlink" Target="https://www.google.com/maps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1F27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ctrTitle"/>
          </p:nvPr>
        </p:nvSpPr>
        <p:spPr>
          <a:xfrm>
            <a:off x="685800" y="1122362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/>
              <a:t>Zen Routing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subTitle" idx="1"/>
          </p:nvPr>
        </p:nvSpPr>
        <p:spPr>
          <a:xfrm>
            <a:off x="1143000" y="4021287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Justin Lewis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Pablo Dominguez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/>
          </a:p>
          <a:p>
            <a:pPr lvl="0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Faculty: Dr. Jean-Francois Chamberland</a:t>
            </a:r>
          </a:p>
          <a:p>
            <a:pPr lvl="0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Texas A&amp;M University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Shape 2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4861" y="298450"/>
            <a:ext cx="1531937" cy="155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Driving </a:t>
            </a:r>
            <a:r>
              <a:rPr lang="en-US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Zen Factors </a:t>
            </a: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</p:txBody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/>
              <a:t>Generalized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914400" marR="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arenR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Traffic </a:t>
            </a:r>
            <a:r>
              <a:rPr lang="en-US" dirty="0"/>
              <a:t>congestion</a:t>
            </a:r>
          </a:p>
          <a:p>
            <a:pPr marL="914400" marR="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arenR"/>
            </a:pPr>
            <a:r>
              <a:rPr lang="en-US" dirty="0"/>
              <a:t>Route variability</a:t>
            </a:r>
          </a:p>
          <a:p>
            <a:pPr marL="914400" marR="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arenR"/>
            </a:pPr>
            <a:r>
              <a:rPr lang="en-US" dirty="0"/>
              <a:t>Route comfortability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7966" r="17980" b="18906"/>
          <a:stretch/>
        </p:blipFill>
        <p:spPr>
          <a:xfrm>
            <a:off x="4378779" y="1950696"/>
            <a:ext cx="4136571" cy="46036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Zenness Metric</a:t>
            </a:r>
            <a:endParaRPr lang="en-US" dirty="0"/>
          </a:p>
        </p:txBody>
      </p:sp>
      <p:pic>
        <p:nvPicPr>
          <p:cNvPr id="261" name="Shape 261" descr="Image result for zen symbol"/>
          <p:cNvPicPr preferRelativeResize="0"/>
          <p:nvPr/>
        </p:nvPicPr>
        <p:blipFill rotWithShape="1">
          <a:blip r:embed="rId3">
            <a:alphaModFix/>
          </a:blip>
          <a:srcRect l="28710" r="27321"/>
          <a:stretch/>
        </p:blipFill>
        <p:spPr>
          <a:xfrm>
            <a:off x="7172250" y="365125"/>
            <a:ext cx="1343100" cy="16050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628650" y="2717278"/>
                <a:ext cx="8360230" cy="106048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𝑍𝑒𝑛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𝑆𝑐𝑜𝑟𝑒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𝑐𝑢𝑟𝑟𝑒𝑛𝑡</m:t>
                                      </m:r>
                                    </m:sub>
                                  </m:sSub>
                                  <m: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𝑏𝑎𝑠𝑒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𝑏𝑎𝑠𝑒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800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𝑠𝑒𝑔𝑚𝑒𝑛𝑡</m:t>
                          </m:r>
                        </m:sub>
                      </m:sSub>
                    </m:oMath>
                  </m:oMathPara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717278"/>
                <a:ext cx="8360230" cy="106048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628650" y="5286375"/>
            <a:ext cx="7128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u="sng" dirty="0" smtClean="0">
                <a:latin typeface="Calibri" panose="020F0502020204030204" pitchFamily="34" charset="0"/>
              </a:rPr>
              <a:t>Note</a:t>
            </a:r>
            <a:r>
              <a:rPr lang="en-US" sz="2800" dirty="0" smtClean="0">
                <a:latin typeface="Calibri" panose="020F0502020204030204" pitchFamily="34" charset="0"/>
              </a:rPr>
              <a:t>:  smaller Zen Scores   </a:t>
            </a:r>
            <a:r>
              <a:rPr lang="en-US" sz="2800" dirty="0" smtClean="0">
                <a:latin typeface="Calibri" panose="020F0502020204030204" pitchFamily="34" charset="0"/>
                <a:sym typeface="Wingdings" panose="05000000000000000000" pitchFamily="2" charset="2"/>
              </a:rPr>
              <a:t>&lt;=&gt;   less stressful</a:t>
            </a:r>
            <a:r>
              <a:rPr lang="en-US" sz="2800" dirty="0" smtClean="0">
                <a:latin typeface="Calibri" panose="020F0502020204030204" pitchFamily="34" charset="0"/>
              </a:rPr>
              <a:t> </a:t>
            </a:r>
            <a:endParaRPr lang="en-US" sz="28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Congestion </a:t>
            </a:r>
            <a:r>
              <a:rPr lang="en-US" dirty="0"/>
              <a:t>Data Source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5" name="Shape 35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28650" y="1825625"/>
                <a:ext cx="7886700" cy="4351200"/>
              </a:xfrm>
              <a:prstGeom prst="rect">
                <a:avLst/>
              </a:prstGeom>
            </p:spPr>
            <p:txBody>
              <a:bodyPr lIns="91425" tIns="91425" rIns="91425" bIns="91425" anchor="t" anchorCtr="0">
                <a:noAutofit/>
              </a:bodyPr>
              <a:lstStyle/>
              <a:p>
                <a:pPr marL="457200" lvl="0" indent="-228600" rtl="0">
                  <a:spcBef>
                    <a:spcPts val="0"/>
                  </a:spcBef>
                </a:pPr>
                <a:r>
                  <a:rPr lang="en-US" dirty="0" smtClean="0"/>
                  <a:t>Obtained </a:t>
                </a:r>
                <a:r>
                  <a:rPr lang="en-US" dirty="0"/>
                  <a:t>indirectly from Google Maps API </a:t>
                </a:r>
                <a:r>
                  <a:rPr lang="en-US" dirty="0" smtClean="0"/>
                  <a:t>services</a:t>
                </a:r>
              </a:p>
              <a:p>
                <a:pPr marL="1143000" lvl="1" indent="-457200">
                  <a:spcBef>
                    <a:spcPts val="0"/>
                  </a:spcBef>
                  <a:buFont typeface="+mj-lt"/>
                  <a:buAutoNum type="alphaLcParenR"/>
                </a:pPr>
                <a:r>
                  <a:rPr lang="en-US" dirty="0" smtClean="0"/>
                  <a:t>Uncongested time	=&gt;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𝑏𝑎𝑠𝑒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1143000" lvl="1" indent="-457200">
                  <a:spcBef>
                    <a:spcPts val="0"/>
                  </a:spcBef>
                  <a:buFont typeface="+mj-lt"/>
                  <a:buAutoNum type="alphaLcParenR"/>
                </a:pPr>
                <a:r>
                  <a:rPr lang="en-US" dirty="0" smtClean="0"/>
                  <a:t>Current time		=&gt;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𝑐𝑢𝑟𝑟𝑒𝑛𝑡</m:t>
                        </m:r>
                      </m:sub>
                    </m:sSub>
                  </m:oMath>
                </a14:m>
                <a:endParaRPr lang="en-US" dirty="0"/>
              </a:p>
              <a:p>
                <a:pPr marL="457200" lvl="0" indent="-228600" rtl="0">
                  <a:spcBef>
                    <a:spcPts val="0"/>
                  </a:spcBef>
                </a:pPr>
                <a:r>
                  <a:rPr lang="en-US" dirty="0"/>
                  <a:t>Added trip time correlated with traffic congestion</a:t>
                </a:r>
              </a:p>
              <a:p>
                <a:pPr marL="0" lvl="0" indent="0">
                  <a:spcBef>
                    <a:spcPts val="0"/>
                  </a:spcBef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355" name="Shape 35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28650" y="1825625"/>
                <a:ext cx="7886700" cy="4351200"/>
              </a:xfrm>
              <a:prstGeom prst="rect">
                <a:avLst/>
              </a:prstGeom>
              <a:blipFill rotWithShape="0">
                <a:blip r:embed="rId3"/>
                <a:stretch>
                  <a:fillRect t="-1261" r="-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6" name="Shape 3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450" y="4146497"/>
            <a:ext cx="5609725" cy="113012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782735" y="6003746"/>
                <a:ext cx="2704779" cy="523220"/>
              </a:xfrm>
              <a:prstGeom prst="rect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𝑐𝑢𝑟𝑟𝑒𝑛𝑡</m:t>
                          </m:r>
                        </m:sub>
                      </m:sSub>
                      <m:r>
                        <a:rPr lang="en-US" sz="280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𝑏𝑎𝑠𝑒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2735" y="6003746"/>
                <a:ext cx="2704779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Bent-Up Arrow 2"/>
          <p:cNvSpPr/>
          <p:nvPr/>
        </p:nvSpPr>
        <p:spPr>
          <a:xfrm rot="5400000">
            <a:off x="3495372" y="5462016"/>
            <a:ext cx="1167167" cy="98608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3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505" y="1796597"/>
            <a:ext cx="5629275" cy="3829050"/>
          </a:xfrm>
          <a:prstGeom prst="rect">
            <a:avLst/>
          </a:prstGeom>
        </p:spPr>
      </p:pic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Optimal Path Choice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 smtClean="0"/>
              <a:t>Dijkstra's Algorithm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lang="en-US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2493" y="3147331"/>
            <a:ext cx="1704975" cy="381000"/>
          </a:xfrm>
          <a:prstGeom prst="rect">
            <a:avLst/>
          </a:prstGeom>
        </p:spPr>
      </p:pic>
      <p:sp>
        <p:nvSpPr>
          <p:cNvPr id="12" name="Shape 369"/>
          <p:cNvSpPr txBox="1">
            <a:spLocks/>
          </p:cNvSpPr>
          <p:nvPr/>
        </p:nvSpPr>
        <p:spPr>
          <a:xfrm>
            <a:off x="410939" y="5760585"/>
            <a:ext cx="7886700" cy="7994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57200" indent="-228600">
              <a:spcBef>
                <a:spcPts val="0"/>
              </a:spcBef>
            </a:pPr>
            <a:r>
              <a:rPr lang="en-US" dirty="0" smtClean="0"/>
              <a:t>Finds shortest path which minimizes sum of weight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l="32948" r="32256"/>
          <a:stretch/>
        </p:blipFill>
        <p:spPr>
          <a:xfrm>
            <a:off x="6102449" y="4064350"/>
            <a:ext cx="1358900" cy="93345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060024" y="3786846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Edge Weight:</a:t>
            </a:r>
            <a:endParaRPr lang="en-US" sz="1800" u="sng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38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Multi-Objective Optimization: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 smtClean="0"/>
              <a:t>Chosen objectives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lphaLcParenR"/>
            </a:pPr>
            <a:r>
              <a:rPr lang="en-US" sz="24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Driving time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lphaLcParenR"/>
            </a:pPr>
            <a:r>
              <a:rPr lang="en-US" dirty="0" smtClean="0"/>
              <a:t>Zenness</a:t>
            </a:r>
            <a:endParaRPr lang="en-US" sz="24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/>
            <a:r>
              <a:rPr lang="en-US" dirty="0" smtClean="0"/>
              <a:t>Issues: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/>
              <a:t>Factor tradeoff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/>
              <a:t>Dijkstra’s Algorithm</a:t>
            </a:r>
          </a:p>
        </p:txBody>
      </p:sp>
      <p:pic>
        <p:nvPicPr>
          <p:cNvPr id="1032" name="Picture 8" descr="Image result for time symb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475" y="2105800"/>
            <a:ext cx="1473200" cy="147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Shape 261" descr="Image result for zen symbol"/>
          <p:cNvPicPr preferRelativeResize="0"/>
          <p:nvPr/>
        </p:nvPicPr>
        <p:blipFill rotWithShape="1">
          <a:blip r:embed="rId4">
            <a:alphaModFix/>
          </a:blip>
          <a:srcRect l="28710" r="27321"/>
          <a:stretch/>
        </p:blipFill>
        <p:spPr>
          <a:xfrm>
            <a:off x="6956350" y="1910900"/>
            <a:ext cx="1559000" cy="1863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6127839" y="2580790"/>
            <a:ext cx="641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Calibri" panose="020F0502020204030204" pitchFamily="34" charset="0"/>
              </a:rPr>
              <a:t>VS.</a:t>
            </a:r>
            <a:endParaRPr lang="en-US" sz="2800" i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24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Multi-Objective Solution: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 reduction</a:t>
            </a:r>
          </a:p>
          <a:p>
            <a:pPr marL="800100" lvl="1" indent="-34290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dirty="0" smtClean="0"/>
              <a:t>Start :	multi-objective</a:t>
            </a:r>
          </a:p>
          <a:p>
            <a:pPr marL="800100" lvl="1" indent="-34290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  :	single objective </a:t>
            </a:r>
            <a:endParaRPr lang="en-US" dirty="0"/>
          </a:p>
          <a:p>
            <a:pPr marL="800100" lvl="1" indent="-342900"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en-US" dirty="0"/>
          </a:p>
          <a:p>
            <a:pPr lvl="0" indent="-228600">
              <a:spcBef>
                <a:spcPts val="0"/>
              </a:spcBef>
            </a:pPr>
            <a:r>
              <a:rPr lang="en-US" dirty="0" smtClean="0"/>
              <a:t>Weighted sum of factors</a:t>
            </a:r>
            <a:endParaRPr lang="en-US" dirty="0"/>
          </a:p>
          <a:p>
            <a:pPr marL="800100" lvl="1" indent="-34290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dirty="0" smtClean="0"/>
              <a:t>Defines new single objective</a:t>
            </a:r>
            <a:endParaRPr lang="en-US" dirty="0"/>
          </a:p>
          <a:p>
            <a:pPr marL="457200" lvl="1" indent="0">
              <a:spcBef>
                <a:spcPts val="0"/>
              </a:spcBef>
              <a:buNone/>
            </a:pPr>
            <a:endParaRPr lang="en-US" sz="24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8" descr="Image result for time symb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361" y="1641343"/>
            <a:ext cx="1473200" cy="147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Shape 261" descr="Image result for zen symbol"/>
          <p:cNvPicPr preferRelativeResize="0"/>
          <p:nvPr/>
        </p:nvPicPr>
        <p:blipFill rotWithShape="1">
          <a:blip r:embed="rId4">
            <a:alphaModFix/>
          </a:blip>
          <a:srcRect l="28710" r="27321"/>
          <a:stretch/>
        </p:blipFill>
        <p:spPr>
          <a:xfrm>
            <a:off x="7348236" y="1446443"/>
            <a:ext cx="1559000" cy="1863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Straight Arrow Connector 2"/>
          <p:cNvCxnSpPr/>
          <p:nvPr/>
        </p:nvCxnSpPr>
        <p:spPr>
          <a:xfrm>
            <a:off x="6008914" y="3114543"/>
            <a:ext cx="1770743" cy="1336847"/>
          </a:xfrm>
          <a:prstGeom prst="straightConnector1">
            <a:avLst/>
          </a:prstGeom>
          <a:ln w="952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056450" y="4905829"/>
            <a:ext cx="0" cy="1459726"/>
          </a:xfrm>
          <a:prstGeom prst="straightConnector1">
            <a:avLst/>
          </a:prstGeom>
          <a:ln w="952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273628" y="4427409"/>
                <a:ext cx="3193143" cy="2084545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</a:rPr>
                        <m:t>Given</m:t>
                      </m:r>
                      <m:r>
                        <a:rPr lang="en-US" sz="16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</a:rPr>
                        <m:t>path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>
                          <a:latin typeface="Cambria Math" panose="02040503050406030204" pitchFamily="18" charset="0"/>
                        </a:rPr>
                        <m:t> , 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</a:rPr>
                        <m:t>path</m:t>
                      </m:r>
                      <m:r>
                        <a:rPr lang="en-US" sz="16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</a:rPr>
                        <m:t>factors</m:t>
                      </m:r>
                      <m:r>
                        <a:rPr lang="en-US" sz="1600">
                          <a:latin typeface="Cambria Math" panose="02040503050406030204" pitchFamily="18" charset="0"/>
                        </a:rPr>
                        <m:t>   </m:t>
                      </m:r>
                      <m:acc>
                        <m:accPr>
                          <m:chr m:val="⃑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b="0" i="1" dirty="0" smtClean="0">
                  <a:latin typeface="Cambria Math" panose="02040503050406030204" pitchFamily="18" charset="0"/>
                </a:endParaRPr>
              </a:p>
              <a:p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𝑎𝑙𝑙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𝑎𝑙𝑙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628" y="4427409"/>
                <a:ext cx="3193143" cy="208454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452937" y="3155554"/>
                <a:ext cx="87530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𝑡𝑖𝑚𝑒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2937" y="3155554"/>
                <a:ext cx="875304" cy="400110"/>
              </a:xfrm>
              <a:prstGeom prst="rect">
                <a:avLst/>
              </a:prstGeom>
              <a:blipFill rotWithShape="0">
                <a:blip r:embed="rId6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8127736" y="3309443"/>
                <a:ext cx="76412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𝑧𝑒𝑛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7736" y="3309443"/>
                <a:ext cx="764120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/>
          <p:cNvGrpSpPr/>
          <p:nvPr/>
        </p:nvGrpSpPr>
        <p:grpSpPr>
          <a:xfrm>
            <a:off x="7775960" y="4336118"/>
            <a:ext cx="532434" cy="540258"/>
            <a:chOff x="6795807" y="5644527"/>
            <a:chExt cx="532434" cy="540258"/>
          </a:xfrm>
        </p:grpSpPr>
        <p:sp>
          <p:nvSpPr>
            <p:cNvPr id="22" name="Oval 21"/>
            <p:cNvSpPr/>
            <p:nvPr/>
          </p:nvSpPr>
          <p:spPr>
            <a:xfrm>
              <a:off x="6795807" y="5644527"/>
              <a:ext cx="532434" cy="53243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879208" y="5661565"/>
              <a:ext cx="3946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+</a:t>
              </a:r>
              <a:endParaRPr lang="en-US" sz="2800" dirty="0"/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8042177" y="3114543"/>
            <a:ext cx="0" cy="1170984"/>
          </a:xfrm>
          <a:prstGeom prst="straightConnector1">
            <a:avLst/>
          </a:prstGeom>
          <a:ln w="952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7604525" y="6311899"/>
                <a:ext cx="90973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4525" y="6311899"/>
                <a:ext cx="909736" cy="400110"/>
              </a:xfrm>
              <a:prstGeom prst="rect">
                <a:avLst/>
              </a:prstGeom>
              <a:blipFill rotWithShape="0">
                <a:blip r:embed="rId8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903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</a:t>
            </a:r>
            <a:r>
              <a:rPr lang="en-US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Factor Weights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indent="-457200">
              <a:spcBef>
                <a:spcPts val="0"/>
              </a:spcBef>
            </a:pPr>
            <a:r>
              <a:rPr lang="en-US" dirty="0" smtClean="0"/>
              <a:t>Define individual route preferences</a:t>
            </a:r>
          </a:p>
          <a:p>
            <a:pPr marL="457200" indent="-457200">
              <a:spcBef>
                <a:spcPts val="0"/>
              </a:spcBef>
            </a:pPr>
            <a:r>
              <a:rPr lang="en-US" dirty="0" smtClean="0"/>
              <a:t>Factor </a:t>
            </a:r>
            <a:r>
              <a:rPr lang="en-US" dirty="0"/>
              <a:t>weights =&gt; factor </a:t>
            </a:r>
            <a:r>
              <a:rPr lang="en-US" dirty="0" smtClean="0"/>
              <a:t>relevance</a:t>
            </a:r>
          </a:p>
          <a:p>
            <a:pPr marL="457200" indent="-457200">
              <a:spcBef>
                <a:spcPts val="0"/>
              </a:spcBef>
            </a:pPr>
            <a:r>
              <a:rPr lang="en-US" dirty="0" smtClean="0"/>
              <a:t>Experimentally inferred </a:t>
            </a:r>
            <a:endParaRPr lang="en-US"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 descr="Image result for person symb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532" y="3299618"/>
            <a:ext cx="1170017" cy="3012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ight Arrow 7"/>
          <p:cNvSpPr/>
          <p:nvPr/>
        </p:nvSpPr>
        <p:spPr>
          <a:xfrm>
            <a:off x="4230917" y="4234258"/>
            <a:ext cx="682166" cy="5715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460442" y="4335342"/>
                <a:ext cx="29533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𝑡𝑖𝑚𝑒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,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𝑧𝑒𝑛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,…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442" y="4335342"/>
                <a:ext cx="2953308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826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304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Feedback: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 smtClean="0"/>
              <a:t>Statistical inference of user </a:t>
            </a:r>
            <a:r>
              <a:rPr lang="en-US" dirty="0" smtClean="0"/>
              <a:t>weights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Logistic regression</a:t>
            </a:r>
            <a:endParaRPr lang="en-US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358342" y="3420942"/>
                <a:ext cx="29533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𝑡𝑖𝑚𝑒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,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𝑧𝑒𝑛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,…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8342" y="3420942"/>
                <a:ext cx="295330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826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 descr="Image result for person symbo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3012340"/>
            <a:ext cx="460869" cy="1186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4320583" y="3330447"/>
            <a:ext cx="1520366" cy="5715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Bent-Up Arrow 7"/>
          <p:cNvSpPr/>
          <p:nvPr/>
        </p:nvSpPr>
        <p:spPr>
          <a:xfrm rot="16200000" flipH="1">
            <a:off x="5598243" y="4181613"/>
            <a:ext cx="1478883" cy="1600964"/>
          </a:xfrm>
          <a:prstGeom prst="bentUpArrow">
            <a:avLst>
              <a:gd name="adj1" fmla="val 21363"/>
              <a:gd name="adj2" fmla="val 20691"/>
              <a:gd name="adj3" fmla="val 25000"/>
            </a:avLst>
          </a:prstGeom>
          <a:solidFill>
            <a:srgbClr val="D9D9D9"/>
          </a:solidFill>
          <a:ln>
            <a:solidFill>
              <a:srgbClr val="7373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09033" y="3343998"/>
            <a:ext cx="167385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libri" panose="020F0502020204030204" pitchFamily="34" charset="0"/>
              </a:rPr>
              <a:t>Zen Route</a:t>
            </a:r>
            <a:endParaRPr lang="en-US" sz="2800" dirty="0">
              <a:latin typeface="Calibri" panose="020F0502020204030204" pitchFamily="34" charset="0"/>
            </a:endParaRPr>
          </a:p>
        </p:txBody>
      </p:sp>
      <p:pic>
        <p:nvPicPr>
          <p:cNvPr id="5122" name="Picture 2" descr="https://thumb1.shutterstock.com/display_pic_with_logo/1405138/150430967/stock-vector-yes-no-thumbs-up-and-down-icons-150430967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67" t="14693" r="15689" b="56593"/>
          <a:stretch/>
        </p:blipFill>
        <p:spPr bwMode="auto">
          <a:xfrm>
            <a:off x="3853434" y="5049646"/>
            <a:ext cx="1536700" cy="671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Bent-Up Arrow 11"/>
          <p:cNvSpPr/>
          <p:nvPr/>
        </p:nvSpPr>
        <p:spPr>
          <a:xfrm flipH="1">
            <a:off x="2170336" y="4001679"/>
            <a:ext cx="1478883" cy="1600964"/>
          </a:xfrm>
          <a:prstGeom prst="bentUpArrow">
            <a:avLst>
              <a:gd name="adj1" fmla="val 21363"/>
              <a:gd name="adj2" fmla="val 20691"/>
              <a:gd name="adj3" fmla="val 25000"/>
            </a:avLst>
          </a:prstGeom>
          <a:solidFill>
            <a:srgbClr val="D9D9D9"/>
          </a:solidFill>
          <a:ln>
            <a:solidFill>
              <a:srgbClr val="7373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Shape 261" descr="Image result for zen symbol"/>
          <p:cNvPicPr preferRelativeResize="0"/>
          <p:nvPr/>
        </p:nvPicPr>
        <p:blipFill rotWithShape="1">
          <a:blip r:embed="rId6">
            <a:alphaModFix/>
          </a:blip>
          <a:srcRect l="28710" r="27321"/>
          <a:stretch/>
        </p:blipFill>
        <p:spPr>
          <a:xfrm>
            <a:off x="7828969" y="3101386"/>
            <a:ext cx="843888" cy="10084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386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 Review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365" y="2180992"/>
            <a:ext cx="2472819" cy="1943751"/>
          </a:xfrm>
          <a:prstGeom prst="rect">
            <a:avLst/>
          </a:prstGeom>
        </p:spPr>
      </p:pic>
      <p:pic>
        <p:nvPicPr>
          <p:cNvPr id="7" name="Picture 2" descr="Image result for person symbo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992" y="4521425"/>
            <a:ext cx="737565" cy="1898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ight Arrow 8"/>
          <p:cNvSpPr/>
          <p:nvPr/>
        </p:nvSpPr>
        <p:spPr>
          <a:xfrm>
            <a:off x="3278417" y="2908952"/>
            <a:ext cx="1520366" cy="5715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9486647">
            <a:off x="2809222" y="4235675"/>
            <a:ext cx="2158269" cy="5715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040962" y="2908952"/>
            <a:ext cx="2161169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libri" panose="020F0502020204030204" pitchFamily="34" charset="0"/>
              </a:rPr>
              <a:t>Shortest Path</a:t>
            </a:r>
          </a:p>
          <a:p>
            <a:r>
              <a:rPr lang="en-US" sz="2800" dirty="0" smtClean="0">
                <a:latin typeface="Calibri" panose="020F0502020204030204" pitchFamily="34" charset="0"/>
              </a:rPr>
              <a:t> Algorithm</a:t>
            </a:r>
            <a:endParaRPr lang="en-US" sz="2800" dirty="0">
              <a:latin typeface="Calibri" panose="020F0502020204030204" pitchFamily="34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436604" y="2908952"/>
            <a:ext cx="1520366" cy="5715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Bent-Up Arrow 7"/>
          <p:cNvSpPr/>
          <p:nvPr/>
        </p:nvSpPr>
        <p:spPr>
          <a:xfrm rot="16200000" flipH="1">
            <a:off x="5081894" y="2730026"/>
            <a:ext cx="2207544" cy="3708396"/>
          </a:xfrm>
          <a:prstGeom prst="bentUpArrow">
            <a:avLst>
              <a:gd name="adj1" fmla="val 11917"/>
              <a:gd name="adj2" fmla="val 11674"/>
              <a:gd name="adj3" fmla="val 25000"/>
            </a:avLst>
          </a:prstGeom>
          <a:solidFill>
            <a:srgbClr val="D9D9D9"/>
          </a:solidFill>
          <a:ln>
            <a:solidFill>
              <a:srgbClr val="7373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5192" y="1881206"/>
            <a:ext cx="1230848" cy="83722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436258" y="2026046"/>
            <a:ext cx="12046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anose="020F0502020204030204" pitchFamily="34" charset="0"/>
              </a:rPr>
              <a:t>Traffic</a:t>
            </a:r>
          </a:p>
          <a:p>
            <a:r>
              <a:rPr lang="en-US" sz="2000" dirty="0" smtClean="0">
                <a:latin typeface="Calibri" panose="020F0502020204030204" pitchFamily="34" charset="0"/>
              </a:rPr>
              <a:t>Network Graph</a:t>
            </a:r>
            <a:endParaRPr lang="en-US" sz="2000" dirty="0">
              <a:latin typeface="Calibri" panose="020F0502020204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 rot="19469192">
            <a:off x="2925737" y="3902685"/>
            <a:ext cx="12046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anose="020F0502020204030204" pitchFamily="34" charset="0"/>
              </a:rPr>
              <a:t>User Weights</a:t>
            </a:r>
            <a:endParaRPr lang="en-US" sz="2000" dirty="0">
              <a:latin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94520" y="4612888"/>
            <a:ext cx="16420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anose="020F0502020204030204" pitchFamily="34" charset="0"/>
              </a:rPr>
              <a:t>User Feedback</a:t>
            </a:r>
            <a:endParaRPr lang="en-US" sz="2000" dirty="0">
              <a:latin typeface="Calibri" panose="020F0502020204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892575" y="2271312"/>
            <a:ext cx="16420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anose="020F0502020204030204" pitchFamily="34" charset="0"/>
              </a:rPr>
              <a:t>Ideal</a:t>
            </a:r>
          </a:p>
          <a:p>
            <a:r>
              <a:rPr lang="en-US" sz="2000" dirty="0" smtClean="0">
                <a:latin typeface="Calibri" panose="020F0502020204030204" pitchFamily="34" charset="0"/>
              </a:rPr>
              <a:t>Path</a:t>
            </a:r>
            <a:endParaRPr lang="en-US" sz="2000" dirty="0">
              <a:latin typeface="Calibri" panose="020F0502020204030204" pitchFamily="34" charset="0"/>
            </a:endParaRPr>
          </a:p>
        </p:txBody>
      </p:sp>
      <p:pic>
        <p:nvPicPr>
          <p:cNvPr id="20" name="Shape 3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2782" y="1991824"/>
            <a:ext cx="1877982" cy="3783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062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628650" y="2411639"/>
            <a:ext cx="7886700" cy="1325700"/>
          </a:xfrm>
          <a:prstGeom prst="rect">
            <a:avLst/>
          </a:prstGeom>
          <a:solidFill>
            <a:srgbClr val="571F2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dirty="0" smtClean="0">
                <a:solidFill>
                  <a:schemeClr val="bg1"/>
                </a:solidFill>
              </a:rPr>
              <a:t>III. Results</a:t>
            </a:r>
            <a:r>
              <a:rPr lang="en-US" sz="4400" b="0" i="0" u="none" strike="noStrike" cap="none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lang="en-US" sz="44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611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dirty="0" smtClean="0"/>
              <a:t>Outline</a:t>
            </a:r>
            <a:r>
              <a:rPr lang="en-US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971550" marR="0" lvl="1" indent="-514350" algn="l" rtl="0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romanUcPeriod"/>
            </a:pPr>
            <a:r>
              <a:rPr 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</a:p>
          <a:p>
            <a:pPr marL="971550" marR="0" lvl="1" indent="-514350" algn="l" rtl="0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romanUcPeriod"/>
            </a:pPr>
            <a:r>
              <a:rPr lang="en-US" dirty="0" smtClean="0"/>
              <a:t>Methods </a:t>
            </a:r>
          </a:p>
          <a:p>
            <a:pPr marL="971550" marR="0" lvl="1" indent="-514350" algn="l" rtl="0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romanUcPeriod"/>
            </a:pPr>
            <a:r>
              <a:rPr 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</a:p>
          <a:p>
            <a:pPr marL="971550" marR="0" lvl="1" indent="-514350" algn="l" rtl="0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romanUcPeriod"/>
            </a:pPr>
            <a:r>
              <a:rPr lang="en-US" dirty="0" smtClean="0"/>
              <a:t>Discussion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691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 World Example</a:t>
            </a:r>
            <a:r>
              <a:rPr lang="en-US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0859" t="9589" r="12533" b="10350"/>
          <a:stretch/>
        </p:blipFill>
        <p:spPr>
          <a:xfrm>
            <a:off x="876300" y="1442512"/>
            <a:ext cx="5270500" cy="493288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b="9887"/>
          <a:stretch/>
        </p:blipFill>
        <p:spPr>
          <a:xfrm>
            <a:off x="9248776" y="2312462"/>
            <a:ext cx="3619500" cy="31929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3362" y="4343400"/>
            <a:ext cx="2205193" cy="71882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780840"/>
              </p:ext>
            </p:extLst>
          </p:nvPr>
        </p:nvGraphicFramePr>
        <p:xfrm>
          <a:off x="4729163" y="1690687"/>
          <a:ext cx="428625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8750"/>
                <a:gridCol w="1428750"/>
                <a:gridCol w="142875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Zen Route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Fastest Route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Time (min):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Zen Score: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304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Weight Regression: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387" y="1390650"/>
            <a:ext cx="6753225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09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Zen Relevance: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663" y="1492796"/>
            <a:ext cx="5862638" cy="43555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2647" y="5915025"/>
            <a:ext cx="74863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</a:rPr>
              <a:t>Under what network conditions is the Zen route</a:t>
            </a:r>
          </a:p>
          <a:p>
            <a:r>
              <a:rPr lang="en-US" sz="2800" dirty="0" smtClean="0">
                <a:latin typeface="Calibri" panose="020F0502020204030204" pitchFamily="34" charset="0"/>
              </a:rPr>
              <a:t> most appealing?</a:t>
            </a:r>
            <a:endParaRPr lang="en-US" sz="2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07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Pareto Optimality: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5" y="1890453"/>
            <a:ext cx="4291334" cy="335305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5668" y="1890453"/>
            <a:ext cx="4414982" cy="33385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8650" y="5743575"/>
            <a:ext cx="7678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</a:rPr>
              <a:t>Curve shape could lead to better characterization</a:t>
            </a:r>
            <a:endParaRPr lang="en-US" sz="2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81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628650" y="2411639"/>
            <a:ext cx="7886700" cy="1325700"/>
          </a:xfrm>
          <a:prstGeom prst="rect">
            <a:avLst/>
          </a:prstGeom>
          <a:solidFill>
            <a:srgbClr val="571F2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dirty="0" smtClean="0">
                <a:solidFill>
                  <a:schemeClr val="bg1"/>
                </a:solidFill>
              </a:rPr>
              <a:t>IV. Discussion</a:t>
            </a:r>
            <a:r>
              <a:rPr lang="en-US" sz="4400" b="0" i="0" u="none" strike="noStrike" cap="none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lang="en-US" sz="44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4924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Framework Applications: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indent="-342900"/>
            <a:r>
              <a:rPr lang="en-US" dirty="0" smtClean="0"/>
              <a:t>Potential users: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 smtClean="0"/>
              <a:t>Student drivers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 smtClean="0"/>
              <a:t>Visitors / Tourists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/>
              <a:t>Everyday </a:t>
            </a:r>
            <a:r>
              <a:rPr lang="en-US" dirty="0" smtClean="0"/>
              <a:t>people</a:t>
            </a:r>
            <a:endParaRPr lang="en-US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/>
            <a:endParaRPr lang="en-US" dirty="0"/>
          </a:p>
          <a:p>
            <a:pPr marL="342900" indent="-342900"/>
            <a:r>
              <a:rPr lang="en-US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potential path factors: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Safety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 smtClean="0"/>
              <a:t>Scenery</a:t>
            </a:r>
            <a:endParaRPr lang="en-US" dirty="0" smtClean="0"/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446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1F27"/>
        </a:solidFill>
        <a:effectLst/>
      </p:bgPr>
    </p:bg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ctrTitle"/>
          </p:nvPr>
        </p:nvSpPr>
        <p:spPr>
          <a:xfrm>
            <a:off x="616175" y="655731"/>
            <a:ext cx="7772400" cy="104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/>
              <a:t>End</a:t>
            </a:r>
          </a:p>
        </p:txBody>
      </p:sp>
      <p:pic>
        <p:nvPicPr>
          <p:cNvPr id="417" name="Shape 4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4861" y="298450"/>
            <a:ext cx="1531800" cy="155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Picture Sources: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indent="-342900"/>
            <a:r>
              <a:rPr lang="en-US" dirty="0" smtClean="0"/>
              <a:t>Company logos: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logos.wikia.com</a:t>
            </a:r>
            <a:r>
              <a:rPr lang="en-US" dirty="0" smtClean="0"/>
              <a:t> </a:t>
            </a:r>
            <a:endParaRPr lang="en-US" dirty="0" smtClean="0"/>
          </a:p>
          <a:p>
            <a:pPr marL="342900" indent="-342900"/>
            <a:r>
              <a:rPr lang="en-US" dirty="0" smtClean="0"/>
              <a:t>Map snippets: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www.google.com/maps</a:t>
            </a:r>
            <a:r>
              <a:rPr lang="en-US" dirty="0" smtClean="0"/>
              <a:t> </a:t>
            </a:r>
          </a:p>
          <a:p>
            <a:pPr marL="342900" indent="-342900"/>
            <a:r>
              <a:rPr lang="en-US" dirty="0" smtClean="0"/>
              <a:t>Miscellaneous icons: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/>
              <a:t>Zen </a:t>
            </a:r>
            <a:r>
              <a:rPr lang="en-US" dirty="0" smtClean="0"/>
              <a:t>symbol- </a:t>
            </a:r>
            <a:r>
              <a:rPr lang="en-US" dirty="0" smtClean="0">
                <a:hlinkClick r:id="rId5"/>
              </a:rPr>
              <a:t>www.zazzle.com</a:t>
            </a:r>
            <a:r>
              <a:rPr lang="en-US" dirty="0" smtClean="0"/>
              <a:t> </a:t>
            </a:r>
            <a:endParaRPr lang="en-US" dirty="0" smtClean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 smtClean="0"/>
              <a:t>Phone- es.123rf.com </a:t>
            </a:r>
            <a:endParaRPr lang="en-US" dirty="0" smtClean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 smtClean="0"/>
              <a:t>Thumbs up and </a:t>
            </a:r>
            <a:r>
              <a:rPr lang="en-US" dirty="0"/>
              <a:t>down- </a:t>
            </a:r>
            <a:r>
              <a:rPr lang="en-US" dirty="0" smtClean="0">
                <a:hlinkClick r:id="rId6"/>
              </a:rPr>
              <a:t>www.dreamstime.com</a:t>
            </a:r>
            <a:r>
              <a:rPr lang="en-US" dirty="0" smtClean="0"/>
              <a:t> </a:t>
            </a:r>
            <a:endParaRPr lang="en-US" dirty="0" smtClean="0"/>
          </a:p>
          <a:p>
            <a:pPr marL="342900" indent="-342900"/>
            <a:endParaRPr lang="en-US" dirty="0" smtClean="0"/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190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 Reduction: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01" y="1690687"/>
            <a:ext cx="4083761" cy="488813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221" y="1690686"/>
            <a:ext cx="4083761" cy="4888139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4281720" y="3758292"/>
            <a:ext cx="682166" cy="5715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0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628650" y="2411639"/>
            <a:ext cx="7886700" cy="1325700"/>
          </a:xfrm>
          <a:prstGeom prst="rect">
            <a:avLst/>
          </a:prstGeom>
          <a:solidFill>
            <a:srgbClr val="571F2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dirty="0" smtClean="0">
                <a:solidFill>
                  <a:schemeClr val="bg1"/>
                </a:solidFill>
              </a:rPr>
              <a:t>I. Introduction</a:t>
            </a:r>
            <a:r>
              <a:rPr lang="en-US" sz="4400" b="0" i="0" u="none" strike="noStrike" cap="none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lang="en-US" sz="44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6352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Relevant </a:t>
            </a: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Problem: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Daily commutes and driving in general is highly stressful 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 routing 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applications </a:t>
            </a:r>
            <a:r>
              <a:rPr lang="en-US" dirty="0" smtClean="0"/>
              <a:t>do </a:t>
            </a:r>
            <a:r>
              <a:rPr lang="en-US" dirty="0"/>
              <a:t>not directly account for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driver’s well-being / overall stress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2" name="Shape 2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6875" y="4752199"/>
            <a:ext cx="1556949" cy="155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Shape 2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7450" y="4907275"/>
            <a:ext cx="1325700" cy="13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Shape 2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3799" y="4806731"/>
            <a:ext cx="1325699" cy="1578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dirty="0" smtClean="0"/>
              <a:t>Zen Routing </a:t>
            </a:r>
            <a:r>
              <a:rPr lang="en-US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Concept</a:t>
            </a: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</p:txBody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/>
              <a:t>P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rovide individuals with alternative traveling routes which are comparable with the fastest route but are </a:t>
            </a:r>
            <a:r>
              <a:rPr lang="en-US" dirty="0"/>
              <a:t>less stressful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40493"/>
            <a:ext cx="8848725" cy="3448050"/>
          </a:xfrm>
          <a:prstGeom prst="rect">
            <a:avLst/>
          </a:prstGeom>
        </p:spPr>
      </p:pic>
      <p:pic>
        <p:nvPicPr>
          <p:cNvPr id="7" name="Shape 237" descr="Image result for zen symbol"/>
          <p:cNvPicPr preferRelativeResize="0"/>
          <p:nvPr/>
        </p:nvPicPr>
        <p:blipFill rotWithShape="1">
          <a:blip r:embed="rId4">
            <a:alphaModFix/>
          </a:blip>
          <a:srcRect l="28710" r="27321"/>
          <a:stretch/>
        </p:blipFill>
        <p:spPr>
          <a:xfrm>
            <a:off x="3657600" y="3717021"/>
            <a:ext cx="630212" cy="753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dirty="0" smtClean="0"/>
              <a:t>Project Framework:</a:t>
            </a:r>
            <a:endParaRPr lang="en-US" dirty="0"/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u="sng" dirty="0"/>
              <a:t>Purpose: </a:t>
            </a:r>
            <a:r>
              <a:rPr lang="en-US" dirty="0"/>
              <a:t>stress-sensitive routing</a:t>
            </a:r>
          </a:p>
          <a:p>
            <a:pPr marL="387350" lvl="0" indent="-457200" rtl="0">
              <a:spcBef>
                <a:spcPts val="0"/>
              </a:spcBef>
              <a:buClr>
                <a:srgbClr val="000000"/>
              </a:buClr>
              <a:buSzPct val="39285"/>
              <a:buFont typeface="Arial" panose="020B0604020202020204" pitchFamily="34" charset="0"/>
              <a:buChar char="•"/>
            </a:pPr>
            <a:endParaRPr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u="sng" dirty="0"/>
              <a:t>Key Components:</a:t>
            </a:r>
          </a:p>
          <a:p>
            <a:pPr marL="1066800" lvl="1" indent="-457200" rtl="0">
              <a:spcBef>
                <a:spcPts val="0"/>
              </a:spcBef>
              <a:buFont typeface="+mj-lt"/>
              <a:buAutoNum type="alphaLcParenR"/>
            </a:pPr>
            <a:r>
              <a:rPr lang="en-US" dirty="0"/>
              <a:t>Roadway model</a:t>
            </a:r>
          </a:p>
          <a:p>
            <a:pPr marL="1066800" lvl="1" indent="-457200" rtl="0">
              <a:spcBef>
                <a:spcPts val="0"/>
              </a:spcBef>
              <a:buFont typeface="+mj-lt"/>
              <a:buAutoNum type="alphaLcParenR"/>
            </a:pPr>
            <a:r>
              <a:rPr lang="en-US" dirty="0"/>
              <a:t>Route Zenness</a:t>
            </a:r>
          </a:p>
          <a:p>
            <a:pPr marL="1066800" lvl="1" indent="-457200" rtl="0">
              <a:spcBef>
                <a:spcPts val="0"/>
              </a:spcBef>
              <a:buFont typeface="+mj-lt"/>
              <a:buAutoNum type="alphaLcParenR"/>
            </a:pPr>
            <a:r>
              <a:rPr lang="en-US" dirty="0"/>
              <a:t>Optimal path choice</a:t>
            </a:r>
          </a:p>
          <a:p>
            <a:pPr marL="1066800" lvl="1" indent="-457200" rtl="0">
              <a:spcBef>
                <a:spcPts val="0"/>
              </a:spcBef>
              <a:buFont typeface="+mj-lt"/>
              <a:buAutoNum type="alphaLcParenR"/>
            </a:pPr>
            <a:r>
              <a:rPr lang="en-US" dirty="0"/>
              <a:t>User feedback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7" name="Shape 237" descr="Image result for zen symbol"/>
          <p:cNvPicPr preferRelativeResize="0"/>
          <p:nvPr/>
        </p:nvPicPr>
        <p:blipFill rotWithShape="1">
          <a:blip r:embed="rId3">
            <a:alphaModFix/>
          </a:blip>
          <a:srcRect l="28710" r="27321"/>
          <a:stretch/>
        </p:blipFill>
        <p:spPr>
          <a:xfrm>
            <a:off x="6919812" y="625425"/>
            <a:ext cx="1343100" cy="16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Shape 238" descr="http://previews.123rf.com/images/robuart/robuart1411/robuart141100324/33733856-Smartphone-with-map-of-imaginary-city-with-GPS-icon-and-pin-template-of-navigation-system-Stock-Vector.jpg"/>
          <p:cNvPicPr preferRelativeResize="0"/>
          <p:nvPr/>
        </p:nvPicPr>
        <p:blipFill rotWithShape="1">
          <a:blip r:embed="rId4">
            <a:alphaModFix/>
          </a:blip>
          <a:srcRect l="37629" t="26172" r="37484" b="26349"/>
          <a:stretch/>
        </p:blipFill>
        <p:spPr>
          <a:xfrm>
            <a:off x="7035800" y="2787650"/>
            <a:ext cx="1079500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628650" y="2411639"/>
            <a:ext cx="7886700" cy="1325700"/>
          </a:xfrm>
          <a:prstGeom prst="rect">
            <a:avLst/>
          </a:prstGeom>
          <a:solidFill>
            <a:srgbClr val="571F2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dirty="0" smtClean="0">
                <a:solidFill>
                  <a:schemeClr val="bg1"/>
                </a:solidFill>
              </a:rPr>
              <a:t>II. Methods</a:t>
            </a:r>
            <a:r>
              <a:rPr lang="en-US" sz="4400" b="0" i="0" u="none" strike="noStrike" cap="none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lang="en-US" sz="44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059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solidFill>
            <a:srgbClr val="F2F2F2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Roadway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Shape 24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28650" y="1825625"/>
                <a:ext cx="7886700" cy="4351200"/>
              </a:xfrm>
              <a:prstGeom prst="rect">
                <a:avLst/>
              </a:prstGeom>
            </p:spPr>
            <p:txBody>
              <a:bodyPr lIns="91425" tIns="91425" rIns="91425" bIns="91425" anchor="t" anchorCtr="0">
                <a:noAutofit/>
              </a:bodyPr>
              <a:lstStyle/>
              <a:p>
                <a:pPr marL="457200" lvl="0" indent="-228600" rtl="0">
                  <a:spcBef>
                    <a:spcPts val="0"/>
                  </a:spcBef>
                </a:pPr>
                <a:r>
                  <a:rPr lang="en-US" dirty="0" smtClean="0"/>
                  <a:t>Directed </a:t>
                </a:r>
                <a:r>
                  <a:rPr lang="en-US" i="1" dirty="0"/>
                  <a:t>Network Graph</a:t>
                </a:r>
              </a:p>
              <a:p>
                <a:pPr marL="1295400" lvl="1" indent="-457200">
                  <a:spcBef>
                    <a:spcPts val="0"/>
                  </a:spcBef>
                  <a:buFont typeface="+mj-lt"/>
                  <a:buAutoNum type="alphaLcParenR"/>
                </a:pPr>
                <a:r>
                  <a:rPr lang="en-US" dirty="0" smtClean="0"/>
                  <a:t>Nodes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</m:t>
                    </m:r>
                    <m:acc>
                      <m:accPr>
                        <m:chr m:val="⃑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acc>
                  </m:oMath>
                </a14:m>
                <a:endParaRPr lang="en-US" dirty="0"/>
              </a:p>
              <a:p>
                <a:pPr marL="1295400" lvl="1" indent="-457200">
                  <a:spcBef>
                    <a:spcPts val="0"/>
                  </a:spcBef>
                  <a:buFont typeface="+mj-lt"/>
                  <a:buAutoNum type="alphaLcParenR"/>
                </a:pPr>
                <a:r>
                  <a:rPr lang="en-US" dirty="0" smtClean="0"/>
                  <a:t>Edges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</m:t>
                    </m:r>
                    <m:acc>
                      <m:accPr>
                        <m:chr m:val="⃑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244" name="Shape 24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28650" y="1825625"/>
                <a:ext cx="7886700" cy="4351200"/>
              </a:xfrm>
              <a:prstGeom prst="rect">
                <a:avLst/>
              </a:prstGeom>
              <a:blipFill rotWithShape="0">
                <a:blip r:embed="rId3"/>
                <a:stretch>
                  <a:fillRect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3374898"/>
            <a:ext cx="4362450" cy="3238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6952" y="3743706"/>
            <a:ext cx="3905250" cy="9334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6952" y="5124450"/>
            <a:ext cx="561975" cy="495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67585" y="3445771"/>
                <a:ext cx="1624740" cy="4251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u="sng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Graph</a:t>
                </a:r>
                <a:r>
                  <a:rPr lang="en-US" sz="1800" b="1" u="sng" dirty="0" smtClean="0">
                    <a:latin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u="sng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1800" i="1" u="sng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sz="1800" i="1" u="sng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 u="sng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acc>
                        <m:r>
                          <a:rPr lang="en-US" sz="1800" i="1" u="sng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⃑"/>
                            <m:ctrlPr>
                              <a:rPr lang="en-US" sz="1800" i="1" u="sng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 u="sng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e>
                    </m:d>
                  </m:oMath>
                </a14:m>
                <a:endParaRPr lang="en-US" sz="1800" u="sng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85" y="3445771"/>
                <a:ext cx="1624740" cy="425181"/>
              </a:xfrm>
              <a:prstGeom prst="rect">
                <a:avLst/>
              </a:prstGeom>
              <a:blipFill rotWithShape="0">
                <a:blip r:embed="rId7"/>
                <a:stretch>
                  <a:fillRect l="-3383" b="-1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127441" y="4707493"/>
                <a:ext cx="10229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u="sng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Node</a:t>
                </a:r>
                <a:r>
                  <a:rPr lang="en-US" sz="1800" b="1" u="sng" dirty="0" smtClean="0">
                    <a:latin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u="sng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u="sng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800" i="1" u="sng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endParaRPr lang="en-US" sz="1800" u="sng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7441" y="4707493"/>
                <a:ext cx="1022972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476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122135" y="3445771"/>
                <a:ext cx="17595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u="sng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Edge</a:t>
                </a:r>
                <a:r>
                  <a:rPr lang="en-US" sz="1800" b="1" u="sng" dirty="0" smtClean="0">
                    <a:latin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u="sng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1800" i="1" u="sng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u="sng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u="sng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800" i="1" u="sng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1800" i="1" u="sng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1800" i="1" u="sng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u="sng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800" i="1" u="sng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endParaRPr lang="en-US" sz="1800" u="sng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135" y="3445771"/>
                <a:ext cx="1759521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276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/>
          <a:srcRect l="32948" r="32256"/>
          <a:stretch/>
        </p:blipFill>
        <p:spPr>
          <a:xfrm>
            <a:off x="7029577" y="5032622"/>
            <a:ext cx="1358900" cy="93345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822052" y="4755118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Edge Weight:</a:t>
            </a:r>
            <a:endParaRPr lang="en-US" sz="1800" u="sng" dirty="0">
              <a:latin typeface="Calibri" panose="020F050202020403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3374898"/>
            <a:ext cx="91440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dirty="0" smtClean="0"/>
              <a:t>Our Network Graph</a:t>
            </a:r>
            <a:r>
              <a:rPr lang="en-US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Shape 349"/>
          <p:cNvPicPr preferRelativeResize="0"/>
          <p:nvPr/>
        </p:nvPicPr>
        <p:blipFill rotWithShape="1">
          <a:blip r:embed="rId3">
            <a:alphaModFix/>
          </a:blip>
          <a:srcRect l="16922" t="9840" r="38126" b="7482"/>
          <a:stretch/>
        </p:blipFill>
        <p:spPr>
          <a:xfrm>
            <a:off x="406400" y="1930400"/>
            <a:ext cx="3289300" cy="332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0281" y="1930401"/>
            <a:ext cx="4233083" cy="332740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873500" y="3308350"/>
            <a:ext cx="546100" cy="571500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hape 362"/>
          <p:cNvSpPr txBox="1">
            <a:spLocks noGrp="1"/>
          </p:cNvSpPr>
          <p:nvPr>
            <p:ph type="body" idx="1"/>
          </p:nvPr>
        </p:nvSpPr>
        <p:spPr>
          <a:xfrm>
            <a:off x="480250" y="5410200"/>
            <a:ext cx="7838250" cy="435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Nodes viewed as intersections</a:t>
            </a:r>
          </a:p>
          <a:p>
            <a:pPr marL="457200" lvl="0" indent="-228600">
              <a:spcBef>
                <a:spcPts val="0"/>
              </a:spcBef>
            </a:pPr>
            <a:r>
              <a:rPr lang="en-US" dirty="0" smtClean="0"/>
              <a:t>Road segments as </a:t>
            </a:r>
            <a:r>
              <a:rPr lang="en-US" dirty="0"/>
              <a:t>directed edges</a:t>
            </a:r>
          </a:p>
        </p:txBody>
      </p:sp>
    </p:spTree>
    <p:extLst>
      <p:ext uri="{BB962C8B-B14F-4D97-AF65-F5344CB8AC3E}">
        <p14:creationId xmlns:p14="http://schemas.microsoft.com/office/powerpoint/2010/main" val="221203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2167</TotalTime>
  <Words>352</Words>
  <Application>Microsoft Office PowerPoint</Application>
  <PresentationFormat>On-screen Show (4:3)</PresentationFormat>
  <Paragraphs>139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Cambria Math</vt:lpstr>
      <vt:lpstr>Courier New</vt:lpstr>
      <vt:lpstr>Times New Roman</vt:lpstr>
      <vt:lpstr>Wingdings</vt:lpstr>
      <vt:lpstr>1_Office Theme</vt:lpstr>
      <vt:lpstr>Office Theme</vt:lpstr>
      <vt:lpstr>Zen Routing</vt:lpstr>
      <vt:lpstr>Outline:</vt:lpstr>
      <vt:lpstr>I. Introduction:</vt:lpstr>
      <vt:lpstr>Relevant Problem:</vt:lpstr>
      <vt:lpstr>Zen Routing Concept:</vt:lpstr>
      <vt:lpstr>Project Framework:</vt:lpstr>
      <vt:lpstr>II. Methods:</vt:lpstr>
      <vt:lpstr>Roadway Model</vt:lpstr>
      <vt:lpstr>Our Network Graph:</vt:lpstr>
      <vt:lpstr>Driving Zen Factors :</vt:lpstr>
      <vt:lpstr>Zenness Metric</vt:lpstr>
      <vt:lpstr>Congestion Data Source</vt:lpstr>
      <vt:lpstr>Optimal Path Choice</vt:lpstr>
      <vt:lpstr>Multi-Objective Optimization:</vt:lpstr>
      <vt:lpstr>Multi-Objective Solution:</vt:lpstr>
      <vt:lpstr>User Factor Weights</vt:lpstr>
      <vt:lpstr>User Feedback:</vt:lpstr>
      <vt:lpstr>Methods Review</vt:lpstr>
      <vt:lpstr>III. Results:</vt:lpstr>
      <vt:lpstr>Real World Example:</vt:lpstr>
      <vt:lpstr>User Weight Regression:</vt:lpstr>
      <vt:lpstr>Zen Relevance:</vt:lpstr>
      <vt:lpstr>Pareto Optimality:</vt:lpstr>
      <vt:lpstr>IV. Discussion:</vt:lpstr>
      <vt:lpstr>Framework Applications:</vt:lpstr>
      <vt:lpstr>End</vt:lpstr>
      <vt:lpstr>Picture Sources:</vt:lpstr>
      <vt:lpstr>Network Reduction: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Zen Routing</dc:title>
  <dc:creator>Justin</dc:creator>
  <cp:lastModifiedBy>Justin</cp:lastModifiedBy>
  <cp:revision>51</cp:revision>
  <cp:lastPrinted>2017-03-28T03:56:22Z</cp:lastPrinted>
  <dcterms:modified xsi:type="dcterms:W3CDTF">2017-03-28T15:50:31Z</dcterms:modified>
</cp:coreProperties>
</file>