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Nuni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cf92853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cf92853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cf92853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cf92853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cf92853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cf92853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cf92853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cf92853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cf92853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cf92853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DL Assignment  PPT</a:t>
            </a:r>
            <a:endParaRPr/>
          </a:p>
          <a:p>
            <a:pPr indent="0" lvl="0" marL="0" rtl="0" algn="l">
              <a:spcBef>
                <a:spcPts val="0"/>
              </a:spcBef>
              <a:spcAft>
                <a:spcPts val="0"/>
              </a:spcAft>
              <a:buNone/>
            </a:pPr>
            <a:r>
              <a:rPr b="0" lang="en" sz="2055">
                <a:solidFill>
                  <a:srgbClr val="000000"/>
                </a:solidFill>
              </a:rPr>
              <a:t>Error back Propagation with </a:t>
            </a:r>
            <a:r>
              <a:rPr b="0" lang="en" sz="2055">
                <a:solidFill>
                  <a:srgbClr val="000000"/>
                </a:solidFill>
              </a:rPr>
              <a:t>different number of hidden layers</a:t>
            </a:r>
            <a:endParaRPr b="0" sz="2055">
              <a:solidFill>
                <a:srgbClr val="000000"/>
              </a:solidFil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MT21MCS008 - AKSHAY DHULE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05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Nunito"/>
                <a:ea typeface="Nunito"/>
                <a:cs typeface="Nunito"/>
                <a:sym typeface="Nunito"/>
              </a:rPr>
              <a:t>GENDER CLASSIFICATION DATASET</a:t>
            </a:r>
            <a:endParaRPr b="0">
              <a:latin typeface="Nunito"/>
              <a:ea typeface="Nunito"/>
              <a:cs typeface="Nunito"/>
              <a:sym typeface="Nunito"/>
            </a:endParaRPr>
          </a:p>
        </p:txBody>
      </p:sp>
      <p:sp>
        <p:nvSpPr>
          <p:cNvPr id="93" name="Google Shape;93;p14"/>
          <p:cNvSpPr txBox="1"/>
          <p:nvPr>
            <p:ph idx="1" type="body"/>
          </p:nvPr>
        </p:nvSpPr>
        <p:spPr>
          <a:xfrm>
            <a:off x="727650" y="1284975"/>
            <a:ext cx="7688700" cy="33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highlight>
                  <a:srgbClr val="F8F8F8"/>
                </a:highlight>
                <a:latin typeface="Raleway"/>
                <a:ea typeface="Raleway"/>
                <a:cs typeface="Raleway"/>
                <a:sym typeface="Raleway"/>
              </a:rPr>
              <a:t>A simple way to classify the gender with some of the given features</a:t>
            </a:r>
            <a:r>
              <a:rPr lang="en" sz="1700">
                <a:solidFill>
                  <a:srgbClr val="000000"/>
                </a:solidFill>
                <a:highlight>
                  <a:srgbClr val="F8F8F8"/>
                </a:highlight>
              </a:rPr>
              <a:t> </a:t>
            </a:r>
            <a:r>
              <a:rPr lang="en" sz="1900">
                <a:solidFill>
                  <a:srgbClr val="000000"/>
                </a:solidFill>
                <a:highlight>
                  <a:srgbClr val="F8F8F8"/>
                </a:highlight>
                <a:latin typeface="Raleway"/>
                <a:ea typeface="Raleway"/>
                <a:cs typeface="Raleway"/>
                <a:sym typeface="Raleway"/>
              </a:rPr>
              <a:t>like</a:t>
            </a:r>
            <a:r>
              <a:rPr lang="en" sz="1700">
                <a:solidFill>
                  <a:srgbClr val="000000"/>
                </a:solidFill>
                <a:highlight>
                  <a:srgbClr val="F8F8F8"/>
                </a:highlight>
                <a:latin typeface="Raleway"/>
                <a:ea typeface="Raleway"/>
                <a:cs typeface="Raleway"/>
                <a:sym typeface="Raleway"/>
              </a:rPr>
              <a:t> L</a:t>
            </a:r>
            <a:r>
              <a:rPr lang="en" sz="1900">
                <a:solidFill>
                  <a:srgbClr val="212121"/>
                </a:solidFill>
                <a:highlight>
                  <a:srgbClr val="FFFFFF"/>
                </a:highlight>
                <a:latin typeface="Raleway"/>
                <a:ea typeface="Raleway"/>
                <a:cs typeface="Raleway"/>
                <a:sym typeface="Raleway"/>
              </a:rPr>
              <a:t>ong_hair, forehead_width_cm, Forehead_height_cm, nose_wide, nose_long,lips_thin, distance_nose_to_lip_long</a:t>
            </a:r>
            <a:endParaRPr sz="1900">
              <a:solidFill>
                <a:srgbClr val="212121"/>
              </a:solidFill>
              <a:highlight>
                <a:srgbClr val="FFFFFF"/>
              </a:highlight>
              <a:latin typeface="Raleway"/>
              <a:ea typeface="Raleway"/>
              <a:cs typeface="Raleway"/>
              <a:sym typeface="Raleway"/>
            </a:endParaRPr>
          </a:p>
          <a:p>
            <a:pPr indent="0" lvl="0" marL="0" rtl="0" algn="l">
              <a:spcBef>
                <a:spcPts val="1200"/>
              </a:spcBef>
              <a:spcAft>
                <a:spcPts val="0"/>
              </a:spcAft>
              <a:buNone/>
            </a:pPr>
            <a:r>
              <a:rPr lang="en" sz="1600">
                <a:solidFill>
                  <a:srgbClr val="212121"/>
                </a:solidFill>
                <a:highlight>
                  <a:srgbClr val="FFFFFF"/>
                </a:highlight>
                <a:latin typeface="Raleway"/>
                <a:ea typeface="Raleway"/>
                <a:cs typeface="Raleway"/>
                <a:sym typeface="Raleway"/>
              </a:rPr>
              <a:t>Shape of data : 5001 rows × 8 columns</a:t>
            </a:r>
            <a:endParaRPr sz="1600">
              <a:solidFill>
                <a:srgbClr val="212121"/>
              </a:solidFill>
              <a:highlight>
                <a:srgbClr val="FFFFFF"/>
              </a:highlight>
              <a:latin typeface="Raleway"/>
              <a:ea typeface="Raleway"/>
              <a:cs typeface="Raleway"/>
              <a:sym typeface="Raleway"/>
            </a:endParaRPr>
          </a:p>
          <a:p>
            <a:pPr indent="0" lvl="0" marL="0" rtl="0" algn="l">
              <a:spcBef>
                <a:spcPts val="1200"/>
              </a:spcBef>
              <a:spcAft>
                <a:spcPts val="0"/>
              </a:spcAft>
              <a:buNone/>
            </a:pPr>
            <a:r>
              <a:rPr lang="en" sz="2000">
                <a:solidFill>
                  <a:srgbClr val="000000"/>
                </a:solidFill>
                <a:highlight>
                  <a:srgbClr val="F8F8F8"/>
                </a:highlight>
                <a:latin typeface="Raleway"/>
                <a:ea typeface="Raleway"/>
                <a:cs typeface="Raleway"/>
                <a:sym typeface="Raleway"/>
              </a:rPr>
              <a:t>Output class : - Male and Female</a:t>
            </a:r>
            <a:endParaRPr sz="2000">
              <a:solidFill>
                <a:srgbClr val="000000"/>
              </a:solidFill>
              <a:highlight>
                <a:srgbClr val="F8F8F8"/>
              </a:highlight>
              <a:latin typeface="Raleway"/>
              <a:ea typeface="Raleway"/>
              <a:cs typeface="Raleway"/>
              <a:sym typeface="Raleway"/>
            </a:endParaRPr>
          </a:p>
          <a:p>
            <a:pPr indent="0" lvl="0" marL="0" rtl="0" algn="l">
              <a:spcBef>
                <a:spcPts val="1200"/>
              </a:spcBef>
              <a:spcAft>
                <a:spcPts val="0"/>
              </a:spcAft>
              <a:buNone/>
            </a:pPr>
            <a:r>
              <a:rPr lang="en" sz="2000">
                <a:solidFill>
                  <a:srgbClr val="000000"/>
                </a:solidFill>
                <a:highlight>
                  <a:srgbClr val="F8F8F8"/>
                </a:highlight>
                <a:latin typeface="Raleway"/>
                <a:ea typeface="Raleway"/>
                <a:cs typeface="Raleway"/>
                <a:sym typeface="Raleway"/>
              </a:rPr>
              <a:t>Training data : 3500 x 7</a:t>
            </a:r>
            <a:endParaRPr sz="2000">
              <a:solidFill>
                <a:srgbClr val="000000"/>
              </a:solidFill>
              <a:highlight>
                <a:srgbClr val="F8F8F8"/>
              </a:highlight>
              <a:latin typeface="Raleway"/>
              <a:ea typeface="Raleway"/>
              <a:cs typeface="Raleway"/>
              <a:sym typeface="Raleway"/>
            </a:endParaRPr>
          </a:p>
          <a:p>
            <a:pPr indent="0" lvl="0" marL="0" rtl="0" algn="l">
              <a:spcBef>
                <a:spcPts val="1200"/>
              </a:spcBef>
              <a:spcAft>
                <a:spcPts val="1200"/>
              </a:spcAft>
              <a:buNone/>
            </a:pPr>
            <a:r>
              <a:rPr lang="en" sz="2000">
                <a:solidFill>
                  <a:srgbClr val="000000"/>
                </a:solidFill>
                <a:highlight>
                  <a:srgbClr val="F8F8F8"/>
                </a:highlight>
                <a:latin typeface="Raleway"/>
                <a:ea typeface="Raleway"/>
                <a:cs typeface="Raleway"/>
                <a:sym typeface="Raleway"/>
              </a:rPr>
              <a:t>Testing data : 1501 x 7</a:t>
            </a:r>
            <a:endParaRPr sz="2000">
              <a:solidFill>
                <a:srgbClr val="000000"/>
              </a:solidFill>
              <a:highlight>
                <a:srgbClr val="F8F8F8"/>
              </a:highlight>
              <a:latin typeface="Raleway"/>
              <a:ea typeface="Raleway"/>
              <a:cs typeface="Raleway"/>
              <a:sym typeface="Raleway"/>
            </a:endParaRPr>
          </a:p>
        </p:txBody>
      </p:sp>
      <p:pic>
        <p:nvPicPr>
          <p:cNvPr id="94" name="Google Shape;94;p14"/>
          <p:cNvPicPr preferRelativeResize="0"/>
          <p:nvPr/>
        </p:nvPicPr>
        <p:blipFill>
          <a:blip r:embed="rId3">
            <a:alphaModFix/>
          </a:blip>
          <a:stretch>
            <a:fillRect/>
          </a:stretch>
        </p:blipFill>
        <p:spPr>
          <a:xfrm>
            <a:off x="5420550" y="2445200"/>
            <a:ext cx="2863299" cy="252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548750" y="48750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Font typeface="Nunito"/>
              <a:buAutoNum type="arabicPeriod"/>
            </a:pPr>
            <a:r>
              <a:rPr b="0" lang="en">
                <a:latin typeface="Nunito"/>
                <a:ea typeface="Nunito"/>
                <a:cs typeface="Nunito"/>
                <a:sym typeface="Nunito"/>
              </a:rPr>
              <a:t>GRAPH WITH 2 HIDDEN LAYERS</a:t>
            </a:r>
            <a:br>
              <a:rPr b="0" lang="en">
                <a:latin typeface="Nunito"/>
                <a:ea typeface="Nunito"/>
                <a:cs typeface="Nunito"/>
                <a:sym typeface="Nunito"/>
              </a:rPr>
            </a:br>
            <a:endParaRPr b="0">
              <a:latin typeface="Nunito"/>
              <a:ea typeface="Nunito"/>
              <a:cs typeface="Nunito"/>
              <a:sym typeface="Nunito"/>
            </a:endParaRPr>
          </a:p>
          <a:p>
            <a:pPr indent="0" lvl="0" marL="0" rtl="0" algn="l">
              <a:spcBef>
                <a:spcPts val="0"/>
              </a:spcBef>
              <a:spcAft>
                <a:spcPts val="0"/>
              </a:spcAft>
              <a:buNone/>
            </a:pPr>
            <a:r>
              <a:t/>
            </a:r>
            <a:endParaRPr/>
          </a:p>
        </p:txBody>
      </p:sp>
      <p:pic>
        <p:nvPicPr>
          <p:cNvPr id="100" name="Google Shape;100;p15"/>
          <p:cNvPicPr preferRelativeResize="0"/>
          <p:nvPr/>
        </p:nvPicPr>
        <p:blipFill rotWithShape="1">
          <a:blip r:embed="rId3">
            <a:alphaModFix/>
          </a:blip>
          <a:srcRect b="8646" l="3298" r="46643" t="35353"/>
          <a:stretch/>
        </p:blipFill>
        <p:spPr>
          <a:xfrm>
            <a:off x="1180500" y="1268350"/>
            <a:ext cx="5649400" cy="355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13775" y="47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Nunito"/>
                <a:ea typeface="Nunito"/>
                <a:cs typeface="Nunito"/>
                <a:sym typeface="Nunito"/>
              </a:rPr>
              <a:t>2. </a:t>
            </a:r>
            <a:r>
              <a:rPr b="0" lang="en">
                <a:latin typeface="Nunito"/>
                <a:ea typeface="Nunito"/>
                <a:cs typeface="Nunito"/>
                <a:sym typeface="Nunito"/>
              </a:rPr>
              <a:t>GRAPH WITH 8 HIDDEN LAYERS</a:t>
            </a:r>
            <a:br>
              <a:rPr b="0" lang="en">
                <a:latin typeface="Nunito"/>
                <a:ea typeface="Nunito"/>
                <a:cs typeface="Nunito"/>
                <a:sym typeface="Nunito"/>
              </a:rPr>
            </a:br>
            <a:endParaRPr b="0">
              <a:latin typeface="Nunito"/>
              <a:ea typeface="Nunito"/>
              <a:cs typeface="Nunito"/>
              <a:sym typeface="Nunito"/>
            </a:endParaRPr>
          </a:p>
          <a:p>
            <a:pPr indent="0" lvl="0" marL="0" rtl="0" algn="l">
              <a:spcBef>
                <a:spcPts val="0"/>
              </a:spcBef>
              <a:spcAft>
                <a:spcPts val="0"/>
              </a:spcAft>
              <a:buNone/>
            </a:pPr>
            <a:r>
              <a:t/>
            </a:r>
            <a:endParaRPr/>
          </a:p>
        </p:txBody>
      </p:sp>
      <p:pic>
        <p:nvPicPr>
          <p:cNvPr id="106" name="Google Shape;106;p16"/>
          <p:cNvPicPr preferRelativeResize="0"/>
          <p:nvPr/>
        </p:nvPicPr>
        <p:blipFill rotWithShape="1">
          <a:blip r:embed="rId3">
            <a:alphaModFix/>
          </a:blip>
          <a:srcRect b="12863" l="3691" r="49997" t="24811"/>
          <a:stretch/>
        </p:blipFill>
        <p:spPr>
          <a:xfrm>
            <a:off x="813775" y="1084100"/>
            <a:ext cx="4818275" cy="364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47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Nunito"/>
                <a:ea typeface="Nunito"/>
                <a:cs typeface="Nunito"/>
                <a:sym typeface="Nunito"/>
              </a:rPr>
              <a:t>3. </a:t>
            </a:r>
            <a:r>
              <a:rPr b="0" lang="en">
                <a:latin typeface="Nunito"/>
                <a:ea typeface="Nunito"/>
                <a:cs typeface="Nunito"/>
                <a:sym typeface="Nunito"/>
              </a:rPr>
              <a:t>GRAPH WITH 15 HIDDEN LAYERS</a:t>
            </a:r>
            <a:br>
              <a:rPr b="0" lang="en">
                <a:latin typeface="Nunito"/>
                <a:ea typeface="Nunito"/>
                <a:cs typeface="Nunito"/>
                <a:sym typeface="Nunito"/>
              </a:rPr>
            </a:br>
            <a:endParaRPr b="0">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17"/>
          <p:cNvPicPr preferRelativeResize="0"/>
          <p:nvPr/>
        </p:nvPicPr>
        <p:blipFill rotWithShape="1">
          <a:blip r:embed="rId3">
            <a:alphaModFix/>
          </a:blip>
          <a:srcRect b="3955" l="3026" r="51392" t="40418"/>
          <a:stretch/>
        </p:blipFill>
        <p:spPr>
          <a:xfrm>
            <a:off x="787875" y="1416375"/>
            <a:ext cx="4830299" cy="331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21050" y="54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Nunito"/>
                <a:ea typeface="Nunito"/>
                <a:cs typeface="Nunito"/>
                <a:sym typeface="Nunito"/>
              </a:rPr>
              <a:t>CONCLUSION-</a:t>
            </a:r>
            <a:endParaRPr b="0">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621050" y="1361150"/>
            <a:ext cx="7797000" cy="3228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solidFill>
                  <a:srgbClr val="111111"/>
                </a:solidFill>
                <a:highlight>
                  <a:srgbClr val="FFFFFF"/>
                </a:highlight>
                <a:latin typeface="Raleway"/>
                <a:ea typeface="Raleway"/>
                <a:cs typeface="Raleway"/>
                <a:sym typeface="Raleway"/>
              </a:rPr>
              <a:t>From the graphs we can say that the </a:t>
            </a:r>
            <a:r>
              <a:rPr lang="en" sz="1800">
                <a:solidFill>
                  <a:srgbClr val="111111"/>
                </a:solidFill>
                <a:highlight>
                  <a:srgbClr val="FFFFFF"/>
                </a:highlight>
                <a:latin typeface="Raleway"/>
                <a:ea typeface="Raleway"/>
                <a:cs typeface="Raleway"/>
                <a:sym typeface="Raleway"/>
              </a:rPr>
              <a:t>accuracy is slightly increasing with the increase in the number of hidden layers.</a:t>
            </a:r>
            <a:endParaRPr sz="1800">
              <a:solidFill>
                <a:srgbClr val="111111"/>
              </a:solidFill>
              <a:highlight>
                <a:srgbClr val="FFFFFF"/>
              </a:highlight>
              <a:latin typeface="Raleway"/>
              <a:ea typeface="Raleway"/>
              <a:cs typeface="Raleway"/>
              <a:sym typeface="Raleway"/>
            </a:endParaRPr>
          </a:p>
          <a:p>
            <a:pPr indent="0" lvl="0" marL="0" rtl="0" algn="l">
              <a:spcBef>
                <a:spcPts val="1200"/>
              </a:spcBef>
              <a:spcAft>
                <a:spcPts val="0"/>
              </a:spcAft>
              <a:buNone/>
            </a:pPr>
            <a:r>
              <a:rPr lang="en" sz="1800">
                <a:solidFill>
                  <a:srgbClr val="111111"/>
                </a:solidFill>
                <a:highlight>
                  <a:srgbClr val="FFFFFF"/>
                </a:highlight>
                <a:latin typeface="Raleway"/>
                <a:ea typeface="Raleway"/>
                <a:cs typeface="Raleway"/>
                <a:sym typeface="Raleway"/>
              </a:rPr>
              <a:t>But it is not computationally good as it requires more time to train a model with 15 hidden layers and its just slightly increasing the accuracy we can say that the increase in number of hidden layer is slightly increasing the accuracy but with the high performance cost.</a:t>
            </a:r>
            <a:endParaRPr sz="1800">
              <a:solidFill>
                <a:srgbClr val="111111"/>
              </a:solidFill>
              <a:highlight>
                <a:srgbClr val="FFFFFF"/>
              </a:highlight>
              <a:latin typeface="Raleway"/>
              <a:ea typeface="Raleway"/>
              <a:cs typeface="Raleway"/>
              <a:sym typeface="Raleway"/>
            </a:endParaRPr>
          </a:p>
          <a:p>
            <a:pPr indent="0" lvl="0" marL="0" rtl="0" algn="l">
              <a:spcBef>
                <a:spcPts val="1200"/>
              </a:spcBef>
              <a:spcAft>
                <a:spcPts val="1200"/>
              </a:spcAft>
              <a:buNone/>
            </a:pPr>
            <a:r>
              <a:rPr lang="en" sz="1800">
                <a:solidFill>
                  <a:srgbClr val="111111"/>
                </a:solidFill>
                <a:highlight>
                  <a:srgbClr val="FFFFFF"/>
                </a:highlight>
                <a:latin typeface="Raleway"/>
                <a:ea typeface="Raleway"/>
                <a:cs typeface="Raleway"/>
                <a:sym typeface="Raleway"/>
              </a:rPr>
              <a:t>As we can see in the graph, the error is reduced and constant after 40 iterations with 2 hidden layers, but as with increase in number of hidden layer the  graph shows we achieve the same reduction in error in half of the previous iterations i.e in 20 iterations and after that the error is constant.</a:t>
            </a:r>
            <a:endParaRPr sz="1800">
              <a:solidFill>
                <a:srgbClr val="111111"/>
              </a:solidFill>
              <a:highlight>
                <a:srgbClr val="FFFFFF"/>
              </a:highlight>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