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nsh Kunjera" userId="2b9f19bb19c89f9a" providerId="LiveId" clId="{99174936-0FAF-4326-905E-A0AF934E5863}"/>
    <pc:docChg chg="modSld">
      <pc:chgData name="Shreyansh Kunjera" userId="2b9f19bb19c89f9a" providerId="LiveId" clId="{99174936-0FAF-4326-905E-A0AF934E5863}" dt="2023-05-01T18:05:56.029" v="31" actId="20577"/>
      <pc:docMkLst>
        <pc:docMk/>
      </pc:docMkLst>
      <pc:sldChg chg="modSp mod">
        <pc:chgData name="Shreyansh Kunjera" userId="2b9f19bb19c89f9a" providerId="LiveId" clId="{99174936-0FAF-4326-905E-A0AF934E5863}" dt="2023-05-01T18:05:56.029" v="31" actId="20577"/>
        <pc:sldMkLst>
          <pc:docMk/>
          <pc:sldMk cId="0" sldId="256"/>
        </pc:sldMkLst>
        <pc:spChg chg="mod">
          <ac:chgData name="Shreyansh Kunjera" userId="2b9f19bb19c89f9a" providerId="LiveId" clId="{99174936-0FAF-4326-905E-A0AF934E5863}" dt="2023-05-01T18:05:52.762" v="30" actId="20577"/>
          <ac:spMkLst>
            <pc:docMk/>
            <pc:sldMk cId="0" sldId="256"/>
            <ac:spMk id="55" creationId="{00000000-0000-0000-0000-000000000000}"/>
          </ac:spMkLst>
        </pc:spChg>
        <pc:spChg chg="mod">
          <ac:chgData name="Shreyansh Kunjera" userId="2b9f19bb19c89f9a" providerId="LiveId" clId="{99174936-0FAF-4326-905E-A0AF934E5863}" dt="2023-05-01T18:05:56.029" v="31" actId="20577"/>
          <ac:spMkLst>
            <pc:docMk/>
            <pc:sldMk cId="0" sldId="256"/>
            <ac:spMk id="56" creationId="{00000000-0000-0000-0000-000000000000}"/>
          </ac:spMkLst>
        </pc:spChg>
      </pc:sldChg>
      <pc:sldChg chg="modSp mod">
        <pc:chgData name="Shreyansh Kunjera" userId="2b9f19bb19c89f9a" providerId="LiveId" clId="{99174936-0FAF-4326-905E-A0AF934E5863}" dt="2023-05-01T18:00:41.247" v="27" actId="20577"/>
        <pc:sldMkLst>
          <pc:docMk/>
          <pc:sldMk cId="0" sldId="264"/>
        </pc:sldMkLst>
        <pc:spChg chg="mod">
          <ac:chgData name="Shreyansh Kunjera" userId="2b9f19bb19c89f9a" providerId="LiveId" clId="{99174936-0FAF-4326-905E-A0AF934E5863}" dt="2023-05-01T18:00:41.247" v="27" actId="20577"/>
          <ac:spMkLst>
            <pc:docMk/>
            <pc:sldMk cId="0" sldId="264"/>
            <ac:spMk id="1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c456e594c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c456e594c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c456e594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c456e594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456e594c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456e594c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b90d742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b90d742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b90d7440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b90d7440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b90d742c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b90d742c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b90d7440d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b90d7440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b90d742c3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b90d742c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b90d742c3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b90d742c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b90d7440d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3b90d7440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c594490f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c594490f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90d7440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90d7440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3b90d742c3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3b90d742c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b90d7440d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b90d7440d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3b90d7440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3b90d7440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b90d742c3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b90d742c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b90d742c3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b90d742c3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b90d742c3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b90d742c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3b90d742c3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3b90d742c3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b90d7440d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3b90d7440d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3b90d742c3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3b90d742c3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3c594490f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3c594490f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3b90d7440d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3b90d7440d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b90d742c3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3b90d742c3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3b90d7440d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3b90d7440d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3b90d744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3b90d744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3c456e594c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3c456e594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c456e594c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c456e594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3b90d7440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3b90d744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3b90d7440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3b90d744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3c456e594c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3c456e594c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3c456e594c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3c456e594c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c2a083b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c2a083b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3b90d7440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3b90d7440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3c7aee11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3c7aee11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f0b5040a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f0b5040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f0b5040a5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f0b5040a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c594490f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c594490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c456e594c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c456e594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b90d7440d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b90d7440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b90d7440d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b90d7440d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b90d7440d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b90d7440d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images.app.goo.gl/43NUw1rya54TBP7F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lucid.app/documents#/documents?folder_id=recent"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70800"/>
            <a:ext cx="8520600" cy="1411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ts val="891"/>
              <a:buNone/>
            </a:pPr>
            <a:r>
              <a:rPr lang="en" sz="4180"/>
              <a:t>Credit Card Fraud Detection Using Homomorphic Encryption in ML</a:t>
            </a:r>
            <a:endParaRPr sz="4180"/>
          </a:p>
        </p:txBody>
      </p:sp>
      <p:sp>
        <p:nvSpPr>
          <p:cNvPr id="55" name="Google Shape;55;p13"/>
          <p:cNvSpPr txBox="1">
            <a:spLocks noGrp="1"/>
          </p:cNvSpPr>
          <p:nvPr>
            <p:ph type="subTitle" idx="1"/>
          </p:nvPr>
        </p:nvSpPr>
        <p:spPr>
          <a:xfrm>
            <a:off x="311700" y="3443725"/>
            <a:ext cx="4260300" cy="1120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000" dirty="0"/>
              <a:t>Meet Bhatt		202001267</a:t>
            </a:r>
            <a:endParaRPr sz="2000" dirty="0"/>
          </a:p>
          <a:p>
            <a:pPr marL="0" lvl="0" indent="0" algn="l" rtl="0">
              <a:lnSpc>
                <a:spcPct val="150000"/>
              </a:lnSpc>
              <a:spcBef>
                <a:spcPts val="0"/>
              </a:spcBef>
              <a:spcAft>
                <a:spcPts val="0"/>
              </a:spcAft>
              <a:buNone/>
            </a:pPr>
            <a:r>
              <a:rPr lang="en" sz="2000" dirty="0"/>
              <a:t>Vraj Chaudhari	 	202003006</a:t>
            </a:r>
            <a:endParaRPr sz="2000" dirty="0"/>
          </a:p>
        </p:txBody>
      </p:sp>
      <p:sp>
        <p:nvSpPr>
          <p:cNvPr id="56" name="Google Shape;56;p13"/>
          <p:cNvSpPr txBox="1">
            <a:spLocks noGrp="1"/>
          </p:cNvSpPr>
          <p:nvPr>
            <p:ph type="subTitle" idx="1"/>
          </p:nvPr>
        </p:nvSpPr>
        <p:spPr>
          <a:xfrm>
            <a:off x="4572000" y="3443725"/>
            <a:ext cx="4260300" cy="1120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000"/>
              <a:t>Jay Patel		202003019</a:t>
            </a:r>
            <a:endParaRPr sz="2000" dirty="0"/>
          </a:p>
          <a:p>
            <a:pPr marL="0" lvl="0" indent="0" algn="l" rtl="0">
              <a:lnSpc>
                <a:spcPct val="150000"/>
              </a:lnSpc>
              <a:spcBef>
                <a:spcPts val="0"/>
              </a:spcBef>
              <a:spcAft>
                <a:spcPts val="0"/>
              </a:spcAft>
              <a:buNone/>
            </a:pPr>
            <a:r>
              <a:rPr lang="en" sz="2000" dirty="0"/>
              <a:t>Kunjera Shreyansh 	202003031</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13373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Rescaling</a:t>
            </a:r>
            <a:endParaRPr/>
          </a:p>
        </p:txBody>
      </p:sp>
      <p:sp>
        <p:nvSpPr>
          <p:cNvPr id="122" name="Google Shape;122;p22"/>
          <p:cNvSpPr txBox="1">
            <a:spLocks noGrp="1"/>
          </p:cNvSpPr>
          <p:nvPr>
            <p:ph type="body" idx="1"/>
          </p:nvPr>
        </p:nvSpPr>
        <p:spPr>
          <a:xfrm>
            <a:off x="311700" y="706450"/>
            <a:ext cx="8805600" cy="4348200"/>
          </a:xfrm>
          <a:prstGeom prst="rect">
            <a:avLst/>
          </a:prstGeom>
        </p:spPr>
        <p:txBody>
          <a:bodyPr spcFirstLastPara="1" wrap="square" lIns="91425" tIns="91425" rIns="91425" bIns="91425" anchor="t" anchorCtr="0">
            <a:normAutofit fontScale="25000" lnSpcReduction="20000"/>
          </a:bodyPr>
          <a:lstStyle/>
          <a:p>
            <a:pPr marL="457200" lvl="0" indent="-330200" algn="l" rtl="0">
              <a:lnSpc>
                <a:spcPct val="150000"/>
              </a:lnSpc>
              <a:spcBef>
                <a:spcPts val="0"/>
              </a:spcBef>
              <a:spcAft>
                <a:spcPts val="0"/>
              </a:spcAft>
              <a:buClr>
                <a:schemeClr val="dk1"/>
              </a:buClr>
              <a:buSzPct val="100000"/>
              <a:buChar char="●"/>
            </a:pPr>
            <a:r>
              <a:rPr lang="en" sz="6400">
                <a:solidFill>
                  <a:schemeClr val="dk1"/>
                </a:solidFill>
              </a:rPr>
              <a:t>Homomorphic ‘rounding-off’ </a:t>
            </a:r>
            <a:endParaRPr sz="6400">
              <a:solidFill>
                <a:schemeClr val="dk1"/>
              </a:solidFill>
            </a:endParaRPr>
          </a:p>
          <a:p>
            <a:pPr marL="914400" lvl="1" indent="-330200" algn="l" rtl="0">
              <a:lnSpc>
                <a:spcPct val="150000"/>
              </a:lnSpc>
              <a:spcBef>
                <a:spcPts val="0"/>
              </a:spcBef>
              <a:spcAft>
                <a:spcPts val="0"/>
              </a:spcAft>
              <a:buClr>
                <a:schemeClr val="dk1"/>
              </a:buClr>
              <a:buSzPct val="100000"/>
              <a:buChar char="○"/>
            </a:pPr>
            <a:r>
              <a:rPr lang="en" sz="6400">
                <a:solidFill>
                  <a:schemeClr val="dk1"/>
                </a:solidFill>
              </a:rPr>
              <a:t>Usually performed after multiplication</a:t>
            </a:r>
            <a:endParaRPr sz="6400">
              <a:solidFill>
                <a:schemeClr val="dk1"/>
              </a:solidFill>
            </a:endParaRPr>
          </a:p>
          <a:p>
            <a:pPr marL="914400" lvl="0" indent="0" algn="l" rtl="0">
              <a:lnSpc>
                <a:spcPct val="150000"/>
              </a:lnSpc>
              <a:spcBef>
                <a:spcPts val="1200"/>
              </a:spcBef>
              <a:spcAft>
                <a:spcPts val="0"/>
              </a:spcAft>
              <a:buNone/>
            </a:pPr>
            <a:endParaRPr sz="6000">
              <a:solidFill>
                <a:schemeClr val="dk1"/>
              </a:solidFill>
            </a:endParaRPr>
          </a:p>
          <a:p>
            <a:pPr marL="457200" lvl="0" indent="-330200" algn="l" rtl="0">
              <a:lnSpc>
                <a:spcPct val="150000"/>
              </a:lnSpc>
              <a:spcBef>
                <a:spcPts val="1200"/>
              </a:spcBef>
              <a:spcAft>
                <a:spcPts val="0"/>
              </a:spcAft>
              <a:buClr>
                <a:schemeClr val="dk1"/>
              </a:buClr>
              <a:buSzPct val="100000"/>
              <a:buChar char="●"/>
            </a:pPr>
            <a:r>
              <a:rPr lang="en" sz="6400">
                <a:solidFill>
                  <a:schemeClr val="dk1"/>
                </a:solidFill>
              </a:rPr>
              <a:t>Given                                                of scale</a:t>
            </a:r>
            <a:endParaRPr sz="6400">
              <a:solidFill>
                <a:schemeClr val="dk1"/>
              </a:solidFill>
            </a:endParaRPr>
          </a:p>
          <a:p>
            <a:pPr marL="914400" lvl="1" indent="-330200" algn="l" rtl="0">
              <a:lnSpc>
                <a:spcPct val="150000"/>
              </a:lnSpc>
              <a:spcBef>
                <a:spcPts val="0"/>
              </a:spcBef>
              <a:spcAft>
                <a:spcPts val="0"/>
              </a:spcAft>
              <a:buClr>
                <a:schemeClr val="dk1"/>
              </a:buClr>
              <a:buSzPct val="100000"/>
              <a:buChar char="○"/>
            </a:pPr>
            <a:r>
              <a:rPr lang="en" sz="6400">
                <a:solidFill>
                  <a:schemeClr val="dk1"/>
                </a:solidFill>
              </a:rPr>
              <a:t>Compute                                                                    and set its scale as </a:t>
            </a:r>
            <a:endParaRPr sz="6400">
              <a:solidFill>
                <a:schemeClr val="dk1"/>
              </a:solidFill>
            </a:endParaRPr>
          </a:p>
          <a:p>
            <a:pPr marL="914400" lvl="0" indent="0" algn="l" rtl="0">
              <a:lnSpc>
                <a:spcPct val="150000"/>
              </a:lnSpc>
              <a:spcBef>
                <a:spcPts val="1200"/>
              </a:spcBef>
              <a:spcAft>
                <a:spcPts val="0"/>
              </a:spcAft>
              <a:buNone/>
            </a:pPr>
            <a:r>
              <a:rPr lang="en" sz="6400">
                <a:solidFill>
                  <a:schemeClr val="dk1"/>
                </a:solidFill>
              </a:rPr>
              <a:t> </a:t>
            </a:r>
            <a:endParaRPr sz="6400">
              <a:solidFill>
                <a:schemeClr val="dk1"/>
              </a:solidFill>
            </a:endParaRPr>
          </a:p>
          <a:p>
            <a:pPr marL="457200" lvl="0" indent="-330200" algn="l" rtl="0">
              <a:lnSpc>
                <a:spcPct val="150000"/>
              </a:lnSpc>
              <a:spcBef>
                <a:spcPts val="1200"/>
              </a:spcBef>
              <a:spcAft>
                <a:spcPts val="0"/>
              </a:spcAft>
              <a:buClr>
                <a:schemeClr val="dk1"/>
              </a:buClr>
              <a:buSzPct val="100000"/>
              <a:buChar char="●"/>
            </a:pPr>
            <a:r>
              <a:rPr lang="en" sz="6400">
                <a:solidFill>
                  <a:schemeClr val="dk1"/>
                </a:solidFill>
              </a:rPr>
              <a:t>The underlying plaintext is (approximately) divided by </a:t>
            </a:r>
            <a:endParaRPr sz="6400">
              <a:solidFill>
                <a:schemeClr val="dk1"/>
              </a:solidFill>
            </a:endParaRPr>
          </a:p>
          <a:p>
            <a:pPr marL="0" lvl="0" indent="0" algn="l" rtl="0">
              <a:spcBef>
                <a:spcPts val="1200"/>
              </a:spcBef>
              <a:spcAft>
                <a:spcPts val="0"/>
              </a:spcAft>
              <a:buNone/>
            </a:pPr>
            <a:endParaRPr sz="6400">
              <a:solidFill>
                <a:schemeClr val="dk1"/>
              </a:solidFill>
            </a:endParaRPr>
          </a:p>
          <a:p>
            <a:pPr marL="457200" lvl="0" indent="-330200" algn="l" rtl="0">
              <a:spcBef>
                <a:spcPts val="1200"/>
              </a:spcBef>
              <a:spcAft>
                <a:spcPts val="0"/>
              </a:spcAft>
              <a:buClr>
                <a:schemeClr val="dk1"/>
              </a:buClr>
              <a:buSzPct val="100000"/>
              <a:buChar char="●"/>
            </a:pPr>
            <a:r>
              <a:rPr lang="en" sz="6400">
                <a:solidFill>
                  <a:schemeClr val="dk1"/>
                </a:solidFill>
              </a:rPr>
              <a:t>Plaintexts              are encodings of the </a:t>
            </a:r>
            <a:r>
              <a:rPr lang="en" sz="6400" b="1">
                <a:solidFill>
                  <a:schemeClr val="dk1"/>
                </a:solidFill>
              </a:rPr>
              <a:t>same message </a:t>
            </a:r>
            <a:r>
              <a:rPr lang="en" sz="6400">
                <a:solidFill>
                  <a:schemeClr val="dk1"/>
                </a:solidFill>
              </a:rPr>
              <a:t>with different scaling factors </a:t>
            </a:r>
            <a:endParaRPr sz="6400">
              <a:solidFill>
                <a:schemeClr val="dk1"/>
              </a:solidFill>
            </a:endParaRPr>
          </a:p>
          <a:p>
            <a:pPr marL="914400" lvl="0" indent="0" algn="l" rtl="0">
              <a:spcBef>
                <a:spcPts val="1200"/>
              </a:spcBef>
              <a:spcAft>
                <a:spcPts val="0"/>
              </a:spcAft>
              <a:buNone/>
            </a:pPr>
            <a:endParaRPr sz="2550">
              <a:solidFill>
                <a:schemeClr val="dk1"/>
              </a:solidFill>
            </a:endParaRPr>
          </a:p>
          <a:p>
            <a:pPr marL="914400" lvl="0" indent="0" algn="l" rtl="0">
              <a:spcBef>
                <a:spcPts val="1200"/>
              </a:spcBef>
              <a:spcAft>
                <a:spcPts val="0"/>
              </a:spcAft>
              <a:buNone/>
            </a:pPr>
            <a:endParaRPr sz="1600">
              <a:solidFill>
                <a:schemeClr val="dk1"/>
              </a:solidFill>
            </a:endParaRPr>
          </a:p>
          <a:p>
            <a:pPr marL="0" lvl="0" indent="0" algn="l" rtl="0">
              <a:spcBef>
                <a:spcPts val="1200"/>
              </a:spcBef>
              <a:spcAft>
                <a:spcPts val="0"/>
              </a:spcAft>
              <a:buNone/>
            </a:pPr>
            <a:r>
              <a:rPr lang="en" sz="1600">
                <a:solidFill>
                  <a:schemeClr val="dk1"/>
                </a:solidFill>
              </a:rPr>
              <a:t>				</a:t>
            </a:r>
            <a:endParaRPr sz="1600">
              <a:solidFill>
                <a:schemeClr val="dk1"/>
              </a:solidFill>
            </a:endParaRPr>
          </a:p>
          <a:p>
            <a:pPr marL="914400" lvl="0" indent="0" algn="l" rtl="0">
              <a:spcBef>
                <a:spcPts val="1200"/>
              </a:spcBef>
              <a:spcAft>
                <a:spcPts val="1200"/>
              </a:spcAft>
              <a:buNone/>
            </a:pPr>
            <a:endParaRPr sz="1600">
              <a:solidFill>
                <a:schemeClr val="dk1"/>
              </a:solidFill>
            </a:endParaRPr>
          </a:p>
        </p:txBody>
      </p:sp>
      <p:pic>
        <p:nvPicPr>
          <p:cNvPr id="123" name="Google Shape;123;p22" descr="{&quot;font&quot;:{&quot;size&quot;:18,&quot;family&quot;:&quot;Arial&quot;,&quot;color&quot;:&quot;#595959&quot;},&quot;code&quot;:&quot;$$ct\\,=\\,c_{0}\\,+\\,c_{1}S\\,\\,\\in\\,R_{q}\\left[S\\right]$$&quot;,&quot;aid&quot;:null,&quot;backgroundColor&quot;:&quot;#FFFFFF&quot;,&quot;id&quot;:&quot;12&quot;,&quot;type&quot;:&quot;$$&quot;,&quot;ts&quot;:1682845036471,&quot;cs&quot;:&quot;E8cuCllRk13PTcQQ13p7EA==&quot;,&quot;size&quot;:{&quot;width&quot;:288.25,&quot;height&quot;:29.5}}"/>
          <p:cNvPicPr preferRelativeResize="0"/>
          <p:nvPr/>
        </p:nvPicPr>
        <p:blipFill>
          <a:blip r:embed="rId3">
            <a:alphaModFix/>
          </a:blip>
          <a:stretch>
            <a:fillRect/>
          </a:stretch>
        </p:blipFill>
        <p:spPr>
          <a:xfrm>
            <a:off x="1586850" y="2045938"/>
            <a:ext cx="2375174" cy="240284"/>
          </a:xfrm>
          <a:prstGeom prst="rect">
            <a:avLst/>
          </a:prstGeom>
          <a:noFill/>
          <a:ln>
            <a:noFill/>
          </a:ln>
        </p:spPr>
      </p:pic>
      <p:pic>
        <p:nvPicPr>
          <p:cNvPr id="124" name="Google Shape;124;p22" descr="{&quot;id&quot;:&quot;14&quot;,&quot;aid&quot;:null,&quot;type&quot;:&quot;$$&quot;,&quot;code&quot;:&quot;$$ct^{\\prime}\\,=\\,\\lfloor \\Delta^{-1}\\,\\cdot\\,ct\\rceil \\,\\in\\,R_{q}\\left[S\\right]\\,for\\,q^{\\prime}\\,=\\,q\\,/\\,\\Delta$$&quot;,&quot;backgroundColor&quot;:&quot;#FFFFFF&quot;,&quot;font&quot;:{&quot;family&quot;:&quot;Arial&quot;,&quot;size&quot;:16,&quot;color&quot;:&quot;#595959&quot;},&quot;ts&quot;:1682845444578,&quot;cs&quot;:&quot;TEFxo8DK0grI44V2GII9dw==&quot;,&quot;size&quot;:{&quot;width&quot;:435.6666666666667,&quot;height&quot;:29.333333333333332}}"/>
          <p:cNvPicPr preferRelativeResize="0"/>
          <p:nvPr/>
        </p:nvPicPr>
        <p:blipFill>
          <a:blip r:embed="rId4">
            <a:alphaModFix/>
          </a:blip>
          <a:stretch>
            <a:fillRect/>
          </a:stretch>
        </p:blipFill>
        <p:spPr>
          <a:xfrm>
            <a:off x="2229675" y="2328762"/>
            <a:ext cx="3601174" cy="271450"/>
          </a:xfrm>
          <a:prstGeom prst="rect">
            <a:avLst/>
          </a:prstGeom>
          <a:noFill/>
          <a:ln>
            <a:noFill/>
          </a:ln>
        </p:spPr>
      </p:pic>
      <p:pic>
        <p:nvPicPr>
          <p:cNvPr id="125" name="Google Shape;125;p22" descr="{&quot;aid&quot;:null,&quot;code&quot;:&quot;$$ct^{\\prime}\\left(s\\right)\\,=\\,\\lfloor \\Delta^{-1}\\,\\cdot\\,c_{0}\\rceil \\,+\\,\\,\\lfloor \\Delta^{-1}\\,\\cdot\\,c_{1}\\rceil \\,\\cdot\\,s\\,\\approx\\,\\Delta^{-1}\\,\\cdot\\,\\left(c_{0}\\,+\\,c_{1}\\,\\cdot s\\right)$$&quot;,&quot;backgroundColor&quot;:&quot;#FFFFFF&quot;,&quot;type&quot;:&quot;$$&quot;,&quot;font&quot;:{&quot;color&quot;:&quot;#595959&quot;,&quot;size&quot;:16,&quot;family&quot;:&quot;Arial&quot;},&quot;id&quot;:&quot;15&quot;,&quot;ts&quot;:1682845851229,&quot;cs&quot;:&quot;CltKw3QIOEDsD7HRQn9Zaw==&quot;,&quot;size&quot;:{&quot;width&quot;:653,&quot;height&quot;:28.5}}"/>
          <p:cNvPicPr preferRelativeResize="0"/>
          <p:nvPr/>
        </p:nvPicPr>
        <p:blipFill>
          <a:blip r:embed="rId5">
            <a:alphaModFix/>
          </a:blip>
          <a:stretch>
            <a:fillRect/>
          </a:stretch>
        </p:blipFill>
        <p:spPr>
          <a:xfrm>
            <a:off x="1195288" y="3677675"/>
            <a:ext cx="6062472" cy="265176"/>
          </a:xfrm>
          <a:prstGeom prst="rect">
            <a:avLst/>
          </a:prstGeom>
          <a:noFill/>
          <a:ln>
            <a:noFill/>
          </a:ln>
        </p:spPr>
      </p:pic>
      <p:pic>
        <p:nvPicPr>
          <p:cNvPr id="126" name="Google Shape;126;p22" descr="{&quot;code&quot;:&quot;$$\\Delta$$&quot;,&quot;type&quot;:&quot;$$&quot;,&quot;aid&quot;:null,&quot;font&quot;:{&quot;color&quot;:&quot;#595959&quot;,&quot;size&quot;:9,&quot;family&quot;:&quot;Arial&quot;},&quot;backgroundColor&quot;:&quot;#FFFFFF&quot;,&quot;id&quot;:&quot;16&quot;,&quot;ts&quot;:1682846066337,&quot;cs&quot;:&quot;5vhCplQRB2wGQwcCRAPq9g==&quot;,&quot;size&quot;:{&quot;width&quot;:18.666666666666668,&quot;height&quot;:10.131222047244082}}"/>
          <p:cNvPicPr preferRelativeResize="0"/>
          <p:nvPr/>
        </p:nvPicPr>
        <p:blipFill>
          <a:blip r:embed="rId6">
            <a:alphaModFix/>
          </a:blip>
          <a:stretch>
            <a:fillRect/>
          </a:stretch>
        </p:blipFill>
        <p:spPr>
          <a:xfrm>
            <a:off x="7789650" y="2368475"/>
            <a:ext cx="210312" cy="192025"/>
          </a:xfrm>
          <a:prstGeom prst="rect">
            <a:avLst/>
          </a:prstGeom>
          <a:noFill/>
          <a:ln>
            <a:noFill/>
          </a:ln>
        </p:spPr>
      </p:pic>
      <p:pic>
        <p:nvPicPr>
          <p:cNvPr id="127" name="Google Shape;127;p22" descr="{&quot;code&quot;:&quot;$$\\Delta$$&quot;,&quot;type&quot;:&quot;$$&quot;,&quot;aid&quot;:null,&quot;font&quot;:{&quot;color&quot;:&quot;#595959&quot;,&quot;size&quot;:9,&quot;family&quot;:&quot;Arial&quot;},&quot;backgroundColor&quot;:&quot;#FFFFFF&quot;,&quot;id&quot;:&quot;16&quot;,&quot;ts&quot;:1682846066337,&quot;cs&quot;:&quot;5vhCplQRB2wGQwcCRAPq9g==&quot;,&quot;size&quot;:{&quot;width&quot;:18.666666666666668,&quot;height&quot;:10.131222047244082}}"/>
          <p:cNvPicPr preferRelativeResize="0"/>
          <p:nvPr/>
        </p:nvPicPr>
        <p:blipFill>
          <a:blip r:embed="rId6">
            <a:alphaModFix/>
          </a:blip>
          <a:stretch>
            <a:fillRect/>
          </a:stretch>
        </p:blipFill>
        <p:spPr>
          <a:xfrm>
            <a:off x="5718650" y="3312037"/>
            <a:ext cx="210312" cy="186264"/>
          </a:xfrm>
          <a:prstGeom prst="rect">
            <a:avLst/>
          </a:prstGeom>
          <a:noFill/>
          <a:ln>
            <a:noFill/>
          </a:ln>
        </p:spPr>
      </p:pic>
      <p:pic>
        <p:nvPicPr>
          <p:cNvPr id="128" name="Google Shape;128;p22" descr="{&quot;type&quot;:&quot;$$&quot;,&quot;font&quot;:{&quot;family&quot;:&quot;Arial&quot;,&quot;color&quot;:&quot;#595959&quot;,&quot;size&quot;:16},&quot;aid&quot;:null,&quot;code&quot;:&quot;$$\\Delta^{-2}\\,\\cdot\\,\\tau\\left(\\mu\\right)\\,\\approx\\,m\\,\\approx\\,\\Delta^{-1}\\,\\cdot\\,\\tau\\left(\\mu^{\\prime}\\right)$$&quot;,&quot;id&quot;:&quot;17&quot;,&quot;backgroundColor&quot;:&quot;#FFFFFF&quot;,&quot;ts&quot;:1682846273977,&quot;cs&quot;:&quot;DfJcwbmIIPDDAfSqEXa6zA==&quot;,&quot;size&quot;:{&quot;width&quot;:347.3333333333333,&quot;height&quot;:31}}"/>
          <p:cNvPicPr preferRelativeResize="0"/>
          <p:nvPr/>
        </p:nvPicPr>
        <p:blipFill>
          <a:blip r:embed="rId7">
            <a:alphaModFix/>
          </a:blip>
          <a:stretch>
            <a:fillRect/>
          </a:stretch>
        </p:blipFill>
        <p:spPr>
          <a:xfrm>
            <a:off x="1263650" y="4474925"/>
            <a:ext cx="3308350" cy="295275"/>
          </a:xfrm>
          <a:prstGeom prst="rect">
            <a:avLst/>
          </a:prstGeom>
          <a:noFill/>
          <a:ln>
            <a:noFill/>
          </a:ln>
        </p:spPr>
      </p:pic>
      <p:pic>
        <p:nvPicPr>
          <p:cNvPr id="129" name="Google Shape;129;p22" descr="{&quot;aid&quot;:null,&quot;backgroundColor&quot;:&quot;#FFFFFF&quot;,&quot;code&quot;:&quot;$$\\mu$$&quot;,&quot;font&quot;:{&quot;family&quot;:&quot;Arial&quot;,&quot;size&quot;:12,&quot;color&quot;:&quot;#000000&quot;},&quot;type&quot;:&quot;$$&quot;,&quot;id&quot;:&quot;18&quot;,&quot;ts&quot;:1682846634244,&quot;cs&quot;:&quot;uDyurhguso0KVGCtoab1lQ==&quot;,&quot;size&quot;:{&quot;width&quot;:10.666666666666666,&quot;height&quot;:12.333333333333334}}"/>
          <p:cNvPicPr preferRelativeResize="0"/>
          <p:nvPr/>
        </p:nvPicPr>
        <p:blipFill>
          <a:blip r:embed="rId8">
            <a:alphaModFix/>
          </a:blip>
          <a:stretch>
            <a:fillRect/>
          </a:stretch>
        </p:blipFill>
        <p:spPr>
          <a:xfrm>
            <a:off x="1877219" y="4217716"/>
            <a:ext cx="161103" cy="186275"/>
          </a:xfrm>
          <a:prstGeom prst="rect">
            <a:avLst/>
          </a:prstGeom>
          <a:noFill/>
          <a:ln>
            <a:noFill/>
          </a:ln>
        </p:spPr>
      </p:pic>
      <p:pic>
        <p:nvPicPr>
          <p:cNvPr id="130" name="Google Shape;130;p22" descr="{&quot;aid&quot;:null,&quot;code&quot;:&quot;$$\\mu^{\\prime}$$&quot;,&quot;font&quot;:{&quot;family&quot;:&quot;Arial&quot;,&quot;size&quot;:64,&quot;color&quot;:&quot;#000000&quot;},&quot;id&quot;:&quot;19&quot;,&quot;type&quot;:&quot;$$&quot;,&quot;backgroundColor&quot;:&quot;#FFFFFF&quot;,&quot;ts&quot;:1682846952281,&quot;cs&quot;:&quot;LRbXcSBjx3ZkEuFdOybvXA==&quot;,&quot;size&quot;:{&quot;width&quot;:76.66666666666667,&quot;height&quot;:102.83333333333333}}"/>
          <p:cNvPicPr preferRelativeResize="0"/>
          <p:nvPr/>
        </p:nvPicPr>
        <p:blipFill>
          <a:blip r:embed="rId9">
            <a:alphaModFix/>
          </a:blip>
          <a:stretch>
            <a:fillRect/>
          </a:stretch>
        </p:blipFill>
        <p:spPr>
          <a:xfrm>
            <a:off x="2229675" y="4121936"/>
            <a:ext cx="210301" cy="282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Leveled HE</a:t>
            </a:r>
            <a:endParaRPr/>
          </a:p>
        </p:txBody>
      </p:sp>
      <p:sp>
        <p:nvSpPr>
          <p:cNvPr id="136" name="Google Shape;13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sz="1600">
                <a:solidFill>
                  <a:schemeClr val="dk1"/>
                </a:solidFill>
              </a:rPr>
              <a:t>Ciphertext modulus  </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Base modulus</a:t>
            </a:r>
            <a:endParaRPr sz="1600">
              <a:solidFill>
                <a:schemeClr val="dk1"/>
              </a:solidFill>
            </a:endParaRPr>
          </a:p>
          <a:p>
            <a:pPr marL="914400" lvl="1" indent="-317500" algn="l" rtl="0">
              <a:spcBef>
                <a:spcPts val="0"/>
              </a:spcBef>
              <a:spcAft>
                <a:spcPts val="0"/>
              </a:spcAft>
              <a:buClr>
                <a:schemeClr val="dk1"/>
              </a:buClr>
              <a:buSzPts val="1400"/>
              <a:buChar char="○"/>
            </a:pPr>
            <a:r>
              <a:rPr lang="en" sz="1600">
                <a:solidFill>
                  <a:schemeClr val="dk1"/>
                </a:solidFill>
              </a:rPr>
              <a:t>Ciphertext level is</a:t>
            </a:r>
            <a:r>
              <a:rPr lang="en">
                <a:solidFill>
                  <a:schemeClr val="dk1"/>
                </a:solidFill>
              </a:rPr>
              <a:t>           </a:t>
            </a:r>
            <a:r>
              <a:rPr lang="en" sz="1600">
                <a:solidFill>
                  <a:schemeClr val="dk1"/>
                </a:solidFill>
              </a:rPr>
              <a:t>Ciphertext modulus is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In below Linear Encryption circuit we will need to do (n - 1) rescaling operations for n multiplications, which not very efficient</a:t>
            </a:r>
            <a:endParaRPr sz="1600">
              <a:solidFill>
                <a:schemeClr val="dk1"/>
              </a:solidFill>
            </a:endParaRPr>
          </a:p>
        </p:txBody>
      </p:sp>
      <p:pic>
        <p:nvPicPr>
          <p:cNvPr id="137" name="Google Shape;137;p23"/>
          <p:cNvPicPr preferRelativeResize="0"/>
          <p:nvPr/>
        </p:nvPicPr>
        <p:blipFill>
          <a:blip r:embed="rId3">
            <a:alphaModFix/>
          </a:blip>
          <a:stretch>
            <a:fillRect/>
          </a:stretch>
        </p:blipFill>
        <p:spPr>
          <a:xfrm>
            <a:off x="1398316" y="2639625"/>
            <a:ext cx="5787183" cy="2462650"/>
          </a:xfrm>
          <a:prstGeom prst="rect">
            <a:avLst/>
          </a:prstGeom>
          <a:noFill/>
          <a:ln>
            <a:noFill/>
          </a:ln>
        </p:spPr>
      </p:pic>
      <p:pic>
        <p:nvPicPr>
          <p:cNvPr id="138" name="Google Shape;138;p23" descr="{&quot;aid&quot;:null,&quot;id&quot;:&quot;20&quot;,&quot;type&quot;:&quot;$$&quot;,&quot;code&quot;:&quot;$$p_{0}\\,\\left(&gt;&gt;\\Delta\\right),q_{\\ell}\\,=\\,p_{0}\\,\\cdot\\,\\Delta^{\\ell}\\,\\,for\\,0\\leq\\,\\ell\\,\\leq\\,L$$&quot;,&quot;font&quot;:{&quot;family&quot;:&quot;Arial&quot;,&quot;color&quot;:&quot;#000000&quot;,&quot;size&quot;:12},&quot;backgroundColor&quot;:&quot;#FFFFFF&quot;,&quot;ts&quot;:1682847623431,&quot;cs&quot;:&quot;j+ylU6/3wQxupwtmsctTDA==&quot;,&quot;size&quot;:{&quot;width&quot;:324.5,&quot;height&quot;:22}}"/>
          <p:cNvPicPr preferRelativeResize="0"/>
          <p:nvPr/>
        </p:nvPicPr>
        <p:blipFill>
          <a:blip r:embed="rId4">
            <a:alphaModFix/>
          </a:blip>
          <a:stretch>
            <a:fillRect/>
          </a:stretch>
        </p:blipFill>
        <p:spPr>
          <a:xfrm>
            <a:off x="2746475" y="1572650"/>
            <a:ext cx="3090863" cy="209550"/>
          </a:xfrm>
          <a:prstGeom prst="rect">
            <a:avLst/>
          </a:prstGeom>
          <a:noFill/>
          <a:ln>
            <a:noFill/>
          </a:ln>
        </p:spPr>
      </p:pic>
      <p:pic>
        <p:nvPicPr>
          <p:cNvPr id="139" name="Google Shape;139;p23" descr="{&quot;id&quot;:&quot;21&quot;,&quot;aid&quot;:null,&quot;backgroundColor&quot;:&quot;#FFFFFF&quot;,&quot;type&quot;:&quot;$&quot;,&quot;font&quot;:{&quot;color&quot;:&quot;#000000&quot;,&quot;family&quot;:&quot;Arial&quot;,&quot;size&quot;:16},&quot;code&quot;:&quot;$q\\,=\\,p_{0}\\,\\cdot\\,\\Delta^{L}$&quot;,&quot;ts&quot;:1682847740472,&quot;cs&quot;:&quot;cO25ocw79yIvmS3nA/FXoQ==&quot;,&quot;size&quot;:{&quot;width&quot;:133.83333333333334,&quot;height&quot;:26.166666666666668}}"/>
          <p:cNvPicPr preferRelativeResize="0"/>
          <p:nvPr/>
        </p:nvPicPr>
        <p:blipFill>
          <a:blip r:embed="rId5">
            <a:alphaModFix/>
          </a:blip>
          <a:stretch>
            <a:fillRect/>
          </a:stretch>
        </p:blipFill>
        <p:spPr>
          <a:xfrm>
            <a:off x="2746475" y="1253175"/>
            <a:ext cx="1274763" cy="249238"/>
          </a:xfrm>
          <a:prstGeom prst="rect">
            <a:avLst/>
          </a:prstGeom>
          <a:noFill/>
          <a:ln>
            <a:noFill/>
          </a:ln>
        </p:spPr>
      </p:pic>
      <p:pic>
        <p:nvPicPr>
          <p:cNvPr id="140" name="Google Shape;140;p23" descr="{&quot;id&quot;:&quot;22&quot;,&quot;aid&quot;:null,&quot;backgroundColorModified&quot;:false,&quot;font&quot;:{&quot;size&quot;:16,&quot;family&quot;:&quot;Arial&quot;,&quot;color&quot;:&quot;#000000&quot;},&quot;code&quot;:&quot;$$\\ell\\,=\\,$$&quot;,&quot;backgroundColor&quot;:&quot;#FFFFFF&quot;,&quot;type&quot;:&quot;$$&quot;,&quot;ts&quot;:1682847883316,&quot;cs&quot;:&quot;/vK1cygUreAeWm0S+d9MCQ==&quot;,&quot;size&quot;:{&quot;width&quot;:39.666666666666664,&quot;height&quot;:18.166666666666668}}"/>
          <p:cNvPicPr preferRelativeResize="0"/>
          <p:nvPr/>
        </p:nvPicPr>
        <p:blipFill>
          <a:blip r:embed="rId6">
            <a:alphaModFix/>
          </a:blip>
          <a:stretch>
            <a:fillRect/>
          </a:stretch>
        </p:blipFill>
        <p:spPr>
          <a:xfrm>
            <a:off x="2995450" y="1857688"/>
            <a:ext cx="377825" cy="173038"/>
          </a:xfrm>
          <a:prstGeom prst="rect">
            <a:avLst/>
          </a:prstGeom>
          <a:noFill/>
          <a:ln>
            <a:noFill/>
          </a:ln>
        </p:spPr>
      </p:pic>
      <p:pic>
        <p:nvPicPr>
          <p:cNvPr id="141" name="Google Shape;141;p23" descr="{&quot;backgroundColor&quot;:&quot;#FFFFFF&quot;,&quot;backgroundColorModified&quot;:false,&quot;aid&quot;:null,&quot;code&quot;:&quot;$$q_{\\ell}$$&quot;,&quot;id&quot;:&quot;23&quot;,&quot;type&quot;:&quot;$$&quot;,&quot;font&quot;:{&quot;color&quot;:&quot;#000000&quot;,&quot;family&quot;:&quot;Arial&quot;,&quot;size&quot;:16},&quot;ts&quot;:1682847913169,&quot;cs&quot;:&quot;kAYGSMDjP546mvgyyDjP6Q==&quot;,&quot;size&quot;:{&quot;width&quot;:17.5,&quot;height&quot;:16.166666666666668}}"/>
          <p:cNvPicPr preferRelativeResize="0"/>
          <p:nvPr/>
        </p:nvPicPr>
        <p:blipFill>
          <a:blip r:embed="rId7">
            <a:alphaModFix/>
          </a:blip>
          <a:stretch>
            <a:fillRect/>
          </a:stretch>
        </p:blipFill>
        <p:spPr>
          <a:xfrm>
            <a:off x="5489275" y="1867213"/>
            <a:ext cx="166688" cy="1539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2082713" y="1336350"/>
            <a:ext cx="4978576" cy="3807150"/>
          </a:xfrm>
          <a:prstGeom prst="rect">
            <a:avLst/>
          </a:prstGeom>
          <a:noFill/>
          <a:ln>
            <a:noFill/>
          </a:ln>
        </p:spPr>
      </p:pic>
      <p:sp>
        <p:nvSpPr>
          <p:cNvPr id="147" name="Google Shape;147;p24"/>
          <p:cNvSpPr txBox="1">
            <a:spLocks noGrp="1"/>
          </p:cNvSpPr>
          <p:nvPr>
            <p:ph type="body" idx="1"/>
          </p:nvPr>
        </p:nvSpPr>
        <p:spPr>
          <a:xfrm>
            <a:off x="311700" y="4167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sz="1600">
                <a:solidFill>
                  <a:schemeClr val="dk1"/>
                </a:solidFill>
              </a:rPr>
              <a:t>In below Tree Based encryption circuit, we will need to do (logn + 1) rescaling operations for n multiplications which is much better than than the above circuit.</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00" b="1"/>
              <a:t>About Dataset:</a:t>
            </a:r>
            <a:endParaRPr sz="2400"/>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Clr>
                <a:schemeClr val="dk1"/>
              </a:buClr>
              <a:buSzPts val="1600"/>
              <a:buChar char="●"/>
            </a:pPr>
            <a:r>
              <a:rPr lang="en" sz="1600">
                <a:solidFill>
                  <a:schemeClr val="dk1"/>
                </a:solidFill>
              </a:rPr>
              <a:t>In our credit card dataset, we have total 284808 rows and 31 columns from which, only transaction and amount columns are original, all other columns are scaled due to privacy reasons.</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 transactions aren't very big, really. The average of all the mounts produced is about 88.</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There are only 492 instances of Fraud transactions that is 0.17%, all other transactions are Non-Fraud transactions that is 99.83%. That also means that dataset is heavily imbalanced.</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Scaling has done by using PCA transformation(Dimensionality Reduction Technique).</a:t>
            </a:r>
            <a:endParaRPr sz="16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152425" y="1334238"/>
            <a:ext cx="3967024" cy="2475025"/>
          </a:xfrm>
          <a:prstGeom prst="rect">
            <a:avLst/>
          </a:prstGeom>
          <a:noFill/>
          <a:ln>
            <a:noFill/>
          </a:ln>
        </p:spPr>
      </p:pic>
      <p:pic>
        <p:nvPicPr>
          <p:cNvPr id="159" name="Google Shape;159;p26"/>
          <p:cNvPicPr preferRelativeResize="0"/>
          <p:nvPr/>
        </p:nvPicPr>
        <p:blipFill>
          <a:blip r:embed="rId4">
            <a:alphaModFix/>
          </a:blip>
          <a:stretch>
            <a:fillRect/>
          </a:stretch>
        </p:blipFill>
        <p:spPr>
          <a:xfrm>
            <a:off x="4231749" y="1366725"/>
            <a:ext cx="4733126" cy="24100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183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990"/>
              <a:buNone/>
            </a:pPr>
            <a:r>
              <a:rPr lang="en" sz="2440" b="1"/>
              <a:t>Preprocessing</a:t>
            </a:r>
            <a:endParaRPr sz="3520"/>
          </a:p>
        </p:txBody>
      </p:sp>
      <p:sp>
        <p:nvSpPr>
          <p:cNvPr id="165" name="Google Shape;165;p27"/>
          <p:cNvSpPr txBox="1">
            <a:spLocks noGrp="1"/>
          </p:cNvSpPr>
          <p:nvPr>
            <p:ph type="body" idx="1"/>
          </p:nvPr>
        </p:nvSpPr>
        <p:spPr>
          <a:xfrm>
            <a:off x="311700" y="1164700"/>
            <a:ext cx="8520600" cy="43485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Clr>
                <a:schemeClr val="dk1"/>
              </a:buClr>
              <a:buSzPts val="1600"/>
              <a:buChar char="●"/>
            </a:pPr>
            <a:r>
              <a:rPr lang="en" sz="1600">
                <a:solidFill>
                  <a:schemeClr val="dk1"/>
                </a:solidFill>
              </a:rPr>
              <a:t>Since our dataset is very imbalanced, if we use this dataset for model training, it will not give very accurate results and can get many errors.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Clr>
                <a:schemeClr val="dk1"/>
              </a:buClr>
              <a:buSzPts val="1100"/>
              <a:buFont typeface="Arial"/>
              <a:buNone/>
            </a:pPr>
            <a:r>
              <a:rPr lang="en" sz="2000" b="1">
                <a:solidFill>
                  <a:schemeClr val="dk1"/>
                </a:solidFill>
              </a:rPr>
              <a:t>Scaling:</a:t>
            </a: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will first scale the column of time and amount and it should be scaled as the other columns.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Clr>
                <a:schemeClr val="dk1"/>
              </a:buClr>
              <a:buSzPts val="1100"/>
              <a:buFont typeface="Arial"/>
              <a:buNone/>
            </a:pPr>
            <a:r>
              <a:rPr lang="en" sz="2000" b="1">
                <a:solidFill>
                  <a:schemeClr val="dk1"/>
                </a:solidFill>
              </a:rPr>
              <a:t>Distributing</a:t>
            </a:r>
            <a:r>
              <a:rPr lang="en" sz="1600" b="1">
                <a:solidFill>
                  <a:schemeClr val="dk1"/>
                </a:solidFill>
              </a:rPr>
              <a:t>:</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also need to create a sub-sample of the dataframe on which we can do model training to avoid overfitting, wrong correlations and imbalance. For that we will take 50/50 ratio of fraud and non-fraud transactions(Same amount of both class).</a:t>
            </a:r>
            <a:endParaRPr sz="1600"/>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6" y="0"/>
            <a:ext cx="2890939" cy="5143500"/>
          </a:xfrm>
          <a:prstGeom prst="rect">
            <a:avLst/>
          </a:prstGeom>
          <a:noFill/>
          <a:ln>
            <a:noFill/>
          </a:ln>
        </p:spPr>
      </p:pic>
      <p:pic>
        <p:nvPicPr>
          <p:cNvPr id="171" name="Google Shape;171;p28"/>
          <p:cNvPicPr preferRelativeResize="0"/>
          <p:nvPr/>
        </p:nvPicPr>
        <p:blipFill>
          <a:blip r:embed="rId4">
            <a:alphaModFix/>
          </a:blip>
          <a:stretch>
            <a:fillRect/>
          </a:stretch>
        </p:blipFill>
        <p:spPr>
          <a:xfrm>
            <a:off x="3133725" y="2043100"/>
            <a:ext cx="6010275" cy="105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40" b="1"/>
              <a:t>Preprocessing</a:t>
            </a:r>
            <a:endParaRPr/>
          </a:p>
        </p:txBody>
      </p:sp>
      <p:sp>
        <p:nvSpPr>
          <p:cNvPr id="177" name="Google Shape;177;p29"/>
          <p:cNvSpPr txBox="1">
            <a:spLocks noGrp="1"/>
          </p:cNvSpPr>
          <p:nvPr>
            <p:ph type="body" idx="1"/>
          </p:nvPr>
        </p:nvSpPr>
        <p:spPr>
          <a:xfrm>
            <a:off x="311700" y="11925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Random Under Sampling:</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To create a subsample data frame, we will use random under sampling, in which we will choose the class which have less instances and will take the same amount of instances of other class.</a:t>
            </a:r>
            <a:endParaRPr sz="1600">
              <a:solidFill>
                <a:schemeClr val="dk1"/>
              </a:solidFill>
            </a:endParaRPr>
          </a:p>
          <a:p>
            <a:pPr marL="13716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So we will create a new sub-sample by concat 492 cases of fraud transactions and 492 transaction of non-fraud and then will shuffle the data. </a:t>
            </a:r>
            <a:r>
              <a:rPr lang="en" sz="1600" b="1">
                <a:solidFill>
                  <a:schemeClr val="dk1"/>
                </a:solidFill>
              </a:rPr>
              <a:t>Risk:</a:t>
            </a:r>
            <a:r>
              <a:rPr lang="en" sz="1600">
                <a:solidFill>
                  <a:schemeClr val="dk1"/>
                </a:solidFill>
              </a:rPr>
              <a:t> </a:t>
            </a:r>
            <a:r>
              <a:rPr lang="en" sz="1600" b="1">
                <a:solidFill>
                  <a:schemeClr val="dk1"/>
                </a:solidFill>
              </a:rPr>
              <a:t>Information Loss</a:t>
            </a:r>
            <a:r>
              <a:rPr lang="en" sz="1600">
                <a:solidFill>
                  <a:schemeClr val="dk1"/>
                </a:solidFill>
              </a:rPr>
              <a:t>.</a:t>
            </a:r>
            <a:endParaRPr sz="1600">
              <a:solidFill>
                <a:schemeClr val="dk1"/>
              </a:solidFill>
            </a:endParaRPr>
          </a:p>
          <a:p>
            <a:pPr marL="0" lvl="0" indent="0" algn="l" rtl="0">
              <a:spcBef>
                <a:spcPts val="0"/>
              </a:spcBef>
              <a:spcAft>
                <a:spcPts val="1200"/>
              </a:spcAft>
              <a:buNone/>
            </a:pP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650" b="1"/>
              <a:t>Analysis (After Preprocessing):</a:t>
            </a:r>
            <a:endParaRPr sz="2650" b="1"/>
          </a:p>
          <a:p>
            <a:pPr marL="0" lvl="0" indent="0" algn="l" rtl="0">
              <a:spcBef>
                <a:spcPts val="0"/>
              </a:spcBef>
              <a:spcAft>
                <a:spcPts val="0"/>
              </a:spcAft>
              <a:buNone/>
            </a:pPr>
            <a:endParaRPr/>
          </a:p>
        </p:txBody>
      </p:sp>
      <p:sp>
        <p:nvSpPr>
          <p:cNvPr id="183" name="Google Shape;183;p30"/>
          <p:cNvSpPr txBox="1">
            <a:spLocks noGrp="1"/>
          </p:cNvSpPr>
          <p:nvPr>
            <p:ph type="body" idx="1"/>
          </p:nvPr>
        </p:nvSpPr>
        <p:spPr>
          <a:xfrm>
            <a:off x="311700" y="1152475"/>
            <a:ext cx="8520600" cy="3705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b="1">
                <a:solidFill>
                  <a:schemeClr val="dk1"/>
                </a:solidFill>
              </a:rPr>
              <a:t>Correlation Matrices:</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By using correlation matrices, we can observe that which features are heavily related with transaction being fraud.</a:t>
            </a:r>
            <a:endParaRPr sz="1600">
              <a:solidFill>
                <a:schemeClr val="dk1"/>
              </a:solidFill>
            </a:endParaRPr>
          </a:p>
          <a:p>
            <a:pPr marL="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observed that V17,V14,V12 and V10 are </a:t>
            </a:r>
            <a:r>
              <a:rPr lang="en" sz="1600" b="1">
                <a:solidFill>
                  <a:schemeClr val="dk1"/>
                </a:solidFill>
              </a:rPr>
              <a:t>negatively correlated </a:t>
            </a:r>
            <a:r>
              <a:rPr lang="en" sz="1600">
                <a:solidFill>
                  <a:schemeClr val="dk1"/>
                </a:solidFill>
              </a:rPr>
              <a:t>with fraud transactions so as the value of these features will be lower, the higher chance that transaction will be fraud.</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also observed that V2,V4,V11 and V19 are </a:t>
            </a:r>
            <a:r>
              <a:rPr lang="en" sz="1600" b="1">
                <a:solidFill>
                  <a:schemeClr val="dk1"/>
                </a:solidFill>
              </a:rPr>
              <a:t>positively correlated </a:t>
            </a:r>
            <a:r>
              <a:rPr lang="en" sz="1600">
                <a:solidFill>
                  <a:schemeClr val="dk1"/>
                </a:solidFill>
              </a:rPr>
              <a:t>with fraud transactions so as the value of these features will be higher, the higher chance that transactions will be fraud.</a:t>
            </a:r>
            <a:endParaRPr sz="16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152400" y="550988"/>
            <a:ext cx="8839200" cy="40415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chemeClr val="dk1"/>
              </a:buClr>
              <a:buSzPts val="1600"/>
              <a:buChar char="●"/>
            </a:pPr>
            <a:r>
              <a:rPr lang="en" sz="1600">
                <a:solidFill>
                  <a:schemeClr val="dk1"/>
                </a:solidFill>
              </a:rPr>
              <a:t>Suppose you are Head of a Bank and you have hired a team of ML engineers so that you can get some insights about the data and give some results to your customers ex.</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By comparing the last six months expenses to the last week’s expenses send a message to the user if there has been some unusual activities in his/her account.</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It is against bank policies to give access to a user’s private data to any unauthorized person/agency.</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But you can provide homomorphically encrypted customer data to any ML expert or Data Analyst , who can train an ML model on the given encrypted data and give you results related to the data.</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2"/>
          <p:cNvPicPr preferRelativeResize="0"/>
          <p:nvPr/>
        </p:nvPicPr>
        <p:blipFill>
          <a:blip r:embed="rId3">
            <a:alphaModFix/>
          </a:blip>
          <a:stretch>
            <a:fillRect/>
          </a:stretch>
        </p:blipFill>
        <p:spPr>
          <a:xfrm>
            <a:off x="152400" y="579900"/>
            <a:ext cx="8839199" cy="41714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00" b="1"/>
              <a:t>Analysis (After Preprocessing):</a:t>
            </a:r>
            <a:endParaRPr sz="2400"/>
          </a:p>
        </p:txBody>
      </p:sp>
      <p:sp>
        <p:nvSpPr>
          <p:cNvPr id="199" name="Google Shape;19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Box Plots:</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Box plots help us comprehend the features and how they are distributed in both fraudulent and legitimate transactions.</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Here are some of the box plots of some features with class negative and class positive correlation.</a:t>
            </a:r>
            <a:endParaRPr sz="16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0" y="968575"/>
            <a:ext cx="8839202" cy="320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5"/>
          <p:cNvPicPr preferRelativeResize="0"/>
          <p:nvPr/>
        </p:nvPicPr>
        <p:blipFill>
          <a:blip r:embed="rId3">
            <a:alphaModFix/>
          </a:blip>
          <a:stretch>
            <a:fillRect/>
          </a:stretch>
        </p:blipFill>
        <p:spPr>
          <a:xfrm>
            <a:off x="152400" y="901776"/>
            <a:ext cx="8839202" cy="312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1509"/>
              <a:buFont typeface="Arial"/>
              <a:buNone/>
            </a:pPr>
            <a:r>
              <a:rPr lang="en" sz="2650" b="1"/>
              <a:t>Analysis (After Preprocessing):</a:t>
            </a:r>
            <a:endParaRPr sz="2650"/>
          </a:p>
          <a:p>
            <a:pPr marL="0" lvl="0" indent="0" algn="l" rtl="0">
              <a:spcBef>
                <a:spcPts val="0"/>
              </a:spcBef>
              <a:spcAft>
                <a:spcPts val="0"/>
              </a:spcAft>
              <a:buNone/>
            </a:pPr>
            <a:endParaRPr/>
          </a:p>
        </p:txBody>
      </p:sp>
      <p:sp>
        <p:nvSpPr>
          <p:cNvPr id="215" name="Google Shape;21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Outlier Removal:</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need to remove the “extreme outliers”  from features which have very high correlation with fraud and non-fraud classes. By using this we can improve our accuracy of the model.</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For this we can use IQR to calculate the 25th and 75th percentile and can remove the transactions which are beyond the 25th and 75th percentile as an extreme outliers.</a:t>
            </a:r>
            <a:endParaRPr sz="16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1509"/>
              <a:buFont typeface="Arial"/>
              <a:buNone/>
            </a:pPr>
            <a:r>
              <a:rPr lang="en" sz="2650" b="1"/>
              <a:t>Analysis (After Preprocessing):</a:t>
            </a:r>
            <a:endParaRPr sz="2650"/>
          </a:p>
          <a:p>
            <a:pPr marL="0" lvl="0" indent="0" algn="l" rtl="0">
              <a:spcBef>
                <a:spcPts val="0"/>
              </a:spcBef>
              <a:spcAft>
                <a:spcPts val="0"/>
              </a:spcAft>
              <a:buNone/>
            </a:pPr>
            <a:endParaRPr/>
          </a:p>
        </p:txBody>
      </p:sp>
      <p:sp>
        <p:nvSpPr>
          <p:cNvPr id="221" name="Google Shape;22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Tradeoff:</a:t>
            </a:r>
            <a:r>
              <a:rPr lang="en" sz="1600" b="1">
                <a:solidFill>
                  <a:schemeClr val="dk1"/>
                </a:solidFill>
              </a:rPr>
              <a:t> </a:t>
            </a:r>
            <a:endParaRPr sz="1600" b="1">
              <a:solidFill>
                <a:schemeClr val="dk1"/>
              </a:solidFill>
            </a:endParaRPr>
          </a:p>
          <a:p>
            <a:pPr marL="0" lvl="0" indent="0" algn="l" rtl="0">
              <a:spcBef>
                <a:spcPts val="0"/>
              </a:spcBef>
              <a:spcAft>
                <a:spcPts val="0"/>
              </a:spcAft>
              <a:buNone/>
            </a:pP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Tradeoff is that we must be careful when deciding how far to raise the outlier removal threshold. The threshold is calculated by multiplying a value (for example, 1.5) by the interquartile range. If this threshold is multiplied by a larger value, such as three, it will discover fewer outliers; conversely, if this threshold is lower, it will detect more outliers and if it will detect more outliers, it might be risky because by doing that we can also lose some important informations which will cause our models to have a lower accuracy.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1509"/>
              <a:buFont typeface="Arial"/>
              <a:buNone/>
            </a:pPr>
            <a:r>
              <a:rPr lang="en" sz="2650" b="1"/>
              <a:t>Analysis (After Preprocessing):</a:t>
            </a:r>
            <a:endParaRPr sz="2650"/>
          </a:p>
          <a:p>
            <a:pPr marL="0" lvl="0" indent="0" algn="l" rtl="0">
              <a:spcBef>
                <a:spcPts val="0"/>
              </a:spcBef>
              <a:spcAft>
                <a:spcPts val="0"/>
              </a:spcAft>
              <a:buNone/>
            </a:pPr>
            <a:endParaRPr/>
          </a:p>
        </p:txBody>
      </p:sp>
      <p:sp>
        <p:nvSpPr>
          <p:cNvPr id="227" name="Google Shape;22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Distribution plot:</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 distribution of the characteristic we will use to weed out some of the outliers is first visualised. Compared to features V12 and V10, only feature V14 exhibits a Gaussian distribution.</a:t>
            </a:r>
            <a:endParaRPr sz="1600"/>
          </a:p>
        </p:txBody>
      </p:sp>
      <p:pic>
        <p:nvPicPr>
          <p:cNvPr id="228" name="Google Shape;228;p38"/>
          <p:cNvPicPr preferRelativeResize="0"/>
          <p:nvPr/>
        </p:nvPicPr>
        <p:blipFill>
          <a:blip r:embed="rId3">
            <a:alphaModFix/>
          </a:blip>
          <a:stretch>
            <a:fillRect/>
          </a:stretch>
        </p:blipFill>
        <p:spPr>
          <a:xfrm>
            <a:off x="176650" y="3041550"/>
            <a:ext cx="8790698" cy="1942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1509"/>
              <a:buFont typeface="Arial"/>
              <a:buNone/>
            </a:pPr>
            <a:r>
              <a:rPr lang="en" sz="2650" b="1"/>
              <a:t>Analysis (After Preprocessing):</a:t>
            </a:r>
            <a:endParaRPr sz="2650"/>
          </a:p>
          <a:p>
            <a:pPr marL="0" lvl="0" indent="0" algn="l" rtl="0">
              <a:spcBef>
                <a:spcPts val="0"/>
              </a:spcBef>
              <a:spcAft>
                <a:spcPts val="0"/>
              </a:spcAft>
              <a:buNone/>
            </a:pPr>
            <a:endParaRPr/>
          </a:p>
        </p:txBody>
      </p:sp>
      <p:sp>
        <p:nvSpPr>
          <p:cNvPr id="234" name="Google Shape;23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Threshold:</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will proceed to determining the upper and lower thresholds by subtracting q25 - threshold (lower extreme threshold) and adding q75 + threshold (upper extreme threshold) after choosing which value we will use to multiply with the iqr.</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also plot the graph that shows that after doing this, the number of outliers have decreased with considerable amount.</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also observed that our accuracy has also been increased by 3% though some outliers have distort the accuracy of out model.</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152400" y="926775"/>
            <a:ext cx="8839202" cy="3289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1509"/>
              <a:buFont typeface="Arial"/>
              <a:buNone/>
            </a:pPr>
            <a:r>
              <a:rPr lang="en" sz="2650" b="1"/>
              <a:t>Analysis (After Preprocessing):</a:t>
            </a:r>
            <a:endParaRPr sz="2650"/>
          </a:p>
          <a:p>
            <a:pPr marL="0" lvl="0" indent="0" algn="l" rtl="0">
              <a:spcBef>
                <a:spcPts val="0"/>
              </a:spcBef>
              <a:spcAft>
                <a:spcPts val="0"/>
              </a:spcAft>
              <a:buNone/>
            </a:pPr>
            <a:endParaRPr/>
          </a:p>
        </p:txBody>
      </p:sp>
      <p:sp>
        <p:nvSpPr>
          <p:cNvPr id="245" name="Google Shape;24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Clustering and PCA:</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used PCA (Dimensionality Reduction) to reduce the dimension of our data and then we will use clustering to see how well our model will separate two classes(fraud and non-fraud).</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observed that PCA can accurately cluster the classes fraud and non-fraud in our dataset. Even though subsample was pretty small.So we can also tell that further models that we will apply will also perform well.</a:t>
            </a:r>
            <a:endParaRPr sz="16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42395"/>
            <a:ext cx="9144002" cy="4753905"/>
          </a:xfrm>
          <a:prstGeom prst="rect">
            <a:avLst/>
          </a:prstGeom>
          <a:noFill/>
          <a:ln>
            <a:noFill/>
          </a:ln>
        </p:spPr>
      </p:pic>
      <p:sp>
        <p:nvSpPr>
          <p:cNvPr id="68" name="Google Shape;68;p15"/>
          <p:cNvSpPr txBox="1"/>
          <p:nvPr/>
        </p:nvSpPr>
        <p:spPr>
          <a:xfrm>
            <a:off x="473700" y="4604100"/>
            <a:ext cx="819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https://images.app.goo.gl/43NUw1rya54TBP7F9</a:t>
            </a:r>
            <a:endParaRPr/>
          </a:p>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42"/>
          <p:cNvPicPr preferRelativeResize="0"/>
          <p:nvPr/>
        </p:nvPicPr>
        <p:blipFill>
          <a:blip r:embed="rId3">
            <a:alphaModFix/>
          </a:blip>
          <a:stretch>
            <a:fillRect/>
          </a:stretch>
        </p:blipFill>
        <p:spPr>
          <a:xfrm>
            <a:off x="1933575" y="375050"/>
            <a:ext cx="5276850" cy="415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311700" y="43165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00" b="1"/>
              <a:t>Model Training (Logistic Regression):</a:t>
            </a:r>
            <a:endParaRPr sz="2400"/>
          </a:p>
        </p:txBody>
      </p:sp>
      <p:sp>
        <p:nvSpPr>
          <p:cNvPr id="256" name="Google Shape;256;p43"/>
          <p:cNvSpPr txBox="1">
            <a:spLocks noGrp="1"/>
          </p:cNvSpPr>
          <p:nvPr>
            <p:ph type="body" idx="1"/>
          </p:nvPr>
        </p:nvSpPr>
        <p:spPr>
          <a:xfrm>
            <a:off x="311700" y="1152475"/>
            <a:ext cx="8520600" cy="37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Observation:</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have observed that, our model is more likely to be overfitted (have a high variance) if there is a large difference between the training score and the cross validation score. </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Our model is underfitting (high bias) if the score is low in both the training and cross-validation sets.</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Logistic regression shows very good score in both training and cross-validating sets.</a:t>
            </a:r>
            <a:endParaRPr sz="1600">
              <a:solidFill>
                <a:schemeClr val="dk1"/>
              </a:solidFill>
            </a:endParaRPr>
          </a:p>
          <a:p>
            <a:pPr marL="18288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Following is the plot of the </a:t>
            </a:r>
            <a:r>
              <a:rPr lang="en" sz="1600" b="1">
                <a:solidFill>
                  <a:schemeClr val="dk1"/>
                </a:solidFill>
              </a:rPr>
              <a:t>Learning curve of Logistic regression</a:t>
            </a:r>
            <a:r>
              <a:rPr lang="en" sz="1600">
                <a:solidFill>
                  <a:schemeClr val="dk1"/>
                </a:solidFill>
              </a:rPr>
              <a:t>.</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44"/>
          <p:cNvPicPr preferRelativeResize="0"/>
          <p:nvPr/>
        </p:nvPicPr>
        <p:blipFill>
          <a:blip r:embed="rId3">
            <a:alphaModFix/>
          </a:blip>
          <a:stretch>
            <a:fillRect/>
          </a:stretch>
        </p:blipFill>
        <p:spPr>
          <a:xfrm>
            <a:off x="1828800" y="286000"/>
            <a:ext cx="5486400" cy="43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2400" b="1"/>
              <a:t>Model Training (Logistic Regression):</a:t>
            </a:r>
            <a:endParaRPr sz="2400"/>
          </a:p>
        </p:txBody>
      </p:sp>
      <p:sp>
        <p:nvSpPr>
          <p:cNvPr id="267" name="Google Shape;26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b="1">
                <a:solidFill>
                  <a:schemeClr val="dk1"/>
                </a:solidFill>
              </a:rPr>
              <a:t>Precision/Recall Tradeoff: </a:t>
            </a:r>
            <a:endParaRPr sz="20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Our model will find fewer examples as it becomes more Precise(selective). Example: Assuming that our model has a 95% accuracy rate, let's say that there are only 5 instances of fraud for which the model has an accuracy rate of 95% or higher. If we lower the precision, our model will be able to discover more cases, such as the additional 5 cases that our model believes to be 90% fraud cases.</a:t>
            </a:r>
            <a:endParaRPr sz="1600"/>
          </a:p>
        </p:txBody>
      </p:sp>
      <p:pic>
        <p:nvPicPr>
          <p:cNvPr id="268" name="Google Shape;268;p45"/>
          <p:cNvPicPr preferRelativeResize="0"/>
          <p:nvPr/>
        </p:nvPicPr>
        <p:blipFill>
          <a:blip r:embed="rId3">
            <a:alphaModFix/>
          </a:blip>
          <a:stretch>
            <a:fillRect/>
          </a:stretch>
        </p:blipFill>
        <p:spPr>
          <a:xfrm>
            <a:off x="702125" y="3387775"/>
            <a:ext cx="2743200" cy="118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311700" y="1999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ENCRYPTION PROCESS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 of Model using Plain Data</a:t>
            </a:r>
            <a:endParaRPr/>
          </a:p>
        </p:txBody>
      </p:sp>
      <p:pic>
        <p:nvPicPr>
          <p:cNvPr id="279" name="Google Shape;279;p47"/>
          <p:cNvPicPr preferRelativeResize="0"/>
          <p:nvPr/>
        </p:nvPicPr>
        <p:blipFill>
          <a:blip r:embed="rId3">
            <a:alphaModFix/>
          </a:blip>
          <a:stretch>
            <a:fillRect/>
          </a:stretch>
        </p:blipFill>
        <p:spPr>
          <a:xfrm>
            <a:off x="897200" y="1170125"/>
            <a:ext cx="7349597"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title"/>
          </p:nvPr>
        </p:nvSpPr>
        <p:spPr>
          <a:xfrm>
            <a:off x="311700" y="287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Model on Plain Train_Set</a:t>
            </a:r>
            <a:endParaRPr/>
          </a:p>
        </p:txBody>
      </p:sp>
      <p:sp>
        <p:nvSpPr>
          <p:cNvPr id="285" name="Google Shape;28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First we have trained our model on plain text 5 times using Logistic Regression &amp; Gradient Descent.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After that we have calculated the loss at each iteration and observed that after each iteration the loss was decreasing because each time when we were getting parameters, we were using it as initial value for next iteration.</a:t>
            </a:r>
            <a:endParaRPr>
              <a:solidFill>
                <a:schemeClr val="dk1"/>
              </a:solidFill>
            </a:endParaRPr>
          </a:p>
        </p:txBody>
      </p:sp>
      <p:pic>
        <p:nvPicPr>
          <p:cNvPr id="286" name="Google Shape;286;p48"/>
          <p:cNvPicPr preferRelativeResize="0"/>
          <p:nvPr/>
        </p:nvPicPr>
        <p:blipFill>
          <a:blip r:embed="rId3">
            <a:alphaModFix/>
          </a:blip>
          <a:stretch>
            <a:fillRect/>
          </a:stretch>
        </p:blipFill>
        <p:spPr>
          <a:xfrm>
            <a:off x="2362200" y="3149638"/>
            <a:ext cx="4419600" cy="1419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body" idx="1"/>
          </p:nvPr>
        </p:nvSpPr>
        <p:spPr>
          <a:xfrm>
            <a:off x="164075" y="377100"/>
            <a:ext cx="8520600" cy="43893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Then after training the model we have calculated the accuracy on plain test_set.</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Now we have encrypted the test data and calculated the accuracy on cipher test_set</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Difference between the accuracy of plain and cipher test_set</a:t>
            </a:r>
            <a:endParaRPr>
              <a:solidFill>
                <a:schemeClr val="dk1"/>
              </a:solidFill>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292" name="Google Shape;292;p49"/>
          <p:cNvPicPr preferRelativeResize="0"/>
          <p:nvPr/>
        </p:nvPicPr>
        <p:blipFill>
          <a:blip r:embed="rId3">
            <a:alphaModFix/>
          </a:blip>
          <a:stretch>
            <a:fillRect/>
          </a:stretch>
        </p:blipFill>
        <p:spPr>
          <a:xfrm>
            <a:off x="1685950" y="1281525"/>
            <a:ext cx="5476875" cy="485775"/>
          </a:xfrm>
          <a:prstGeom prst="rect">
            <a:avLst/>
          </a:prstGeom>
          <a:noFill/>
          <a:ln>
            <a:noFill/>
          </a:ln>
        </p:spPr>
      </p:pic>
      <p:pic>
        <p:nvPicPr>
          <p:cNvPr id="293" name="Google Shape;293;p49"/>
          <p:cNvPicPr preferRelativeResize="0"/>
          <p:nvPr/>
        </p:nvPicPr>
        <p:blipFill>
          <a:blip r:embed="rId4">
            <a:alphaModFix/>
          </a:blip>
          <a:stretch>
            <a:fillRect/>
          </a:stretch>
        </p:blipFill>
        <p:spPr>
          <a:xfrm>
            <a:off x="2500987" y="2703550"/>
            <a:ext cx="4142025" cy="269550"/>
          </a:xfrm>
          <a:prstGeom prst="rect">
            <a:avLst/>
          </a:prstGeom>
          <a:noFill/>
          <a:ln>
            <a:noFill/>
          </a:ln>
        </p:spPr>
      </p:pic>
      <p:pic>
        <p:nvPicPr>
          <p:cNvPr id="294" name="Google Shape;294;p49"/>
          <p:cNvPicPr preferRelativeResize="0"/>
          <p:nvPr/>
        </p:nvPicPr>
        <p:blipFill>
          <a:blip r:embed="rId5">
            <a:alphaModFix/>
          </a:blip>
          <a:stretch>
            <a:fillRect/>
          </a:stretch>
        </p:blipFill>
        <p:spPr>
          <a:xfrm>
            <a:off x="954888" y="4251425"/>
            <a:ext cx="7234215" cy="269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 of Model using Encrypted Data</a:t>
            </a:r>
            <a:endParaRPr/>
          </a:p>
        </p:txBody>
      </p:sp>
      <p:pic>
        <p:nvPicPr>
          <p:cNvPr id="300" name="Google Shape;300;p50"/>
          <p:cNvPicPr preferRelativeResize="0"/>
          <p:nvPr/>
        </p:nvPicPr>
        <p:blipFill>
          <a:blip r:embed="rId3">
            <a:alphaModFix/>
          </a:blip>
          <a:stretch>
            <a:fillRect/>
          </a:stretch>
        </p:blipFill>
        <p:spPr>
          <a:xfrm>
            <a:off x="980325" y="1201175"/>
            <a:ext cx="6959848"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311700" y="17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 types of process happening in Model</a:t>
            </a:r>
            <a:endParaRPr/>
          </a:p>
        </p:txBody>
      </p:sp>
      <p:pic>
        <p:nvPicPr>
          <p:cNvPr id="306" name="Google Shape;306;p51"/>
          <p:cNvPicPr preferRelativeResize="0"/>
          <p:nvPr/>
        </p:nvPicPr>
        <p:blipFill>
          <a:blip r:embed="rId3">
            <a:alphaModFix/>
          </a:blip>
          <a:stretch>
            <a:fillRect/>
          </a:stretch>
        </p:blipFill>
        <p:spPr>
          <a:xfrm>
            <a:off x="514625" y="1444450"/>
            <a:ext cx="3543300" cy="2876550"/>
          </a:xfrm>
          <a:prstGeom prst="rect">
            <a:avLst/>
          </a:prstGeom>
          <a:noFill/>
          <a:ln>
            <a:noFill/>
          </a:ln>
        </p:spPr>
      </p:pic>
      <p:pic>
        <p:nvPicPr>
          <p:cNvPr id="307" name="Google Shape;307;p51"/>
          <p:cNvPicPr preferRelativeResize="0"/>
          <p:nvPr/>
        </p:nvPicPr>
        <p:blipFill>
          <a:blip r:embed="rId4">
            <a:alphaModFix/>
          </a:blip>
          <a:stretch>
            <a:fillRect/>
          </a:stretch>
        </p:blipFill>
        <p:spPr>
          <a:xfrm>
            <a:off x="5237925" y="972238"/>
            <a:ext cx="3005079"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Homomorphic Encryption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95000"/>
              </a:lnSpc>
              <a:spcBef>
                <a:spcPts val="0"/>
              </a:spcBef>
              <a:spcAft>
                <a:spcPts val="0"/>
              </a:spcAft>
              <a:buClr>
                <a:schemeClr val="dk1"/>
              </a:buClr>
              <a:buSzPts val="1600"/>
              <a:buChar char="●"/>
            </a:pPr>
            <a:r>
              <a:rPr lang="en" sz="1600">
                <a:solidFill>
                  <a:schemeClr val="dk1"/>
                </a:solidFill>
              </a:rPr>
              <a:t>Without the need to first decrypt the data, computations can be done on it thanks to homomorphic encryption. By providing safe and private data analysis, this method has the potential to revolutionise machine learning.</a:t>
            </a:r>
            <a:endParaRPr sz="1600">
              <a:solidFill>
                <a:schemeClr val="dk1"/>
              </a:solidFill>
            </a:endParaRPr>
          </a:p>
          <a:p>
            <a:pPr marL="0" lvl="0" indent="0" algn="l" rtl="0">
              <a:lnSpc>
                <a:spcPct val="95000"/>
              </a:lnSpc>
              <a:spcBef>
                <a:spcPts val="1200"/>
              </a:spcBef>
              <a:spcAft>
                <a:spcPts val="0"/>
              </a:spcAft>
              <a:buNone/>
            </a:pPr>
            <a:endParaRPr sz="1600">
              <a:solidFill>
                <a:schemeClr val="dk1"/>
              </a:solidFill>
            </a:endParaRPr>
          </a:p>
          <a:p>
            <a:pPr marL="457200" lvl="0" indent="-330200" algn="l" rtl="0">
              <a:lnSpc>
                <a:spcPct val="95000"/>
              </a:lnSpc>
              <a:spcBef>
                <a:spcPts val="1200"/>
              </a:spcBef>
              <a:spcAft>
                <a:spcPts val="0"/>
              </a:spcAft>
              <a:buClr>
                <a:schemeClr val="dk1"/>
              </a:buClr>
              <a:buSzPts val="1600"/>
              <a:buChar char="●"/>
            </a:pPr>
            <a:r>
              <a:rPr lang="en" sz="1600">
                <a:solidFill>
                  <a:schemeClr val="dk1"/>
                </a:solidFill>
              </a:rPr>
              <a:t>Homomorphic encryption enables models to be trained on encrypted data without ever disclosing the raw data to the model owner. This is crucial when dealing with private or delicate data, like sensitive financial or medical information.</a:t>
            </a:r>
            <a:endParaRPr sz="1600">
              <a:solidFill>
                <a:schemeClr val="dk1"/>
              </a:solidFill>
            </a:endParaRPr>
          </a:p>
          <a:p>
            <a:pPr marL="0" lvl="0" indent="0" algn="l" rtl="0">
              <a:lnSpc>
                <a:spcPct val="95000"/>
              </a:lnSpc>
              <a:spcBef>
                <a:spcPts val="1200"/>
              </a:spcBef>
              <a:spcAft>
                <a:spcPts val="0"/>
              </a:spcAft>
              <a:buNone/>
            </a:pPr>
            <a:endParaRPr sz="1600">
              <a:solidFill>
                <a:schemeClr val="dk1"/>
              </a:solidFill>
            </a:endParaRPr>
          </a:p>
          <a:p>
            <a:pPr marL="457200" lvl="0" indent="-330200" algn="l" rtl="0">
              <a:lnSpc>
                <a:spcPct val="95000"/>
              </a:lnSpc>
              <a:spcBef>
                <a:spcPts val="1200"/>
              </a:spcBef>
              <a:spcAft>
                <a:spcPts val="0"/>
              </a:spcAft>
              <a:buClr>
                <a:schemeClr val="dk1"/>
              </a:buClr>
              <a:buSzPts val="1600"/>
              <a:buChar char="●"/>
            </a:pPr>
            <a:r>
              <a:rPr lang="en" sz="1600">
                <a:solidFill>
                  <a:schemeClr val="dk1"/>
                </a:solidFill>
              </a:rPr>
              <a:t>The use of homomorphic encryption in federated learning, where various parties contribute their data to train a single model without disclosing their raw data to one another, is one of the most promising uses of machine learning.</a:t>
            </a:r>
            <a:endParaRPr sz="16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Model on Encrypted Train_Set</a:t>
            </a:r>
            <a:endParaRPr/>
          </a:p>
        </p:txBody>
      </p:sp>
      <p:sp>
        <p:nvSpPr>
          <p:cNvPr id="313" name="Google Shape;313;p52"/>
          <p:cNvSpPr txBox="1">
            <a:spLocks noGrp="1"/>
          </p:cNvSpPr>
          <p:nvPr>
            <p:ph type="body" idx="1"/>
          </p:nvPr>
        </p:nvSpPr>
        <p:spPr>
          <a:xfrm>
            <a:off x="311700" y="1152475"/>
            <a:ext cx="8520600" cy="390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Here first of all we have encrypted our train_set.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Then we have trained our model on cipher train_set 5 times using Logistic Regression &amp; Gradient Descent.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After getting the optimal parameter values we have calculated the accuracy of cipher test_set using different sigmoid function and then using the parameters we have predicted the class on plain test_set and decrypted the result because those are encrypted results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And after decrypting the result we have calculated the accuracy and found the difference between the accuracies</a:t>
            </a:r>
            <a:endParaRPr>
              <a:solidFill>
                <a:schemeClr val="dk1"/>
              </a:solidFill>
            </a:endParaRPr>
          </a:p>
          <a:p>
            <a:pPr marL="457200" lvl="0" indent="0" algn="l" rtl="0">
              <a:spcBef>
                <a:spcPts val="1200"/>
              </a:spcBef>
              <a:spcAft>
                <a:spcPts val="1200"/>
              </a:spcAft>
              <a:buNone/>
            </a:pPr>
            <a:endParaRPr/>
          </a:p>
        </p:txBody>
      </p:sp>
      <p:pic>
        <p:nvPicPr>
          <p:cNvPr id="314" name="Google Shape;314;p52"/>
          <p:cNvPicPr preferRelativeResize="0"/>
          <p:nvPr/>
        </p:nvPicPr>
        <p:blipFill>
          <a:blip r:embed="rId3">
            <a:alphaModFix/>
          </a:blip>
          <a:stretch>
            <a:fillRect/>
          </a:stretch>
        </p:blipFill>
        <p:spPr>
          <a:xfrm>
            <a:off x="556800" y="4296400"/>
            <a:ext cx="8222050" cy="347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Contribution</a:t>
            </a:r>
            <a:endParaRPr/>
          </a:p>
        </p:txBody>
      </p:sp>
      <p:sp>
        <p:nvSpPr>
          <p:cNvPr id="320" name="Google Shape;32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Jay Patel</a:t>
            </a:r>
            <a:r>
              <a:rPr lang="en">
                <a:solidFill>
                  <a:schemeClr val="dk1"/>
                </a:solidFill>
              </a:rPr>
              <a:t>: Analysis of encryption scheme, Implementation of code, Creating PPT, Report and Video.</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Chaudhari Vraj</a:t>
            </a:r>
            <a:r>
              <a:rPr lang="en">
                <a:solidFill>
                  <a:schemeClr val="dk1"/>
                </a:solidFill>
              </a:rPr>
              <a:t>: Analysis on Dataset, Implementation of code, Creating PPT, Report and Video.</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Shreyansh Kunjera</a:t>
            </a:r>
            <a:r>
              <a:rPr lang="en">
                <a:solidFill>
                  <a:schemeClr val="dk1"/>
                </a:solidFill>
              </a:rPr>
              <a:t>: Analysis on Dataset, Implementation of code, Creating PPT, Report and Video.</a:t>
            </a:r>
            <a:endParaRPr>
              <a:solidFill>
                <a:schemeClr val="dk1"/>
              </a:solidFill>
            </a:endParaRPr>
          </a:p>
          <a:p>
            <a:pPr marL="457200" lvl="0" indent="-342900" algn="l" rtl="0">
              <a:spcBef>
                <a:spcPts val="0"/>
              </a:spcBef>
              <a:spcAft>
                <a:spcPts val="0"/>
              </a:spcAft>
              <a:buSzPts val="1800"/>
              <a:buChar char="●"/>
            </a:pPr>
            <a:r>
              <a:rPr lang="en" b="1">
                <a:solidFill>
                  <a:schemeClr val="dk1"/>
                </a:solidFill>
              </a:rPr>
              <a:t>Meet Bhatt</a:t>
            </a:r>
            <a:r>
              <a:rPr lang="en">
                <a:solidFill>
                  <a:schemeClr val="dk1"/>
                </a:solidFill>
              </a:rPr>
              <a:t>: Gathering the information related to our encryption scheme, Creating SRS</a:t>
            </a:r>
            <a:r>
              <a:rPr lang="e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26" name="Google Shape;326;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u="sng">
                <a:solidFill>
                  <a:schemeClr val="hlink"/>
                </a:solidFill>
                <a:hlinkClick r:id="rId3"/>
              </a:rPr>
              <a:t>https://lucid.app</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191886" y="337725"/>
            <a:ext cx="6760225" cy="446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Microsoft TenSEAL</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a:solidFill>
                  <a:schemeClr val="dk1"/>
                </a:solidFill>
                <a:highlight>
                  <a:srgbClr val="FFFFFF"/>
                </a:highlight>
              </a:rPr>
              <a:t>TenSEAL is used to perform HE operations on tensors. It is constructed on top of Microsoft Tenseal, a C++ library that implements the HE algorithms BFV and CKKS. </a:t>
            </a:r>
            <a:endParaRPr sz="1600">
              <a:solidFill>
                <a:schemeClr val="dk1"/>
              </a:solidFill>
              <a:highlight>
                <a:srgbClr val="FFFFFF"/>
              </a:highlight>
            </a:endParaRPr>
          </a:p>
          <a:p>
            <a:pPr marL="0" lvl="0" indent="0" algn="l" rtl="0">
              <a:spcBef>
                <a:spcPts val="0"/>
              </a:spcBef>
              <a:spcAft>
                <a:spcPts val="0"/>
              </a:spcAft>
              <a:buNone/>
            </a:pPr>
            <a:endParaRPr sz="1600">
              <a:solidFill>
                <a:schemeClr val="dk1"/>
              </a:solidFill>
              <a:highlight>
                <a:srgbClr val="FFFFFF"/>
              </a:highlight>
            </a:endParaRPr>
          </a:p>
          <a:p>
            <a:pPr marL="457200" lvl="0" indent="-330200" algn="l" rtl="0">
              <a:spcBef>
                <a:spcPts val="0"/>
              </a:spcBef>
              <a:spcAft>
                <a:spcPts val="0"/>
              </a:spcAft>
              <a:buSzPts val="1600"/>
              <a:buChar char="●"/>
            </a:pPr>
            <a:r>
              <a:rPr lang="en" sz="1600">
                <a:solidFill>
                  <a:schemeClr val="dk1"/>
                </a:solidFill>
                <a:highlight>
                  <a:srgbClr val="FFFFFF"/>
                </a:highlight>
              </a:rPr>
              <a:t>TenSEAL is a C++ library with a Python interface that offers simplicity through a Python API while maintaining efficiency by carrying out the majority of its operations</a:t>
            </a:r>
            <a:r>
              <a:rPr lang="en" sz="1600">
                <a:solidFill>
                  <a:schemeClr val="dk1"/>
                </a:solidFill>
              </a:rPr>
              <a:t> </a:t>
            </a:r>
            <a:r>
              <a:rPr lang="en" sz="1600">
                <a:solidFill>
                  <a:schemeClr val="dk1"/>
                </a:solidFill>
                <a:highlight>
                  <a:srgbClr val="FFFFFF"/>
                </a:highlight>
              </a:rPr>
              <a:t>in C++.</a:t>
            </a:r>
            <a:endParaRPr sz="1600">
              <a:solidFill>
                <a:schemeClr val="dk1"/>
              </a:solidFill>
              <a:highlight>
                <a:srgbClr val="FFFFFF"/>
              </a:highlight>
            </a:endParaRPr>
          </a:p>
          <a:p>
            <a:pPr marL="0" lvl="0" indent="0" algn="l" rtl="0">
              <a:spcBef>
                <a:spcPts val="0"/>
              </a:spcBef>
              <a:spcAft>
                <a:spcPts val="0"/>
              </a:spcAft>
              <a:buNone/>
            </a:pPr>
            <a:endParaRPr sz="1600">
              <a:solidFill>
                <a:schemeClr val="dk1"/>
              </a:solidFill>
              <a:highlight>
                <a:srgbClr val="FFFFFF"/>
              </a:highlight>
            </a:endParaRPr>
          </a:p>
          <a:p>
            <a:pPr marL="457200" lvl="0" indent="-330200" algn="l" rtl="0">
              <a:spcBef>
                <a:spcPts val="0"/>
              </a:spcBef>
              <a:spcAft>
                <a:spcPts val="0"/>
              </a:spcAft>
              <a:buClr>
                <a:schemeClr val="dk1"/>
              </a:buClr>
              <a:buSzPts val="1600"/>
              <a:buChar char="●"/>
            </a:pPr>
            <a:r>
              <a:rPr lang="en" sz="1600">
                <a:solidFill>
                  <a:schemeClr val="dk1"/>
                </a:solidFill>
                <a:highlight>
                  <a:srgbClr val="FFFFFF"/>
                </a:highlight>
              </a:rPr>
              <a:t>We have used CKKS as an encryption scheme in our code implementation.</a:t>
            </a:r>
            <a:endParaRPr sz="16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CKKS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en" sz="1400">
                <a:solidFill>
                  <a:schemeClr val="dk1"/>
                </a:solidFill>
              </a:rPr>
              <a:t>[Cheon-Kim-Kim-Song] Homomorphic Encryption for Arithmetic of Approximate Numbers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CKKS is NOT a HE Scheme</a:t>
            </a:r>
            <a:endParaRPr sz="1400">
              <a:solidFill>
                <a:schemeClr val="dk1"/>
              </a:solidFill>
            </a:endParaRPr>
          </a:p>
          <a:p>
            <a:pPr marL="457200" lvl="0" indent="0" algn="l" rtl="0">
              <a:spcBef>
                <a:spcPts val="1200"/>
              </a:spcBef>
              <a:spcAft>
                <a:spcPts val="0"/>
              </a:spcAft>
              <a:buNone/>
            </a:pPr>
            <a:r>
              <a:rPr lang="en" sz="1400">
                <a:solidFill>
                  <a:schemeClr val="dk1"/>
                </a:solidFill>
              </a:rPr>
              <a:t>D(E(m)) ≠ m</a:t>
            </a:r>
            <a:br>
              <a:rPr lang="en" sz="1400">
                <a:solidFill>
                  <a:schemeClr val="dk1"/>
                </a:solidFill>
              </a:rPr>
            </a:br>
            <a:r>
              <a:rPr lang="en" sz="1400">
                <a:solidFill>
                  <a:schemeClr val="dk1"/>
                </a:solidFill>
              </a:rPr>
              <a:t>D(ct1 * ct2) ≠ D(ct1) * D(ct2)</a:t>
            </a:r>
            <a:endParaRPr sz="1400">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CKKS is an Approximate HE Scheme</a:t>
            </a:r>
            <a:endParaRPr sz="1400">
              <a:solidFill>
                <a:schemeClr val="dk1"/>
              </a:solidFill>
            </a:endParaRPr>
          </a:p>
          <a:p>
            <a:pPr marL="457200" lvl="0" indent="0" algn="l" rtl="0">
              <a:spcBef>
                <a:spcPts val="1200"/>
              </a:spcBef>
              <a:spcAft>
                <a:spcPts val="1200"/>
              </a:spcAft>
              <a:buNone/>
            </a:pPr>
            <a:r>
              <a:rPr lang="en" sz="1400">
                <a:solidFill>
                  <a:schemeClr val="dk1"/>
                </a:solidFill>
              </a:rPr>
              <a:t>D(E(m)) ≈ m</a:t>
            </a:r>
            <a:br>
              <a:rPr lang="en" sz="1400">
                <a:solidFill>
                  <a:schemeClr val="dk1"/>
                </a:solidFill>
              </a:rPr>
            </a:br>
            <a:r>
              <a:rPr lang="en" sz="1400">
                <a:solidFill>
                  <a:schemeClr val="dk1"/>
                </a:solidFill>
              </a:rPr>
              <a:t>D(ct1 * ct2) ≈ D(ct1) * D(ct2)</a:t>
            </a:r>
            <a:endParaRPr sz="1400">
              <a:solidFill>
                <a:schemeClr val="dk1"/>
              </a:solidFill>
            </a:endParaRPr>
          </a:p>
        </p:txBody>
      </p:sp>
      <p:pic>
        <p:nvPicPr>
          <p:cNvPr id="92" name="Google Shape;92;p19"/>
          <p:cNvPicPr preferRelativeResize="0"/>
          <p:nvPr/>
        </p:nvPicPr>
        <p:blipFill>
          <a:blip r:embed="rId3">
            <a:alphaModFix/>
          </a:blip>
          <a:stretch>
            <a:fillRect/>
          </a:stretch>
        </p:blipFill>
        <p:spPr>
          <a:xfrm>
            <a:off x="0" y="3397856"/>
            <a:ext cx="9143999" cy="1703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Encoding &amp; Decoding</a:t>
            </a:r>
            <a:endParaRPr/>
          </a:p>
        </p:txBody>
      </p:sp>
      <p:pic>
        <p:nvPicPr>
          <p:cNvPr id="98" name="Google Shape;98;p20"/>
          <p:cNvPicPr preferRelativeResize="0"/>
          <p:nvPr/>
        </p:nvPicPr>
        <p:blipFill>
          <a:blip r:embed="rId3">
            <a:alphaModFix/>
          </a:blip>
          <a:stretch>
            <a:fillRect/>
          </a:stretch>
        </p:blipFill>
        <p:spPr>
          <a:xfrm>
            <a:off x="1751190" y="2145200"/>
            <a:ext cx="5641625" cy="2998300"/>
          </a:xfrm>
          <a:prstGeom prst="rect">
            <a:avLst/>
          </a:prstGeom>
          <a:noFill/>
          <a:ln>
            <a:noFill/>
          </a:ln>
        </p:spPr>
      </p:pic>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en" sz="1400">
                <a:solidFill>
                  <a:schemeClr val="dk1"/>
                </a:solidFill>
              </a:rPr>
              <a:t>Canonical embedding:</a:t>
            </a:r>
            <a:endParaRPr sz="1400">
              <a:solidFill>
                <a:schemeClr val="dk1"/>
              </a:solidFill>
            </a:endParaRPr>
          </a:p>
          <a:p>
            <a:pPr marL="457200" lvl="0" indent="0" algn="l" rtl="0">
              <a:spcBef>
                <a:spcPts val="1200"/>
              </a:spcBef>
              <a:spcAft>
                <a:spcPts val="0"/>
              </a:spcAft>
              <a:buNone/>
            </a:pPr>
            <a:endParaRPr sz="900">
              <a:solidFill>
                <a:schemeClr val="dk1"/>
              </a:solidFill>
            </a:endParaRPr>
          </a:p>
          <a:p>
            <a:pPr marL="457200" lvl="0" indent="0" algn="l" rtl="0">
              <a:spcBef>
                <a:spcPts val="0"/>
              </a:spcBef>
              <a:spcAft>
                <a:spcPts val="0"/>
              </a:spcAft>
              <a:buNone/>
            </a:pPr>
            <a:r>
              <a:rPr lang="en" sz="1400">
                <a:solidFill>
                  <a:schemeClr val="dk1"/>
                </a:solidFill>
              </a:rPr>
              <a:t>Where</a:t>
            </a:r>
            <a:endParaRPr sz="1400">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The precision of encoding is determined by scaling factor </a:t>
            </a:r>
            <a:endParaRPr sz="1400">
              <a:solidFill>
                <a:schemeClr val="dk1"/>
              </a:solidFill>
            </a:endParaRPr>
          </a:p>
        </p:txBody>
      </p:sp>
      <p:pic>
        <p:nvPicPr>
          <p:cNvPr id="100" name="Google Shape;100;p20" descr="{&quot;code&quot;:&quot;$\\tau\\,:\\,K\\,=\\,Q\\left[X\\right]/\\left(X^{n}\\,+\\,1\\right)\\,\\to\\,C^{n/2},\\,\\tau\\left(a\\right)\\,=\\,\\left(a\\left(\\zeta\\right),\\,a\\left(\\zeta^{5}\\right),\\,...,\\,a\\left(\\zeta^{2n\\,-\\,3}\\right)\\right).$&quot;,&quot;id&quot;:&quot;1&quot;,&quot;type&quot;:&quot;$&quot;,&quot;aid&quot;:null,&quot;backgroundColor&quot;:&quot;#FFFFFF&quot;,&quot;font&quot;:{&quot;size&quot;:12,&quot;family&quot;:&quot;Arial&quot;,&quot;color&quot;:&quot;#000000&quot;},&quot;ts&quot;:1682777024320,&quot;cs&quot;:&quot;PKnXUgD3oDkBr58KeFS72g==&quot;,&quot;size&quot;:{&quot;width&quot;:593.5,&quot;height&quot;:23.5}}"/>
          <p:cNvPicPr preferRelativeResize="0"/>
          <p:nvPr/>
        </p:nvPicPr>
        <p:blipFill>
          <a:blip r:embed="rId4">
            <a:alphaModFix/>
          </a:blip>
          <a:stretch>
            <a:fillRect/>
          </a:stretch>
        </p:blipFill>
        <p:spPr>
          <a:xfrm>
            <a:off x="857575" y="1511775"/>
            <a:ext cx="5653088" cy="223838"/>
          </a:xfrm>
          <a:prstGeom prst="rect">
            <a:avLst/>
          </a:prstGeom>
          <a:noFill/>
          <a:ln>
            <a:noFill/>
          </a:ln>
        </p:spPr>
      </p:pic>
      <p:pic>
        <p:nvPicPr>
          <p:cNvPr id="101" name="Google Shape;101;p20" descr="{&quot;backgroundColorModified&quot;:false,&quot;font&quot;:{&quot;family&quot;:&quot;Arial&quot;,&quot;color&quot;:&quot;#595959&quot;,&quot;size&quot;:13},&quot;backgroundColor&quot;:&quot;#FFFFFF&quot;,&quot;aid&quot;:null,&quot;code&quot;:&quot;$$\\Delta$$&quot;,&quot;type&quot;:&quot;$$&quot;,&quot;id&quot;:&quot;2&quot;,&quot;ts&quot;:1682777117707,&quot;cs&quot;:&quot;7I/oFTpxCmVOYQUVhIExNw==&quot;,&quot;size&quot;:{&quot;width&quot;:16.333333333333332,&quot;height&quot;:15.666666666666666}}"/>
          <p:cNvPicPr preferRelativeResize="0"/>
          <p:nvPr/>
        </p:nvPicPr>
        <p:blipFill>
          <a:blip r:embed="rId5">
            <a:alphaModFix/>
          </a:blip>
          <a:stretch>
            <a:fillRect/>
          </a:stretch>
        </p:blipFill>
        <p:spPr>
          <a:xfrm>
            <a:off x="5455875" y="2229675"/>
            <a:ext cx="155575" cy="149225"/>
          </a:xfrm>
          <a:prstGeom prst="rect">
            <a:avLst/>
          </a:prstGeom>
          <a:noFill/>
          <a:ln>
            <a:noFill/>
          </a:ln>
        </p:spPr>
      </p:pic>
      <p:pic>
        <p:nvPicPr>
          <p:cNvPr id="102" name="Google Shape;102;p20" descr="{&quot;aid&quot;:null,&quot;backgroundColorModified&quot;:false,&quot;type&quot;:&quot;$$&quot;,&quot;code&quot;:&quot;$$\\zeta\\,=\\,\\exp\\left(\\pi\\,i\\,/\\,n\\right)$$&quot;,&quot;id&quot;:&quot;5&quot;,&quot;font&quot;:{&quot;size&quot;:14,&quot;family&quot;:&quot;Arial&quot;,&quot;color&quot;:&quot;#595959&quot;},&quot;backgroundColor&quot;:&quot;#FFFFFF&quot;,&quot;ts&quot;:1682777233768,&quot;cs&quot;:&quot;+6vViz284SVVhPKBLEqatg==&quot;,&quot;size&quot;:{&quot;width&quot;:156.66666666666666,&quot;height&quot;:22}}"/>
          <p:cNvPicPr preferRelativeResize="0"/>
          <p:nvPr/>
        </p:nvPicPr>
        <p:blipFill>
          <a:blip r:embed="rId6">
            <a:alphaModFix/>
          </a:blip>
          <a:stretch>
            <a:fillRect/>
          </a:stretch>
        </p:blipFill>
        <p:spPr>
          <a:xfrm>
            <a:off x="1467900" y="1835638"/>
            <a:ext cx="1492250" cy="20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Encryption &amp; Decryption</a:t>
            </a:r>
            <a:endParaRPr/>
          </a:p>
        </p:txBody>
      </p:sp>
      <p:sp>
        <p:nvSpPr>
          <p:cNvPr id="108" name="Google Shape;108;p2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dirty="0">
                <a:solidFill>
                  <a:schemeClr val="dk1"/>
                </a:solidFill>
              </a:rPr>
              <a:t>Enc:        		                    for a random instance		 s.t.  </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Dec:</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(Approx) Correctness:</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Notation:</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  </a:t>
            </a:r>
            <a:endParaRPr sz="1600" dirty="0">
              <a:solidFill>
                <a:schemeClr val="dk1"/>
              </a:solidFill>
            </a:endParaRPr>
          </a:p>
        </p:txBody>
      </p:sp>
      <p:pic>
        <p:nvPicPr>
          <p:cNvPr id="109" name="Google Shape;109;p21" descr="{&quot;backgroundColor&quot;:&quot;#FFFFFF&quot;,&quot;id&quot;:&quot;6&quot;,&quot;font&quot;:{&quot;color&quot;:&quot;#000000&quot;,&quot;size&quot;:13.5,&quot;family&quot;:&quot;Arial&quot;},&quot;backgroundColorModified&quot;:false,&quot;code&quot;:&quot;$$\\mu\\left(X\\right)\\,\\to\\,ct\\,=\\,\\left(b\\,+\\,\\mu,\\,a\\right)\\,\\in\\,R_{q}^{2}\\,$$&quot;,&quot;type&quot;:&quot;$$&quot;,&quot;aid&quot;:null,&quot;ts&quot;:1682843433179,&quot;cs&quot;:&quot;kfLRr7WLt/qZNIQfG+GsFQ==&quot;,&quot;size&quot;:{&quot;width&quot;:295.6384251968504,&quot;height&quot;:27.333331758530182}}"/>
          <p:cNvPicPr preferRelativeResize="0"/>
          <p:nvPr/>
        </p:nvPicPr>
        <p:blipFill>
          <a:blip r:embed="rId3">
            <a:alphaModFix/>
          </a:blip>
          <a:stretch>
            <a:fillRect/>
          </a:stretch>
        </p:blipFill>
        <p:spPr>
          <a:xfrm>
            <a:off x="1371600" y="1101952"/>
            <a:ext cx="2815956" cy="260350"/>
          </a:xfrm>
          <a:prstGeom prst="rect">
            <a:avLst/>
          </a:prstGeom>
          <a:noFill/>
          <a:ln>
            <a:noFill/>
          </a:ln>
        </p:spPr>
      </p:pic>
      <p:pic>
        <p:nvPicPr>
          <p:cNvPr id="110" name="Google Shape;110;p21" descr="{&quot;aid&quot;:null,&quot;backgroundColor&quot;:&quot;#FFFFFF&quot;,&quot;backgroundColorModified&quot;:false,&quot;code&quot;:&quot;$$\\left(b,a\\right)$$&quot;,&quot;font&quot;:{&quot;size&quot;:14,&quot;family&quot;:&quot;Arial&quot;,&quot;color&quot;:&quot;#000000&quot;},&quot;id&quot;:&quot;7&quot;,&quot;type&quot;:&quot;$$&quot;,&quot;ts&quot;:1682777626558,&quot;cs&quot;:&quot;MNLt0BvGphVFHXPchhw2AQ==&quot;,&quot;size&quot;:{&quot;width&quot;:43.666666666666664,&quot;height&quot;:22}}"/>
          <p:cNvPicPr preferRelativeResize="0"/>
          <p:nvPr/>
        </p:nvPicPr>
        <p:blipFill>
          <a:blip r:embed="rId4">
            <a:alphaModFix/>
          </a:blip>
          <a:stretch>
            <a:fillRect/>
          </a:stretch>
        </p:blipFill>
        <p:spPr>
          <a:xfrm>
            <a:off x="6340200" y="1127338"/>
            <a:ext cx="415925" cy="209550"/>
          </a:xfrm>
          <a:prstGeom prst="rect">
            <a:avLst/>
          </a:prstGeom>
          <a:noFill/>
          <a:ln>
            <a:noFill/>
          </a:ln>
        </p:spPr>
      </p:pic>
      <p:pic>
        <p:nvPicPr>
          <p:cNvPr id="111" name="Google Shape;111;p21" descr="{&quot;font&quot;:{&quot;size&quot;:17.5,&quot;family&quot;:&quot;Arial&quot;,&quot;color&quot;:&quot;#000000&quot;},&quot;aid&quot;:null,&quot;type&quot;:&quot;$$&quot;,&quot;backgroundColorModified&quot;:false,&quot;backgroundColor&quot;:&quot;#FFFFFF&quot;,&quot;code&quot;:&quot;$$ct\\left(S\\right)\\,=c_{0}\\,+\\,c_{1}\\,\\cdot\\,S\\,\\in\\,R_{q}\\left[S\\right]$$&quot;,&quot;id&quot;:&quot;8&quot;,&quot;ts&quot;:1682777931350,&quot;cs&quot;:&quot;3tsHwrujQhGGIWSRJHFjGw==&quot;,&quot;size&quot;:{&quot;width&quot;:339,&quot;height&quot;:28.5}}"/>
          <p:cNvPicPr preferRelativeResize="0"/>
          <p:nvPr/>
        </p:nvPicPr>
        <p:blipFill>
          <a:blip r:embed="rId5">
            <a:alphaModFix/>
          </a:blip>
          <a:stretch>
            <a:fillRect/>
          </a:stretch>
        </p:blipFill>
        <p:spPr>
          <a:xfrm>
            <a:off x="1755274" y="1970851"/>
            <a:ext cx="2696114" cy="226675"/>
          </a:xfrm>
          <a:prstGeom prst="rect">
            <a:avLst/>
          </a:prstGeom>
          <a:noFill/>
          <a:ln>
            <a:noFill/>
          </a:ln>
        </p:spPr>
      </p:pic>
      <p:pic>
        <p:nvPicPr>
          <p:cNvPr id="112" name="Google Shape;112;p21" descr="{&quot;id&quot;:&quot;9&quot;,&quot;backgroundColor&quot;:&quot;#FFFFFF&quot;,&quot;font&quot;:{&quot;size&quot;:14,&quot;family&quot;:&quot;Arial&quot;,&quot;color&quot;:&quot;#000000&quot;},&quot;backgroundColorModified&quot;:false,&quot;aid&quot;:null,&quot;code&quot;:&quot;$$b\\,+\\,as\\,=\\,e$$&quot;,&quot;type&quot;:&quot;$$&quot;,&quot;ts&quot;:1682778234837,&quot;cs&quot;:&quot;VVXbtp6m2Kg3FvYYmxGNPQ==&quot;,&quot;size&quot;:{&quot;width&quot;:110.33333333333333,&quot;height&quot;:17.166666666666668}}"/>
          <p:cNvPicPr preferRelativeResize="0"/>
          <p:nvPr/>
        </p:nvPicPr>
        <p:blipFill>
          <a:blip r:embed="rId6">
            <a:alphaModFix/>
          </a:blip>
          <a:stretch>
            <a:fillRect/>
          </a:stretch>
        </p:blipFill>
        <p:spPr>
          <a:xfrm>
            <a:off x="7209595" y="1150373"/>
            <a:ext cx="1050925" cy="163513"/>
          </a:xfrm>
          <a:prstGeom prst="rect">
            <a:avLst/>
          </a:prstGeom>
          <a:noFill/>
          <a:ln>
            <a:noFill/>
          </a:ln>
        </p:spPr>
      </p:pic>
      <p:pic>
        <p:nvPicPr>
          <p:cNvPr id="113" name="Google Shape;113;p21" descr="{&quot;backgroundColorModified&quot;:false,&quot;type&quot;:&quot;$$&quot;,&quot;id&quot;:&quot;10&quot;,&quot;aid&quot;:null,&quot;font&quot;:{&quot;color&quot;:&quot;#000000&quot;,&quot;family&quot;:&quot;Arial&quot;,&quot;size&quot;:14},&quot;backgroundColor&quot;:&quot;#FFFFFF&quot;,&quot;code&quot;:&quot;$$D\\left(E\\left(\\mu\\right)\\right)\\,=\\,\\mu\\,+\\,e\\,\\,\\;\\text{if}\\,\\;\\,\\left|\\left|\\mu\\,+\\,e\\right|\\right|\\,&lt;\\,q/2$$&quot;,&quot;ts&quot;:1682778385009,&quot;cs&quot;:&quot;oyubDqt+WPB/yfT9YV4XDA==&quot;,&quot;size&quot;:{&quot;width&quot;:364.33333333333326,&quot;height&quot;:22}}"/>
          <p:cNvPicPr preferRelativeResize="0"/>
          <p:nvPr/>
        </p:nvPicPr>
        <p:blipFill>
          <a:blip r:embed="rId7">
            <a:alphaModFix/>
          </a:blip>
          <a:stretch>
            <a:fillRect/>
          </a:stretch>
        </p:blipFill>
        <p:spPr>
          <a:xfrm>
            <a:off x="3423250" y="1719838"/>
            <a:ext cx="3470275" cy="209550"/>
          </a:xfrm>
          <a:prstGeom prst="rect">
            <a:avLst/>
          </a:prstGeom>
          <a:noFill/>
          <a:ln>
            <a:noFill/>
          </a:ln>
        </p:spPr>
      </p:pic>
      <p:pic>
        <p:nvPicPr>
          <p:cNvPr id="114" name="Google Shape;114;p21" descr="{&quot;id&quot;:&quot;8&quot;,&quot;font&quot;:{&quot;color&quot;:&quot;#000000&quot;,&quot;size&quot;:17.5,&quot;family&quot;:&quot;Arial&quot;},&quot;code&quot;:&quot;$$ct\\,=\\,\\left(c_{0}\\,,\\,\\,c_{1}\\right)\\,\\to\\,c_{0}\\,+\\,c_{1}\\,\\cdot\\,s\\,\\left(mod\\,\\,q\\right)$$&quot;,&quot;aid&quot;:null,&quot;type&quot;:&quot;$$&quot;,&quot;backgroundColorModified&quot;:false,&quot;backgroundColor&quot;:&quot;#FFFFFF&quot;,&quot;ts&quot;:1682777952278,&quot;cs&quot;:&quot;+QEfUuKRWU8sYR2Stj+zBA==&quot;,&quot;size&quot;:{&quot;width&quot;:437.6666666666667,&quot;height&quot;:27.333333333333332}}"/>
          <p:cNvPicPr preferRelativeResize="0"/>
          <p:nvPr/>
        </p:nvPicPr>
        <p:blipFill>
          <a:blip r:embed="rId8">
            <a:alphaModFix/>
          </a:blip>
          <a:stretch>
            <a:fillRect/>
          </a:stretch>
        </p:blipFill>
        <p:spPr>
          <a:xfrm>
            <a:off x="1816042" y="1402250"/>
            <a:ext cx="3629559" cy="226675"/>
          </a:xfrm>
          <a:prstGeom prst="rect">
            <a:avLst/>
          </a:prstGeom>
          <a:noFill/>
          <a:ln>
            <a:noFill/>
          </a:ln>
        </p:spPr>
      </p:pic>
      <p:pic>
        <p:nvPicPr>
          <p:cNvPr id="115" name="Google Shape;115;p21" descr="{&quot;backgroundColor&quot;:&quot;#FFFFFF&quot;,&quot;code&quot;:&quot;$$D\\left(ct\\right)\\,=\\,ct\\left(s\\right)\\,\\left(mod\\,\\,q\\right)$$&quot;,&quot;aid&quot;:null,&quot;type&quot;:&quot;$$&quot;,&quot;backgroundColorModified&quot;:false,&quot;font&quot;:{&quot;family&quot;:&quot;Arial&quot;,&quot;size&quot;:18,&quot;color&quot;:&quot;#000000&quot;},&quot;id&quot;:&quot;11&quot;,&quot;ts&quot;:1682777986170,&quot;cs&quot;:&quot;NcEE9pPJ40VTF67o02BQVw==&quot;,&quot;size&quot;:{&quot;width&quot;:270.25,&quot;height&quot;:28.25}}"/>
          <p:cNvPicPr preferRelativeResize="0"/>
          <p:nvPr/>
        </p:nvPicPr>
        <p:blipFill>
          <a:blip r:embed="rId9">
            <a:alphaModFix/>
          </a:blip>
          <a:stretch>
            <a:fillRect/>
          </a:stretch>
        </p:blipFill>
        <p:spPr>
          <a:xfrm>
            <a:off x="1254748" y="2238976"/>
            <a:ext cx="2168502" cy="226675"/>
          </a:xfrm>
          <a:prstGeom prst="rect">
            <a:avLst/>
          </a:prstGeom>
          <a:noFill/>
          <a:ln>
            <a:noFill/>
          </a:ln>
        </p:spPr>
      </p:pic>
      <p:pic>
        <p:nvPicPr>
          <p:cNvPr id="116" name="Google Shape;116;p21"/>
          <p:cNvPicPr preferRelativeResize="0"/>
          <p:nvPr/>
        </p:nvPicPr>
        <p:blipFill>
          <a:blip r:embed="rId10">
            <a:alphaModFix/>
          </a:blip>
          <a:stretch>
            <a:fillRect/>
          </a:stretch>
        </p:blipFill>
        <p:spPr>
          <a:xfrm>
            <a:off x="862997" y="2631525"/>
            <a:ext cx="7418012" cy="2142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1910</Words>
  <Application>Microsoft Office PowerPoint</Application>
  <PresentationFormat>On-screen Show (16:9)</PresentationFormat>
  <Paragraphs>167</Paragraphs>
  <Slides>43</Slides>
  <Notes>43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43</vt:i4>
      </vt:variant>
    </vt:vector>
  </HeadingPairs>
  <TitlesOfParts>
    <vt:vector size="45" baseType="lpstr">
      <vt:lpstr>Arial</vt:lpstr>
      <vt:lpstr>Simple Light</vt:lpstr>
      <vt:lpstr>Credit Card Fraud Detection Using Homomorphic Encryption in ML</vt:lpstr>
      <vt:lpstr>Problem</vt:lpstr>
      <vt:lpstr>PowerPoint Presentation</vt:lpstr>
      <vt:lpstr>Homomorphic Encryption</vt:lpstr>
      <vt:lpstr>PowerPoint Presentation</vt:lpstr>
      <vt:lpstr>Microsoft TenSEAL</vt:lpstr>
      <vt:lpstr>CKKS</vt:lpstr>
      <vt:lpstr>Encoding &amp; Decoding</vt:lpstr>
      <vt:lpstr>Encryption &amp; Decryption</vt:lpstr>
      <vt:lpstr>Rescaling</vt:lpstr>
      <vt:lpstr>Leveled HE</vt:lpstr>
      <vt:lpstr>PowerPoint Presentation</vt:lpstr>
      <vt:lpstr>About Dataset:</vt:lpstr>
      <vt:lpstr>PowerPoint Presentation</vt:lpstr>
      <vt:lpstr>Preprocessing</vt:lpstr>
      <vt:lpstr>PowerPoint Presentation</vt:lpstr>
      <vt:lpstr>Preprocessing</vt:lpstr>
      <vt:lpstr>Analysis (After Preprocessing): </vt:lpstr>
      <vt:lpstr>PowerPoint Presentation</vt:lpstr>
      <vt:lpstr>PowerPoint Presentation</vt:lpstr>
      <vt:lpstr>Analysis (After Preprocessing):</vt:lpstr>
      <vt:lpstr>PowerPoint Presentation</vt:lpstr>
      <vt:lpstr>PowerPoint Presentation</vt:lpstr>
      <vt:lpstr>Analysis (After Preprocessing): </vt:lpstr>
      <vt:lpstr>Analysis (After Preprocessing): </vt:lpstr>
      <vt:lpstr>Analysis (After Preprocessing): </vt:lpstr>
      <vt:lpstr>Analysis (After Preprocessing): </vt:lpstr>
      <vt:lpstr>PowerPoint Presentation</vt:lpstr>
      <vt:lpstr>Analysis (After Preprocessing): </vt:lpstr>
      <vt:lpstr>PowerPoint Presentation</vt:lpstr>
      <vt:lpstr>Model Training (Logistic Regression):</vt:lpstr>
      <vt:lpstr>PowerPoint Presentation</vt:lpstr>
      <vt:lpstr>Model Training (Logistic Regression):</vt:lpstr>
      <vt:lpstr>ENCRYPTION PROCESS</vt:lpstr>
      <vt:lpstr>Flowchart of Model using Plain Data</vt:lpstr>
      <vt:lpstr>Logistic Model on Plain Train_Set</vt:lpstr>
      <vt:lpstr>PowerPoint Presentation</vt:lpstr>
      <vt:lpstr>Flowchart of Model using Encrypted Data</vt:lpstr>
      <vt:lpstr>Two types of process happening in Model</vt:lpstr>
      <vt:lpstr>Logistic Model on Encrypted Train_Set</vt:lpstr>
      <vt:lpstr>Contribution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Homomorphic Encryption in ML</dc:title>
  <cp:lastModifiedBy>Shreyansh Kunjera</cp:lastModifiedBy>
  <cp:revision>1</cp:revision>
  <dcterms:modified xsi:type="dcterms:W3CDTF">2023-05-01T18:05:59Z</dcterms:modified>
</cp:coreProperties>
</file>