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D9119-7FC0-2C3B-B52A-C43A64D3491D}" v="9" dt="2024-12-17T22:48:06.459"/>
    <p1510:client id="{5C11AF0E-FC00-C09A-A63D-8CBFDC60DED5}" v="263" dt="2024-12-17T13:10:01.546"/>
    <p1510:client id="{5D2B6EA1-6525-D521-BCF9-A922054AAAB5}" v="60" dt="2024-12-18T10:40:17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al, Manav Sanjay" userId="S::mmandal@iu.edu::ac963679-7bfb-4b4e-83e8-243bc41c2ffc" providerId="AD" clId="Web-{5D2B6EA1-6525-D521-BCF9-A922054AAAB5}"/>
    <pc:docChg chg="modSld">
      <pc:chgData name="Mandal, Manav Sanjay" userId="S::mmandal@iu.edu::ac963679-7bfb-4b4e-83e8-243bc41c2ffc" providerId="AD" clId="Web-{5D2B6EA1-6525-D521-BCF9-A922054AAAB5}" dt="2024-12-18T10:40:17.550" v="56" actId="14100"/>
      <pc:docMkLst>
        <pc:docMk/>
      </pc:docMkLst>
      <pc:sldChg chg="modSp">
        <pc:chgData name="Mandal, Manav Sanjay" userId="S::mmandal@iu.edu::ac963679-7bfb-4b4e-83e8-243bc41c2ffc" providerId="AD" clId="Web-{5D2B6EA1-6525-D521-BCF9-A922054AAAB5}" dt="2024-12-18T10:33:13.428" v="8" actId="1076"/>
        <pc:sldMkLst>
          <pc:docMk/>
          <pc:sldMk cId="4216720153" sldId="258"/>
        </pc:sldMkLst>
        <pc:spChg chg="mod">
          <ac:chgData name="Mandal, Manav Sanjay" userId="S::mmandal@iu.edu::ac963679-7bfb-4b4e-83e8-243bc41c2ffc" providerId="AD" clId="Web-{5D2B6EA1-6525-D521-BCF9-A922054AAAB5}" dt="2024-12-18T10:32:31.350" v="3" actId="14100"/>
          <ac:spMkLst>
            <pc:docMk/>
            <pc:sldMk cId="4216720153" sldId="258"/>
            <ac:spMk id="2" creationId="{4AE61092-80FD-6BE4-AF5B-C99DD80F4B01}"/>
          </ac:spMkLst>
        </pc:spChg>
        <pc:spChg chg="mod">
          <ac:chgData name="Mandal, Manav Sanjay" userId="S::mmandal@iu.edu::ac963679-7bfb-4b4e-83e8-243bc41c2ffc" providerId="AD" clId="Web-{5D2B6EA1-6525-D521-BCF9-A922054AAAB5}" dt="2024-12-18T10:33:13.428" v="8" actId="1076"/>
          <ac:spMkLst>
            <pc:docMk/>
            <pc:sldMk cId="4216720153" sldId="258"/>
            <ac:spMk id="3" creationId="{957DEB78-2C7D-CEDB-7222-E5CD714C8B22}"/>
          </ac:spMkLst>
        </pc:spChg>
      </pc:sldChg>
      <pc:sldChg chg="modSp">
        <pc:chgData name="Mandal, Manav Sanjay" userId="S::mmandal@iu.edu::ac963679-7bfb-4b4e-83e8-243bc41c2ffc" providerId="AD" clId="Web-{5D2B6EA1-6525-D521-BCF9-A922054AAAB5}" dt="2024-12-18T10:34:05.553" v="14" actId="14100"/>
        <pc:sldMkLst>
          <pc:docMk/>
          <pc:sldMk cId="3158761552" sldId="259"/>
        </pc:sldMkLst>
        <pc:spChg chg="mod">
          <ac:chgData name="Mandal, Manav Sanjay" userId="S::mmandal@iu.edu::ac963679-7bfb-4b4e-83e8-243bc41c2ffc" providerId="AD" clId="Web-{5D2B6EA1-6525-D521-BCF9-A922054AAAB5}" dt="2024-12-18T10:33:40.225" v="10" actId="14100"/>
          <ac:spMkLst>
            <pc:docMk/>
            <pc:sldMk cId="3158761552" sldId="259"/>
            <ac:spMk id="2" creationId="{14378AEB-0D8E-53D7-2E4D-98DBFA434F26}"/>
          </ac:spMkLst>
        </pc:spChg>
        <pc:spChg chg="mod">
          <ac:chgData name="Mandal, Manav Sanjay" userId="S::mmandal@iu.edu::ac963679-7bfb-4b4e-83e8-243bc41c2ffc" providerId="AD" clId="Web-{5D2B6EA1-6525-D521-BCF9-A922054AAAB5}" dt="2024-12-18T10:34:05.553" v="14" actId="14100"/>
          <ac:spMkLst>
            <pc:docMk/>
            <pc:sldMk cId="3158761552" sldId="259"/>
            <ac:spMk id="3" creationId="{ACF5F0B1-07F7-9940-158C-B888F391EA14}"/>
          </ac:spMkLst>
        </pc:spChg>
      </pc:sldChg>
      <pc:sldChg chg="modSp">
        <pc:chgData name="Mandal, Manav Sanjay" userId="S::mmandal@iu.edu::ac963679-7bfb-4b4e-83e8-243bc41c2ffc" providerId="AD" clId="Web-{5D2B6EA1-6525-D521-BCF9-A922054AAAB5}" dt="2024-12-18T10:35:01.537" v="20"/>
        <pc:sldMkLst>
          <pc:docMk/>
          <pc:sldMk cId="807936977" sldId="260"/>
        </pc:sldMkLst>
        <pc:spChg chg="mod">
          <ac:chgData name="Mandal, Manav Sanjay" userId="S::mmandal@iu.edu::ac963679-7bfb-4b4e-83e8-243bc41c2ffc" providerId="AD" clId="Web-{5D2B6EA1-6525-D521-BCF9-A922054AAAB5}" dt="2024-12-18T10:34:41.506" v="16" actId="14100"/>
          <ac:spMkLst>
            <pc:docMk/>
            <pc:sldMk cId="807936977" sldId="260"/>
            <ac:spMk id="2" creationId="{95F079BE-ED3F-6084-9665-C27C5FD06731}"/>
          </ac:spMkLst>
        </pc:spChg>
        <pc:spChg chg="mod">
          <ac:chgData name="Mandal, Manav Sanjay" userId="S::mmandal@iu.edu::ac963679-7bfb-4b4e-83e8-243bc41c2ffc" providerId="AD" clId="Web-{5D2B6EA1-6525-D521-BCF9-A922054AAAB5}" dt="2024-12-18T10:35:01.537" v="20"/>
          <ac:spMkLst>
            <pc:docMk/>
            <pc:sldMk cId="807936977" sldId="260"/>
            <ac:spMk id="3" creationId="{359B6F49-7A84-70B3-F61B-FF8C2FCAA1D5}"/>
          </ac:spMkLst>
        </pc:spChg>
      </pc:sldChg>
      <pc:sldChg chg="modSp">
        <pc:chgData name="Mandal, Manav Sanjay" userId="S::mmandal@iu.edu::ac963679-7bfb-4b4e-83e8-243bc41c2ffc" providerId="AD" clId="Web-{5D2B6EA1-6525-D521-BCF9-A922054AAAB5}" dt="2024-12-18T10:35:56.599" v="32"/>
        <pc:sldMkLst>
          <pc:docMk/>
          <pc:sldMk cId="1805695435" sldId="261"/>
        </pc:sldMkLst>
        <pc:spChg chg="mod">
          <ac:chgData name="Mandal, Manav Sanjay" userId="S::mmandal@iu.edu::ac963679-7bfb-4b4e-83e8-243bc41c2ffc" providerId="AD" clId="Web-{5D2B6EA1-6525-D521-BCF9-A922054AAAB5}" dt="2024-12-18T10:35:37.849" v="28" actId="1076"/>
          <ac:spMkLst>
            <pc:docMk/>
            <pc:sldMk cId="1805695435" sldId="261"/>
            <ac:spMk id="2" creationId="{33D42D68-0B12-73A9-836E-51C462BB2416}"/>
          </ac:spMkLst>
        </pc:spChg>
        <pc:spChg chg="mod">
          <ac:chgData name="Mandal, Manav Sanjay" userId="S::mmandal@iu.edu::ac963679-7bfb-4b4e-83e8-243bc41c2ffc" providerId="AD" clId="Web-{5D2B6EA1-6525-D521-BCF9-A922054AAAB5}" dt="2024-12-18T10:35:56.599" v="32"/>
          <ac:spMkLst>
            <pc:docMk/>
            <pc:sldMk cId="1805695435" sldId="261"/>
            <ac:spMk id="3" creationId="{CBBA920F-A313-5BDE-BB82-EEA71E29CEA7}"/>
          </ac:spMkLst>
        </pc:spChg>
      </pc:sldChg>
      <pc:sldChg chg="modSp">
        <pc:chgData name="Mandal, Manav Sanjay" userId="S::mmandal@iu.edu::ac963679-7bfb-4b4e-83e8-243bc41c2ffc" providerId="AD" clId="Web-{5D2B6EA1-6525-D521-BCF9-A922054AAAB5}" dt="2024-12-18T10:37:39.504" v="46" actId="1076"/>
        <pc:sldMkLst>
          <pc:docMk/>
          <pc:sldMk cId="2331179894" sldId="262"/>
        </pc:sldMkLst>
        <pc:spChg chg="mod">
          <ac:chgData name="Mandal, Manav Sanjay" userId="S::mmandal@iu.edu::ac963679-7bfb-4b4e-83e8-243bc41c2ffc" providerId="AD" clId="Web-{5D2B6EA1-6525-D521-BCF9-A922054AAAB5}" dt="2024-12-18T10:36:43.864" v="40" actId="14100"/>
          <ac:spMkLst>
            <pc:docMk/>
            <pc:sldMk cId="2331179894" sldId="262"/>
            <ac:spMk id="2" creationId="{83BCEA0F-10D0-13D7-45FF-DF19119F06F4}"/>
          </ac:spMkLst>
        </pc:spChg>
        <pc:spChg chg="mod">
          <ac:chgData name="Mandal, Manav Sanjay" userId="S::mmandal@iu.edu::ac963679-7bfb-4b4e-83e8-243bc41c2ffc" providerId="AD" clId="Web-{5D2B6EA1-6525-D521-BCF9-A922054AAAB5}" dt="2024-12-18T10:37:39.504" v="46" actId="1076"/>
          <ac:spMkLst>
            <pc:docMk/>
            <pc:sldMk cId="2331179894" sldId="262"/>
            <ac:spMk id="3" creationId="{3D9A2621-55F3-BAEB-5610-137DB190FB50}"/>
          </ac:spMkLst>
        </pc:spChg>
      </pc:sldChg>
      <pc:sldChg chg="modSp">
        <pc:chgData name="Mandal, Manav Sanjay" userId="S::mmandal@iu.edu::ac963679-7bfb-4b4e-83e8-243bc41c2ffc" providerId="AD" clId="Web-{5D2B6EA1-6525-D521-BCF9-A922054AAAB5}" dt="2024-12-18T10:38:27.020" v="47"/>
        <pc:sldMkLst>
          <pc:docMk/>
          <pc:sldMk cId="79198826" sldId="263"/>
        </pc:sldMkLst>
        <pc:spChg chg="mod">
          <ac:chgData name="Mandal, Manav Sanjay" userId="S::mmandal@iu.edu::ac963679-7bfb-4b4e-83e8-243bc41c2ffc" providerId="AD" clId="Web-{5D2B6EA1-6525-D521-BCF9-A922054AAAB5}" dt="2024-12-18T10:38:27.020" v="47"/>
          <ac:spMkLst>
            <pc:docMk/>
            <pc:sldMk cId="79198826" sldId="263"/>
            <ac:spMk id="3" creationId="{1A2DEBF1-4683-0FF4-AF34-0E1EE917D087}"/>
          </ac:spMkLst>
        </pc:spChg>
      </pc:sldChg>
      <pc:sldChg chg="modSp">
        <pc:chgData name="Mandal, Manav Sanjay" userId="S::mmandal@iu.edu::ac963679-7bfb-4b4e-83e8-243bc41c2ffc" providerId="AD" clId="Web-{5D2B6EA1-6525-D521-BCF9-A922054AAAB5}" dt="2024-12-18T10:39:17.754" v="49"/>
        <pc:sldMkLst>
          <pc:docMk/>
          <pc:sldMk cId="4144549208" sldId="264"/>
        </pc:sldMkLst>
        <pc:spChg chg="mod">
          <ac:chgData name="Mandal, Manav Sanjay" userId="S::mmandal@iu.edu::ac963679-7bfb-4b4e-83e8-243bc41c2ffc" providerId="AD" clId="Web-{5D2B6EA1-6525-D521-BCF9-A922054AAAB5}" dt="2024-12-18T10:39:17.754" v="49"/>
          <ac:spMkLst>
            <pc:docMk/>
            <pc:sldMk cId="4144549208" sldId="264"/>
            <ac:spMk id="3" creationId="{A9737708-F92C-29C3-AED4-36A3B9084DFC}"/>
          </ac:spMkLst>
        </pc:spChg>
      </pc:sldChg>
      <pc:sldChg chg="modSp">
        <pc:chgData name="Mandal, Manav Sanjay" userId="S::mmandal@iu.edu::ac963679-7bfb-4b4e-83e8-243bc41c2ffc" providerId="AD" clId="Web-{5D2B6EA1-6525-D521-BCF9-A922054AAAB5}" dt="2024-12-18T10:39:58.519" v="53" actId="14100"/>
        <pc:sldMkLst>
          <pc:docMk/>
          <pc:sldMk cId="1595223986" sldId="265"/>
        </pc:sldMkLst>
        <pc:spChg chg="mod">
          <ac:chgData name="Mandal, Manav Sanjay" userId="S::mmandal@iu.edu::ac963679-7bfb-4b4e-83e8-243bc41c2ffc" providerId="AD" clId="Web-{5D2B6EA1-6525-D521-BCF9-A922054AAAB5}" dt="2024-12-18T10:39:58.519" v="53" actId="14100"/>
          <ac:spMkLst>
            <pc:docMk/>
            <pc:sldMk cId="1595223986" sldId="265"/>
            <ac:spMk id="3" creationId="{D58B867F-46E9-8A57-4BBC-C06E4D8FFC4C}"/>
          </ac:spMkLst>
        </pc:spChg>
      </pc:sldChg>
      <pc:sldChg chg="modSp">
        <pc:chgData name="Mandal, Manav Sanjay" userId="S::mmandal@iu.edu::ac963679-7bfb-4b4e-83e8-243bc41c2ffc" providerId="AD" clId="Web-{5D2B6EA1-6525-D521-BCF9-A922054AAAB5}" dt="2024-12-18T10:40:17.550" v="56" actId="14100"/>
        <pc:sldMkLst>
          <pc:docMk/>
          <pc:sldMk cId="4287325788" sldId="267"/>
        </pc:sldMkLst>
        <pc:spChg chg="mod">
          <ac:chgData name="Mandal, Manav Sanjay" userId="S::mmandal@iu.edu::ac963679-7bfb-4b4e-83e8-243bc41c2ffc" providerId="AD" clId="Web-{5D2B6EA1-6525-D521-BCF9-A922054AAAB5}" dt="2024-12-18T10:40:17.550" v="56" actId="14100"/>
          <ac:spMkLst>
            <pc:docMk/>
            <pc:sldMk cId="4287325788" sldId="267"/>
            <ac:spMk id="3" creationId="{54CADBB0-6561-5C0A-257D-8341D1654BBC}"/>
          </ac:spMkLst>
        </pc:spChg>
      </pc:sldChg>
      <pc:sldChg chg="modSp">
        <pc:chgData name="Mandal, Manav Sanjay" userId="S::mmandal@iu.edu::ac963679-7bfb-4b4e-83e8-243bc41c2ffc" providerId="AD" clId="Web-{5D2B6EA1-6525-D521-BCF9-A922054AAAB5}" dt="2024-12-18T10:38:53.488" v="48"/>
        <pc:sldMkLst>
          <pc:docMk/>
          <pc:sldMk cId="1968612504" sldId="268"/>
        </pc:sldMkLst>
        <pc:spChg chg="mod">
          <ac:chgData name="Mandal, Manav Sanjay" userId="S::mmandal@iu.edu::ac963679-7bfb-4b4e-83e8-243bc41c2ffc" providerId="AD" clId="Web-{5D2B6EA1-6525-D521-BCF9-A922054AAAB5}" dt="2024-12-18T10:38:53.488" v="48"/>
          <ac:spMkLst>
            <pc:docMk/>
            <pc:sldMk cId="1968612504" sldId="268"/>
            <ac:spMk id="36" creationId="{B0558EF6-30C1-56DD-876E-40CD117036A4}"/>
          </ac:spMkLst>
        </pc:spChg>
      </pc:sldChg>
    </pc:docChg>
  </pc:docChgLst>
  <pc:docChgLst>
    <pc:chgData name="Hiremath, Jayanand" userId="S::jhiremat@iu.edu::2ed08992-b366-40b3-b3d4-1731195f3363" providerId="AD" clId="Web-{30CD9119-7FC0-2C3B-B52A-C43A64D3491D}"/>
    <pc:docChg chg="modSld">
      <pc:chgData name="Hiremath, Jayanand" userId="S::jhiremat@iu.edu::2ed08992-b366-40b3-b3d4-1731195f3363" providerId="AD" clId="Web-{30CD9119-7FC0-2C3B-B52A-C43A64D3491D}" dt="2024-12-17T22:48:06.459" v="9" actId="1076"/>
      <pc:docMkLst>
        <pc:docMk/>
      </pc:docMkLst>
      <pc:sldChg chg="modSp">
        <pc:chgData name="Hiremath, Jayanand" userId="S::jhiremat@iu.edu::2ed08992-b366-40b3-b3d4-1731195f3363" providerId="AD" clId="Web-{30CD9119-7FC0-2C3B-B52A-C43A64D3491D}" dt="2024-12-17T22:48:06.459" v="9" actId="1076"/>
        <pc:sldMkLst>
          <pc:docMk/>
          <pc:sldMk cId="578693716" sldId="257"/>
        </pc:sldMkLst>
        <pc:spChg chg="mod">
          <ac:chgData name="Hiremath, Jayanand" userId="S::jhiremat@iu.edu::2ed08992-b366-40b3-b3d4-1731195f3363" providerId="AD" clId="Web-{30CD9119-7FC0-2C3B-B52A-C43A64D3491D}" dt="2024-12-17T22:48:06.459" v="9" actId="1076"/>
          <ac:spMkLst>
            <pc:docMk/>
            <pc:sldMk cId="578693716" sldId="257"/>
            <ac:spMk id="2" creationId="{5B9BF5CF-C89A-1D84-25C3-34387402AC10}"/>
          </ac:spMkLst>
        </pc:spChg>
        <pc:spChg chg="mod">
          <ac:chgData name="Hiremath, Jayanand" userId="S::jhiremat@iu.edu::2ed08992-b366-40b3-b3d4-1731195f3363" providerId="AD" clId="Web-{30CD9119-7FC0-2C3B-B52A-C43A64D3491D}" dt="2024-12-17T22:48:04.241" v="8" actId="1076"/>
          <ac:spMkLst>
            <pc:docMk/>
            <pc:sldMk cId="578693716" sldId="257"/>
            <ac:spMk id="3" creationId="{683F0AD1-EE03-3D08-7A8D-5D5ECBC5A5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urple light on gadgets">
            <a:extLst>
              <a:ext uri="{FF2B5EF4-FFF2-40B4-BE49-F238E27FC236}">
                <a16:creationId xmlns:a16="http://schemas.microsoft.com/office/drawing/2014/main" id="{F3D8A6A5-BB45-7F9B-782C-62C6A2A3A5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635" r="-2" b="1096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ea typeface="+mj-lt"/>
                <a:cs typeface="+mj-lt"/>
              </a:rPr>
              <a:t>Deep Learning for Automated Music Genre Classification Using Audio and Lyrical Features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Manav Mandal, Hrushikesh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Attarde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Jayanand Hiremath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Deep Learning Systems</a:t>
            </a:r>
            <a:endParaRPr lang="en-US" dirty="0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D0446-73A5-5E67-2B0C-1E0B83FE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Experiment – Training and Evaluation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7708-F92C-29C3-AED4-36A3B908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Train-Validation-Test Split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70% Train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b="1">
                <a:ea typeface="+mn-lt"/>
                <a:cs typeface="+mn-lt"/>
              </a:rPr>
              <a:t>15% Validation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b="1">
                <a:ea typeface="+mn-lt"/>
                <a:cs typeface="+mn-lt"/>
              </a:rPr>
              <a:t>15% Test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Training Parameters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Loss Function</a:t>
            </a:r>
            <a:r>
              <a:rPr lang="en-US" sz="1800">
                <a:ea typeface="+mn-lt"/>
                <a:cs typeface="+mn-lt"/>
              </a:rPr>
              <a:t>: Categorical Cross-Entropy.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Optimizer</a:t>
            </a:r>
            <a:r>
              <a:rPr lang="en-US" sz="1800">
                <a:ea typeface="+mn-lt"/>
                <a:cs typeface="+mn-lt"/>
              </a:rPr>
              <a:t>: Adam (learning rate: 5e-5).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Epochs</a:t>
            </a:r>
            <a:r>
              <a:rPr lang="en-US" sz="1800">
                <a:ea typeface="+mn-lt"/>
                <a:cs typeface="+mn-lt"/>
              </a:rPr>
              <a:t>: 20.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Regularization</a:t>
            </a:r>
            <a:r>
              <a:rPr lang="en-US" sz="1800">
                <a:ea typeface="+mn-lt"/>
                <a:cs typeface="+mn-lt"/>
              </a:rPr>
              <a:t>: Batch Normalization, Dropout.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Evaluation Metrics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Accuracy, Precision, Recall, F1-Score.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4454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numbers in white and orange">
            <a:extLst>
              <a:ext uri="{FF2B5EF4-FFF2-40B4-BE49-F238E27FC236}">
                <a16:creationId xmlns:a16="http://schemas.microsoft.com/office/drawing/2014/main" id="{35F7AC4B-F6D6-37F2-BB18-540915E9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98" r="1089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A0362-DF10-2C47-AB5F-BD169765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Results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867F-46E9-8A57-4BBC-C06E4D8FF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636" y="1961569"/>
            <a:ext cx="4661352" cy="42153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Overall Accuracy</a:t>
            </a:r>
            <a:r>
              <a:rPr lang="en-US" sz="1800">
                <a:ea typeface="+mn-lt"/>
                <a:cs typeface="+mn-lt"/>
              </a:rPr>
              <a:t>: 29.33%.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Best Performing Genres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Genre 1</a:t>
            </a:r>
            <a:r>
              <a:rPr lang="en-US" sz="1800">
                <a:ea typeface="+mn-lt"/>
                <a:cs typeface="+mn-lt"/>
              </a:rPr>
              <a:t> (F1-Score: 0.56).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Genre 8</a:t>
            </a:r>
            <a:r>
              <a:rPr lang="en-US" sz="1800">
                <a:ea typeface="+mn-lt"/>
                <a:cs typeface="+mn-lt"/>
              </a:rPr>
              <a:t> (F1-Score: 0.57).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Challenges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Genres 2, 3, 5, and 9</a:t>
            </a:r>
            <a:r>
              <a:rPr lang="en-US" sz="1800">
                <a:ea typeface="+mn-lt"/>
                <a:cs typeface="+mn-lt"/>
              </a:rPr>
              <a:t> show low accuracy due to overlapping features.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Confusion Matrix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Visual representation highlighting genre misclassifications.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522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spheres connected with a red line">
            <a:extLst>
              <a:ext uri="{FF2B5EF4-FFF2-40B4-BE49-F238E27FC236}">
                <a16:creationId xmlns:a16="http://schemas.microsoft.com/office/drawing/2014/main" id="{431BA65C-1EE3-C395-A31F-B2789377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11187-E966-68D6-10BD-49C1DB60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Challenges and Future Work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DBB0-6561-5C0A-257D-8341D165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06" y="2434201"/>
            <a:ext cx="5172567" cy="37427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b="1">
                <a:ea typeface="+mn-lt"/>
                <a:cs typeface="+mn-lt"/>
              </a:rPr>
              <a:t>Challenges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Computational demands of training BERT.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Balancing contributions from audio and lyrics.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Differentiating genres with overlapping features.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Future Improvements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Attention-Based Fusion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Data Augmentation</a:t>
            </a:r>
            <a:r>
              <a:rPr lang="en-US" sz="1800">
                <a:ea typeface="+mn-lt"/>
                <a:cs typeface="+mn-lt"/>
              </a:rPr>
              <a:t> for lyrics and audio.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Exploring </a:t>
            </a:r>
            <a:r>
              <a:rPr lang="en-US" sz="1800" b="1">
                <a:ea typeface="+mn-lt"/>
                <a:cs typeface="+mn-lt"/>
              </a:rPr>
              <a:t>Transformer-Based Audio Models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8732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knobs on amplifier">
            <a:extLst>
              <a:ext uri="{FF2B5EF4-FFF2-40B4-BE49-F238E27FC236}">
                <a16:creationId xmlns:a16="http://schemas.microsoft.com/office/drawing/2014/main" id="{9AB5F077-D852-827C-A7D0-EEF56E1125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F5CF-C89A-1D84-25C3-34387402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372585"/>
            <a:ext cx="3001574" cy="985512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0AD1-EE03-3D08-7A8D-5D5ECBC5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27" y="1222461"/>
            <a:ext cx="6131635" cy="50088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Overview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/>
          </a:p>
          <a:p>
            <a:pPr marL="0" indent="0" algn="just">
              <a:buNone/>
            </a:pPr>
            <a:r>
              <a:rPr lang="en-US" sz="1800" dirty="0">
                <a:ea typeface="+mn-lt"/>
                <a:cs typeface="+mn-lt"/>
              </a:rPr>
              <a:t>Music genre classification has applications in music recommendation, playlist generation, and audio content organization.</a:t>
            </a:r>
            <a:endParaRPr lang="en-US" sz="1800"/>
          </a:p>
          <a:p>
            <a:pPr marL="0" indent="0" algn="just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Goal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/>
          </a:p>
          <a:p>
            <a:pPr marL="0" indent="0" algn="just">
              <a:buNone/>
            </a:pPr>
            <a:r>
              <a:rPr lang="en-US" sz="1800" dirty="0">
                <a:ea typeface="+mn-lt"/>
                <a:cs typeface="+mn-lt"/>
              </a:rPr>
              <a:t>Develop a </a:t>
            </a:r>
            <a:r>
              <a:rPr lang="en-US" sz="1800" b="1" dirty="0">
                <a:ea typeface="+mn-lt"/>
                <a:cs typeface="+mn-lt"/>
              </a:rPr>
              <a:t>multi-modal model</a:t>
            </a:r>
            <a:r>
              <a:rPr lang="en-US" sz="1800" dirty="0">
                <a:ea typeface="+mn-lt"/>
                <a:cs typeface="+mn-lt"/>
              </a:rPr>
              <a:t> that integrates </a:t>
            </a:r>
            <a:r>
              <a:rPr lang="en-US" sz="1800" b="1" dirty="0">
                <a:ea typeface="+mn-lt"/>
                <a:cs typeface="+mn-lt"/>
              </a:rPr>
              <a:t>audio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b="1" dirty="0">
                <a:ea typeface="+mn-lt"/>
                <a:cs typeface="+mn-lt"/>
              </a:rPr>
              <a:t>lyrical features</a:t>
            </a:r>
            <a:r>
              <a:rPr lang="en-US" sz="1800" dirty="0">
                <a:ea typeface="+mn-lt"/>
                <a:cs typeface="+mn-lt"/>
              </a:rPr>
              <a:t> to improve genre classification accuracy.</a:t>
            </a:r>
            <a:endParaRPr lang="en-US" sz="1800"/>
          </a:p>
          <a:p>
            <a:pPr marL="0" indent="0" algn="just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Why Multi-Modal?</a:t>
            </a:r>
            <a:endParaRPr lang="en-US" sz="1800"/>
          </a:p>
          <a:p>
            <a:pPr marL="0" indent="0" algn="just">
              <a:buNone/>
            </a:pPr>
            <a:r>
              <a:rPr lang="en-US" sz="1800" dirty="0">
                <a:ea typeface="+mn-lt"/>
                <a:cs typeface="+mn-lt"/>
              </a:rPr>
              <a:t>Audio features capture </a:t>
            </a:r>
            <a:r>
              <a:rPr lang="en-US" sz="1800" b="1" dirty="0">
                <a:ea typeface="+mn-lt"/>
                <a:cs typeface="+mn-lt"/>
              </a:rPr>
              <a:t>rhythm, timbre, and pitch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>
                <a:ea typeface="+mn-lt"/>
                <a:cs typeface="+mn-lt"/>
              </a:rPr>
              <a:t>Lyrics provide </a:t>
            </a:r>
            <a:r>
              <a:rPr lang="en-US" sz="1800" b="1" dirty="0">
                <a:ea typeface="+mn-lt"/>
                <a:cs typeface="+mn-lt"/>
              </a:rPr>
              <a:t>semantic and cultural context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Motivation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>
                <a:ea typeface="+mn-lt"/>
                <a:cs typeface="+mn-lt"/>
              </a:rPr>
              <a:t>Combining these features can provide a more </a:t>
            </a:r>
            <a:r>
              <a:rPr lang="en-US" sz="1800" b="1" dirty="0">
                <a:ea typeface="+mn-lt"/>
                <a:cs typeface="+mn-lt"/>
              </a:rPr>
              <a:t>holistic understanding</a:t>
            </a:r>
            <a:r>
              <a:rPr lang="en-US" sz="1800" dirty="0">
                <a:ea typeface="+mn-lt"/>
                <a:cs typeface="+mn-lt"/>
              </a:rPr>
              <a:t> of a song's genre.</a:t>
            </a:r>
            <a:endParaRPr lang="en-US" sz="1800" dirty="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7869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song composition">
            <a:extLst>
              <a:ext uri="{FF2B5EF4-FFF2-40B4-BE49-F238E27FC236}">
                <a16:creationId xmlns:a16="http://schemas.microsoft.com/office/drawing/2014/main" id="{46F66AF0-7470-F630-C565-BBA26E7A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61092-80FD-6BE4-AF5B-C99DD80F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2433227" cy="636343"/>
          </a:xfrm>
        </p:spPr>
        <p:txBody>
          <a:bodyPr>
            <a:normAutofit fontScale="90000"/>
          </a:bodyPr>
          <a:lstStyle/>
          <a:p>
            <a:r>
              <a:rPr lang="en-US" sz="400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EB78-2C7D-CEDB-7222-E5CD714C8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307" y="1710784"/>
            <a:ext cx="4902491" cy="50063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Limitations of Single-Modality Approaches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Audio-Only</a:t>
            </a:r>
            <a:r>
              <a:rPr lang="en-US" sz="1800">
                <a:ea typeface="+mn-lt"/>
                <a:cs typeface="+mn-lt"/>
              </a:rPr>
              <a:t>: Limited to acoustic patterns, missing lyrical context.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Lyrics-Only</a:t>
            </a:r>
            <a:r>
              <a:rPr lang="en-US" sz="1800">
                <a:ea typeface="+mn-lt"/>
                <a:cs typeface="+mn-lt"/>
              </a:rPr>
              <a:t>: Misses the tonal and instrumental cues from audio.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Examples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Country music: </a:t>
            </a:r>
            <a:r>
              <a:rPr lang="en-US" sz="1800" b="1">
                <a:ea typeface="+mn-lt"/>
                <a:cs typeface="+mn-lt"/>
              </a:rPr>
              <a:t>Storytelling lyrics</a:t>
            </a:r>
            <a:r>
              <a:rPr lang="en-US" sz="1800">
                <a:ea typeface="+mn-lt"/>
                <a:cs typeface="+mn-lt"/>
              </a:rPr>
              <a:t> + </a:t>
            </a:r>
            <a:r>
              <a:rPr lang="en-US" sz="1800" b="1">
                <a:ea typeface="+mn-lt"/>
                <a:cs typeface="+mn-lt"/>
              </a:rPr>
              <a:t>distinct acoustic patterns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Hip-hop: </a:t>
            </a:r>
            <a:r>
              <a:rPr lang="en-US" sz="1800" b="1">
                <a:ea typeface="+mn-lt"/>
                <a:cs typeface="+mn-lt"/>
              </a:rPr>
              <a:t>Repetitive hooks</a:t>
            </a:r>
            <a:r>
              <a:rPr lang="en-US" sz="1800">
                <a:ea typeface="+mn-lt"/>
                <a:cs typeface="+mn-lt"/>
              </a:rPr>
              <a:t> + </a:t>
            </a:r>
            <a:r>
              <a:rPr lang="en-US" sz="1800" b="1">
                <a:ea typeface="+mn-lt"/>
                <a:cs typeface="+mn-lt"/>
              </a:rPr>
              <a:t>beat patterns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Objective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Combine both modalities to create a more </a:t>
            </a:r>
            <a:r>
              <a:rPr lang="en-US" sz="1800" b="1">
                <a:ea typeface="+mn-lt"/>
                <a:cs typeface="+mn-lt"/>
              </a:rPr>
              <a:t>robust</a:t>
            </a:r>
            <a:r>
              <a:rPr lang="en-US" sz="1800">
                <a:ea typeface="+mn-lt"/>
                <a:cs typeface="+mn-lt"/>
              </a:rPr>
              <a:t> and </a:t>
            </a:r>
            <a:r>
              <a:rPr lang="en-US" sz="1800" b="1">
                <a:ea typeface="+mn-lt"/>
                <a:cs typeface="+mn-lt"/>
              </a:rPr>
              <a:t>accurate</a:t>
            </a:r>
            <a:r>
              <a:rPr lang="en-US" sz="1800">
                <a:ea typeface="+mn-lt"/>
                <a:cs typeface="+mn-lt"/>
              </a:rPr>
              <a:t> classifier.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1672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math learning objects">
            <a:extLst>
              <a:ext uri="{FF2B5EF4-FFF2-40B4-BE49-F238E27FC236}">
                <a16:creationId xmlns:a16="http://schemas.microsoft.com/office/drawing/2014/main" id="{5A4D97FA-B23F-7DEF-776F-FFDEB4AE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4" r="5499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78AEB-0D8E-53D7-2E4D-98DBFA43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83025" cy="694216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Related Work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F0B1-07F7-9940-158C-B888F391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04" y="1160986"/>
            <a:ext cx="4265885" cy="546931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Choi et al. (2016)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ea typeface="+mn-lt"/>
                <a:cs typeface="+mn-lt"/>
              </a:rPr>
              <a:t>Approach</a:t>
            </a:r>
            <a:r>
              <a:rPr lang="en-US" sz="1800" dirty="0">
                <a:ea typeface="+mn-lt"/>
                <a:cs typeface="+mn-lt"/>
              </a:rPr>
              <a:t>: CNNs using </a:t>
            </a:r>
            <a:r>
              <a:rPr lang="en-US" sz="1800" dirty="0" err="1">
                <a:ea typeface="+mn-lt"/>
                <a:cs typeface="+mn-lt"/>
              </a:rPr>
              <a:t>mel</a:t>
            </a:r>
            <a:r>
              <a:rPr lang="en-US" sz="1800" dirty="0">
                <a:ea typeface="+mn-lt"/>
                <a:cs typeface="+mn-lt"/>
              </a:rPr>
              <a:t>-spectrograms.</a:t>
            </a:r>
            <a:endParaRPr lang="en-US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ea typeface="+mn-lt"/>
                <a:cs typeface="+mn-lt"/>
              </a:rPr>
              <a:t>Outcome</a:t>
            </a:r>
            <a:r>
              <a:rPr lang="en-US" sz="1800" dirty="0">
                <a:ea typeface="+mn-lt"/>
                <a:cs typeface="+mn-lt"/>
              </a:rPr>
              <a:t>: State-of-the-art results with GTZAN dataset.</a:t>
            </a:r>
            <a:endParaRPr lang="en-US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ea typeface="+mn-lt"/>
                <a:cs typeface="+mn-lt"/>
              </a:rPr>
              <a:t>Limitations</a:t>
            </a:r>
            <a:r>
              <a:rPr lang="en-US" sz="1800" dirty="0">
                <a:ea typeface="+mn-lt"/>
                <a:cs typeface="+mn-lt"/>
              </a:rPr>
              <a:t>: Only considers audio data.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Oramas et al. (2018)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ea typeface="+mn-lt"/>
                <a:cs typeface="+mn-lt"/>
              </a:rPr>
              <a:t>Approach</a:t>
            </a:r>
            <a:r>
              <a:rPr lang="en-US" sz="1800" dirty="0">
                <a:ea typeface="+mn-lt"/>
                <a:cs typeface="+mn-lt"/>
              </a:rPr>
              <a:t>: Textual data from album reviews for genre classification.</a:t>
            </a:r>
            <a:endParaRPr lang="en-US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ea typeface="+mn-lt"/>
                <a:cs typeface="+mn-lt"/>
              </a:rPr>
              <a:t>Outcome</a:t>
            </a:r>
            <a:r>
              <a:rPr lang="en-US" sz="1800" dirty="0">
                <a:ea typeface="+mn-lt"/>
                <a:cs typeface="+mn-lt"/>
              </a:rPr>
              <a:t>: Improved accuracy for genres where lyrics play a key role.</a:t>
            </a:r>
            <a:endParaRPr lang="en-US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ea typeface="+mn-lt"/>
                <a:cs typeface="+mn-lt"/>
              </a:rPr>
              <a:t>Limitations</a:t>
            </a:r>
            <a:r>
              <a:rPr lang="en-US" sz="1800" dirty="0">
                <a:ea typeface="+mn-lt"/>
                <a:cs typeface="+mn-lt"/>
              </a:rPr>
              <a:t>: Text-only approach.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Our Contribution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ea typeface="+mn-lt"/>
                <a:cs typeface="+mn-lt"/>
              </a:rPr>
              <a:t>A </a:t>
            </a:r>
            <a:r>
              <a:rPr lang="en-US" sz="1800" b="1" dirty="0">
                <a:ea typeface="+mn-lt"/>
                <a:cs typeface="+mn-lt"/>
              </a:rPr>
              <a:t>multi-modal approach</a:t>
            </a:r>
            <a:r>
              <a:rPr lang="en-US" sz="1800" dirty="0">
                <a:ea typeface="+mn-lt"/>
                <a:cs typeface="+mn-lt"/>
              </a:rPr>
              <a:t> combining CNN (audio) and BERT (lyrics).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876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9CF691-D9C9-B75F-1369-F1D2AA72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03" r="929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079BE-ED3F-6084-9665-C27C5FD0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4873556" cy="59776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a typeface="+mj-lt"/>
                <a:cs typeface="+mj-lt"/>
              </a:rPr>
              <a:t>Novelty of the Project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6F49-7A84-70B3-F61B-FF8C2FCAA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141695"/>
            <a:ext cx="4439505" cy="53825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Multi-Modal Architecture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 lvl="1"/>
            <a:r>
              <a:rPr lang="en-US" sz="1800" dirty="0">
                <a:ea typeface="+mn-lt"/>
                <a:cs typeface="+mn-lt"/>
              </a:rPr>
              <a:t>Combines CNN for audio and BERT for lyrics.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Fusion Strategy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 lvl="1"/>
            <a:r>
              <a:rPr lang="en-US" sz="1800" b="1" dirty="0">
                <a:ea typeface="+mn-lt"/>
                <a:cs typeface="+mn-lt"/>
              </a:rPr>
              <a:t>Concatenation-based fusion</a:t>
            </a:r>
            <a:r>
              <a:rPr lang="en-US" sz="1800" dirty="0">
                <a:ea typeface="+mn-lt"/>
                <a:cs typeface="+mn-lt"/>
              </a:rPr>
              <a:t> of audio and lyrical features.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New Insights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 lvl="1"/>
            <a:r>
              <a:rPr lang="en-US" sz="1800" dirty="0">
                <a:ea typeface="+mn-lt"/>
                <a:cs typeface="+mn-lt"/>
              </a:rPr>
              <a:t>Analyzing the </a:t>
            </a:r>
            <a:r>
              <a:rPr lang="en-US" sz="1800" b="1" dirty="0">
                <a:ea typeface="+mn-lt"/>
                <a:cs typeface="+mn-lt"/>
              </a:rPr>
              <a:t>contributions of each modality</a:t>
            </a:r>
            <a:r>
              <a:rPr lang="en-US" sz="1800" dirty="0">
                <a:ea typeface="+mn-lt"/>
                <a:cs typeface="+mn-lt"/>
              </a:rPr>
              <a:t> using attention visualization.</a:t>
            </a:r>
            <a:endParaRPr lang="en-US" sz="1800" dirty="0"/>
          </a:p>
          <a:p>
            <a:pPr lvl="1"/>
            <a:r>
              <a:rPr lang="en-US" sz="1800" dirty="0">
                <a:ea typeface="+mn-lt"/>
                <a:cs typeface="+mn-lt"/>
              </a:rPr>
              <a:t>Benchmarking against </a:t>
            </a:r>
            <a:r>
              <a:rPr lang="en-US" sz="1800" b="1" dirty="0">
                <a:ea typeface="+mn-lt"/>
                <a:cs typeface="+mn-lt"/>
              </a:rPr>
              <a:t>single-modality baselines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Innovation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 lvl="1"/>
            <a:r>
              <a:rPr lang="en-US" sz="1800" dirty="0">
                <a:ea typeface="+mn-lt"/>
                <a:cs typeface="+mn-lt"/>
              </a:rPr>
              <a:t>Bridging the gap between </a:t>
            </a:r>
            <a:r>
              <a:rPr lang="en-US" sz="1800" b="1" dirty="0">
                <a:ea typeface="+mn-lt"/>
                <a:cs typeface="+mn-lt"/>
              </a:rPr>
              <a:t>acoustic analysis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b="1" dirty="0">
                <a:ea typeface="+mn-lt"/>
                <a:cs typeface="+mn-lt"/>
              </a:rPr>
              <a:t>semantic interpretation</a:t>
            </a:r>
            <a:r>
              <a:rPr lang="en-US" sz="1800" dirty="0">
                <a:ea typeface="+mn-lt"/>
                <a:cs typeface="+mn-lt"/>
              </a:rPr>
              <a:t> in genre classification.</a:t>
            </a:r>
            <a:endParaRPr lang="en-US" sz="1800" dirty="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793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4" name="Rectangle 37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9" name="Picture 368" descr="Blue blocks and networks technology background">
            <a:extLst>
              <a:ext uri="{FF2B5EF4-FFF2-40B4-BE49-F238E27FC236}">
                <a16:creationId xmlns:a16="http://schemas.microsoft.com/office/drawing/2014/main" id="{6B56EFBF-6586-CC2E-7FB5-1D203C16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4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76" name="Rectangle 37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42D68-0B12-73A9-836E-51C462BB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7" y="259024"/>
            <a:ext cx="6214289" cy="1899912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Methodology </a:t>
            </a:r>
            <a:br>
              <a:rPr lang="en-US" sz="4000" dirty="0">
                <a:ea typeface="+mj-lt"/>
                <a:cs typeface="+mj-lt"/>
              </a:rPr>
            </a:br>
            <a:r>
              <a:rPr lang="en-US" sz="4000" dirty="0">
                <a:ea typeface="+mj-lt"/>
                <a:cs typeface="+mj-lt"/>
              </a:rPr>
              <a:t>Audio Feature Extraction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920F-A313-5BDE-BB82-EEA71E29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47" y="1903695"/>
            <a:ext cx="4468442" cy="46880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Dataset</a:t>
            </a:r>
            <a:r>
              <a:rPr lang="en-US" sz="1800" dirty="0">
                <a:ea typeface="+mn-lt"/>
                <a:cs typeface="+mn-lt"/>
              </a:rPr>
              <a:t>: GTZAN Genre Collection (1000 tracks, 10 genres).</a:t>
            </a:r>
            <a:endParaRPr lang="en-US" sz="1800" dirty="0"/>
          </a:p>
          <a:p>
            <a:pPr lvl="1"/>
            <a:r>
              <a:rPr lang="en-US" sz="1800" b="1" dirty="0">
                <a:ea typeface="+mn-lt"/>
                <a:cs typeface="+mn-lt"/>
              </a:rPr>
              <a:t>Preprocessing Steps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 dirty="0">
                <a:ea typeface="+mn-lt"/>
                <a:cs typeface="+mn-lt"/>
              </a:rPr>
              <a:t>Convert to Mel-Spectrograms</a:t>
            </a:r>
            <a:r>
              <a:rPr lang="en-US" sz="1800" dirty="0">
                <a:ea typeface="+mn-lt"/>
                <a:cs typeface="+mn-lt"/>
              </a:rPr>
              <a:t> using </a:t>
            </a:r>
            <a:r>
              <a:rPr lang="en-US" sz="1800" dirty="0" err="1">
                <a:ea typeface="+mn-lt"/>
                <a:cs typeface="+mn-lt"/>
              </a:rPr>
              <a:t>Librosa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 dirty="0">
                <a:ea typeface="+mn-lt"/>
                <a:cs typeface="+mn-lt"/>
              </a:rPr>
              <a:t>Normalize</a:t>
            </a:r>
            <a:r>
              <a:rPr lang="en-US" sz="1800" dirty="0">
                <a:ea typeface="+mn-lt"/>
                <a:cs typeface="+mn-lt"/>
              </a:rPr>
              <a:t> spectrograms for consistency.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Model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 lvl="1"/>
            <a:r>
              <a:rPr lang="en-US" sz="1800" b="1" dirty="0">
                <a:ea typeface="+mn-lt"/>
                <a:cs typeface="+mn-lt"/>
              </a:rPr>
              <a:t>CNN Architecture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>
                <a:ea typeface="+mn-lt"/>
                <a:cs typeface="+mn-lt"/>
              </a:rPr>
              <a:t>3 convolutional layers with </a:t>
            </a:r>
            <a:r>
              <a:rPr lang="en-US" sz="1800" b="1" dirty="0" err="1">
                <a:ea typeface="+mn-lt"/>
                <a:cs typeface="+mn-lt"/>
              </a:rPr>
              <a:t>ReLU</a:t>
            </a:r>
            <a:r>
              <a:rPr lang="en-US" sz="1800" b="1" dirty="0">
                <a:ea typeface="+mn-lt"/>
                <a:cs typeface="+mn-lt"/>
              </a:rPr>
              <a:t> activation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 dirty="0">
                <a:ea typeface="+mn-lt"/>
                <a:cs typeface="+mn-lt"/>
              </a:rPr>
              <a:t>Batch Normalization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b="1" dirty="0">
                <a:ea typeface="+mn-lt"/>
                <a:cs typeface="+mn-lt"/>
              </a:rPr>
              <a:t>Dropout</a:t>
            </a:r>
            <a:r>
              <a:rPr lang="en-US" sz="1800" dirty="0">
                <a:ea typeface="+mn-lt"/>
                <a:cs typeface="+mn-lt"/>
              </a:rPr>
              <a:t> to prevent overfitting.</a:t>
            </a:r>
            <a:endParaRPr lang="en-US" sz="1800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>
                <a:ea typeface="+mn-lt"/>
                <a:cs typeface="+mn-lt"/>
              </a:rPr>
              <a:t>Flattened output used for fusion.</a:t>
            </a:r>
            <a:endParaRPr lang="en-US" sz="1800" dirty="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0569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F85A282-5803-DE51-DDB7-80851A3E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CEA0F-10D0-13D7-45FF-DF19119F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548" y="278315"/>
            <a:ext cx="5741656" cy="110897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a typeface="+mj-lt"/>
                <a:cs typeface="+mj-lt"/>
              </a:rPr>
              <a:t>Methodology</a:t>
            </a:r>
            <a:br>
              <a:rPr lang="en-US" sz="4000" dirty="0">
                <a:ea typeface="+mj-lt"/>
                <a:cs typeface="+mj-lt"/>
              </a:rPr>
            </a:br>
            <a:r>
              <a:rPr lang="en-US" sz="4000" dirty="0">
                <a:ea typeface="+mj-lt"/>
                <a:cs typeface="+mj-lt"/>
              </a:rPr>
              <a:t>Lyrical Feature Extraction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2621-55F3-BAEB-5610-137DB190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922986"/>
            <a:ext cx="4535961" cy="36945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Dataset</a:t>
            </a:r>
            <a:r>
              <a:rPr lang="en-US" sz="1800">
                <a:ea typeface="+mn-lt"/>
                <a:cs typeface="+mn-lt"/>
              </a:rPr>
              <a:t>: musiXmatch lyrics dataset.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Preprocessing Steps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Tokenize</a:t>
            </a:r>
            <a:r>
              <a:rPr lang="en-US" sz="1800">
                <a:ea typeface="+mn-lt"/>
                <a:cs typeface="+mn-lt"/>
              </a:rPr>
              <a:t> lyrics.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Encode using </a:t>
            </a:r>
            <a:r>
              <a:rPr lang="en-US" sz="1800" b="1">
                <a:ea typeface="+mn-lt"/>
                <a:cs typeface="+mn-lt"/>
              </a:rPr>
              <a:t>pre-trained BERT</a:t>
            </a:r>
            <a:r>
              <a:rPr lang="en-US" sz="1800">
                <a:ea typeface="+mn-lt"/>
                <a:cs typeface="+mn-lt"/>
              </a:rPr>
              <a:t> model.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Generate </a:t>
            </a:r>
            <a:r>
              <a:rPr lang="en-US" sz="1800" b="1">
                <a:ea typeface="+mn-lt"/>
                <a:cs typeface="+mn-lt"/>
              </a:rPr>
              <a:t>fixed-length embeddings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Model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BERT</a:t>
            </a:r>
            <a:r>
              <a:rPr lang="en-US" sz="1800">
                <a:ea typeface="+mn-lt"/>
                <a:cs typeface="+mn-lt"/>
              </a:rPr>
              <a:t> extracts contextual and semantic information.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Output embedding passed to the fusion layer.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3117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4F3E7-3470-3F89-611B-64D84527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Fusion and Classification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EBF1-4683-0FF4-AF34-0E1EE917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Fusion Layer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/>
            <a:r>
              <a:rPr lang="en-US" sz="1800" b="1">
                <a:ea typeface="+mn-lt"/>
                <a:cs typeface="+mn-lt"/>
              </a:rPr>
              <a:t>Concatenation</a:t>
            </a:r>
            <a:r>
              <a:rPr lang="en-US" sz="1800">
                <a:ea typeface="+mn-lt"/>
                <a:cs typeface="+mn-lt"/>
              </a:rPr>
              <a:t> of CNN and BERT feature vectors.</a:t>
            </a:r>
            <a:endParaRPr lang="en-US" sz="1800"/>
          </a:p>
          <a:p>
            <a:pPr lvl="1"/>
            <a:r>
              <a:rPr lang="en-US" sz="1800">
                <a:ea typeface="+mn-lt"/>
                <a:cs typeface="+mn-lt"/>
              </a:rPr>
              <a:t>Potential for </a:t>
            </a:r>
            <a:r>
              <a:rPr lang="en-US" sz="1800" b="1">
                <a:ea typeface="+mn-lt"/>
                <a:cs typeface="+mn-lt"/>
              </a:rPr>
              <a:t>attention-based fusion</a:t>
            </a:r>
            <a:r>
              <a:rPr lang="en-US" sz="1800">
                <a:ea typeface="+mn-lt"/>
                <a:cs typeface="+mn-lt"/>
              </a:rPr>
              <a:t> (future improvement).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Classification Layer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/>
            <a:r>
              <a:rPr lang="en-US" sz="1800">
                <a:ea typeface="+mn-lt"/>
                <a:cs typeface="+mn-lt"/>
              </a:rPr>
              <a:t>Fully connected dense layers with </a:t>
            </a:r>
            <a:r>
              <a:rPr lang="en-US" sz="1800" b="1">
                <a:ea typeface="+mn-lt"/>
                <a:cs typeface="+mn-lt"/>
              </a:rPr>
              <a:t>ReLU activation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/>
          </a:p>
          <a:p>
            <a:pPr lvl="1"/>
            <a:r>
              <a:rPr lang="en-US" sz="1800" b="1">
                <a:ea typeface="+mn-lt"/>
                <a:cs typeface="+mn-lt"/>
              </a:rPr>
              <a:t>Softmax</a:t>
            </a:r>
            <a:r>
              <a:rPr lang="en-US" sz="1800">
                <a:ea typeface="+mn-lt"/>
                <a:cs typeface="+mn-lt"/>
              </a:rPr>
              <a:t> output layer for predicting 10 genres.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Output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/>
            <a:r>
              <a:rPr lang="en-US" sz="1800">
                <a:ea typeface="+mn-lt"/>
                <a:cs typeface="+mn-lt"/>
              </a:rPr>
              <a:t>Probability distribution over genres:</a:t>
            </a:r>
            <a:endParaRPr lang="en-US" sz="18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>
                <a:ea typeface="+mn-lt"/>
                <a:cs typeface="+mn-lt"/>
              </a:rPr>
              <a:t>Blues, Classical, Country, Disco, Hip-Hop, Jazz, Metal, Pop, Reggae, Rock.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919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Zigzag indicator line">
            <a:extLst>
              <a:ext uri="{FF2B5EF4-FFF2-40B4-BE49-F238E27FC236}">
                <a16:creationId xmlns:a16="http://schemas.microsoft.com/office/drawing/2014/main" id="{8E046485-3CE6-7C09-CDE7-35E5AEAC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24" r="20221" b="3"/>
          <a:stretch/>
        </p:blipFill>
        <p:spPr>
          <a:xfrm>
            <a:off x="6904891" y="-2"/>
            <a:ext cx="5410198" cy="6858002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B0558EF6-30C1-56DD-876E-40CD1170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933" y="609600"/>
            <a:ext cx="5259063" cy="56304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Audio Path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Input Mel-Spectrogram ➔ CNN Layers ➔ Flatten ➔ Dense Layer (256) ➔ </a:t>
            </a:r>
            <a:r>
              <a:rPr lang="en-US" sz="1800" b="1">
                <a:ea typeface="+mn-lt"/>
                <a:cs typeface="+mn-lt"/>
              </a:rPr>
              <a:t>Audio Feature Vector (256)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Lyrics Path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Input Lyrics ➔ BERT ➔ Dense Layer (256) ➔ </a:t>
            </a:r>
            <a:r>
              <a:rPr lang="en-US" sz="1800" b="1">
                <a:ea typeface="+mn-lt"/>
                <a:cs typeface="+mn-lt"/>
              </a:rPr>
              <a:t>Lyrical Feature Vector (256)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Fusion Path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Concatenate Audio and Lyrical Feature Vectors (512) ➔ Dense Layer (256) ➔ </a:t>
            </a:r>
            <a:r>
              <a:rPr lang="en-US" sz="1800" b="1">
                <a:ea typeface="+mn-lt"/>
                <a:cs typeface="+mn-lt"/>
              </a:rPr>
              <a:t>Fused Feature Vector (256)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Classification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Fused Feature Vector (256) ➔ Dense Layer (128) ➔ Output Layer (Softmax, 10 units) ➔ </a:t>
            </a:r>
            <a:r>
              <a:rPr lang="en-US" sz="1800" b="1">
                <a:ea typeface="+mn-lt"/>
                <a:cs typeface="+mn-lt"/>
              </a:rPr>
              <a:t>Predicted Genre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6861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7ce7f4d-491b-415b-b7ea-2aeb14cf0f86" xsi:nil="true"/>
    <lcf76f155ced4ddcb4097134ff3c332f xmlns="0d4cade4-11e2-4911-a84e-a8dfe41d6af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04F3889D18414D88734A1B97FE9AEB" ma:contentTypeVersion="11" ma:contentTypeDescription="Create a new document." ma:contentTypeScope="" ma:versionID="752aee4dc16fad703e6022422b85b9da">
  <xsd:schema xmlns:xsd="http://www.w3.org/2001/XMLSchema" xmlns:xs="http://www.w3.org/2001/XMLSchema" xmlns:p="http://schemas.microsoft.com/office/2006/metadata/properties" xmlns:ns2="0d4cade4-11e2-4911-a84e-a8dfe41d6afe" xmlns:ns3="d7ce7f4d-491b-415b-b7ea-2aeb14cf0f86" targetNamespace="http://schemas.microsoft.com/office/2006/metadata/properties" ma:root="true" ma:fieldsID="54594be9dded0ea1c2c7479b3e65bbed" ns2:_="" ns3:_="">
    <xsd:import namespace="0d4cade4-11e2-4911-a84e-a8dfe41d6afe"/>
    <xsd:import namespace="d7ce7f4d-491b-415b-b7ea-2aeb14cf0f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cade4-11e2-4911-a84e-a8dfe41d6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e7f4d-491b-415b-b7ea-2aeb14cf0f8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367381f-a473-478a-ad7b-69bd2a2ff479}" ma:internalName="TaxCatchAll" ma:showField="CatchAllData" ma:web="d7ce7f4d-491b-415b-b7ea-2aeb14cf0f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E253EA-936D-4A50-8ADF-6043DDBC09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507361-0631-4CF5-9A9F-4A576D0479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2A0CFB-6DC3-4D31-A946-281992923CD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Deep Learning for Automated Music Genre Classification Using Audio and Lyrical Features</vt:lpstr>
      <vt:lpstr>Introduction</vt:lpstr>
      <vt:lpstr>Motivation</vt:lpstr>
      <vt:lpstr>Related Work</vt:lpstr>
      <vt:lpstr>Novelty of the Project</vt:lpstr>
      <vt:lpstr>Methodology  Audio Feature Extraction</vt:lpstr>
      <vt:lpstr>Methodology Lyrical Feature Extraction</vt:lpstr>
      <vt:lpstr>Fusion and Classification</vt:lpstr>
      <vt:lpstr>PowerPoint Presentation</vt:lpstr>
      <vt:lpstr>Experiment – Training and Evaluation</vt:lpstr>
      <vt:lpstr>Results</vt:lpstr>
      <vt:lpstr>Challenges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199</cp:revision>
  <dcterms:created xsi:type="dcterms:W3CDTF">2024-12-17T12:11:22Z</dcterms:created>
  <dcterms:modified xsi:type="dcterms:W3CDTF">2024-12-18T10:40:17Z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0x0101006804F3889D18414D88734A1B97FE9AEB</vt:lpwstr>
  </property>
</Properties>
</file>