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7055A2-5C8B-408B-9612-E00AA2524EDD}">
  <a:tblStyle styleId="{C77055A2-5C8B-408B-9612-E00AA2524ED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11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Blue Feathers College LAN Network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rgbClr val="D9D9D9"/>
                </a:solidFill>
                <a:latin typeface="+mn-lt"/>
              </a:rPr>
              <a:t>Network Design Exceeding Expectations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rgbClr val="D9D9D9"/>
                </a:solidFill>
                <a:latin typeface="+mn-lt"/>
              </a:rPr>
              <a:t>By Aaron Barlow, Cameron Justice, Jeremy Blair, and Kevin Tipton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Lab A Equipment Room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36" y="1017724"/>
            <a:ext cx="7537087" cy="40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Lab B Equipment Room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00" y="1064975"/>
            <a:ext cx="7396724" cy="40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Lab User Area A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25" y="1188174"/>
            <a:ext cx="8351375" cy="36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Lab User Area B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50" y="1208824"/>
            <a:ext cx="8428775" cy="35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Conclusion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400" dirty="0">
                <a:solidFill>
                  <a:srgbClr val="D9D9D9"/>
                </a:solidFill>
                <a:latin typeface="+mj-lt"/>
              </a:rPr>
              <a:t>Fully functional network</a:t>
            </a:r>
          </a:p>
          <a:p>
            <a:pPr marL="457200" lvl="0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400" dirty="0">
                <a:solidFill>
                  <a:srgbClr val="D9D9D9"/>
                </a:solidFill>
                <a:latin typeface="+mj-lt"/>
              </a:rPr>
              <a:t>The requirements were exceeded:</a:t>
            </a:r>
          </a:p>
          <a:p>
            <a:pPr marL="914400" lvl="1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400" dirty="0">
                <a:solidFill>
                  <a:srgbClr val="D9D9D9"/>
                </a:solidFill>
                <a:latin typeface="+mj-lt"/>
              </a:rPr>
              <a:t>100 Mbps ethernet speed requested</a:t>
            </a:r>
          </a:p>
          <a:p>
            <a:pPr marL="914400" lvl="1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400" dirty="0">
                <a:solidFill>
                  <a:srgbClr val="D9D9D9"/>
                </a:solidFill>
                <a:latin typeface="+mj-lt"/>
              </a:rPr>
              <a:t>Up to 1 Gbps ethernet speed provided</a:t>
            </a:r>
          </a:p>
          <a:p>
            <a:pPr marL="457200" lvl="0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400" dirty="0">
                <a:solidFill>
                  <a:srgbClr val="D9D9D9"/>
                </a:solidFill>
                <a:latin typeface="+mj-lt"/>
              </a:rPr>
              <a:t>The cost was $13,476.80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Project Delegation</a:t>
            </a:r>
            <a:endParaRPr lang="en" dirty="0">
              <a:latin typeface="+mj-lt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>
                <a:latin typeface="+mj-lt"/>
              </a:rPr>
              <a:t>Aaron Barlow - task 4 and PowerPoint Presentation </a:t>
            </a:r>
          </a:p>
          <a:p>
            <a:r>
              <a:rPr lang="en-US" sz="2000" dirty="0">
                <a:latin typeface="+mj-lt"/>
              </a:rPr>
              <a:t>Kevin Tipton - Task 1</a:t>
            </a:r>
          </a:p>
          <a:p>
            <a:r>
              <a:rPr lang="en-US" sz="2000" dirty="0">
                <a:latin typeface="+mj-lt"/>
              </a:rPr>
              <a:t>Cameron Justice - Task 2</a:t>
            </a:r>
          </a:p>
          <a:p>
            <a:r>
              <a:rPr lang="en-US" sz="2000" dirty="0">
                <a:latin typeface="+mj-lt"/>
              </a:rPr>
              <a:t>Jeremy Blair - Task 3</a:t>
            </a:r>
          </a:p>
          <a:p>
            <a:br>
              <a:rPr lang="en-US" sz="2000" dirty="0">
                <a:latin typeface="+mj-lt"/>
              </a:rPr>
            </a:br>
            <a:endParaRPr lang="en" sz="2000" dirty="0">
              <a:solidFill>
                <a:srgbClr val="D9D9D9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Broad Requirements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000" dirty="0">
                <a:solidFill>
                  <a:srgbClr val="D9D9D9"/>
                </a:solidFill>
                <a:latin typeface="+mn-lt"/>
              </a:rPr>
              <a:t>2 adjacent computer labs</a:t>
            </a:r>
          </a:p>
          <a:p>
            <a:pPr marL="457200" lvl="0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000" dirty="0">
                <a:solidFill>
                  <a:srgbClr val="D9D9D9"/>
                </a:solidFill>
                <a:latin typeface="+mn-lt"/>
              </a:rPr>
              <a:t>Rack: 2 2-U network switches, 1 2-U router, 2 2-U panels</a:t>
            </a:r>
          </a:p>
          <a:p>
            <a:pPr marL="457200" lvl="0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000" dirty="0">
                <a:solidFill>
                  <a:srgbClr val="D9D9D9"/>
                </a:solidFill>
                <a:latin typeface="+mn-lt"/>
              </a:rPr>
              <a:t>Horizontal cabling: 30 computers and 2 printers per lab</a:t>
            </a:r>
          </a:p>
          <a:p>
            <a:pPr marL="457200" lvl="0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000" dirty="0">
                <a:solidFill>
                  <a:srgbClr val="D9D9D9"/>
                </a:solidFill>
                <a:latin typeface="+mn-lt"/>
              </a:rPr>
              <a:t>Minimum of 100 Mbps ethernet speed</a:t>
            </a:r>
          </a:p>
          <a:p>
            <a:pPr marL="457200" lvl="0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000" dirty="0">
                <a:solidFill>
                  <a:srgbClr val="D9D9D9"/>
                </a:solidFill>
                <a:latin typeface="+mn-lt"/>
              </a:rPr>
              <a:t>Cat 6 ethernet cables</a:t>
            </a:r>
          </a:p>
          <a:p>
            <a:pPr marL="457200" lvl="0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000" dirty="0">
                <a:solidFill>
                  <a:srgbClr val="D9D9D9"/>
                </a:solidFill>
                <a:latin typeface="+mn-lt"/>
              </a:rPr>
              <a:t>Only 8, 12, 16, 24, or 48 port switches allowed</a:t>
            </a:r>
          </a:p>
          <a:p>
            <a:pPr marL="457200" lvl="0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000" dirty="0">
                <a:solidFill>
                  <a:srgbClr val="D9D9D9"/>
                </a:solidFill>
                <a:latin typeface="+mn-lt"/>
              </a:rPr>
              <a:t>Horizontal cable minimum length is 80 meters</a:t>
            </a:r>
          </a:p>
        </p:txBody>
      </p:sp>
    </p:spTree>
    <p:extLst>
      <p:ext uri="{BB962C8B-B14F-4D97-AF65-F5344CB8AC3E}">
        <p14:creationId xmlns:p14="http://schemas.microsoft.com/office/powerpoint/2010/main" val="230370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Subnet Setup</a:t>
            </a:r>
          </a:p>
        </p:txBody>
      </p:sp>
      <p:graphicFrame>
        <p:nvGraphicFramePr>
          <p:cNvPr id="72" name="Shape 72"/>
          <p:cNvGraphicFramePr/>
          <p:nvPr>
            <p:extLst>
              <p:ext uri="{D42A27DB-BD31-4B8C-83A1-F6EECF244321}">
                <p14:modId xmlns:p14="http://schemas.microsoft.com/office/powerpoint/2010/main" val="3307619207"/>
              </p:ext>
            </p:extLst>
          </p:nvPr>
        </p:nvGraphicFramePr>
        <p:xfrm>
          <a:off x="331325" y="1520362"/>
          <a:ext cx="8481350" cy="2837525"/>
        </p:xfrm>
        <a:graphic>
          <a:graphicData uri="http://schemas.openxmlformats.org/drawingml/2006/table">
            <a:tbl>
              <a:tblPr>
                <a:noFill/>
                <a:tableStyleId>{C77055A2-5C8B-408B-9612-E00AA2524EDD}</a:tableStyleId>
              </a:tblPr>
              <a:tblGrid>
                <a:gridCol w="424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b="1" i="0">
                          <a:solidFill>
                            <a:srgbClr val="FFFFFF"/>
                          </a:solidFill>
                          <a:latin typeface="+mn-lt"/>
                        </a:rPr>
                        <a:t>IP Addressing Parameters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b="1" i="0" dirty="0">
                          <a:solidFill>
                            <a:srgbClr val="FFFFFF"/>
                          </a:solidFill>
                          <a:latin typeface="+mn-lt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i="0" dirty="0">
                          <a:solidFill>
                            <a:srgbClr val="FFFFFF"/>
                          </a:solidFill>
                          <a:latin typeface="+mn-lt"/>
                        </a:rPr>
                        <a:t>Subnet address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192.168.0.0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 i="0">
                          <a:solidFill>
                            <a:srgbClr val="FFFFFF"/>
                          </a:solidFill>
                          <a:latin typeface="+mn-lt"/>
                        </a:rPr>
                        <a:t>Subnet mask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255.255.255.128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 i="0">
                          <a:solidFill>
                            <a:srgbClr val="FFFFFF"/>
                          </a:solidFill>
                          <a:latin typeface="+mn-lt"/>
                        </a:rPr>
                        <a:t>Broadcast address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192.168.0.127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i="0">
                          <a:solidFill>
                            <a:srgbClr val="FFFFFF"/>
                          </a:solidFill>
                          <a:latin typeface="+mn-lt"/>
                        </a:rPr>
                        <a:t>Usable IP address range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192.168.0.1 - 192.168.0.126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9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 i="0" dirty="0">
                          <a:solidFill>
                            <a:srgbClr val="FFFFFF"/>
                          </a:solidFill>
                          <a:latin typeface="+mn-lt"/>
                        </a:rPr>
                        <a:t>Default gateway address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 dirty="0">
                          <a:solidFill>
                            <a:srgbClr val="FFFFFF"/>
                          </a:solidFill>
                          <a:latin typeface="+mn-lt"/>
                        </a:rPr>
                        <a:t>192.168.0.1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Cabling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400" dirty="0">
                <a:solidFill>
                  <a:srgbClr val="D9D9D9"/>
                </a:solidFill>
                <a:latin typeface="+mn-lt"/>
              </a:rPr>
              <a:t>96 Cable Slots between two 48-Port Patch Panels</a:t>
            </a:r>
          </a:p>
          <a:p>
            <a:pPr marL="457200" lvl="0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400" dirty="0">
                <a:solidFill>
                  <a:srgbClr val="D9D9D9"/>
                </a:solidFill>
                <a:latin typeface="+mn-lt"/>
              </a:rPr>
              <a:t>64 Used Cable Slots</a:t>
            </a:r>
          </a:p>
          <a:p>
            <a:pPr marL="457200" lvl="0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400" dirty="0">
                <a:solidFill>
                  <a:srgbClr val="D9D9D9"/>
                </a:solidFill>
                <a:latin typeface="+mn-lt"/>
              </a:rPr>
              <a:t>32 Unused Cable Slots</a:t>
            </a:r>
          </a:p>
          <a:p>
            <a:pPr marL="457200" lvl="0" indent="-381000" rtl="0">
              <a:spcBef>
                <a:spcPts val="0"/>
              </a:spcBef>
              <a:buClr>
                <a:srgbClr val="D9D9D9"/>
              </a:buClr>
              <a:buSzPct val="100000"/>
              <a:buChar char="-"/>
            </a:pPr>
            <a:r>
              <a:rPr lang="en" sz="2400" dirty="0">
                <a:solidFill>
                  <a:srgbClr val="D9D9D9"/>
                </a:solidFill>
                <a:latin typeface="+mn-lt"/>
              </a:rPr>
              <a:t>All Cable Runs use CAT-6 UTP Ethernet Cables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rgbClr val="D9D9D9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Network Components</a:t>
            </a:r>
          </a:p>
        </p:txBody>
      </p:sp>
      <p:graphicFrame>
        <p:nvGraphicFramePr>
          <p:cNvPr id="84" name="Shape 84"/>
          <p:cNvGraphicFramePr/>
          <p:nvPr>
            <p:extLst>
              <p:ext uri="{D42A27DB-BD31-4B8C-83A1-F6EECF244321}">
                <p14:modId xmlns:p14="http://schemas.microsoft.com/office/powerpoint/2010/main" val="1797309298"/>
              </p:ext>
            </p:extLst>
          </p:nvPr>
        </p:nvGraphicFramePr>
        <p:xfrm>
          <a:off x="370800" y="1229650"/>
          <a:ext cx="8402375" cy="3626850"/>
        </p:xfrm>
        <a:graphic>
          <a:graphicData uri="http://schemas.openxmlformats.org/drawingml/2006/table">
            <a:tbl>
              <a:tblPr>
                <a:noFill/>
                <a:tableStyleId>{C77055A2-5C8B-408B-9612-E00AA2524EDD}</a:tableStyleId>
              </a:tblPr>
              <a:tblGrid>
                <a:gridCol w="168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5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b="0" i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b="0" i="0">
                          <a:solidFill>
                            <a:srgbClr val="FFFFFF"/>
                          </a:solidFill>
                          <a:latin typeface="+mn-lt"/>
                        </a:rPr>
                        <a:t>Quantity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b="0" i="0">
                          <a:solidFill>
                            <a:srgbClr val="FFFFFF"/>
                          </a:solidFill>
                          <a:latin typeface="+mn-lt"/>
                        </a:rPr>
                        <a:t>Unit 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b="0" i="0">
                          <a:solidFill>
                            <a:srgbClr val="FFFFFF"/>
                          </a:solidFill>
                          <a:latin typeface="+mn-lt"/>
                        </a:rPr>
                        <a:t>Total Cost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 b="0" i="0">
                          <a:solidFill>
                            <a:srgbClr val="FFFFFF"/>
                          </a:solidFill>
                          <a:latin typeface="+mn-lt"/>
                        </a:rPr>
                        <a:t>Sources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i="0" dirty="0">
                          <a:solidFill>
                            <a:srgbClr val="FFFFFF"/>
                          </a:solidFill>
                          <a:latin typeface="+mn-lt"/>
                        </a:rPr>
                        <a:t>Patch cord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128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$5.94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$760.32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Amazon.com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i="0">
                          <a:solidFill>
                            <a:srgbClr val="FFFFFF"/>
                          </a:solidFill>
                          <a:latin typeface="+mn-lt"/>
                        </a:rPr>
                        <a:t>RJ-45 Jack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 dirty="0">
                          <a:solidFill>
                            <a:srgbClr val="FFFFFF"/>
                          </a:solidFill>
                          <a:latin typeface="+mn-lt"/>
                        </a:rPr>
                        <a:t>75 (3 packs of 25)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$54.99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$164.97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Newegg.com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i="0">
                          <a:solidFill>
                            <a:srgbClr val="FFFFFF"/>
                          </a:solidFill>
                          <a:latin typeface="+mn-lt"/>
                        </a:rPr>
                        <a:t>Wall outlet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16 (8 per room)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$19.99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$319.84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Newegg.com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i="0">
                          <a:solidFill>
                            <a:srgbClr val="FFFFFF"/>
                          </a:solidFill>
                          <a:latin typeface="+mn-lt"/>
                        </a:rPr>
                        <a:t>Horizontal Cable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$169.99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$10879.36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Cables4Sure.com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 i="0">
                          <a:solidFill>
                            <a:srgbClr val="FFFFFF"/>
                          </a:solidFill>
                          <a:latin typeface="+mn-lt"/>
                        </a:rPr>
                        <a:t>Patch panel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$103.82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$207.64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Amazon.com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1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 i="0">
                          <a:solidFill>
                            <a:srgbClr val="FFFFFF"/>
                          </a:solidFill>
                          <a:latin typeface="+mn-lt"/>
                        </a:rPr>
                        <a:t>Router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$588.95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$588.95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Newegg.com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1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 i="0">
                          <a:solidFill>
                            <a:srgbClr val="FFFFFF"/>
                          </a:solidFill>
                          <a:latin typeface="+mn-lt"/>
                        </a:rPr>
                        <a:t>Switch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$116.48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$232.96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Newegg.com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1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 i="0" dirty="0">
                          <a:solidFill>
                            <a:srgbClr val="FFFFFF"/>
                          </a:solidFill>
                          <a:latin typeface="+mn-lt"/>
                        </a:rPr>
                        <a:t>Rack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$322.76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>
                          <a:solidFill>
                            <a:srgbClr val="FFFFFF"/>
                          </a:solidFill>
                          <a:latin typeface="+mn-lt"/>
                        </a:rPr>
                        <a:t>$322.76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0" i="0" dirty="0">
                          <a:solidFill>
                            <a:srgbClr val="FFFFFF"/>
                          </a:solidFill>
                          <a:latin typeface="+mn-lt"/>
                        </a:rPr>
                        <a:t>Newegg.com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Network Diagram</a:t>
            </a:r>
          </a:p>
        </p:txBody>
      </p:sp>
      <p:pic>
        <p:nvPicPr>
          <p:cNvPr id="90" name="Shape 90" descr="Blue Feathers Colle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50" y="1017725"/>
            <a:ext cx="8279625" cy="40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Lab A Logical Addressing Scheme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024" y="1017724"/>
            <a:ext cx="7273950" cy="413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Lab B Logical Addressing Scheme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25" y="1017725"/>
            <a:ext cx="7234482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309</Words>
  <Application>Microsoft Office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Average</vt:lpstr>
      <vt:lpstr>Arial</vt:lpstr>
      <vt:lpstr>Oswald</vt:lpstr>
      <vt:lpstr>slate</vt:lpstr>
      <vt:lpstr>Blue Feathers College LAN Network</vt:lpstr>
      <vt:lpstr>Project Delegation</vt:lpstr>
      <vt:lpstr>Broad Requirements</vt:lpstr>
      <vt:lpstr>Subnet Setup</vt:lpstr>
      <vt:lpstr>Cabling</vt:lpstr>
      <vt:lpstr>Network Components</vt:lpstr>
      <vt:lpstr>Network Diagram</vt:lpstr>
      <vt:lpstr>Lab A Logical Addressing Scheme</vt:lpstr>
      <vt:lpstr>Lab B Logical Addressing Scheme</vt:lpstr>
      <vt:lpstr>Lab A Equipment Room</vt:lpstr>
      <vt:lpstr>Lab B Equipment Room</vt:lpstr>
      <vt:lpstr>Lab User Area A</vt:lpstr>
      <vt:lpstr>Lab User Area 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Feathers College LAN Network</dc:title>
  <dc:creator>aroswift</dc:creator>
  <cp:lastModifiedBy>abarlow505@gmail.com</cp:lastModifiedBy>
  <cp:revision>4</cp:revision>
  <dcterms:modified xsi:type="dcterms:W3CDTF">2017-04-26T22:14:01Z</dcterms:modified>
</cp:coreProperties>
</file>