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Dosis" pitchFamily="2" charset="0"/>
      <p:regular r:id="rId27"/>
      <p:bold r:id="rId28"/>
    </p:embeddedFont>
    <p:embeddedFont>
      <p:font typeface="Dosis Light" pitchFamily="2" charset="0"/>
      <p:regular r:id="rId29"/>
      <p:bold r:id="rId30"/>
    </p:embeddedFont>
    <p:embeddedFont>
      <p:font typeface="Titillium Web Light" panose="000004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lZbyFUyCTgqXPpX3RBJXI/Bm2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4" name="Google Shape;38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Google Shape;3907;g186079c60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8" name="Google Shape;3908;g186079c60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6" name="Google Shape;391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4" name="Google Shape;392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g186079c601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2" name="Google Shape;3932;g186079c601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3" name="Google Shape;3943;g186079c601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4" name="Google Shape;3944;g186079c601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1" name="Google Shape;3951;g186079c601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2" name="Google Shape;3952;g186079c601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186079c601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186079c601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Google Shape;3970;g186079c601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1" name="Google Shape;3971;g186079c601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1" name="Google Shape;3981;g186079c6013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2" name="Google Shape;3982;g186079c6013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9" name="Google Shape;3989;g186079c6013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0" name="Google Shape;3990;g186079c6013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9" name="Google Shape;38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Google Shape;4000;g186079c6013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1" name="Google Shape;4001;g186079c6013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8" name="Google Shape;4008;g186079c6013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9" name="Google Shape;4009;g186079c6013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6" name="Google Shape;4016;g186079c6013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7" name="Google Shape;4017;g186079c6013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5" name="Google Shape;4025;g186079c6013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6" name="Google Shape;4026;g186079c6013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Google Shape;40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4" name="Google Shape;403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6" name="Google Shape;38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4" name="Google Shape;38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5" name="Google Shape;38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g186079c601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3" name="Google Shape;3863;g186079c601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g186079c601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1" name="Google Shape;3871;g186079c601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Google Shape;3879;g186079c601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0" name="Google Shape;3880;g186079c601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Google Shape;3887;g186079c601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8" name="Google Shape;3888;g186079c601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g186079c60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8" name="Google Shape;3898;g186079c60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0" name="Google Shape;3230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3231" name="Google Shape;323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32" name="Google Shape;3232;p3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3" name="Google Shape;3233;p3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3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3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3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3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3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3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3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3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3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3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3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3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3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3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3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3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3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3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3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3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3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3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3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3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3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3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3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3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3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3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3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3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3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3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3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3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3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3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3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3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3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3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3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3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3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3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3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3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3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3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3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3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3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3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3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0" name="Google Shape;3290;p3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1" name="Google Shape;3291;p3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3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3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3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3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3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3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3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3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3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3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3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3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3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3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3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3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3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3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3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3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3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3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3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3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3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3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3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3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3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3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3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3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3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3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3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3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3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3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3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3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3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3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3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3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3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3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3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3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3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3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3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3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3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3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3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3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3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3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3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3" name="Google Shape;3353;p3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4" name="Google Shape;3354;p3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3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3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3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3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3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3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3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3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3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3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3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3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3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3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3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3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3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3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3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3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3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3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3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3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3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3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3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3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3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3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3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3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3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3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3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3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3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3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3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3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3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3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3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3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3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3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3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3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3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3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3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3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3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3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3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3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3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3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3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3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3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3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3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3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3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3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3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3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3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3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3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3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3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3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3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3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3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3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3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3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3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3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3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3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3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3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3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3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3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3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3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3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3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3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3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3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3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5" name="Google Shape;3455;p3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6" name="Google Shape;3456;p3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3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3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3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3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3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3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3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3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3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3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3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3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3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3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3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3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3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3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3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3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3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3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3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3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3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3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3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3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3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3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3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3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3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3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3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3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3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3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3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3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3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3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3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3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3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Google Shape;3504;p3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3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3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3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3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3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3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3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3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3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3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3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3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3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3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3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3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3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3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3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3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3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3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3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3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3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3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3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3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3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3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3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3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3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3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3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3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3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3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3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3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3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3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3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3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3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3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3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3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3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5" name="Google Shape;3555;p3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6" name="Google Shape;3556;p3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Google Shape;3557;p3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Google Shape;3558;p3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3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3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3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3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3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3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3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3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3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3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3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3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3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3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3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3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3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3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3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3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3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3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3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3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3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3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3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3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3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3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3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3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3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3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3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3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3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3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3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3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3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3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3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3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3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3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3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3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3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3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3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3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3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3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3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3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3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Google Shape;3616;p3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Google Shape;3617;p3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3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3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3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3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3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3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3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3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3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3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3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3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3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3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3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3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3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3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3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3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3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3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3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3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3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3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3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3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3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3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3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3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3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3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3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3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3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3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3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3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3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3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3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3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3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3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3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3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3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3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3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9" name="Google Shape;3669;p3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3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3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3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3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3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3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3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3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3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Google Shape;3679;p3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3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3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3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3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3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3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3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3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3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3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3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3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3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3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3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3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3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3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3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3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3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3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3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3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3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3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3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3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3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3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3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3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3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3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3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3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3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3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3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3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Google Shape;3720;p3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Google Shape;3721;p3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3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3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3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3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Google Shape;3726;p3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Google Shape;3727;p3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3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3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3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3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3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3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3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3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3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3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3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3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3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3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3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3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3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3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3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3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3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3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3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3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3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3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3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3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3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3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3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3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3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3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3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Google Shape;3763;p3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3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3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3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3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3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3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3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3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3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3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3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3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3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3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3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3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Google Shape;3780;p3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1" name="Google Shape;3781;p3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Google Shape;3782;p3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3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3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3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3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3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3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3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3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3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3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3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3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3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3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3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3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3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3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3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3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3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3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3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3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3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3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3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3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3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3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3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3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3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3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3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3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3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3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3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3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3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3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3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3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3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3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3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3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1" name="Google Shape;3831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8" name="Google Shape;528;p2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29" name="Google Shape;529;p2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6" name="Google Shape;586;p2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587" name="Google Shape;587;p23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2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650" name="Google Shape;650;p2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3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3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3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3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3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3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3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3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3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3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3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3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3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1" name="Google Shape;751;p23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752" name="Google Shape;752;p23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2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05" name="Google Shape;805;p24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06" name="Google Shape;806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07" name="Google Shape;807;p24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808" name="Google Shape;808;p24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5" name="Google Shape;865;p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866" name="Google Shape;866;p2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8" name="Google Shape;928;p24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929" name="Google Shape;929;p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0" name="Google Shape;1030;p24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031" name="Google Shape;1031;p24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2" name="Google Shape;1082;p2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083" name="Google Shape;1083;p2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0" name="Google Shape;1140;p2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141" name="Google Shape;1141;p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3" name="Google Shape;1203;p2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204" name="Google Shape;1204;p2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5" name="Google Shape;1305;p2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306" name="Google Shape;1306;p2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6" name="Google Shape;1356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2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59" name="Google Shape;1359;p2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360" name="Google Shape;1360;p26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361" name="Google Shape;1361;p26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26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26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26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2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26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2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26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2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26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2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26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26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26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26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6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26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2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26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6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6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1" name="Google Shape;1441;p26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442" name="Google Shape;1442;p26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26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2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26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26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2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26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6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6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26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26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6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26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2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26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26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26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26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26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2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26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2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26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6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6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6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26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26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6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6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2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26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6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6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26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6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26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26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2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26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2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26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2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26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26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26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26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26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2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26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2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26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2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26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26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6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26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6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2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26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2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26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2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26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26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26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26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26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2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26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6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2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26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6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6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26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26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2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26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2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26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26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26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26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26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2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26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2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2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26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26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26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26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26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2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26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26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2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26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1" name="Google Shape;1561;p26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562" name="Google Shape;1562;p26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26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26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2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26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2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26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2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26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26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26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26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26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26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2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26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2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26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26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26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26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26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2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26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2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26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2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26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26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26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26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26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2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26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2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26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2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26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26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26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26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26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2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26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2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26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26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26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2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6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6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6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6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6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6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6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6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6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6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6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6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6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6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6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6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6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6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6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6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6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6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6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6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6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6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6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6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6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6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6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6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6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6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6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6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6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6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26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26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26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26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2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26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2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26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26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26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26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26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2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26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2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26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2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26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26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26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26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26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2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26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2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26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2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26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26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26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26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26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2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26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2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26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2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26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26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26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26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26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2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26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2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26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2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26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26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26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26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26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26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26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26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26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2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26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26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26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26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26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2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26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26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2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26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26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26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26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26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2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26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2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26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2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26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1" name="Google Shape;1771;p26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772" name="Google Shape;1772;p26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26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26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26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2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26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2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26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26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26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26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26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2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26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2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26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2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26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26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26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26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26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2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2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26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2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26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26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26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26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26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2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26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2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26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2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26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26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26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26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26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2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26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2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26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2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26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26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26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26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26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2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26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2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26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2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26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26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26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26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26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2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26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2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26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26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26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26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26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26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2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26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2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26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2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26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26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26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26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26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2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26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26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2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26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26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26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26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26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2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26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2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26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2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26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26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26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26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26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2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7" name="Google Shape;1877;p27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0" i="0" u="none" strike="noStrike" cap="non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b="0" i="0" u="none" strike="noStrike" cap="non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78" name="Google Shape;1878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79" name="Google Shape;1879;p27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880" name="Google Shape;1880;p27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27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27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27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27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2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27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2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27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27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27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27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27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27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27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27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2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27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27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27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27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27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27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27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2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27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2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27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27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27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27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27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27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27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2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27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2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27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27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27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27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27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27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27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2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27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2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27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27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27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27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27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27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27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2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27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2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27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27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27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27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27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27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27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2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27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2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27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27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27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27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27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27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27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2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27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2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27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27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0" name="Google Shape;1960;p27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961" name="Google Shape;1961;p27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27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27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27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2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27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2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27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27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27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27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27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27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27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2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27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27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27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27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27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27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27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27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2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27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2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27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27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27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27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27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27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27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27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2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27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27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27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27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27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27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27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2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27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2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27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27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27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27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27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27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27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2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27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2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27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27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27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27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27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27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27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2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27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2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27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7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7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27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27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7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7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27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2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27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27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27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7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7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7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27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7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7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7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7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7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7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7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7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7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7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7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7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7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7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7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7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7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27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7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7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7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7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7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7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7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7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7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0" name="Google Shape;2080;p27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081" name="Google Shape;2081;p27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27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27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7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27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2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27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27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27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27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27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27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27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27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2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27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27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27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7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27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27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27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2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7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7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27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27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7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7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7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27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27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27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2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27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2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27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27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27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27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27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2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27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2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27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27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27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2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27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2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27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27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27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27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27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27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27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2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27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2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27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27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27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27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27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27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27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2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27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27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27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27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27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27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27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27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2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27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2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27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27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27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27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27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27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27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27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2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27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27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27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27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27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27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27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2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27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2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27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27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27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27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27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27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27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2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27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2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27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27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27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27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27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27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27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2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27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2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27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27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27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27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27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27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27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2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27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2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27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27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27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27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27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27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27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2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27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2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27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27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7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7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7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7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7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7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7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7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7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7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7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7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7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7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7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7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7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7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7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7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7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7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7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7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7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7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7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7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7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7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7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7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0" name="Google Shape;2290;p27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2291" name="Google Shape;2291;p27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7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7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7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7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7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7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7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7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7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7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7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7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27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7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7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7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7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7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27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27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7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7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7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7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7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7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7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7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7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7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7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7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7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7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2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96" name="Google Shape;2396;p2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2397" name="Google Shape;2397;p2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398" name="Google Shape;2398;p2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2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2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2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2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2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2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2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2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2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2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2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2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2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2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2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2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2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2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2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2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2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2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2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2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2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2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5" name="Google Shape;2455;p2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56" name="Google Shape;2456;p2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2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2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2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2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2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2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2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2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8" name="Google Shape;2518;p2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19" name="Google Shape;2519;p2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2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2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2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2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2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2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2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2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2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2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2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2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2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2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2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2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2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2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2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2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2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2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2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2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2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2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2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2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2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2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2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2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2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2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2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2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2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2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2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2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2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2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2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2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2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2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2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2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2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2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2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2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2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2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2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2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2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2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2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2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2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2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2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2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2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2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2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0" name="Google Shape;2620;p2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1" name="Google Shape;2621;p2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2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2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2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2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2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2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2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2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2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2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2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2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2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2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2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2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2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2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2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2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2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2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2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2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2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2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2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2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2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2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2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2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2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2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2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2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2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2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2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2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2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2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2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2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2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2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2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1" name="Google Shape;26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74" name="Google Shape;2674;p29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75" name="Google Shape;2675;p29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76" name="Google Shape;2676;p29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77" name="Google Shape;2677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78" name="Google Shape;2678;p2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79" name="Google Shape;2679;p2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2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2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2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2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2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2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2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2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2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2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2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2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2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2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2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2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2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2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2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2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2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2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2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2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2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2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2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2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2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2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2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2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2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2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2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2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2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2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2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2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2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2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2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2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2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2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2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2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2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2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2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2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2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2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2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6" name="Google Shape;2736;p2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7" name="Google Shape;2737;p2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2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2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2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2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2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2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2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2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2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2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2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2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2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2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2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2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2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2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2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2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2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2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2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2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2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2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2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2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2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2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2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2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2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2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2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2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2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2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2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2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2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2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2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2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2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2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2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2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2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2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2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2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2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2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2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2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2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9" name="Google Shape;2799;p2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0" name="Google Shape;2800;p2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2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2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2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2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2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2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2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2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2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2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2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2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2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2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2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2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2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2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2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2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2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2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2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2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2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2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2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2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2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2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2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2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2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2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2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2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2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2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2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2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2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2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2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2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2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2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2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2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2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2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2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2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2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2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2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2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2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2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2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2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2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2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2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2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2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2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2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2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2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2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2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2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2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2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2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2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2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2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2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2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2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2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2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2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2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2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2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2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2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2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2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2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2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2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2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1" name="Google Shape;2901;p2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2" name="Google Shape;2902;p2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2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2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2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2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2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2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2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2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2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2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2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2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2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2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2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2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2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2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2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2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2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2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2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2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2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2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2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2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2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2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2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2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2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2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2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2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2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2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2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2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2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2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2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2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2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2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2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54" name="Google Shape;295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5" name="Google Shape;2955;p3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3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3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3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3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3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3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3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3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3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3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3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3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3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3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3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3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3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3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3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3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3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3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3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3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3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3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3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3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3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3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3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3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3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3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3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3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3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3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3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3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3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3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3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3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3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3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3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3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3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3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3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3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3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3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3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3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3" name="Google Shape;3013;p3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3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3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3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3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3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3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3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3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3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3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3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3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3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3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3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3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3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3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3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3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3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3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3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3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3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3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3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3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3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3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3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3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3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3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3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3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3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3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3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3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3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3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3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3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3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3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3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3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3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3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3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3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3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3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3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3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3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3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6" name="Google Shape;3076;p3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3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3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3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3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3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3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3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3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3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3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3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3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3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3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3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3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3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3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3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3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3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3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3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3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3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3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3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3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3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3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3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3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3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3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3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3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3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3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3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3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3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3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3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3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3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3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3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3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3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3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3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3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3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3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3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3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3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3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3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3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3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3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3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3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3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3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3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3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3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3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3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3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3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3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3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3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3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3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3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3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3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3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3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3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3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3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3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3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3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3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3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3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3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3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3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3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8" name="Google Shape;3178;p3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3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3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3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3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3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3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3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3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3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3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3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3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3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3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3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3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3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3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3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3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3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3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3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3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3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3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3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3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3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3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3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3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3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3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3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3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3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3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3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3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3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3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3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3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3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3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3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3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ee8023/covid-chestxray-datase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LQwwrCzTIFYpspgto2lBXqFJiUETaC6q/edit?usp=sharing&amp;ouid=102962082556326646196&amp;rtpof=true&amp;sd=tru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"/>
          <p:cNvSpPr txBox="1">
            <a:spLocks noGrp="1"/>
          </p:cNvSpPr>
          <p:nvPr>
            <p:ph type="ctrTitle"/>
          </p:nvPr>
        </p:nvSpPr>
        <p:spPr>
          <a:xfrm>
            <a:off x="285750" y="96900"/>
            <a:ext cx="6072300" cy="49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500" b="1" dirty="0">
                <a:latin typeface="Dosis"/>
                <a:ea typeface="Dosis"/>
                <a:cs typeface="Dosis"/>
                <a:sym typeface="Dosis"/>
              </a:rPr>
              <a:t>IVP COURSE PROJECT</a:t>
            </a:r>
            <a:endParaRPr sz="2500" b="1" dirty="0">
              <a:latin typeface="Dosis"/>
              <a:ea typeface="Dosis"/>
              <a:cs typeface="Dosis"/>
              <a:sym typeface="Dosi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500" b="1" dirty="0">
                <a:latin typeface="Dosis"/>
                <a:ea typeface="Dosis"/>
                <a:cs typeface="Dosis"/>
                <a:sym typeface="Dosis"/>
              </a:rPr>
              <a:t>“COVID-19 detection in Chest X-ray images using deep learning techniques”</a:t>
            </a:r>
            <a:endParaRPr sz="2000" b="1" dirty="0">
              <a:latin typeface="Dosis"/>
              <a:ea typeface="Dosis"/>
              <a:cs typeface="Dosis"/>
              <a:sym typeface="Dosi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000" b="1" dirty="0">
                <a:latin typeface="Dosis"/>
                <a:ea typeface="Dosis"/>
                <a:cs typeface="Dosis"/>
                <a:sym typeface="Dosis"/>
              </a:rPr>
              <a:t>C-3</a:t>
            </a:r>
            <a:endParaRPr sz="2000" b="1" dirty="0">
              <a:latin typeface="Dosis"/>
              <a:ea typeface="Dosis"/>
              <a:cs typeface="Dosis"/>
              <a:sym typeface="Dosi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000" dirty="0"/>
              <a:t>Group NO. - 10</a:t>
            </a:r>
            <a:endParaRPr sz="20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600" b="1" dirty="0">
                <a:latin typeface="Dosis"/>
                <a:ea typeface="Dosis"/>
                <a:cs typeface="Dosis"/>
                <a:sym typeface="Dosis"/>
              </a:rPr>
              <a:t>Presented By - </a:t>
            </a:r>
            <a:endParaRPr sz="1600" b="1" dirty="0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600" dirty="0"/>
              <a:t>NIKHIL DUBEY (IIT2020016)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600" dirty="0"/>
              <a:t>Raunak Krishan Jaiswal (IIT2020031)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600" dirty="0"/>
              <a:t>Aditya Biswakarma (IIT2020033)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600" dirty="0"/>
              <a:t>Anupam raj (IIT2020034)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600" dirty="0"/>
              <a:t>Katam Bala Prasanna Babu (IIT2020040)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600" dirty="0"/>
              <a:t>Jay Suthar (IIT2020087)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600" dirty="0"/>
              <a:t>Rohan Tirkey (IIT2020088)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endParaRPr sz="1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000" dirty="0"/>
              <a:t>Instructor - Prof. Anupam Agarwal</a:t>
            </a:r>
            <a:endParaRPr sz="20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endParaRPr sz="20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endParaRPr sz="30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endParaRPr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g186079c6013_0_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911" name="Google Shape;3911;g186079c6013_0_27"/>
          <p:cNvSpPr txBox="1"/>
          <p:nvPr/>
        </p:nvSpPr>
        <p:spPr>
          <a:xfrm>
            <a:off x="751900" y="1482025"/>
            <a:ext cx="65274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600">
                <a:latin typeface="Dosis"/>
                <a:ea typeface="Dosis"/>
                <a:cs typeface="Dosis"/>
                <a:sym typeface="Dosis"/>
              </a:rPr>
              <a:t>We have taken the dataset for this model from </a:t>
            </a:r>
            <a:r>
              <a:rPr lang="en" sz="1600" u="sng">
                <a:solidFill>
                  <a:schemeClr val="hlink"/>
                </a:solidFill>
                <a:latin typeface="Dosis"/>
                <a:ea typeface="Dosis"/>
                <a:cs typeface="Dosis"/>
                <a:sym typeface="Dosis"/>
                <a:hlinkClick r:id="rId3"/>
              </a:rPr>
              <a:t>https://github.com/ieee8023/covid-chestxray-dataset</a:t>
            </a:r>
            <a:r>
              <a:rPr lang="en" sz="1600">
                <a:latin typeface="Dosis"/>
                <a:ea typeface="Dosis"/>
                <a:cs typeface="Dosis"/>
                <a:sym typeface="Dosis"/>
              </a:rPr>
              <a:t> .</a:t>
            </a:r>
            <a:endParaRPr sz="160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60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600">
                <a:solidFill>
                  <a:srgbClr val="24292F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This Data is collected from public sources as well as through indirect collection from hospitals and physicians.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600">
              <a:solidFill>
                <a:srgbClr val="24292F"/>
              </a:solidFill>
              <a:highlight>
                <a:srgbClr val="FFFFFF"/>
              </a:highlight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600">
                <a:solidFill>
                  <a:srgbClr val="24292F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Data impact: Image data linked with clinically relevant attributes in a public dataset that is designed for ML will enable parallel development of these tools and rapid local validation of models.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912" name="Google Shape;3912;g186079c6013_0_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9675" y="157675"/>
            <a:ext cx="817750" cy="6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3" name="Google Shape;3913;g186079c6013_0_27"/>
          <p:cNvSpPr txBox="1">
            <a:spLocks noGrp="1"/>
          </p:cNvSpPr>
          <p:nvPr>
            <p:ph type="title" idx="4294967295"/>
          </p:nvPr>
        </p:nvSpPr>
        <p:spPr>
          <a:xfrm>
            <a:off x="635050" y="400350"/>
            <a:ext cx="67611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Experimental data descriptions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Google Shape;3918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919" name="Google Shape;3919;p15"/>
          <p:cNvSpPr txBox="1">
            <a:spLocks noGrp="1"/>
          </p:cNvSpPr>
          <p:nvPr>
            <p:ph type="title" idx="4294967295"/>
          </p:nvPr>
        </p:nvSpPr>
        <p:spPr>
          <a:xfrm>
            <a:off x="347100" y="469550"/>
            <a:ext cx="73104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Tools, Language &amp; libraries used for implementation</a:t>
            </a:r>
            <a:endParaRPr/>
          </a:p>
        </p:txBody>
      </p:sp>
      <p:sp>
        <p:nvSpPr>
          <p:cNvPr id="3920" name="Google Shape;3920;p15"/>
          <p:cNvSpPr txBox="1"/>
          <p:nvPr/>
        </p:nvSpPr>
        <p:spPr>
          <a:xfrm>
            <a:off x="721150" y="1278750"/>
            <a:ext cx="6774900" cy="3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Software Technologies Required - 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●"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Python (latest version)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●"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Or Google Colab Or Jupyter Notebook for running ipynb file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●"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Other important libraries required will be - 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○"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TensorFlow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○"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 Keras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○"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 Scikit-Learn (sklearn)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○"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 Pandas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○"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 Numpy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○"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Matplotlib (pyplot)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○"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seaborn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Hardware Requirements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●"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Graphics Card / GPU (if possible) (Google Colab will perform better)</a:t>
            </a:r>
            <a:endParaRPr sz="1200">
              <a:latin typeface="Dosis Light"/>
              <a:ea typeface="Dosis Light"/>
              <a:cs typeface="Dosis Light"/>
              <a:sym typeface="Dosis Light"/>
            </a:endParaRPr>
          </a:p>
        </p:txBody>
      </p:sp>
      <p:pic>
        <p:nvPicPr>
          <p:cNvPr id="3921" name="Google Shape;39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6375" y="157675"/>
            <a:ext cx="817750" cy="6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6" name="Google Shape;3926;p1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927" name="Google Shape;3927;p16"/>
          <p:cNvSpPr txBox="1">
            <a:spLocks noGrp="1"/>
          </p:cNvSpPr>
          <p:nvPr>
            <p:ph type="title" idx="4294967295"/>
          </p:nvPr>
        </p:nvSpPr>
        <p:spPr>
          <a:xfrm>
            <a:off x="177425" y="49000"/>
            <a:ext cx="67611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Activity Time Chart</a:t>
            </a:r>
            <a:endParaRPr/>
          </a:p>
        </p:txBody>
      </p:sp>
      <p:pic>
        <p:nvPicPr>
          <p:cNvPr id="3928" name="Google Shape;39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751" y="0"/>
            <a:ext cx="3261425" cy="519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9" name="Google Shape;39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7750" y="90075"/>
            <a:ext cx="817750" cy="6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186079c6013_0_9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935" name="Google Shape;3935;g186079c6013_0_93"/>
          <p:cNvSpPr txBox="1"/>
          <p:nvPr/>
        </p:nvSpPr>
        <p:spPr>
          <a:xfrm>
            <a:off x="751900" y="1482025"/>
            <a:ext cx="652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600">
                <a:latin typeface="Dosis"/>
                <a:ea typeface="Dosis"/>
                <a:cs typeface="Dosis"/>
                <a:sym typeface="Dosis"/>
              </a:rPr>
              <a:t>ResNet50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936" name="Google Shape;3936;g186079c6013_0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4775" y="215325"/>
            <a:ext cx="817750" cy="6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7" name="Google Shape;3937;g186079c6013_0_93"/>
          <p:cNvSpPr txBox="1">
            <a:spLocks noGrp="1"/>
          </p:cNvSpPr>
          <p:nvPr>
            <p:ph type="title" idx="4294967295"/>
          </p:nvPr>
        </p:nvSpPr>
        <p:spPr>
          <a:xfrm>
            <a:off x="635050" y="400350"/>
            <a:ext cx="67611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Intermediate result snapshots with their description 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938" name="Google Shape;3938;g186079c6013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300" y="1913125"/>
            <a:ext cx="3717520" cy="22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9" name="Google Shape;3939;g186079c6013_0_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6975" y="1197625"/>
            <a:ext cx="2816926" cy="29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0" name="Google Shape;3940;g186079c6013_0_93"/>
          <p:cNvSpPr txBox="1"/>
          <p:nvPr/>
        </p:nvSpPr>
        <p:spPr>
          <a:xfrm>
            <a:off x="534063" y="42816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train/validation Accuracy and Loss graphs -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1" name="Google Shape;3941;g186079c6013_0_93"/>
          <p:cNvSpPr txBox="1"/>
          <p:nvPr/>
        </p:nvSpPr>
        <p:spPr>
          <a:xfrm>
            <a:off x="4676975" y="4281675"/>
            <a:ext cx="30000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— Please note that 0 and 1 values represent Covid-19 and No_findigs respectively.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Google Shape;3946;g186079c6013_0_10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947" name="Google Shape;3947;g186079c6013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25" y="461300"/>
            <a:ext cx="4451550" cy="33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8" name="Google Shape;3948;g186079c6013_0_104"/>
          <p:cNvSpPr txBox="1"/>
          <p:nvPr/>
        </p:nvSpPr>
        <p:spPr>
          <a:xfrm>
            <a:off x="1476150" y="4024850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test of our model against more random samples from the test data -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49" name="Google Shape;3949;g186079c6013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575" y="1720825"/>
            <a:ext cx="24885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Google Shape;3954;g186079c6013_0_1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955" name="Google Shape;3955;g186079c6013_0_128"/>
          <p:cNvSpPr txBox="1"/>
          <p:nvPr/>
        </p:nvSpPr>
        <p:spPr>
          <a:xfrm>
            <a:off x="325200" y="215325"/>
            <a:ext cx="652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600">
                <a:latin typeface="Dosis"/>
                <a:ea typeface="Dosis"/>
                <a:cs typeface="Dosis"/>
                <a:sym typeface="Dosis"/>
              </a:rPr>
              <a:t>VGG16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956" name="Google Shape;3956;g186079c6013_0_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4775" y="215325"/>
            <a:ext cx="817750" cy="6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7" name="Google Shape;3957;g186079c6013_0_128"/>
          <p:cNvSpPr txBox="1"/>
          <p:nvPr/>
        </p:nvSpPr>
        <p:spPr>
          <a:xfrm>
            <a:off x="534063" y="36356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train/validation Accuracy and Loss graphs -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8" name="Google Shape;3958;g186079c6013_0_128"/>
          <p:cNvSpPr txBox="1"/>
          <p:nvPr/>
        </p:nvSpPr>
        <p:spPr>
          <a:xfrm>
            <a:off x="4653925" y="4004900"/>
            <a:ext cx="30000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— Please note that 0 and 1 values represent Covid-19 and No_findigs respectively.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59" name="Google Shape;3959;g186079c6013_0_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2993"/>
            <a:ext cx="3381675" cy="2233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0" name="Google Shape;3960;g186079c6013_0_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3455" y="1082988"/>
            <a:ext cx="2797420" cy="29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g186079c6013_0_1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966" name="Google Shape;3966;g186079c6013_0_139"/>
          <p:cNvSpPr txBox="1"/>
          <p:nvPr/>
        </p:nvSpPr>
        <p:spPr>
          <a:xfrm>
            <a:off x="1499225" y="3840325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test of our model against more random samples from the test data -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67" name="Google Shape;3967;g186079c6013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00" y="798250"/>
            <a:ext cx="4648201" cy="280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8" name="Google Shape;3968;g186079c6013_0_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100" y="1754175"/>
            <a:ext cx="25153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186079c6013_0_15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974" name="Google Shape;3974;g186079c6013_0_151"/>
          <p:cNvSpPr txBox="1"/>
          <p:nvPr/>
        </p:nvSpPr>
        <p:spPr>
          <a:xfrm>
            <a:off x="325200" y="215325"/>
            <a:ext cx="652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600">
                <a:latin typeface="Dosis"/>
                <a:ea typeface="Dosis"/>
                <a:cs typeface="Dosis"/>
                <a:sym typeface="Dosis"/>
              </a:rPr>
              <a:t>VGG19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975" name="Google Shape;3975;g186079c6013_0_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4775" y="215325"/>
            <a:ext cx="817750" cy="6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6" name="Google Shape;3976;g186079c6013_0_151"/>
          <p:cNvSpPr txBox="1"/>
          <p:nvPr/>
        </p:nvSpPr>
        <p:spPr>
          <a:xfrm>
            <a:off x="534063" y="36356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train/validation Accuracy and Loss graphs -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7" name="Google Shape;3977;g186079c6013_0_151"/>
          <p:cNvSpPr txBox="1"/>
          <p:nvPr/>
        </p:nvSpPr>
        <p:spPr>
          <a:xfrm>
            <a:off x="4653925" y="4004900"/>
            <a:ext cx="30000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— Please note that 0 and 1 values represent Covid-19 and No_findigs respectively.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78" name="Google Shape;3978;g186079c6013_0_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25975"/>
            <a:ext cx="3720940" cy="24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9" name="Google Shape;3979;g186079c6013_0_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3925" y="992888"/>
            <a:ext cx="2717750" cy="289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186079c6013_0_16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985" name="Google Shape;3985;g186079c6013_0_161"/>
          <p:cNvSpPr txBox="1"/>
          <p:nvPr/>
        </p:nvSpPr>
        <p:spPr>
          <a:xfrm>
            <a:off x="1752925" y="3794200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test of our model against more random samples from the test data -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86" name="Google Shape;3986;g186079c6013_0_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40" y="645425"/>
            <a:ext cx="4680249" cy="28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7" name="Google Shape;3987;g186079c6013_0_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825" y="1705700"/>
            <a:ext cx="2525625" cy="7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2" name="Google Shape;3992;g186079c6013_0_17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993" name="Google Shape;3993;g186079c6013_0_173"/>
          <p:cNvSpPr txBox="1"/>
          <p:nvPr/>
        </p:nvSpPr>
        <p:spPr>
          <a:xfrm>
            <a:off x="325200" y="215325"/>
            <a:ext cx="652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600">
                <a:latin typeface="Dosis"/>
                <a:ea typeface="Dosis"/>
                <a:cs typeface="Dosis"/>
                <a:sym typeface="Dosis"/>
              </a:rPr>
              <a:t>Custom(Own Model)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994" name="Google Shape;3994;g186079c6013_0_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4775" y="215325"/>
            <a:ext cx="817750" cy="6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5" name="Google Shape;3995;g186079c6013_0_173"/>
          <p:cNvSpPr txBox="1"/>
          <p:nvPr/>
        </p:nvSpPr>
        <p:spPr>
          <a:xfrm>
            <a:off x="534063" y="36356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train/validation Accuracy and Loss graphs -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6" name="Google Shape;3996;g186079c6013_0_173"/>
          <p:cNvSpPr txBox="1"/>
          <p:nvPr/>
        </p:nvSpPr>
        <p:spPr>
          <a:xfrm>
            <a:off x="4653925" y="4004900"/>
            <a:ext cx="30000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— Please note that 0 and 1 values represent Covid-19 and No_findigs respectively.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97" name="Google Shape;3997;g186079c6013_0_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25975"/>
            <a:ext cx="3720940" cy="24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8" name="Google Shape;3998;g186079c6013_0_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2475" y="873567"/>
            <a:ext cx="3000000" cy="3193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842" name="Google Shape;3842;p2"/>
          <p:cNvSpPr txBox="1">
            <a:spLocks noGrp="1"/>
          </p:cNvSpPr>
          <p:nvPr>
            <p:ph type="title" idx="4294967295"/>
          </p:nvPr>
        </p:nvSpPr>
        <p:spPr>
          <a:xfrm>
            <a:off x="396325" y="1576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3843" name="Google Shape;3843;p2"/>
          <p:cNvSpPr txBox="1"/>
          <p:nvPr/>
        </p:nvSpPr>
        <p:spPr>
          <a:xfrm>
            <a:off x="313075" y="703675"/>
            <a:ext cx="65274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Dosis"/>
              <a:buAutoNum type="arabicPeriod"/>
            </a:pPr>
            <a:r>
              <a:rPr lang="en" sz="2200">
                <a:latin typeface="Dosis"/>
                <a:ea typeface="Dosis"/>
                <a:cs typeface="Dosis"/>
                <a:sym typeface="Dosis"/>
              </a:rPr>
              <a:t>Problem Statement</a:t>
            </a:r>
            <a:endParaRPr sz="2200"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Dosis"/>
              <a:buAutoNum type="arabicPeriod"/>
            </a:pPr>
            <a:r>
              <a:rPr lang="en" sz="22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Introduction</a:t>
            </a:r>
            <a:endParaRPr sz="22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Dosis"/>
              <a:buAutoNum type="arabicPeriod"/>
            </a:pPr>
            <a:r>
              <a:rPr lang="en" sz="2200">
                <a:latin typeface="Dosis"/>
                <a:ea typeface="Dosis"/>
                <a:cs typeface="Dosis"/>
                <a:sym typeface="Dosis"/>
              </a:rPr>
              <a:t>Literature review</a:t>
            </a:r>
            <a:endParaRPr sz="2200"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osis"/>
              <a:buAutoNum type="arabicPeriod"/>
            </a:pPr>
            <a:r>
              <a:rPr lang="en" sz="2200">
                <a:latin typeface="Dosis"/>
                <a:ea typeface="Dosis"/>
                <a:cs typeface="Dosis"/>
                <a:sym typeface="Dosis"/>
              </a:rPr>
              <a:t>Methodology &amp; flowchart </a:t>
            </a:r>
            <a:endParaRPr sz="2200"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Dosis"/>
              <a:buAutoNum type="arabicPeriod"/>
            </a:pPr>
            <a:r>
              <a:rPr lang="en" sz="2200">
                <a:latin typeface="Dosis"/>
                <a:ea typeface="Dosis"/>
                <a:cs typeface="Dosis"/>
                <a:sym typeface="Dosis"/>
              </a:rPr>
              <a:t>Experimental data descriptions</a:t>
            </a:r>
            <a:endParaRPr sz="22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Dosis"/>
              <a:buAutoNum type="arabicPeriod"/>
            </a:pPr>
            <a:r>
              <a:rPr lang="en" sz="2200">
                <a:latin typeface="Dosis"/>
                <a:ea typeface="Dosis"/>
                <a:cs typeface="Dosis"/>
                <a:sym typeface="Dosis"/>
              </a:rPr>
              <a:t>Tools, Language &amp; libraries used for implementation</a:t>
            </a:r>
            <a:endParaRPr sz="22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Dosis"/>
              <a:buAutoNum type="arabicPeriod"/>
            </a:pPr>
            <a:r>
              <a:rPr lang="en" sz="2200">
                <a:latin typeface="Dosis"/>
                <a:ea typeface="Dosis"/>
                <a:cs typeface="Dosis"/>
                <a:sym typeface="Dosis"/>
              </a:rPr>
              <a:t>Activity chart </a:t>
            </a:r>
            <a:endParaRPr sz="2200"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osis"/>
              <a:buAutoNum type="arabicPeriod"/>
            </a:pPr>
            <a:r>
              <a:rPr lang="en" sz="2200">
                <a:latin typeface="Dosis"/>
                <a:ea typeface="Dosis"/>
                <a:cs typeface="Dosis"/>
                <a:sym typeface="Dosis"/>
              </a:rPr>
              <a:t>Intermediate result snapshots with their description </a:t>
            </a:r>
            <a:endParaRPr sz="2200"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Dosis"/>
              <a:buAutoNum type="arabicPeriod"/>
            </a:pPr>
            <a:r>
              <a:rPr lang="en" sz="2200">
                <a:latin typeface="Dosis"/>
                <a:ea typeface="Dosis"/>
                <a:cs typeface="Dosis"/>
                <a:sym typeface="Dosis"/>
              </a:rPr>
              <a:t>Work remaining</a:t>
            </a:r>
            <a:endParaRPr sz="22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Dosis"/>
              <a:buAutoNum type="arabicPeriod"/>
            </a:pPr>
            <a:r>
              <a:rPr lang="en" sz="22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References</a:t>
            </a:r>
            <a:endParaRPr sz="22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186079c6013_0_18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004" name="Google Shape;4004;g186079c6013_0_183"/>
          <p:cNvSpPr txBox="1"/>
          <p:nvPr/>
        </p:nvSpPr>
        <p:spPr>
          <a:xfrm>
            <a:off x="1290800" y="3621200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test of our model against more random samples from the test data -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05" name="Google Shape;4005;g186079c6013_0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75" y="495500"/>
            <a:ext cx="4539137" cy="31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6" name="Google Shape;4006;g186079c6013_0_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975" y="1617025"/>
            <a:ext cx="24550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186079c6013_3_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012" name="Google Shape;4012;g186079c6013_3_25"/>
          <p:cNvSpPr txBox="1"/>
          <p:nvPr/>
        </p:nvSpPr>
        <p:spPr>
          <a:xfrm>
            <a:off x="640225" y="1073400"/>
            <a:ext cx="7399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13" name="Google Shape;4013;g186079c6013_3_25"/>
          <p:cNvSpPr txBox="1">
            <a:spLocks noGrp="1"/>
          </p:cNvSpPr>
          <p:nvPr>
            <p:ph type="title" idx="4294967295"/>
          </p:nvPr>
        </p:nvSpPr>
        <p:spPr>
          <a:xfrm>
            <a:off x="301975" y="-8155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Work Remaining</a:t>
            </a:r>
            <a:endParaRPr/>
          </a:p>
        </p:txBody>
      </p:sp>
      <p:sp>
        <p:nvSpPr>
          <p:cNvPr id="4014" name="Google Shape;4014;g186079c6013_3_25"/>
          <p:cNvSpPr txBox="1"/>
          <p:nvPr/>
        </p:nvSpPr>
        <p:spPr>
          <a:xfrm>
            <a:off x="358075" y="1000450"/>
            <a:ext cx="72468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We need to do more testing of this model for 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evaluating the performance of a fully trained model on a testing set.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We need to use more dataset for hyperparameter tuning for 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maximizing the model's performance, minimizing a predefined loss function to produce better results with fewer errors.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186079c6013_0_19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020" name="Google Shape;4020;g186079c6013_0_198"/>
          <p:cNvSpPr txBox="1"/>
          <p:nvPr/>
        </p:nvSpPr>
        <p:spPr>
          <a:xfrm>
            <a:off x="632050" y="326925"/>
            <a:ext cx="63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1" name="Google Shape;4021;g186079c6013_0_198"/>
          <p:cNvSpPr txBox="1">
            <a:spLocks noGrp="1"/>
          </p:cNvSpPr>
          <p:nvPr>
            <p:ph type="title" idx="4294967295"/>
          </p:nvPr>
        </p:nvSpPr>
        <p:spPr>
          <a:xfrm>
            <a:off x="312175" y="-7135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022" name="Google Shape;4022;g186079c6013_0_198"/>
          <p:cNvSpPr txBox="1"/>
          <p:nvPr/>
        </p:nvSpPr>
        <p:spPr>
          <a:xfrm>
            <a:off x="401100" y="961850"/>
            <a:ext cx="7246800" cy="43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    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Ahsan, Mominul, Md Abdul Based, Julfikar Haider, and Marcin Kowalski. "COVID-19 detection from chest X-ray images using feature fusion and deep learning." </a:t>
            </a:r>
            <a:r>
              <a:rPr lang="en" sz="1200" b="0" i="1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Sensors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 21, no. 4 (2021): 1480.</a:t>
            </a:r>
            <a:endParaRPr sz="12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   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Das, Amit Kumar, Sayantani Ghosh, Samiruddin Thunder, Rohit Dutta, Sachin Agarwal, and Amlan Chakrabarti. "Automatic COVID-19 detection from X-ray images using ensemble learning with convolutional neural network." </a:t>
            </a:r>
            <a:r>
              <a:rPr lang="en" sz="1200" b="0" i="1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Pattern Analysis and Applications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 24, no. 3 (2021): 1111-1124.</a:t>
            </a:r>
            <a:endParaRPr sz="12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    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Chen, Joy Iong-Zong. "Design of accurate classification of COVID-19 disease in X-ray images using deep learning approach." </a:t>
            </a:r>
            <a:r>
              <a:rPr lang="en" sz="1200" b="0" i="1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Journal of ISMAC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 3, no. 02(2021): 132-148.</a:t>
            </a:r>
            <a:endParaRPr sz="12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  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Makris, Antonios, Ioannis Kontopoulos, and Konstantinos Tserpes. "COVID-19 detection from chest X-Ray images using Deep Learning and Convolutional Neural Networks." In </a:t>
            </a:r>
            <a:r>
              <a:rPr lang="en" sz="1200" b="0" i="1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11th hellenic conference on artificial intelligence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, pp. 60-66. 2020.</a:t>
            </a:r>
            <a:endParaRPr sz="12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·</a:t>
            </a:r>
            <a:r>
              <a:rPr lang="en" sz="8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      </a:t>
            </a:r>
            <a:endParaRPr sz="1400" b="0" i="0" u="none" strike="noStrike" cap="none">
              <a:solidFill>
                <a:srgbClr val="000000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pic>
        <p:nvPicPr>
          <p:cNvPr id="4023" name="Google Shape;4023;g186079c6013_0_1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9675" y="157675"/>
            <a:ext cx="817750" cy="6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8" name="Google Shape;4028;g186079c6013_0_20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029" name="Google Shape;4029;g186079c6013_0_206"/>
          <p:cNvSpPr txBox="1"/>
          <p:nvPr/>
        </p:nvSpPr>
        <p:spPr>
          <a:xfrm>
            <a:off x="640225" y="1073400"/>
            <a:ext cx="7399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30" name="Google Shape;4030;g186079c6013_0_206"/>
          <p:cNvSpPr txBox="1">
            <a:spLocks noGrp="1"/>
          </p:cNvSpPr>
          <p:nvPr>
            <p:ph type="title" idx="4294967295"/>
          </p:nvPr>
        </p:nvSpPr>
        <p:spPr>
          <a:xfrm>
            <a:off x="301975" y="-8155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References(Contd.)</a:t>
            </a:r>
            <a:endParaRPr/>
          </a:p>
        </p:txBody>
      </p:sp>
      <p:sp>
        <p:nvSpPr>
          <p:cNvPr id="4031" name="Google Shape;4031;g186079c6013_0_206"/>
          <p:cNvSpPr txBox="1"/>
          <p:nvPr/>
        </p:nvSpPr>
        <p:spPr>
          <a:xfrm>
            <a:off x="358075" y="1000450"/>
            <a:ext cx="7246800" cy="45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     Hussain, Emtiaz, Mahmudul Hasan, Md Anisur Rahman, Ickjai Lee, Tasmi Tamanna, and Mohammad Zavid Parvez. "CoroDet: A deeplearning based classification for COVID-19 detection using chest X-ray images." </a:t>
            </a:r>
            <a:r>
              <a:rPr lang="en" sz="1200" b="0" i="1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Chaos, Solitons &amp; Fractals</a:t>
            </a:r>
            <a:r>
              <a:rPr lang="en" sz="12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142 (2021): 110495.</a:t>
            </a:r>
            <a:endParaRPr sz="12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    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Akter, Shamima, FM Javed Mehedi Shamrat, Sovon Chakraborty, Asif Karim, and Sami Azam. "COVID-19 detection using deep learning algorithm on chest X-ray images." </a:t>
            </a:r>
            <a:r>
              <a:rPr lang="en" sz="1200" b="0" i="1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Biology</a:t>
            </a:r>
            <a:r>
              <a:rPr lang="en" sz="12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0, no. 11 (2021): 1174.</a:t>
            </a:r>
            <a:endParaRPr sz="12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    Y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ang, Dandi, Cristhian Martinez, Lara Visuña, Hardev Khandhar, Chintan Bhatt, and Jesus Carretero. "Detection and analysis of COVID-19 in medical images using deep learning techniques." </a:t>
            </a:r>
            <a:r>
              <a:rPr lang="en" sz="1200" b="0" i="1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Scientific Reports</a:t>
            </a:r>
            <a:r>
              <a:rPr lang="en" sz="12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11, no. 1 (2021): 1-13.</a:t>
            </a:r>
            <a:endParaRPr sz="12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     Reshi, Aijaz Ahmad, Furqan Rustam, Arif Mehmood, Abdulaziz Alhossan, Ziyad Alrabiah, Ajaz Ahmad, Hessa Alsuwailem, and Gyu Sang Choi. "An efficient CNN model for COVID-19 disease detection based on X-ray image classification." </a:t>
            </a:r>
            <a:r>
              <a:rPr lang="en" sz="1200" b="0" i="1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Complexity</a:t>
            </a:r>
            <a:r>
              <a:rPr lang="en" sz="12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2021 (2021).</a:t>
            </a:r>
            <a:endParaRPr sz="12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6" name="Google Shape;4036;p20"/>
          <p:cNvSpPr txBox="1">
            <a:spLocks noGrp="1"/>
          </p:cNvSpPr>
          <p:nvPr>
            <p:ph type="ctrTitle" idx="4294967295"/>
          </p:nvPr>
        </p:nvSpPr>
        <p:spPr>
          <a:xfrm>
            <a:off x="1601175" y="1991850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</a:pPr>
            <a:r>
              <a:rPr lang="en"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THANKS!</a:t>
            </a:r>
            <a:endParaRPr sz="6000" b="0" i="0" u="none" strike="noStrike" cap="none">
              <a:solidFill>
                <a:srgbClr val="80BFB7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37" name="Google Shape;4037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p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849" name="Google Shape;3849;p3"/>
          <p:cNvSpPr txBox="1">
            <a:spLocks noGrp="1"/>
          </p:cNvSpPr>
          <p:nvPr>
            <p:ph type="title" idx="4294967295"/>
          </p:nvPr>
        </p:nvSpPr>
        <p:spPr>
          <a:xfrm>
            <a:off x="396325" y="1576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850" name="Google Shape;3850;p3"/>
          <p:cNvSpPr txBox="1"/>
          <p:nvPr/>
        </p:nvSpPr>
        <p:spPr>
          <a:xfrm>
            <a:off x="396325" y="1139375"/>
            <a:ext cx="6527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The objective is to create a model which</a:t>
            </a:r>
            <a:r>
              <a:rPr lang="en" sz="1600" b="1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sz="1600" b="1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detects the  </a:t>
            </a:r>
            <a:endParaRPr sz="1600" b="1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COVID-19  Chest X-ray images using deep learning techniques.</a:t>
            </a:r>
            <a:endParaRPr sz="1600" b="1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851" name="Google Shape;385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425" y="2259050"/>
            <a:ext cx="5468975" cy="28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2" name="Google Shape;385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9675" y="157675"/>
            <a:ext cx="817750" cy="6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p4"/>
          <p:cNvSpPr txBox="1">
            <a:spLocks noGrp="1"/>
          </p:cNvSpPr>
          <p:nvPr>
            <p:ph type="title"/>
          </p:nvPr>
        </p:nvSpPr>
        <p:spPr>
          <a:xfrm>
            <a:off x="751900" y="4416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858" name="Google Shape;3858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859" name="Google Shape;3859;p4"/>
          <p:cNvSpPr txBox="1"/>
          <p:nvPr/>
        </p:nvSpPr>
        <p:spPr>
          <a:xfrm>
            <a:off x="751900" y="1299075"/>
            <a:ext cx="6527400" cy="394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Dosis"/>
                <a:ea typeface="Dosis"/>
                <a:cs typeface="Dosis"/>
                <a:sym typeface="Dosis"/>
              </a:rPr>
              <a:t>The year 2020 was marked by a pandemic disease caused by a type of the coronavirus (CoV) family, called COVID-19 or SARS-CoV-2, which led to more than four million infections and more than 355,000 deaths worldwide.</a:t>
            </a:r>
            <a:endParaRPr sz="1300" dirty="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This research paper has created an accurate classification method to perform reliable detection of the viral COVID-19 patterns. we have proposed a Deep Convolutional Neural Network-based solution which can detect the COVID-19 +ve patients using chest X-Ray images.</a:t>
            </a:r>
            <a:endParaRPr sz="1300" b="0" i="0" u="none" strike="noStrike" cap="none" dirty="0">
              <a:solidFill>
                <a:srgbClr val="000000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osis"/>
              <a:ea typeface="Dosis"/>
              <a:cs typeface="Dosis"/>
              <a:sym typeface="Dosi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Dosis"/>
                <a:ea typeface="Dosis"/>
                <a:cs typeface="Dosis"/>
                <a:sym typeface="Dosis"/>
              </a:rPr>
              <a:t>We have proposed a solution based on a deep convolutional neural network that can detect patients with COVID-19+ using chest X-rays. Several state-of-the-art CNN models – VGG16, VGG19, and ResNet50 – were adopted in the proposed work. We will also implement a custom CNN architecture model. These models will be individually trained to make independent predictions. And at the end, we compare the results for each approach for accuracy.</a:t>
            </a:r>
            <a:endParaRPr sz="1300" dirty="0">
              <a:latin typeface="Dosis"/>
              <a:ea typeface="Dosis"/>
              <a:cs typeface="Dosis"/>
              <a:sym typeface="Dosi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osis"/>
              <a:ea typeface="Dosis"/>
              <a:cs typeface="Dosis"/>
              <a:sym typeface="Dosi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Dosis"/>
                <a:ea typeface="Dosis"/>
                <a:cs typeface="Dosis"/>
                <a:sym typeface="Dosis"/>
              </a:rPr>
              <a:t>The widespread use of CNNs for image classification tasks is due to the fact that they have demonstrated high accuracy in the areas of image recognition and object detection.</a:t>
            </a:r>
            <a:endParaRPr sz="1300" i="0" u="none" strike="noStrike" cap="none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860" name="Google Shape;386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9675" y="157675"/>
            <a:ext cx="817750" cy="6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g186079c6013_0_8"/>
          <p:cNvSpPr txBox="1">
            <a:spLocks noGrp="1"/>
          </p:cNvSpPr>
          <p:nvPr>
            <p:ph type="title"/>
          </p:nvPr>
        </p:nvSpPr>
        <p:spPr>
          <a:xfrm>
            <a:off x="751900" y="4416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3866" name="Google Shape;3866;g186079c6013_0_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867" name="Google Shape;3867;g186079c6013_0_8"/>
          <p:cNvSpPr txBox="1"/>
          <p:nvPr/>
        </p:nvSpPr>
        <p:spPr>
          <a:xfrm>
            <a:off x="751900" y="1482025"/>
            <a:ext cx="65274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We have used 8 research papers for our reference - 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The Complete LR can be accessed with the following link - 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latin typeface="Dosis"/>
                <a:ea typeface="Dosis"/>
                <a:cs typeface="Dosis"/>
                <a:sym typeface="Dosis"/>
                <a:hlinkClick r:id="rId3"/>
              </a:rPr>
              <a:t>https://docs.google.com/spreadsheets/d/1LQwwrCzTIFYpspgto2lBXqFJiUETaC6q/edit?usp=sharing&amp;ouid=102962082556326646196&amp;rtpof=true&amp;sd=true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868" name="Google Shape;3868;g186079c6013_0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9675" y="157675"/>
            <a:ext cx="817750" cy="6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Google Shape;3873;g186079c6013_0_20"/>
          <p:cNvSpPr txBox="1">
            <a:spLocks noGrp="1"/>
          </p:cNvSpPr>
          <p:nvPr>
            <p:ph type="title"/>
          </p:nvPr>
        </p:nvSpPr>
        <p:spPr>
          <a:xfrm>
            <a:off x="751900" y="4416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Methodology &amp; flowchart</a:t>
            </a:r>
            <a:endParaRPr/>
          </a:p>
        </p:txBody>
      </p:sp>
      <p:sp>
        <p:nvSpPr>
          <p:cNvPr id="3874" name="Google Shape;3874;g186079c6013_0_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875" name="Google Shape;3875;g186079c6013_0_20"/>
          <p:cNvSpPr txBox="1"/>
          <p:nvPr/>
        </p:nvSpPr>
        <p:spPr>
          <a:xfrm>
            <a:off x="751900" y="1482025"/>
            <a:ext cx="6527400" cy="3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500">
                <a:latin typeface="Dosis"/>
                <a:ea typeface="Dosis"/>
                <a:cs typeface="Dosis"/>
                <a:sym typeface="Dosis"/>
              </a:rPr>
              <a:t>Convolutional Neural Network (CNN)-  </a:t>
            </a:r>
            <a:r>
              <a:rPr lang="en" sz="1200">
                <a:latin typeface="Dosis"/>
                <a:ea typeface="Dosis"/>
                <a:cs typeface="Dosis"/>
                <a:sym typeface="Dosis"/>
              </a:rPr>
              <a:t>A Convolutional Neural Network (ConvNet/CNN) is a Deep Learning algorithm that can take in an input image, assign importance (learnable weights and biases) to various aspects/objects in the image, and be able to differentiate one from the other. The pre-processing required in a ConvNet is much lower as compared to other classification algorithms. While in primitive methods filters are hand-engineered, with enough training, ConvNets have the ability to learn these filters/characteristics.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Like other neural networks, a CNN is composed of an input layer, an output layer, and many hidden layers in between.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876" name="Google Shape;3876;g186079c6013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9675" y="157675"/>
            <a:ext cx="817750" cy="6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7" name="Google Shape;3877;g186079c6013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150" y="3662700"/>
            <a:ext cx="3095275" cy="11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2" name="Google Shape;3882;g186079c6013_0_4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883" name="Google Shape;3883;g186079c6013_0_43"/>
          <p:cNvSpPr txBox="1"/>
          <p:nvPr/>
        </p:nvSpPr>
        <p:spPr>
          <a:xfrm>
            <a:off x="740350" y="2935125"/>
            <a:ext cx="68943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>
                <a:latin typeface="Dosis"/>
                <a:ea typeface="Dosis"/>
                <a:cs typeface="Dosis"/>
                <a:sym typeface="Dosis"/>
              </a:rPr>
              <a:t>The proposed CNN is based on pre-trained transfer models such as VGG16, VGG19, and ResNet50 as well as our own architectural model in order to obtain high prediction accuracy from a small sample of X-ray images. The images are classified into two classes, No_findings/normal and Covid-19.</a:t>
            </a:r>
            <a:endParaRPr sz="130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>
                <a:latin typeface="Dosis"/>
                <a:ea typeface="Dosis"/>
                <a:cs typeface="Dosis"/>
                <a:sym typeface="Dosis"/>
              </a:rPr>
              <a:t>To overcome the insufficient data and training time, a transfer learning technique is applied by employing the ImageNet dataset. The implementation will use Keras with a TensorFlow backend, which will be performed, then adapted to our dataset full of X-ray images in Covid-19 and No_findings folders.</a:t>
            </a:r>
            <a:endParaRPr sz="130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884" name="Google Shape;3884;g186079c6013_0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9675" y="157675"/>
            <a:ext cx="817750" cy="6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5" name="Google Shape;3885;g186079c6013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175" y="509925"/>
            <a:ext cx="45053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0" name="Google Shape;3890;g186079c6013_0_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891" name="Google Shape;3891;g186079c6013_0_36"/>
          <p:cNvSpPr txBox="1"/>
          <p:nvPr/>
        </p:nvSpPr>
        <p:spPr>
          <a:xfrm>
            <a:off x="486625" y="259575"/>
            <a:ext cx="6894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600">
                <a:latin typeface="Dosis"/>
                <a:ea typeface="Dosis"/>
                <a:cs typeface="Dosis"/>
                <a:sym typeface="Dosis"/>
              </a:rPr>
              <a:t>VGG16 - </a:t>
            </a:r>
            <a:endParaRPr sz="16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892" name="Google Shape;3892;g186079c6013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31" y="259575"/>
            <a:ext cx="51054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3" name="Google Shape;3893;g186079c6013_0_36"/>
          <p:cNvSpPr txBox="1"/>
          <p:nvPr/>
        </p:nvSpPr>
        <p:spPr>
          <a:xfrm>
            <a:off x="640225" y="2926075"/>
            <a:ext cx="6894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600">
                <a:latin typeface="Dosis"/>
                <a:ea typeface="Dosis"/>
                <a:cs typeface="Dosis"/>
                <a:sym typeface="Dosis"/>
              </a:rPr>
              <a:t>VGG19 - </a:t>
            </a:r>
            <a:endParaRPr sz="16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894" name="Google Shape;3894;g186079c6013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725" y="2926075"/>
            <a:ext cx="608647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5" name="Google Shape;3895;g186079c6013_0_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9675" y="157675"/>
            <a:ext cx="817750" cy="6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Google Shape;3900;g186079c6013_0_6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901" name="Google Shape;3901;g186079c6013_0_64"/>
          <p:cNvSpPr txBox="1"/>
          <p:nvPr/>
        </p:nvSpPr>
        <p:spPr>
          <a:xfrm>
            <a:off x="486625" y="259575"/>
            <a:ext cx="6894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600">
                <a:latin typeface="Dosis"/>
                <a:ea typeface="Dosis"/>
                <a:cs typeface="Dosis"/>
                <a:sym typeface="Dosis"/>
              </a:rPr>
              <a:t>ResNet50</a:t>
            </a:r>
            <a:endParaRPr sz="16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902" name="Google Shape;3902;g186079c6013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174" y="47325"/>
            <a:ext cx="5227349" cy="23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3" name="Google Shape;3903;g186079c6013_0_64"/>
          <p:cNvSpPr txBox="1"/>
          <p:nvPr/>
        </p:nvSpPr>
        <p:spPr>
          <a:xfrm>
            <a:off x="640225" y="2614700"/>
            <a:ext cx="6894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600">
                <a:latin typeface="Dosis"/>
                <a:ea typeface="Dosis"/>
                <a:cs typeface="Dosis"/>
                <a:sym typeface="Dosis"/>
              </a:rPr>
              <a:t>Custom Architecture(Own Architecture)</a:t>
            </a:r>
            <a:endParaRPr sz="16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904" name="Google Shape;3904;g186079c6013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8056" y="3175125"/>
            <a:ext cx="4107784" cy="17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5" name="Google Shape;3905;g186079c6013_0_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9675" y="157675"/>
            <a:ext cx="817750" cy="6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1366</Words>
  <Application>Microsoft Office PowerPoint</Application>
  <PresentationFormat>On-screen Show (16:9)</PresentationFormat>
  <Paragraphs>145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Dosis Light</vt:lpstr>
      <vt:lpstr>Times New Roman</vt:lpstr>
      <vt:lpstr>Dosis</vt:lpstr>
      <vt:lpstr>Arial</vt:lpstr>
      <vt:lpstr>Titillium Web Light</vt:lpstr>
      <vt:lpstr>Mowbray template</vt:lpstr>
      <vt:lpstr>IVP COURSE PROJECT “COVID-19 detection in Chest X-ray images using deep learning techniques” C-3 Group NO. - 10  Presented By -  NIKHIL DUBEY (IIT2020016) Raunak Krishan Jaiswal (IIT2020031) Aditya Biswakarma (IIT2020033) Anupam raj (IIT2020034) Katam Bala Prasanna Babu (IIT2020040) Jay Suthar (IIT2020087) Rohan Tirkey (IIT2020088)  Instructor - Prof. Anupam Agarwal   </vt:lpstr>
      <vt:lpstr>Index</vt:lpstr>
      <vt:lpstr>Problem Statement</vt:lpstr>
      <vt:lpstr>Introduction</vt:lpstr>
      <vt:lpstr>Literature review</vt:lpstr>
      <vt:lpstr>Methodology &amp; flowchart</vt:lpstr>
      <vt:lpstr>PowerPoint Presentation</vt:lpstr>
      <vt:lpstr>PowerPoint Presentation</vt:lpstr>
      <vt:lpstr>PowerPoint Presentation</vt:lpstr>
      <vt:lpstr>Experimental data descriptions</vt:lpstr>
      <vt:lpstr>Tools, Language &amp; libraries used for implementation</vt:lpstr>
      <vt:lpstr>Activity Time Chart</vt:lpstr>
      <vt:lpstr>Intermediate result snapshots with their description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Remaining</vt:lpstr>
      <vt:lpstr>References</vt:lpstr>
      <vt:lpstr>References(Contd.)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IVP COURSE PROJECT “COVID-19 detection in Chest X-ray images using deep learning techniques” C-3 Group NO. - 10  Presented By -  NIKHIL DUBEY (IIT2020016) Raunak Krishan Jaiswal (IIT2020031) Aditya Biswakarma (IIT2020033) Anupam raj (IIT2020034) Katam Bala Prasanna Babu (IIT2020040) Jay Suthar (IIT2020087) Rohan Tirkey (IIT2020088)  Instructor - Prof. Anupam Agarwal   </dc:title>
  <cp:lastModifiedBy>Jay Suthar</cp:lastModifiedBy>
  <cp:revision>2</cp:revision>
  <dcterms:modified xsi:type="dcterms:W3CDTF">2022-11-24T18:59:01Z</dcterms:modified>
</cp:coreProperties>
</file>