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56" r:id="rId3"/>
    <p:sldId id="304" r:id="rId4"/>
    <p:sldId id="305" r:id="rId5"/>
    <p:sldId id="301" r:id="rId6"/>
    <p:sldId id="303" r:id="rId7"/>
    <p:sldId id="307" r:id="rId8"/>
    <p:sldId id="302" r:id="rId9"/>
    <p:sldId id="306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1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5151D-A3F8-4D9B-8283-2A03A0A12D5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37DCC-746C-4219-8619-BD918245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1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4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38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8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CF34-260E-4535-99D4-C76124FFC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A65B8-31D5-4964-A973-F190979C4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825D-50A0-4389-9729-42FA25E4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E325-5132-4580-9B36-CF43A986F4A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4D10-B622-4355-AFBC-7CE2964C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1821-32F7-4027-AAEF-2145ECFD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D17B-02F8-436B-9E2E-20148D0F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2671-E10C-468E-B39F-379E229B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2A943-C745-49FF-8EB6-D2A7FC84F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7AB1E-9A51-494D-822C-59194E5A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E325-5132-4580-9B36-CF43A986F4A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49B6-F726-4EC1-A171-B797A598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2B0E-6E0D-4AB7-9575-BB9F49AD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D17B-02F8-436B-9E2E-20148D0F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05F68-B57F-49E2-B7F9-D909AAE8A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4F04F-A951-4FB9-BD64-A27CEF010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0C1F-6A22-4BCF-A393-BD952AD2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E325-5132-4580-9B36-CF43A986F4A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CFDC1-CF38-40B0-AFC0-E1D6BAD4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00F2F-7C2B-4ACF-86D1-156A4D51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D17B-02F8-436B-9E2E-20148D0F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9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line">
    <p:bg bwMode="blackWhite">
      <p:bgPr>
        <a:gradFill>
          <a:gsLst>
            <a:gs pos="0">
              <a:schemeClr val="tx2"/>
            </a:gs>
            <a:gs pos="100000">
              <a:srgbClr val="960B2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9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3702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C2D9-7D6D-4333-94B5-A6917A1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FFB6-3F1C-4C05-874A-80C3763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F43C1-74E7-489A-A58C-AAA178F1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E325-5132-4580-9B36-CF43A986F4A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295E-43B4-45BA-BF90-DF9874E4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C1061-23B5-4535-BF3F-38B56107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D17B-02F8-436B-9E2E-20148D0F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7DB1-F6CD-413D-A8DE-3D00BE52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B4E4-3836-4E3D-B4AE-91F0C4196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540D1-A1D7-49FC-89A7-C630D223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E325-5132-4580-9B36-CF43A986F4A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114D-B75A-44B7-B013-6CE59CE3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CC32-BB74-4113-9FF7-9D557EBE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D17B-02F8-436B-9E2E-20148D0F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B9E4-D480-4DE2-88D6-726ACD64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E34C-86B2-4D64-B048-3D2CC73FE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D0039-2F04-4A3C-A7F5-B67198116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6D90F-8C4D-42BD-81B1-75385F78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E325-5132-4580-9B36-CF43A986F4A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A6AF8-B132-4589-BA9D-5745CF55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BFF35-ACF9-4696-97AD-7F280C2E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D17B-02F8-436B-9E2E-20148D0F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FD76-03D2-4D5B-BBD6-1721159B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4B8E9-6759-43C2-95F4-ADBDB5244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C23AB-6455-485B-A662-26E99B55F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3527D-89CB-4C0B-BC8E-0531F7E01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A6C76-73DD-4F21-989E-BA2E70472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ED643-382A-421A-8E03-2CCFE74E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E325-5132-4580-9B36-CF43A986F4A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B0B98-6E67-4EC3-ABA2-C2687D5E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746C3-272A-4D3D-B0E5-14FAFD4F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D17B-02F8-436B-9E2E-20148D0F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6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CFF6-0555-46A1-82D9-9D450CC4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8A7CE-D0E1-4155-ABA6-7833EFF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E325-5132-4580-9B36-CF43A986F4A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2C3EF-ABCB-41E8-B285-6BD78F78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5080E-7B2B-4176-BF2A-25E912A6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D17B-02F8-436B-9E2E-20148D0F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F5896-E5D4-43A7-BC27-EFFAEC92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E325-5132-4580-9B36-CF43A986F4A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0C2BB-7DE1-42E2-9482-12148578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3F6AD-748C-44A5-8388-71D2F6F0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D17B-02F8-436B-9E2E-20148D0F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E8B6-B020-4317-9828-F75691F4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DED2E-825E-4852-8A0A-04AE759B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0ACA3-63CC-4A3B-B7E7-9AC1440E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7B2A6-8857-4BE9-A67D-DEFA5D6B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E325-5132-4580-9B36-CF43A986F4A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BB388-6B5E-40A4-8264-2068D0C9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F19AD-6934-4ED6-BF78-D438A3BB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D17B-02F8-436B-9E2E-20148D0F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9288-E0EF-4332-82B2-7F51AFA9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8DCCA-B5B9-4C82-8226-4C2796265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15ECF-F48D-4B35-91FE-00AFF4C52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12063-8D45-4E68-B8AE-4AA3A44C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E325-5132-4580-9B36-CF43A986F4A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9ED51-BDE4-4FAC-A330-9658F05F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2C3E-8728-4A34-A4A5-F08E2F27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D17B-02F8-436B-9E2E-20148D0F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EEA7D-7526-40CE-B951-EDA79998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3BD17-3D48-45FC-BF17-E879FA710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3B387-560B-4966-89A7-6452768A3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E325-5132-4580-9B36-CF43A986F4A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10ED-8D87-41BD-95CD-C7EDE31E9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85ABF-61C7-4AD5-838C-818130A49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D17B-02F8-436B-9E2E-20148D0F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5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6" Type="http://schemas.openxmlformats.org/officeDocument/2006/relationships/image" Target="../media/image20.emf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8">
            <a:extLst>
              <a:ext uri="{FF2B5EF4-FFF2-40B4-BE49-F238E27FC236}">
                <a16:creationId xmlns:a16="http://schemas.microsoft.com/office/drawing/2014/main" id="{54FBBAC2-60D5-4C41-BD27-92922F6E8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0">
            <a:extLst>
              <a:ext uri="{FF2B5EF4-FFF2-40B4-BE49-F238E27FC236}">
                <a16:creationId xmlns:a16="http://schemas.microsoft.com/office/drawing/2014/main" id="{EA0E0DF2-000A-42F4-9A07-59CE1A225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82E858-0F52-47CE-A3D1-8EA1322AC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12">
              <a:extLst>
                <a:ext uri="{FF2B5EF4-FFF2-40B4-BE49-F238E27FC236}">
                  <a16:creationId xmlns:a16="http://schemas.microsoft.com/office/drawing/2014/main" id="{B3DD6121-76D3-467E-A5AA-4D50FFA1C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Rectangle 14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5" y="3716338"/>
            <a:ext cx="12193585" cy="31416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4521191"/>
            <a:ext cx="10007599" cy="675441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(January 2022)</a:t>
            </a:r>
          </a:p>
        </p:txBody>
      </p:sp>
      <p:sp>
        <p:nvSpPr>
          <p:cNvPr id="4" name="BcgText 1"/>
          <p:cNvSpPr txBox="1"/>
          <p:nvPr userDrawn="1">
            <p:custDataLst>
              <p:tags r:id="rId2"/>
            </p:custDataLst>
          </p:nvPr>
        </p:nvSpPr>
        <p:spPr>
          <a:xfrm>
            <a:off x="1092200" y="5265738"/>
            <a:ext cx="10007599" cy="6432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Metis – Data Science Flex Module </a:t>
            </a:r>
            <a:r>
              <a:rPr lang="en-US" sz="4000" dirty="0">
                <a:solidFill>
                  <a:schemeClr val="tx1">
                    <a:alpha val="60000"/>
                  </a:schemeClr>
                </a:solidFill>
              </a:rPr>
              <a:t>4</a:t>
            </a:r>
            <a:r>
              <a:rPr lang="en-US" sz="4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6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7456" y="1421318"/>
            <a:ext cx="3721608" cy="7837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cs typeface="Helvetica" panose="020B0604020202020204" pitchFamily="34" charset="0"/>
              </a:rPr>
              <a:t>XGBoost</a:t>
            </a:r>
            <a:r>
              <a:rPr lang="en-US" sz="2800" dirty="0">
                <a:cs typeface="Helvetica" panose="020B0604020202020204" pitchFamily="34" charset="0"/>
              </a:rPr>
              <a:t>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4FE560B-6ADE-4E1D-9619-26DBDF21510C}"/>
              </a:ext>
            </a:extLst>
          </p:cNvPr>
          <p:cNvSpPr txBox="1">
            <a:spLocks/>
          </p:cNvSpPr>
          <p:nvPr/>
        </p:nvSpPr>
        <p:spPr>
          <a:xfrm>
            <a:off x="835739" y="2204789"/>
            <a:ext cx="3721608" cy="55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Hyperparameter tuning and before/after scores:</a:t>
            </a:r>
          </a:p>
          <a:p>
            <a:pPr marL="0" indent="0">
              <a:buNone/>
            </a:pP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E905D7-D9B2-4439-83BA-031F7D5E6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235" y="3773021"/>
            <a:ext cx="3753277" cy="29524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61404A-E2B6-49ED-89EB-045E870F1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718" y="2977786"/>
            <a:ext cx="2650992" cy="838579"/>
          </a:xfrm>
          <a:prstGeom prst="rect">
            <a:avLst/>
          </a:prstGeom>
        </p:spPr>
      </p:pic>
      <p:sp>
        <p:nvSpPr>
          <p:cNvPr id="31" name="Title 2">
            <a:extLst>
              <a:ext uri="{FF2B5EF4-FFF2-40B4-BE49-F238E27FC236}">
                <a16:creationId xmlns:a16="http://schemas.microsoft.com/office/drawing/2014/main" id="{D3762F6E-7E71-402C-A83D-B32C2BFDCCA7}"/>
              </a:ext>
            </a:extLst>
          </p:cNvPr>
          <p:cNvSpPr txBox="1">
            <a:spLocks/>
          </p:cNvSpPr>
          <p:nvPr/>
        </p:nvSpPr>
        <p:spPr>
          <a:xfrm>
            <a:off x="650323" y="2996953"/>
            <a:ext cx="860086" cy="78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Before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005947D0-E036-497E-B5BA-02A4FBF21967}"/>
              </a:ext>
            </a:extLst>
          </p:cNvPr>
          <p:cNvSpPr txBox="1">
            <a:spLocks/>
          </p:cNvSpPr>
          <p:nvPr/>
        </p:nvSpPr>
        <p:spPr>
          <a:xfrm>
            <a:off x="657720" y="3793510"/>
            <a:ext cx="860086" cy="78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After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D0702D6-77F4-4969-87E9-A56CCAC40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718" y="3853678"/>
            <a:ext cx="2759196" cy="9197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CBD7D57-6FE7-4D94-ABF8-8524D42BA2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8207" y="985531"/>
            <a:ext cx="4383004" cy="33510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928997C-3AC7-4623-B601-DCC6EC4FAD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2718" y="4773410"/>
            <a:ext cx="2039293" cy="951670"/>
          </a:xfrm>
          <a:prstGeom prst="rect">
            <a:avLst/>
          </a:prstGeom>
        </p:spPr>
      </p:pic>
      <p:sp>
        <p:nvSpPr>
          <p:cNvPr id="37" name="Title 2">
            <a:extLst>
              <a:ext uri="{FF2B5EF4-FFF2-40B4-BE49-F238E27FC236}">
                <a16:creationId xmlns:a16="http://schemas.microsoft.com/office/drawing/2014/main" id="{247A665B-AC3E-445E-B523-EA6ACD403250}"/>
              </a:ext>
            </a:extLst>
          </p:cNvPr>
          <p:cNvSpPr txBox="1">
            <a:spLocks/>
          </p:cNvSpPr>
          <p:nvPr/>
        </p:nvSpPr>
        <p:spPr>
          <a:xfrm>
            <a:off x="661013" y="4818987"/>
            <a:ext cx="2843786" cy="78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Final Scores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78CD94E9-25C8-4FC6-B861-764B3908904C}"/>
              </a:ext>
            </a:extLst>
          </p:cNvPr>
          <p:cNvSpPr txBox="1">
            <a:spLocks/>
          </p:cNvSpPr>
          <p:nvPr/>
        </p:nvSpPr>
        <p:spPr>
          <a:xfrm>
            <a:off x="628650" y="622583"/>
            <a:ext cx="10933350" cy="332399"/>
          </a:xfrm>
          <a:prstGeom prst="rect">
            <a:avLst/>
          </a:prstGeom>
          <a:ln cap="rnd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4000" dirty="0"/>
              <a:t>Appendix – </a:t>
            </a:r>
            <a:r>
              <a:rPr lang="en-US" sz="4000" dirty="0" err="1"/>
              <a:t>XGBoost</a:t>
            </a:r>
            <a:r>
              <a:rPr lang="en-US" sz="4000" dirty="0"/>
              <a:t> Scores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24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2" descr="LendingClub">
            <a:extLst>
              <a:ext uri="{FF2B5EF4-FFF2-40B4-BE49-F238E27FC236}">
                <a16:creationId xmlns:a16="http://schemas.microsoft.com/office/drawing/2014/main" id="{E86B7017-7A63-4CAD-84A7-F4A877C7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95" y="2575826"/>
            <a:ext cx="6067461" cy="9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e4pContent2">
            <a:extLst>
              <a:ext uri="{FF2B5EF4-FFF2-40B4-BE49-F238E27FC236}">
                <a16:creationId xmlns:a16="http://schemas.microsoft.com/office/drawing/2014/main" id="{E3FA7066-3F5A-4871-BF6B-70895EC025A0}"/>
              </a:ext>
            </a:extLst>
          </p:cNvPr>
          <p:cNvSpPr txBox="1"/>
          <p:nvPr/>
        </p:nvSpPr>
        <p:spPr>
          <a:xfrm>
            <a:off x="296328" y="5177075"/>
            <a:ext cx="6067461" cy="25380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>
            <a:defPPr>
              <a:defRPr lang="en-US"/>
            </a:defPPr>
            <a:lvl1pPr>
              <a:buSzPct val="100000"/>
              <a:buFont typeface="Trebuchet MS" panose="020B0603020202020204" pitchFamily="34" charset="0"/>
              <a:buChar char="​"/>
              <a:defRPr sz="1200">
                <a:solidFill>
                  <a:srgbClr val="000000"/>
                </a:solidFill>
                <a:latin typeface="Trebuchet MS" panose="020B0603020202020204" pitchFamily="34" charset="0"/>
                <a:cs typeface="Arial" pitchFamily="34" charset="0"/>
              </a:defRPr>
            </a:lvl1pPr>
            <a:lvl2pPr marL="324000" lvl="1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•"/>
              <a:defRPr sz="12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648000" lvl="2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–"/>
              <a:defRPr sz="12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0" lvl="3">
              <a:buSzPct val="100000"/>
              <a:buFont typeface="Trebuchet MS" panose="020B0603020202020204" pitchFamily="34" charset="0"/>
              <a:buChar char="​"/>
              <a:defRPr sz="1600">
                <a:solidFill>
                  <a:srgbClr val="C8102E"/>
                </a:solidFill>
                <a:latin typeface="Trebuchet MS" panose="020B0603020202020204" pitchFamily="34" charset="0"/>
              </a:defRPr>
            </a:lvl4pPr>
            <a:lvl5pPr marL="0" lvl="4">
              <a:buSzPct val="100000"/>
              <a:buFont typeface="Trebuchet MS" panose="020B0603020202020204" pitchFamily="34" charset="0"/>
              <a:buChar char="​"/>
              <a:defRPr sz="1600" b="1"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324000" lvl="5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•"/>
              <a:defRPr sz="1600"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0" lvl="6">
              <a:buSzPct val="100000"/>
              <a:buFont typeface="Trebuchet MS" panose="020B0603020202020204" pitchFamily="34" charset="0"/>
              <a:buChar char="​"/>
              <a:defRPr sz="4400"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0" lvl="7">
              <a:buSzPct val="100000"/>
              <a:buFont typeface="Trebuchet MS" panose="020B0603020202020204" pitchFamily="34" charset="0"/>
              <a:buChar char="​"/>
              <a:defRPr sz="5400">
                <a:solidFill>
                  <a:srgbClr val="C8102E"/>
                </a:solidFill>
                <a:latin typeface="Trebuchet MS" panose="020B0603020202020204" pitchFamily="34" charset="0"/>
              </a:defRPr>
            </a:lvl8pPr>
            <a:lvl9pPr marL="0" lvl="8">
              <a:buSzPct val="100000"/>
              <a:buFont typeface="Trebuchet MS" panose="020B0603020202020204" pitchFamily="34" charset="0"/>
              <a:buChar char="​"/>
              <a:defRPr sz="2400">
                <a:solidFill>
                  <a:srgbClr val="C8102E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*Personal Loans originated by Lending Club from 2008 - 2019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2479E664-1468-4B48-A6D3-5005B3871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08915"/>
              </p:ext>
            </p:extLst>
          </p:nvPr>
        </p:nvGraphicFramePr>
        <p:xfrm>
          <a:off x="296328" y="3681248"/>
          <a:ext cx="6067461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5148">
                  <a:extLst>
                    <a:ext uri="{9D8B030D-6E8A-4147-A177-3AD203B41FA5}">
                      <a16:colId xmlns:a16="http://schemas.microsoft.com/office/drawing/2014/main" val="743032521"/>
                    </a:ext>
                  </a:extLst>
                </a:gridCol>
                <a:gridCol w="1270660">
                  <a:extLst>
                    <a:ext uri="{9D8B030D-6E8A-4147-A177-3AD203B41FA5}">
                      <a16:colId xmlns:a16="http://schemas.microsoft.com/office/drawing/2014/main" val="1978388425"/>
                    </a:ext>
                  </a:extLst>
                </a:gridCol>
                <a:gridCol w="3691653">
                  <a:extLst>
                    <a:ext uri="{9D8B030D-6E8A-4147-A177-3AD203B41FA5}">
                      <a16:colId xmlns:a16="http://schemas.microsoft.com/office/drawing/2014/main" val="364334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Raw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Final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5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19 (including classification target)</a:t>
                      </a:r>
                    </a:p>
                    <a:p>
                      <a:endParaRPr lang="en-US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25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2.7MM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840k+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47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8BCEE4-EBED-4102-AB81-4440F52ED490}"/>
              </a:ext>
            </a:extLst>
          </p:cNvPr>
          <p:cNvSpPr txBox="1"/>
          <p:nvPr/>
        </p:nvSpPr>
        <p:spPr>
          <a:xfrm>
            <a:off x="6958585" y="452167"/>
            <a:ext cx="45973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Target Feature: </a:t>
            </a:r>
            <a:b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‘</a:t>
            </a:r>
            <a:r>
              <a:rPr lang="en-US" sz="1800" i="1" dirty="0">
                <a:latin typeface="Helvetica" panose="020B0604020202020204" pitchFamily="34" charset="0"/>
                <a:cs typeface="Helvetica" panose="020B0604020202020204" pitchFamily="34" charset="0"/>
              </a:rPr>
              <a:t>loan_status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’: [</a:t>
            </a:r>
            <a:r>
              <a:rPr lang="en-US" sz="1800" dirty="0">
                <a:highlight>
                  <a:srgbClr val="FFFF00"/>
                </a:highlight>
                <a:latin typeface="Helvetica" panose="020B0604020202020204" pitchFamily="34" charset="0"/>
                <a:cs typeface="Helvetica" panose="020B0604020202020204" pitchFamily="34" charset="0"/>
              </a:rPr>
              <a:t>Current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Fully Paid; </a:t>
            </a: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Charged Off; Late (31-120 days); In Grace Period; Late (16-30 days); </a:t>
            </a:r>
            <a:r>
              <a:rPr lang="en-US" sz="1800" dirty="0">
                <a:highlight>
                  <a:srgbClr val="FFFF00"/>
                </a:highlight>
                <a:latin typeface="Helvetica" panose="020B0604020202020204" pitchFamily="34" charset="0"/>
                <a:cs typeface="Helvetica" panose="020B0604020202020204" pitchFamily="34" charset="0"/>
              </a:rPr>
              <a:t>Default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Assumptions: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Any loan that isn’t late is considered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current,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will be repaid in full, and will pay interest during the entire life of the loan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Any loan that is late is considered in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default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immediately with no interest paid and all money lost</a:t>
            </a:r>
          </a:p>
          <a:p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898C7A-D340-4861-BD4D-5393FD9DC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405" y="4139412"/>
            <a:ext cx="42862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D4FEB6-9E4C-4BD6-8C77-7DB896018EBB}"/>
              </a:ext>
            </a:extLst>
          </p:cNvPr>
          <p:cNvCxnSpPr>
            <a:cxnSpLocks/>
          </p:cNvCxnSpPr>
          <p:nvPr/>
        </p:nvCxnSpPr>
        <p:spPr>
          <a:xfrm flipV="1">
            <a:off x="6630492" y="771988"/>
            <a:ext cx="0" cy="588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1DA938-AA5E-43D2-ACFC-845D7074929F}"/>
              </a:ext>
            </a:extLst>
          </p:cNvPr>
          <p:cNvSpPr txBox="1"/>
          <p:nvPr/>
        </p:nvSpPr>
        <p:spPr>
          <a:xfrm>
            <a:off x="380945" y="1336355"/>
            <a:ext cx="6057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Business Problem:</a:t>
            </a:r>
            <a:b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i="1" dirty="0">
                <a:latin typeface="Helvetica" panose="020B0604020202020204" pitchFamily="34" charset="0"/>
                <a:cs typeface="Helvetica" panose="020B0604020202020204" pitchFamily="34" charset="0"/>
              </a:rPr>
              <a:t>Predict whether a P2P personal loan will be delinquent and use the analysis to recommend investments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for retail investors. </a:t>
            </a:r>
            <a:b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0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77E854-AC62-49D9-8E01-664CC3279679}"/>
              </a:ext>
            </a:extLst>
          </p:cNvPr>
          <p:cNvCxnSpPr>
            <a:cxnSpLocks/>
          </p:cNvCxnSpPr>
          <p:nvPr/>
        </p:nvCxnSpPr>
        <p:spPr>
          <a:xfrm>
            <a:off x="6343328" y="3585188"/>
            <a:ext cx="1" cy="533560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2583"/>
            <a:ext cx="10933350" cy="332399"/>
          </a:xfrm>
          <a:ln cap="rnd">
            <a:noFill/>
          </a:ln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Data Set - Overview</a:t>
            </a:r>
          </a:p>
        </p:txBody>
      </p:sp>
      <p:pic>
        <p:nvPicPr>
          <p:cNvPr id="10242" name="Picture 2" descr="Icon&#10;&#10;Description automatically generated">
            <a:extLst>
              <a:ext uri="{FF2B5EF4-FFF2-40B4-BE49-F238E27FC236}">
                <a16:creationId xmlns:a16="http://schemas.microsoft.com/office/drawing/2014/main" id="{3CFB06DE-24FB-4C35-972B-10898B6A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4118747"/>
            <a:ext cx="36957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EDFAC77-54E5-4E28-9496-0A13311CE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329" y="4118748"/>
            <a:ext cx="37528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ECD02BF3-26BB-4365-9F11-59E5230B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172" y="4118748"/>
            <a:ext cx="37528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EF575A7D-76B9-45AF-BBD1-2FB3F8F1E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407" y="843853"/>
            <a:ext cx="37528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249F5769-6C8C-4A98-B023-AB17656D638D}"/>
              </a:ext>
            </a:extLst>
          </p:cNvPr>
          <p:cNvSpPr txBox="1">
            <a:spLocks/>
          </p:cNvSpPr>
          <p:nvPr/>
        </p:nvSpPr>
        <p:spPr>
          <a:xfrm>
            <a:off x="415636" y="6493644"/>
            <a:ext cx="3695701" cy="36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Default: 26,306 / Current: 26,306</a:t>
            </a:r>
          </a:p>
          <a:p>
            <a:pPr algn="ctr"/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97266FF-AA25-42A2-8479-15817B4A5C59}"/>
              </a:ext>
            </a:extLst>
          </p:cNvPr>
          <p:cNvSpPr txBox="1">
            <a:spLocks/>
          </p:cNvSpPr>
          <p:nvPr/>
        </p:nvSpPr>
        <p:spPr>
          <a:xfrm>
            <a:off x="4495478" y="6493644"/>
            <a:ext cx="3695701" cy="36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Default: 9,002 / Current: 159,868</a:t>
            </a:r>
          </a:p>
          <a:p>
            <a:pPr algn="ctr"/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279E89C-4550-4E5B-A044-47CAE562AA74}"/>
              </a:ext>
            </a:extLst>
          </p:cNvPr>
          <p:cNvSpPr txBox="1">
            <a:spLocks/>
          </p:cNvSpPr>
          <p:nvPr/>
        </p:nvSpPr>
        <p:spPr>
          <a:xfrm>
            <a:off x="8575321" y="6493644"/>
            <a:ext cx="3695701" cy="36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Default: 8,870 / Current: 160,001</a:t>
            </a:r>
          </a:p>
          <a:p>
            <a:pPr algn="ctr"/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17F130E-96AA-407D-954B-E0AB4C078D5A}"/>
              </a:ext>
            </a:extLst>
          </p:cNvPr>
          <p:cNvSpPr txBox="1">
            <a:spLocks/>
          </p:cNvSpPr>
          <p:nvPr/>
        </p:nvSpPr>
        <p:spPr>
          <a:xfrm>
            <a:off x="4495478" y="3220832"/>
            <a:ext cx="3695701" cy="36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Default: 44,178** / Current: 800,173</a:t>
            </a:r>
          </a:p>
          <a:p>
            <a:pPr marL="0" indent="0" algn="ctr">
              <a:buNone/>
            </a:pP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520EE5-6EE5-4219-A687-FCD803C5A3A7}"/>
              </a:ext>
            </a:extLst>
          </p:cNvPr>
          <p:cNvCxnSpPr>
            <a:cxnSpLocks/>
          </p:cNvCxnSpPr>
          <p:nvPr/>
        </p:nvCxnSpPr>
        <p:spPr>
          <a:xfrm flipH="1">
            <a:off x="2526631" y="3088378"/>
            <a:ext cx="1584705" cy="937498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51FA5C-2460-4070-A0E2-9F3B1C77EB63}"/>
              </a:ext>
            </a:extLst>
          </p:cNvPr>
          <p:cNvCxnSpPr>
            <a:cxnSpLocks/>
          </p:cNvCxnSpPr>
          <p:nvPr/>
        </p:nvCxnSpPr>
        <p:spPr>
          <a:xfrm>
            <a:off x="8248328" y="3081804"/>
            <a:ext cx="1584705" cy="937498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D310AD-2BBB-482A-9F27-EC71908D9C50}"/>
              </a:ext>
            </a:extLst>
          </p:cNvPr>
          <p:cNvSpPr txBox="1"/>
          <p:nvPr/>
        </p:nvSpPr>
        <p:spPr>
          <a:xfrm>
            <a:off x="2767094" y="306144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B053D-DB80-4A72-8867-07674AD695D2}"/>
              </a:ext>
            </a:extLst>
          </p:cNvPr>
          <p:cNvSpPr txBox="1"/>
          <p:nvPr/>
        </p:nvSpPr>
        <p:spPr>
          <a:xfrm>
            <a:off x="8841092" y="30361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B7DB1A-1213-4092-AB7B-9BC84B2456BD}"/>
              </a:ext>
            </a:extLst>
          </p:cNvPr>
          <p:cNvSpPr txBox="1"/>
          <p:nvPr/>
        </p:nvSpPr>
        <p:spPr>
          <a:xfrm>
            <a:off x="6445989" y="358518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5F33C55-6A16-4991-9551-71831A606133}"/>
              </a:ext>
            </a:extLst>
          </p:cNvPr>
          <p:cNvSpPr txBox="1">
            <a:spLocks/>
          </p:cNvSpPr>
          <p:nvPr/>
        </p:nvSpPr>
        <p:spPr>
          <a:xfrm>
            <a:off x="8035313" y="1127867"/>
            <a:ext cx="3695701" cy="50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**The average default rate for personal loans is 2.5%, as of 2021.</a:t>
            </a:r>
          </a:p>
          <a:p>
            <a:pPr algn="ctr"/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65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0618178-4B5C-46A4-9E68-052C31FA6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7A067A-0283-468E-83F0-440AF018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Fitting &amp; Scoring Models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19E905D7-D9B2-4439-83BA-031F7D5E6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33" y="407787"/>
            <a:ext cx="3551791" cy="2793954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859A33D-027D-4BC2-8A77-4652FEB96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868" y="418298"/>
            <a:ext cx="3551791" cy="281183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18EDC6F-0099-4B0D-8556-966E3CE71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203" y="450556"/>
            <a:ext cx="3551791" cy="279135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D40B-09C1-46D7-9E32-CC9BD7629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82C4B9A-3187-49CA-8C51-4587143B1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533" y="3712202"/>
            <a:ext cx="3551791" cy="27986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879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EE9BAB-D82D-4A1F-A9D9-3021289A0715}"/>
              </a:ext>
            </a:extLst>
          </p:cNvPr>
          <p:cNvCxnSpPr>
            <a:cxnSpLocks/>
          </p:cNvCxnSpPr>
          <p:nvPr/>
        </p:nvCxnSpPr>
        <p:spPr>
          <a:xfrm>
            <a:off x="1033154" y="1175656"/>
            <a:ext cx="10343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93DA4090-E9EE-4853-A78C-28D1646B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– Measuring Success with ARR</a:t>
            </a:r>
          </a:p>
        </p:txBody>
      </p:sp>
      <p:pic>
        <p:nvPicPr>
          <p:cNvPr id="8200" name="Picture 8" descr="Annual Return Formula | How to Calculate Annual Return? (Example)">
            <a:extLst>
              <a:ext uri="{FF2B5EF4-FFF2-40B4-BE49-F238E27FC236}">
                <a16:creationId xmlns:a16="http://schemas.microsoft.com/office/drawing/2014/main" id="{FD8F6975-9F12-4355-A998-AB1700FDD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82" y="2492521"/>
            <a:ext cx="4786434" cy="24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Subtitle 2">
            <a:extLst>
              <a:ext uri="{FF2B5EF4-FFF2-40B4-BE49-F238E27FC236}">
                <a16:creationId xmlns:a16="http://schemas.microsoft.com/office/drawing/2014/main" id="{871041DE-F53E-407D-8478-6293A8B7EC20}"/>
              </a:ext>
            </a:extLst>
          </p:cNvPr>
          <p:cNvSpPr txBox="1">
            <a:spLocks/>
          </p:cNvSpPr>
          <p:nvPr/>
        </p:nvSpPr>
        <p:spPr>
          <a:xfrm>
            <a:off x="5910743" y="4890242"/>
            <a:ext cx="4951611" cy="314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Initial Loan Investment + Interest Income – Defaulted Loans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696A0FBA-3F2B-4B9A-BF4B-898135ED2AD1}"/>
              </a:ext>
            </a:extLst>
          </p:cNvPr>
          <p:cNvSpPr txBox="1">
            <a:spLocks/>
          </p:cNvSpPr>
          <p:nvPr/>
        </p:nvSpPr>
        <p:spPr>
          <a:xfrm>
            <a:off x="6019800" y="5342012"/>
            <a:ext cx="4842554" cy="314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Initial Loan Investment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28B033D-AF83-44C3-AC93-5C8FF10F9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2724" y="4656212"/>
            <a:ext cx="1143000" cy="68580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1A9CE2-5BD8-42F1-92AA-5AFBB4B0AFC9}"/>
              </a:ext>
            </a:extLst>
          </p:cNvPr>
          <p:cNvCxnSpPr>
            <a:cxnSpLocks/>
          </p:cNvCxnSpPr>
          <p:nvPr/>
        </p:nvCxnSpPr>
        <p:spPr>
          <a:xfrm>
            <a:off x="6019800" y="5204758"/>
            <a:ext cx="4699000" cy="3203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Down 44">
            <a:extLst>
              <a:ext uri="{FF2B5EF4-FFF2-40B4-BE49-F238E27FC236}">
                <a16:creationId xmlns:a16="http://schemas.microsoft.com/office/drawing/2014/main" id="{0FD7319D-D535-43B8-B422-92161FEA62D3}"/>
              </a:ext>
            </a:extLst>
          </p:cNvPr>
          <p:cNvSpPr/>
          <p:nvPr/>
        </p:nvSpPr>
        <p:spPr>
          <a:xfrm>
            <a:off x="8256927" y="3721850"/>
            <a:ext cx="368300" cy="1015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9BCAE0-6922-4D18-ABD1-1FA565F1EC3A}"/>
              </a:ext>
            </a:extLst>
          </p:cNvPr>
          <p:cNvCxnSpPr>
            <a:cxnSpLocks/>
          </p:cNvCxnSpPr>
          <p:nvPr/>
        </p:nvCxnSpPr>
        <p:spPr>
          <a:xfrm flipH="1" flipV="1">
            <a:off x="5758883" y="1678116"/>
            <a:ext cx="0" cy="448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5319D263-2CAD-464F-B625-F449A4269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447" y="2692100"/>
            <a:ext cx="4446353" cy="8724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524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DA4090-E9EE-4853-A78C-28D1646B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– Measuring Success with ARR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FC58450-B38F-45AA-AC9B-2DDD6E4C1346}"/>
              </a:ext>
            </a:extLst>
          </p:cNvPr>
          <p:cNvSpPr txBox="1">
            <a:spLocks/>
          </p:cNvSpPr>
          <p:nvPr/>
        </p:nvSpPr>
        <p:spPr>
          <a:xfrm>
            <a:off x="9328760" y="1153178"/>
            <a:ext cx="2325523" cy="31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u="sng" dirty="0" err="1">
                <a:latin typeface="Helvetica" panose="020B0604020202020204" pitchFamily="34" charset="0"/>
                <a:cs typeface="Helvetica" panose="020B0604020202020204" pitchFamily="34" charset="0"/>
              </a:rPr>
              <a:t>XGBoost</a:t>
            </a:r>
            <a:r>
              <a:rPr lang="en-US" sz="1400" u="sng" dirty="0">
                <a:latin typeface="Helvetica" panose="020B0604020202020204" pitchFamily="34" charset="0"/>
                <a:cs typeface="Helvetica" panose="020B0604020202020204" pitchFamily="34" charset="0"/>
              </a:rPr>
              <a:t> – Threshold: 0.99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1417667-2C51-4B4B-AAFA-DDFC7EFC371C}"/>
              </a:ext>
            </a:extLst>
          </p:cNvPr>
          <p:cNvSpPr txBox="1">
            <a:spLocks/>
          </p:cNvSpPr>
          <p:nvPr/>
        </p:nvSpPr>
        <p:spPr>
          <a:xfrm>
            <a:off x="9258575" y="6342683"/>
            <a:ext cx="2465891" cy="443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u="sng" dirty="0">
                <a:latin typeface="Helvetica" panose="020B0604020202020204" pitchFamily="34" charset="0"/>
                <a:cs typeface="Helvetica" panose="020B0604020202020204" pitchFamily="34" charset="0"/>
              </a:rPr>
              <a:t>Random F. – Threshold: 0.90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597A015-AD83-46B3-9E81-EC90FA5FE825}"/>
              </a:ext>
            </a:extLst>
          </p:cNvPr>
          <p:cNvSpPr txBox="1">
            <a:spLocks/>
          </p:cNvSpPr>
          <p:nvPr/>
        </p:nvSpPr>
        <p:spPr>
          <a:xfrm>
            <a:off x="388880" y="1153177"/>
            <a:ext cx="2325523" cy="31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u="sng" dirty="0" err="1">
                <a:latin typeface="Helvetica" panose="020B0604020202020204" pitchFamily="34" charset="0"/>
                <a:cs typeface="Helvetica" panose="020B0604020202020204" pitchFamily="34" charset="0"/>
              </a:rPr>
              <a:t>LogReg</a:t>
            </a:r>
            <a:r>
              <a:rPr lang="en-US" sz="1400" u="sng" dirty="0">
                <a:latin typeface="Helvetica" panose="020B0604020202020204" pitchFamily="34" charset="0"/>
                <a:cs typeface="Helvetica" panose="020B0604020202020204" pitchFamily="34" charset="0"/>
              </a:rPr>
              <a:t> – Threshold: 0.89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06F751C0-5FD4-41E9-8913-578C18AD6B15}"/>
              </a:ext>
            </a:extLst>
          </p:cNvPr>
          <p:cNvSpPr txBox="1">
            <a:spLocks/>
          </p:cNvSpPr>
          <p:nvPr/>
        </p:nvSpPr>
        <p:spPr>
          <a:xfrm>
            <a:off x="388880" y="6284602"/>
            <a:ext cx="2325523" cy="31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u="sng" dirty="0" err="1">
                <a:latin typeface="Helvetica" panose="020B0604020202020204" pitchFamily="34" charset="0"/>
                <a:cs typeface="Helvetica" panose="020B0604020202020204" pitchFamily="34" charset="0"/>
              </a:rPr>
              <a:t>kNN</a:t>
            </a:r>
            <a:r>
              <a:rPr lang="en-US" sz="1400" u="sng" dirty="0">
                <a:latin typeface="Helvetica" panose="020B0604020202020204" pitchFamily="34" charset="0"/>
                <a:cs typeface="Helvetica" panose="020B0604020202020204" pitchFamily="34" charset="0"/>
              </a:rPr>
              <a:t> – Threshold: 0.90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FE7199-2238-4B99-8C4A-3280A01A4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147" y="1091286"/>
            <a:ext cx="3600450" cy="27527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8161D2-E1A9-439D-8A23-60EA0343F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339" y="3967160"/>
            <a:ext cx="3600450" cy="2752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3F9785-6F68-44D7-AEE0-4A66E04C3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889" y="1053209"/>
            <a:ext cx="3600450" cy="27527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F1CE11-D58E-440D-9B1D-21E2F97F3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6697" y="3855100"/>
            <a:ext cx="3600450" cy="27527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29F6D26-8018-4082-A049-B5F76B639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0478" y="3203836"/>
            <a:ext cx="8791044" cy="10262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297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EE9BAB-D82D-4A1F-A9D9-3021289A0715}"/>
              </a:ext>
            </a:extLst>
          </p:cNvPr>
          <p:cNvCxnSpPr>
            <a:cxnSpLocks/>
          </p:cNvCxnSpPr>
          <p:nvPr/>
        </p:nvCxnSpPr>
        <p:spPr>
          <a:xfrm>
            <a:off x="1033154" y="1175656"/>
            <a:ext cx="10343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93DA4090-E9EE-4853-A78C-28D1646B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– Measuring Success with ARR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71D4A87-3E5A-4379-BFB3-0D0B53220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34" y="2182293"/>
            <a:ext cx="4504068" cy="344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66C50-6113-4764-B9B2-F04472E2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00" y="2182293"/>
            <a:ext cx="4504068" cy="3443586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B302C4B-66D7-4123-A8F8-032672423699}"/>
              </a:ext>
            </a:extLst>
          </p:cNvPr>
          <p:cNvSpPr/>
          <p:nvPr/>
        </p:nvSpPr>
        <p:spPr>
          <a:xfrm>
            <a:off x="5643384" y="3470954"/>
            <a:ext cx="1122947" cy="28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0935A25-14A7-4669-9CFE-7C6A8B0A654C}"/>
              </a:ext>
            </a:extLst>
          </p:cNvPr>
          <p:cNvSpPr txBox="1">
            <a:spLocks/>
          </p:cNvSpPr>
          <p:nvPr/>
        </p:nvSpPr>
        <p:spPr>
          <a:xfrm>
            <a:off x="8886605" y="1754181"/>
            <a:ext cx="837759" cy="31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u="sng" dirty="0">
                <a:latin typeface="Helvetica" panose="020B0604020202020204" pitchFamily="34" charset="0"/>
                <a:cs typeface="Helvetica" panose="020B0604020202020204" pitchFamily="34" charset="0"/>
              </a:rPr>
              <a:t>Model B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2E70DEF-3D99-47D8-9A8C-2F52DB5CB651}"/>
              </a:ext>
            </a:extLst>
          </p:cNvPr>
          <p:cNvSpPr txBox="1">
            <a:spLocks/>
          </p:cNvSpPr>
          <p:nvPr/>
        </p:nvSpPr>
        <p:spPr>
          <a:xfrm>
            <a:off x="2467636" y="1754182"/>
            <a:ext cx="828796" cy="31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u="sng" dirty="0">
                <a:latin typeface="Helvetica" panose="020B0604020202020204" pitchFamily="34" charset="0"/>
                <a:cs typeface="Helvetica" panose="020B0604020202020204" pitchFamily="34" charset="0"/>
              </a:rPr>
              <a:t>Model A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72837-AB35-4C43-8A77-9DC1868DD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697" y="5625879"/>
            <a:ext cx="4110605" cy="875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0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2583"/>
            <a:ext cx="10933350" cy="332399"/>
          </a:xfrm>
          <a:ln cap="rnd"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Looking Forward (Micro vs. Macro)</a:t>
            </a:r>
            <a:endParaRPr lang="en-US" dirty="0">
              <a:latin typeface="+mj-lt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8605CB7-1ABF-4D2D-8261-35EC2BD013D7}"/>
              </a:ext>
            </a:extLst>
          </p:cNvPr>
          <p:cNvSpPr txBox="1">
            <a:spLocks/>
          </p:cNvSpPr>
          <p:nvPr/>
        </p:nvSpPr>
        <p:spPr>
          <a:xfrm>
            <a:off x="7461904" y="4292767"/>
            <a:ext cx="4413263" cy="19087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Lower default rates concentrated in the NE and NW of the United States.</a:t>
            </a: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Is this reflective of economic conditions?</a:t>
            </a: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Using loan credit risk to narrate macroeconomic trends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15FA7D-06BC-4DB9-8C79-CABE6FD3F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870841"/>
            <a:ext cx="4821834" cy="27648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5D447F-DBD0-424E-ADBF-18184F3E2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050" y="5536377"/>
            <a:ext cx="1601026" cy="69904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4BB979-BA40-4FC9-A615-20F5A7EDED63}"/>
              </a:ext>
            </a:extLst>
          </p:cNvPr>
          <p:cNvCxnSpPr>
            <a:cxnSpLocks/>
          </p:cNvCxnSpPr>
          <p:nvPr/>
        </p:nvCxnSpPr>
        <p:spPr>
          <a:xfrm>
            <a:off x="924296" y="3770467"/>
            <a:ext cx="10343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3BCC255D-BC88-4410-9F0C-BDFC4CA721A4}"/>
              </a:ext>
            </a:extLst>
          </p:cNvPr>
          <p:cNvSpPr txBox="1">
            <a:spLocks/>
          </p:cNvSpPr>
          <p:nvPr/>
        </p:nvSpPr>
        <p:spPr>
          <a:xfrm>
            <a:off x="6095325" y="1440217"/>
            <a:ext cx="5054444" cy="20197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Model out specific loans from data set that are predicted to perform well</a:t>
            </a: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Choose individual loans and calculate with a more nuanced ARR model</a:t>
            </a: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Minimize default rates, the delinquency rate (60 days or more past due) is 2.5%</a:t>
            </a:r>
          </a:p>
        </p:txBody>
      </p:sp>
      <p:pic>
        <p:nvPicPr>
          <p:cNvPr id="7170" name="Picture 2" descr="Business growth graph Free Vector">
            <a:extLst>
              <a:ext uri="{FF2B5EF4-FFF2-40B4-BE49-F238E27FC236}">
                <a16:creationId xmlns:a16="http://schemas.microsoft.com/office/drawing/2014/main" id="{099E051C-0C45-4BCF-BDB3-0CEBBD4D3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28386"/>
            <a:ext cx="4821834" cy="24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08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2583"/>
            <a:ext cx="10933350" cy="332399"/>
          </a:xfrm>
          <a:ln cap="rnd">
            <a:noFill/>
          </a:ln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Appendix – Feature List and EDA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EF987-CAB2-40BB-A357-F8C07270C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91" y="1250044"/>
            <a:ext cx="4740442" cy="5415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F69346-D451-47BF-8A48-E9D1A32F3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167" y="1250044"/>
            <a:ext cx="4740442" cy="52683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6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Presentation"/>
  <p:tag name="BCG_DESIGN" val="Section header line"/>
  <p:tag name="EE4P_LAYOUT_ID" val="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wo third"/>
  <p:tag name="EE4P_STRETCH" val="1"/>
  <p:tag name="EE4P_LAYOUT_ID" val="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FORMATWIZARD_TAG" val="Whi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wo third"/>
  <p:tag name="EE4P_STRETCH" val="1"/>
  <p:tag name="EE4P_LAYOUT_ID" val="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wo third"/>
  <p:tag name="EE4P_STRETCH" val="1"/>
  <p:tag name="EE4P_LAYOUT_ID" val="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wo third"/>
  <p:tag name="EE4P_STRETCH" val="1"/>
  <p:tag name="EE4P_LAYOUT_ID" val="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wo third"/>
  <p:tag name="EE4P_STRETCH" val="1"/>
  <p:tag name="EE4P_LAYOUT_ID" val="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wo third"/>
  <p:tag name="EE4P_STRETCH" val="1"/>
  <p:tag name="EE4P_LAYOUT_ID" val="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wo third"/>
  <p:tag name="EE4P_STRETCH" val="1"/>
  <p:tag name="EE4P_LAYOUT_ID" val="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wo third"/>
  <p:tag name="EE4P_STRETCH" val="1"/>
  <p:tag name="EE4P_LAYOUT_ID" val="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1430</TotalTime>
  <Words>399</Words>
  <Application>Microsoft Office PowerPoint</Application>
  <PresentationFormat>Widescreen</PresentationFormat>
  <Paragraphs>80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Trebuchet MS</vt:lpstr>
      <vt:lpstr>Office Theme</vt:lpstr>
      <vt:lpstr>Classification (January 2022)</vt:lpstr>
      <vt:lpstr>PowerPoint Presentation</vt:lpstr>
      <vt:lpstr>Data Set - Overview</vt:lpstr>
      <vt:lpstr>Fitting &amp; Scoring Models</vt:lpstr>
      <vt:lpstr>Analysis – Measuring Success with ARR</vt:lpstr>
      <vt:lpstr>Analysis – Measuring Success with ARR</vt:lpstr>
      <vt:lpstr>Analysis – Measuring Success with ARR</vt:lpstr>
      <vt:lpstr>Looking Forward (Micro vs. Macro)</vt:lpstr>
      <vt:lpstr>Appendix – Feature List and EDA</vt:lpstr>
      <vt:lpstr>XGBoost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(January 2022)</dc:title>
  <dc:creator>Jay  Yee</dc:creator>
  <cp:lastModifiedBy>Jay  Yee</cp:lastModifiedBy>
  <cp:revision>6</cp:revision>
  <dcterms:created xsi:type="dcterms:W3CDTF">2022-01-25T04:59:15Z</dcterms:created>
  <dcterms:modified xsi:type="dcterms:W3CDTF">2022-01-26T04:49:34Z</dcterms:modified>
</cp:coreProperties>
</file>