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6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1383CC-6622-EAC5-ED1C-D6E81140B36E}" name="Jay  Yee" initials="JY" userId="Jay  Ye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February 22,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February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2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49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1CA5-8D7B-4846-ABA7-147C61A6B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ED636-4707-410D-AF2B-3CE35076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Natural Language Processing</a:t>
            </a:r>
          </a:p>
          <a:p>
            <a:pPr algn="ctr"/>
            <a:r>
              <a:rPr lang="en-US" sz="3000" dirty="0"/>
              <a:t>by</a:t>
            </a:r>
          </a:p>
          <a:p>
            <a:pPr algn="ctr"/>
            <a:r>
              <a:rPr lang="en-US" sz="3000" dirty="0"/>
              <a:t>Jay Yee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Lines and dots connected representing a network">
            <a:extLst>
              <a:ext uri="{FF2B5EF4-FFF2-40B4-BE49-F238E27FC236}">
                <a16:creationId xmlns:a16="http://schemas.microsoft.com/office/drawing/2014/main" id="{43CEF7A5-E7BD-47E3-B69F-A6D204EFA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65" r="24506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6479-E434-41FA-AF99-106C2AEE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u="sng" dirty="0"/>
            </a:br>
            <a:r>
              <a:rPr lang="en-US" u="sng" dirty="0"/>
              <a:t>Project Background</a:t>
            </a:r>
          </a:p>
        </p:txBody>
      </p:sp>
      <p:pic>
        <p:nvPicPr>
          <p:cNvPr id="4100" name="Picture 4" descr="Whitmer Responds To Trump Election Tweet | News/Talk/Sports 94.9 WSJM">
            <a:extLst>
              <a:ext uri="{FF2B5EF4-FFF2-40B4-BE49-F238E27FC236}">
                <a16:creationId xmlns:a16="http://schemas.microsoft.com/office/drawing/2014/main" id="{212447D2-890B-4BC1-A767-FF1FBD3D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11" y="3516741"/>
            <a:ext cx="3981450" cy="233362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43D6DF8-8E65-4C41-ADF3-1B5792BE8392}"/>
              </a:ext>
            </a:extLst>
          </p:cNvPr>
          <p:cNvSpPr txBox="1">
            <a:spLocks/>
          </p:cNvSpPr>
          <p:nvPr/>
        </p:nvSpPr>
        <p:spPr>
          <a:xfrm>
            <a:off x="329185" y="1404605"/>
            <a:ext cx="4136832" cy="4783311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u="sng" dirty="0">
                <a:solidFill>
                  <a:schemeClr val="tx1"/>
                </a:solidFill>
                <a:latin typeface="Bell MT (Body)"/>
              </a:rPr>
              <a:t>Question: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ell MT (Body)"/>
              </a:rPr>
              <a:t>Can we predict who tweeted from Trump’s account based on the </a:t>
            </a:r>
            <a:r>
              <a:rPr lang="en-US" u="sng" dirty="0">
                <a:solidFill>
                  <a:schemeClr val="tx1"/>
                </a:solidFill>
                <a:latin typeface="Bell MT (Body)"/>
              </a:rPr>
              <a:t>device</a:t>
            </a:r>
            <a:r>
              <a:rPr lang="en-US" dirty="0">
                <a:solidFill>
                  <a:schemeClr val="tx1"/>
                </a:solidFill>
                <a:latin typeface="Bell MT (Body)"/>
              </a:rPr>
              <a:t>?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Bell MT (Body)"/>
            </a:endParaRPr>
          </a:p>
          <a:p>
            <a:pPr>
              <a:spcBef>
                <a:spcPts val="0"/>
              </a:spcBef>
            </a:pPr>
            <a:r>
              <a:rPr lang="en-US" b="1" u="sng" dirty="0">
                <a:solidFill>
                  <a:schemeClr val="tx1"/>
                </a:solidFill>
                <a:latin typeface="Bell MT (Body)"/>
              </a:rPr>
              <a:t>Process:</a:t>
            </a:r>
            <a:r>
              <a:rPr lang="en-US" b="1" dirty="0">
                <a:solidFill>
                  <a:schemeClr val="tx1"/>
                </a:solidFill>
                <a:latin typeface="Bell MT (Body)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Bell MT (Body)"/>
              </a:rPr>
              <a:t>Create two classification models: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ell MT (Body)"/>
              </a:rPr>
              <a:t>Use purely the contents of the tweet.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ell MT (Body)"/>
              </a:rPr>
              <a:t>Use traditional classification models that include the tweet topic as a feature.</a:t>
            </a:r>
            <a:endParaRPr lang="en-US" b="1" dirty="0">
              <a:solidFill>
                <a:schemeClr val="tx1"/>
              </a:solidFill>
              <a:latin typeface="Bell MT (Body)"/>
            </a:endParaRPr>
          </a:p>
          <a:p>
            <a:pPr>
              <a:spcBef>
                <a:spcPts val="0"/>
              </a:spcBef>
            </a:pPr>
            <a:endParaRPr lang="en-US" b="1" u="sng" dirty="0">
              <a:solidFill>
                <a:schemeClr val="tx1"/>
              </a:solidFill>
              <a:latin typeface="Bell MT (Body)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Bell MT (Body)"/>
              </a:rPr>
              <a:t>Dataset:</a:t>
            </a:r>
            <a:r>
              <a:rPr lang="en-US" b="1" dirty="0">
                <a:solidFill>
                  <a:schemeClr val="tx1"/>
                </a:solidFill>
                <a:latin typeface="Bell MT (Body)"/>
              </a:rPr>
              <a:t> </a:t>
            </a:r>
            <a:r>
              <a:rPr lang="en-US" dirty="0">
                <a:solidFill>
                  <a:schemeClr val="tx1"/>
                </a:solidFill>
                <a:latin typeface="Bell MT (Body)"/>
              </a:rPr>
              <a:t>Tweets from June 16, 2015 – March 25, 2017 </a:t>
            </a:r>
          </a:p>
          <a:p>
            <a:r>
              <a:rPr lang="en-US" b="1" u="sng" dirty="0">
                <a:solidFill>
                  <a:schemeClr val="tx1"/>
                </a:solidFill>
                <a:latin typeface="Bell MT (Body)"/>
              </a:rPr>
              <a:t>Amount:</a:t>
            </a:r>
            <a:r>
              <a:rPr lang="en-US" b="1" dirty="0">
                <a:solidFill>
                  <a:schemeClr val="tx1"/>
                </a:solidFill>
                <a:latin typeface="Bell MT (Body)"/>
              </a:rPr>
              <a:t> </a:t>
            </a:r>
            <a:r>
              <a:rPr lang="en-US" dirty="0">
                <a:solidFill>
                  <a:schemeClr val="tx1"/>
                </a:solidFill>
                <a:latin typeface="Bell MT (Body)"/>
              </a:rPr>
              <a:t>5,347 tweets (excludes retweets)</a:t>
            </a:r>
          </a:p>
          <a:p>
            <a:endParaRPr lang="en-US" b="1" dirty="0">
              <a:solidFill>
                <a:schemeClr val="tx1"/>
              </a:solidFill>
              <a:latin typeface="Bell MT (Body)"/>
            </a:endParaRPr>
          </a:p>
          <a:p>
            <a:endParaRPr lang="en-US" b="1" dirty="0">
              <a:solidFill>
                <a:schemeClr val="tx1"/>
              </a:solidFill>
              <a:latin typeface="Bell MT (Body)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9E1C3D-41AB-45BE-808A-2D5E680D4DF3}"/>
              </a:ext>
            </a:extLst>
          </p:cNvPr>
          <p:cNvSpPr/>
          <p:nvPr/>
        </p:nvSpPr>
        <p:spPr>
          <a:xfrm>
            <a:off x="5717816" y="5165277"/>
            <a:ext cx="1180730" cy="3218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5476B3-10E7-4CDA-870A-01AE15D16155}"/>
              </a:ext>
            </a:extLst>
          </p:cNvPr>
          <p:cNvCxnSpPr>
            <a:cxnSpLocks/>
          </p:cNvCxnSpPr>
          <p:nvPr/>
        </p:nvCxnSpPr>
        <p:spPr>
          <a:xfrm flipV="1">
            <a:off x="4466017" y="1243444"/>
            <a:ext cx="0" cy="4944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2D01F1-1C3F-436F-BE9A-4432314459FE}"/>
              </a:ext>
            </a:extLst>
          </p:cNvPr>
          <p:cNvSpPr txBox="1">
            <a:spLocks/>
          </p:cNvSpPr>
          <p:nvPr/>
        </p:nvSpPr>
        <p:spPr>
          <a:xfrm>
            <a:off x="4670911" y="1628336"/>
            <a:ext cx="7075868" cy="1310939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1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1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Bell MT (Body)"/>
              </a:rPr>
              <a:t>Donald Trump has become one of the most prolific Twitter users </a:t>
            </a:r>
            <a:r>
              <a:rPr lang="en-US" i="1" dirty="0">
                <a:solidFill>
                  <a:schemeClr val="tx1"/>
                </a:solidFill>
                <a:latin typeface="Bell MT (Body)"/>
              </a:rPr>
              <a:t>ever, </a:t>
            </a:r>
            <a:r>
              <a:rPr lang="en-US" dirty="0">
                <a:solidFill>
                  <a:schemeClr val="tx1"/>
                </a:solidFill>
                <a:latin typeface="Bell MT (Body)"/>
              </a:rPr>
              <a:t>especially during the final months of his presidency. In his final year as president, he averaged over 33 tweets </a:t>
            </a:r>
            <a:r>
              <a:rPr lang="en-US" i="1" dirty="0">
                <a:solidFill>
                  <a:schemeClr val="tx1"/>
                </a:solidFill>
                <a:latin typeface="Bell MT (Body)"/>
              </a:rPr>
              <a:t>per day</a:t>
            </a:r>
            <a:r>
              <a:rPr lang="en-US" dirty="0">
                <a:solidFill>
                  <a:schemeClr val="tx1"/>
                </a:solidFill>
                <a:latin typeface="Bell MT (Body)"/>
              </a:rPr>
              <a:t>. This became a rich source of data to analyze trends and understand patterns. </a:t>
            </a:r>
          </a:p>
        </p:txBody>
      </p:sp>
      <p:pic>
        <p:nvPicPr>
          <p:cNvPr id="2054" name="Picture 6" descr="Trump&amp;#39;s tweets: Android for nasty, iPhone for nice? - CNET">
            <a:extLst>
              <a:ext uri="{FF2B5EF4-FFF2-40B4-BE49-F238E27FC236}">
                <a16:creationId xmlns:a16="http://schemas.microsoft.com/office/drawing/2014/main" id="{46921D0B-C3FD-451E-925A-D38616753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56" y="3230626"/>
            <a:ext cx="4435026" cy="232838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FD0709B-39B8-4D77-BB10-921BF97535D9}"/>
              </a:ext>
            </a:extLst>
          </p:cNvPr>
          <p:cNvSpPr/>
          <p:nvPr/>
        </p:nvSpPr>
        <p:spPr>
          <a:xfrm>
            <a:off x="8857256" y="5049314"/>
            <a:ext cx="1603480" cy="4220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155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7B2F51-1296-4CE0-9D8F-40DCA5D1DCE0}"/>
              </a:ext>
            </a:extLst>
          </p:cNvPr>
          <p:cNvSpPr/>
          <p:nvPr/>
        </p:nvSpPr>
        <p:spPr>
          <a:xfrm>
            <a:off x="7825498" y="1141596"/>
            <a:ext cx="3918446" cy="287939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F9FC7-B420-4B40-AA64-54D181B9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549351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6C6CA482-5F7D-4AE0-87B2-24B42C2950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" y="1141596"/>
            <a:ext cx="7283769" cy="4276431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64D2B3-FC33-4523-B558-1822E8F473A7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8677C72-2E3F-4084-9738-6A731D1EF167}"/>
              </a:ext>
            </a:extLst>
          </p:cNvPr>
          <p:cNvSpPr txBox="1">
            <a:spLocks/>
          </p:cNvSpPr>
          <p:nvPr/>
        </p:nvSpPr>
        <p:spPr>
          <a:xfrm>
            <a:off x="424866" y="5670925"/>
            <a:ext cx="11319078" cy="9157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9144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3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>
              <a:spcBef>
                <a:spcPts val="600"/>
              </a:spcBef>
            </a:pPr>
            <a:r>
              <a:rPr lang="en-US" sz="1300" b="1" dirty="0">
                <a:solidFill>
                  <a:schemeClr val="tx1"/>
                </a:solidFill>
              </a:rPr>
              <a:t>Top words from each user:</a:t>
            </a:r>
          </a:p>
          <a:p>
            <a:pPr marL="346075" indent="-230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Trump: </a:t>
            </a:r>
            <a:r>
              <a:rPr lang="en-US" sz="1300" dirty="0">
                <a:solidFill>
                  <a:schemeClr val="tx1"/>
                </a:solidFill>
              </a:rPr>
              <a:t>“many, </a:t>
            </a:r>
            <a:r>
              <a:rPr lang="en-US" sz="1300" u="sng" dirty="0">
                <a:solidFill>
                  <a:schemeClr val="tx1"/>
                </a:solidFill>
              </a:rPr>
              <a:t>bad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big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media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republican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crooked</a:t>
            </a:r>
            <a:r>
              <a:rPr lang="en-US" sz="1300" dirty="0">
                <a:solidFill>
                  <a:schemeClr val="tx1"/>
                </a:solidFill>
              </a:rPr>
              <a:t>, win, or, but, </a:t>
            </a:r>
            <a:r>
              <a:rPr lang="en-US" sz="1300" u="sng" dirty="0" err="1">
                <a:solidFill>
                  <a:schemeClr val="tx1"/>
                </a:solidFill>
              </a:rPr>
              <a:t>bernie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badly</a:t>
            </a:r>
            <a:r>
              <a:rPr lang="en-US" sz="1300" dirty="0">
                <a:solidFill>
                  <a:schemeClr val="tx1"/>
                </a:solidFill>
              </a:rPr>
              <a:t>, would, election, interviewed”</a:t>
            </a:r>
          </a:p>
          <a:p>
            <a:pPr marL="346075" indent="-230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Bell MT (Body)"/>
              </a:rPr>
              <a:t>Staff</a:t>
            </a:r>
            <a:r>
              <a:rPr lang="en-US" sz="1300" dirty="0">
                <a:solidFill>
                  <a:schemeClr val="tx1"/>
                </a:solidFill>
                <a:latin typeface="Bell MT (Body)"/>
              </a:rPr>
              <a:t>: “</a:t>
            </a:r>
            <a:r>
              <a:rPr lang="en-US" sz="1300" u="sng" dirty="0">
                <a:solidFill>
                  <a:schemeClr val="tx1"/>
                </a:solidFill>
              </a:rPr>
              <a:t>join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via</a:t>
            </a:r>
            <a:r>
              <a:rPr lang="en-US" sz="1300" dirty="0">
                <a:solidFill>
                  <a:schemeClr val="tx1"/>
                </a:solidFill>
              </a:rPr>
              <a:t>, lets, </a:t>
            </a:r>
            <a:r>
              <a:rPr lang="en-US" sz="1300" u="sng" dirty="0">
                <a:solidFill>
                  <a:schemeClr val="tx1"/>
                </a:solidFill>
              </a:rPr>
              <a:t>support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tomorrow</a:t>
            </a:r>
            <a:r>
              <a:rPr lang="en-US" sz="1300" dirty="0">
                <a:solidFill>
                  <a:schemeClr val="tx1"/>
                </a:solidFill>
              </a:rPr>
              <a:t>, your, </a:t>
            </a:r>
            <a:r>
              <a:rPr lang="en-US" sz="1300" u="sng" dirty="0">
                <a:solidFill>
                  <a:schemeClr val="tx1"/>
                </a:solidFill>
              </a:rPr>
              <a:t>pm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thank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u="sng" dirty="0">
                <a:solidFill>
                  <a:schemeClr val="tx1"/>
                </a:solidFill>
              </a:rPr>
              <a:t>American</a:t>
            </a:r>
            <a:r>
              <a:rPr lang="en-US" sz="1300" dirty="0">
                <a:solidFill>
                  <a:schemeClr val="tx1"/>
                </a:solidFill>
              </a:rPr>
              <a:t>, w, see, </a:t>
            </a:r>
            <a:r>
              <a:rPr lang="en-US" sz="1300" u="sng" dirty="0" err="1">
                <a:solidFill>
                  <a:schemeClr val="tx1"/>
                </a:solidFill>
              </a:rPr>
              <a:t>donald</a:t>
            </a:r>
            <a:r>
              <a:rPr lang="en-US" sz="1300" dirty="0">
                <a:solidFill>
                  <a:schemeClr val="tx1"/>
                </a:solidFill>
              </a:rPr>
              <a:t>, im, </a:t>
            </a:r>
            <a:r>
              <a:rPr lang="en-US" sz="1300" u="sng" dirty="0">
                <a:solidFill>
                  <a:schemeClr val="tx1"/>
                </a:solidFill>
              </a:rPr>
              <a:t>live</a:t>
            </a:r>
            <a:r>
              <a:rPr lang="en-US" sz="1300" dirty="0">
                <a:solidFill>
                  <a:schemeClr val="tx1"/>
                </a:solidFill>
              </a:rPr>
              <a:t>”</a:t>
            </a:r>
            <a:endParaRPr lang="en-US" sz="1300" dirty="0">
              <a:solidFill>
                <a:schemeClr val="tx1"/>
              </a:solidFill>
              <a:latin typeface="Bell MT (Body)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9673C3C-0230-41FC-ABF2-E96F9449C48B}"/>
              </a:ext>
            </a:extLst>
          </p:cNvPr>
          <p:cNvSpPr txBox="1">
            <a:spLocks/>
          </p:cNvSpPr>
          <p:nvPr/>
        </p:nvSpPr>
        <p:spPr>
          <a:xfrm>
            <a:off x="7836370" y="4168569"/>
            <a:ext cx="3907574" cy="12494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0" rIns="9144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3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>
              <a:lnSpc>
                <a:spcPct val="100000"/>
              </a:lnSpc>
              <a:spcBef>
                <a:spcPts val="600"/>
              </a:spcBef>
            </a:pPr>
            <a:r>
              <a:rPr lang="en-US" sz="1300" b="1" dirty="0">
                <a:solidFill>
                  <a:schemeClr val="tx1"/>
                </a:solidFill>
              </a:rPr>
              <a:t>Takeaway:</a:t>
            </a:r>
          </a:p>
          <a:p>
            <a:pPr marL="400050" indent="-2317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</a:rPr>
              <a:t>AM Tweets: </a:t>
            </a:r>
            <a:r>
              <a:rPr lang="en-US" sz="1300" dirty="0">
                <a:solidFill>
                  <a:schemeClr val="tx1"/>
                </a:solidFill>
              </a:rPr>
              <a:t>Trump / Android</a:t>
            </a:r>
          </a:p>
          <a:p>
            <a:pPr marL="400050" indent="-231775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1"/>
                </a:solidFill>
                <a:latin typeface="Bell MT (Body)"/>
              </a:rPr>
              <a:t>PM Tweets: </a:t>
            </a:r>
            <a:r>
              <a:rPr lang="en-US" sz="1300" dirty="0">
                <a:solidFill>
                  <a:schemeClr val="tx1"/>
                </a:solidFill>
                <a:latin typeface="Bell MT (Body)"/>
              </a:rPr>
              <a:t>Staff Members / Non-Android</a:t>
            </a:r>
            <a:endParaRPr lang="en-US" sz="1300" b="1" dirty="0">
              <a:solidFill>
                <a:schemeClr val="tx1"/>
              </a:solidFill>
              <a:latin typeface="Bell MT (Body)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C790DA5-4781-4530-B7E5-58356907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98" y="1181130"/>
            <a:ext cx="3918446" cy="28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1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>
                <a:solidFill>
                  <a:schemeClr val="tx1"/>
                </a:solidFill>
              </a:rPr>
              <a:t>Language</a:t>
            </a:r>
            <a:r>
              <a:rPr lang="en-US" dirty="0"/>
              <a:t> Processing – </a:t>
            </a:r>
            <a:r>
              <a:rPr lang="en-US" u="sng" dirty="0"/>
              <a:t>Text Preprocessing and Topic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6B16E-C285-4B8A-BF64-A69AE811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104" y="4456590"/>
            <a:ext cx="11308079" cy="201261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Bell MT (Body)"/>
              </a:rPr>
              <a:t>Ran four topic modeling iterations</a:t>
            </a:r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chemeClr val="tx1"/>
                </a:solidFill>
              </a:rPr>
              <a:t>NMF and LSA models based on CountVectorizer and TF-</a:t>
            </a:r>
            <a:r>
              <a:rPr lang="en-US" sz="1600" b="0" dirty="0" err="1">
                <a:solidFill>
                  <a:schemeClr val="tx1"/>
                </a:solidFill>
              </a:rPr>
              <a:t>IDFVectorizer</a:t>
            </a:r>
            <a:r>
              <a:rPr lang="en-US" sz="1600" b="0" dirty="0">
                <a:solidFill>
                  <a:schemeClr val="tx1"/>
                </a:solidFill>
              </a:rPr>
              <a:t> tokenization</a:t>
            </a:r>
          </a:p>
          <a:p>
            <a:pPr marL="346075" indent="-231775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latin typeface="Bell MT (Body)"/>
              </a:rPr>
              <a:t>Above table represents top 10 topics from each model; bottom row shows # of duplicate topics (highlighted in red)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latin typeface="Bell MT (Body)"/>
              </a:rPr>
              <a:t>Best result</a:t>
            </a:r>
            <a:r>
              <a:rPr lang="en-US" sz="1600" i="0" dirty="0">
                <a:solidFill>
                  <a:schemeClr val="tx1"/>
                </a:solidFill>
                <a:latin typeface="Bell MT (Body)"/>
              </a:rPr>
              <a:t>: </a:t>
            </a:r>
            <a:r>
              <a:rPr lang="en-US" sz="1600" i="0" u="sng" dirty="0">
                <a:solidFill>
                  <a:schemeClr val="tx1"/>
                </a:solidFill>
                <a:latin typeface="Bell MT (Body)"/>
              </a:rPr>
              <a:t>NMF Model using CountVectorizer</a:t>
            </a:r>
            <a:endParaRPr lang="en-US" sz="1600" i="0" u="sng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10F95-63C8-42A2-9E9D-B08642ADC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64F94-95E7-4CE7-BD05-37A21541A07C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52333B-B32A-425D-8E29-0BC21E5D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" y="1084390"/>
            <a:ext cx="11289792" cy="30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3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FC175F-D6ED-4290-93DE-CAA45B6D62CE}"/>
              </a:ext>
            </a:extLst>
          </p:cNvPr>
          <p:cNvSpPr/>
          <p:nvPr/>
        </p:nvSpPr>
        <p:spPr>
          <a:xfrm>
            <a:off x="441960" y="1066337"/>
            <a:ext cx="11323320" cy="2651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– </a:t>
            </a:r>
            <a:r>
              <a:rPr lang="en-US" u="sng" dirty="0"/>
              <a:t>CountVectorizer Results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B54F8-AFF4-43A5-8AF9-1658D2C297EB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90B444-556C-4149-9647-EA0D9C64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67" y="1066337"/>
            <a:ext cx="3581044" cy="26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C0E5AF-4F03-460F-8A00-6E5019D5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00" y="1066337"/>
            <a:ext cx="3581044" cy="26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AD8D65-FBE2-444D-A729-4BF4F15D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1040688"/>
            <a:ext cx="3650318" cy="270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C614DC1-1CCF-456D-9360-9913F82F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960" y="4053417"/>
            <a:ext cx="5081016" cy="2188887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342900" indent="-233363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Bell MT (Body)"/>
              </a:rPr>
              <a:t>Ran the doc-term matrix through three classification models: </a:t>
            </a:r>
            <a:r>
              <a:rPr lang="en-US" i="0" dirty="0" err="1">
                <a:solidFill>
                  <a:schemeClr val="tx1"/>
                </a:solidFill>
                <a:latin typeface="Bell MT (Body)"/>
              </a:rPr>
              <a:t>LogReg</a:t>
            </a:r>
            <a:r>
              <a:rPr lang="en-US" i="0" dirty="0">
                <a:solidFill>
                  <a:schemeClr val="tx1"/>
                </a:solidFill>
                <a:latin typeface="Bell MT (Body)"/>
              </a:rPr>
              <a:t>, Bernoulli NB, Multinomial NB.</a:t>
            </a:r>
          </a:p>
          <a:p>
            <a:pPr marL="342900" indent="-233363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Bell MT (Body)"/>
              </a:rPr>
              <a:t>Used F1 Score as measure of success.</a:t>
            </a:r>
          </a:p>
          <a:p>
            <a:pPr marL="342900" indent="-23336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latin typeface="Bell MT (Body)"/>
              </a:rPr>
              <a:t>Best result: </a:t>
            </a:r>
            <a:r>
              <a:rPr lang="en-US" i="0" u="sng" dirty="0">
                <a:solidFill>
                  <a:schemeClr val="tx1"/>
                </a:solidFill>
                <a:latin typeface="Bell MT (Body)"/>
              </a:rPr>
              <a:t>Multinomial NB</a:t>
            </a:r>
            <a:endParaRPr lang="en-US" i="0" u="sng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E6802F-4578-4DEC-A987-2C01B04B7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120" y="4637945"/>
            <a:ext cx="3470051" cy="151639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D0C7AF-26FC-452C-822E-45A9560C6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148" y="3879749"/>
            <a:ext cx="3475524" cy="151639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34E00D-FD94-4B0F-82EA-854F12B91DCA}"/>
              </a:ext>
            </a:extLst>
          </p:cNvPr>
          <p:cNvSpPr txBox="1">
            <a:spLocks/>
          </p:cNvSpPr>
          <p:nvPr/>
        </p:nvSpPr>
        <p:spPr>
          <a:xfrm>
            <a:off x="5553418" y="5324446"/>
            <a:ext cx="2166764" cy="68555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9144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3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>
              <a:lnSpc>
                <a:spcPct val="100000"/>
              </a:lnSpc>
              <a:spcBef>
                <a:spcPts val="600"/>
              </a:spcBef>
            </a:pPr>
            <a:r>
              <a:rPr lang="en-US" sz="1300" b="1" u="sng" dirty="0">
                <a:solidFill>
                  <a:schemeClr val="tx1"/>
                </a:solidFill>
              </a:rPr>
              <a:t>CountVectorizer Results</a:t>
            </a:r>
            <a:endParaRPr lang="en-US" sz="1300" b="1" u="sng" dirty="0">
              <a:solidFill>
                <a:schemeClr val="tx1"/>
              </a:solidFill>
              <a:latin typeface="Bell MT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E10D73-F065-4F51-AB05-9C214E827EB3}"/>
              </a:ext>
            </a:extLst>
          </p:cNvPr>
          <p:cNvSpPr txBox="1">
            <a:spLocks/>
          </p:cNvSpPr>
          <p:nvPr/>
        </p:nvSpPr>
        <p:spPr>
          <a:xfrm>
            <a:off x="8058282" y="6102037"/>
            <a:ext cx="2256779" cy="68555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9144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sz="3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8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4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None/>
              <a:defRPr sz="20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>
              <a:lnSpc>
                <a:spcPct val="100000"/>
              </a:lnSpc>
              <a:spcBef>
                <a:spcPts val="600"/>
              </a:spcBef>
            </a:pPr>
            <a:r>
              <a:rPr lang="en-US" sz="1300" b="1" u="sng" dirty="0">
                <a:solidFill>
                  <a:schemeClr val="tx1"/>
                </a:solidFill>
              </a:rPr>
              <a:t>TF-</a:t>
            </a:r>
            <a:r>
              <a:rPr lang="en-US" sz="1300" b="1" u="sng" dirty="0" err="1">
                <a:solidFill>
                  <a:schemeClr val="tx1"/>
                </a:solidFill>
              </a:rPr>
              <a:t>IDFVectorizer</a:t>
            </a:r>
            <a:r>
              <a:rPr lang="en-US" sz="1300" b="1" u="sng" dirty="0">
                <a:solidFill>
                  <a:schemeClr val="tx1"/>
                </a:solidFill>
              </a:rPr>
              <a:t> Results</a:t>
            </a:r>
            <a:endParaRPr lang="en-US" sz="1300" b="1" u="sng" dirty="0">
              <a:solidFill>
                <a:schemeClr val="tx1"/>
              </a:solidFill>
              <a:latin typeface="Bell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7602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8FC175F-D6ED-4290-93DE-CAA45B6D62CE}"/>
              </a:ext>
            </a:extLst>
          </p:cNvPr>
          <p:cNvSpPr/>
          <p:nvPr/>
        </p:nvSpPr>
        <p:spPr>
          <a:xfrm>
            <a:off x="415001" y="1066337"/>
            <a:ext cx="11323320" cy="265134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Modeling - Results</a:t>
            </a:r>
            <a:endParaRPr lang="en-US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B54F8-AFF4-43A5-8AF9-1658D2C297EB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C614DC1-1CCF-456D-9360-9913F82F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961" y="3950208"/>
            <a:ext cx="7019544" cy="2121408"/>
          </a:xfrm>
          <a:ln>
            <a:solidFill>
              <a:schemeClr val="tx1"/>
            </a:solidFill>
          </a:ln>
        </p:spPr>
        <p:txBody>
          <a:bodyPr anchor="ctr">
            <a:normAutofit fontScale="85000" lnSpcReduction="10000"/>
          </a:bodyPr>
          <a:lstStyle/>
          <a:p>
            <a:pPr marL="463550" indent="-354013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Bell MT (Body)"/>
              </a:rPr>
              <a:t>Created new features and included the topic modeling as a ‘topic’ feature. </a:t>
            </a:r>
          </a:p>
          <a:p>
            <a:pPr marL="463550" indent="-35401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latin typeface="Bell MT (Body)"/>
              </a:rPr>
              <a:t>Feature Selection: </a:t>
            </a:r>
            <a:r>
              <a:rPr lang="en-US" i="0" dirty="0">
                <a:solidFill>
                  <a:schemeClr val="tx1"/>
                </a:solidFill>
                <a:latin typeface="Bell MT (Body)"/>
              </a:rPr>
              <a:t>8 features derived from data set that took into account time and contents of the tweet</a:t>
            </a:r>
          </a:p>
          <a:p>
            <a:pPr marL="463550" indent="-354013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1"/>
              </a:solidFill>
              <a:latin typeface="Bell MT (Body)"/>
            </a:endParaRPr>
          </a:p>
          <a:p>
            <a:pPr marL="463550" indent="-354013">
              <a:buFont typeface="Arial" panose="020B0604020202020204" pitchFamily="34" charset="0"/>
              <a:buChar char="•"/>
            </a:pPr>
            <a:endParaRPr lang="en-US" b="1" i="0" u="sng" dirty="0">
              <a:solidFill>
                <a:schemeClr val="tx1"/>
              </a:solidFill>
              <a:latin typeface="Bell MT (Body)"/>
            </a:endParaRPr>
          </a:p>
          <a:p>
            <a:pPr marL="463550" indent="-354013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latin typeface="Bell MT (Body)"/>
              </a:rPr>
              <a:t>Best Result: </a:t>
            </a:r>
            <a:r>
              <a:rPr lang="en-US" i="0" u="sng" dirty="0" err="1">
                <a:solidFill>
                  <a:schemeClr val="tx1"/>
                </a:solidFill>
                <a:latin typeface="Bell MT (Body)"/>
              </a:rPr>
              <a:t>XGBoost</a:t>
            </a:r>
            <a:endParaRPr lang="en-US" i="0" u="sng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42DED5-8887-4DDC-A28C-58576E7D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719" y="1069060"/>
            <a:ext cx="3581033" cy="265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D95D6E0-1709-4242-AF86-33134986A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" y="1066338"/>
            <a:ext cx="3581033" cy="265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C379E7E-F11A-410F-A318-72DA0C6B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43" y="1066337"/>
            <a:ext cx="3581033" cy="265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590891-F299-4FB1-938A-3981A41C8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11" y="4303609"/>
            <a:ext cx="3841073" cy="15271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7C8A0-3316-41E6-BF92-4E151A137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816" y="5067196"/>
            <a:ext cx="6091834" cy="4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1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53A519-613D-42A6-AE57-E8885C4C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 dirty="0"/>
              <a:t>In Conclusion…</a:t>
            </a:r>
            <a:endParaRPr lang="en-US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B32EDE-C7C3-44F3-A818-8637964AFD04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D81D01-0685-470B-B574-A2EC83F9241B}"/>
              </a:ext>
            </a:extLst>
          </p:cNvPr>
          <p:cNvSpPr txBox="1">
            <a:spLocks/>
          </p:cNvSpPr>
          <p:nvPr/>
        </p:nvSpPr>
        <p:spPr>
          <a:xfrm>
            <a:off x="435864" y="3703452"/>
            <a:ext cx="11308079" cy="27467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91440" bIns="0" rtlCol="0" anchor="ctr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7" indent="0">
              <a:buNone/>
            </a:pPr>
            <a:r>
              <a:rPr lang="en-US" sz="1600" b="1" u="sng" dirty="0">
                <a:solidFill>
                  <a:schemeClr val="tx1"/>
                </a:solidFill>
                <a:latin typeface="Bell MT (Body)"/>
              </a:rPr>
              <a:t>Other Ideas:</a:t>
            </a:r>
          </a:p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 (Body)"/>
              </a:rPr>
              <a:t>Track trends and patterns through tweet content.</a:t>
            </a:r>
          </a:p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 (Body)"/>
              </a:rPr>
              <a:t>What kind of tweets garner the most engagement?</a:t>
            </a:r>
          </a:p>
          <a:p>
            <a:pPr marL="342900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 (Body)"/>
              </a:rPr>
              <a:t>Create other classification models, for example:</a:t>
            </a:r>
          </a:p>
          <a:p>
            <a:pPr marL="792900" lvl="1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Elon Musk’s tweets affect $TSLA?</a:t>
            </a:r>
          </a:p>
          <a:p>
            <a:pPr marL="792900" lvl="1" indent="-2270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 we develop a reliable model to flag fake news?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15DBF9-3E51-4411-82DF-D6474FB6B6C7}"/>
              </a:ext>
            </a:extLst>
          </p:cNvPr>
          <p:cNvSpPr txBox="1">
            <a:spLocks/>
          </p:cNvSpPr>
          <p:nvPr/>
        </p:nvSpPr>
        <p:spPr>
          <a:xfrm>
            <a:off x="435865" y="1182661"/>
            <a:ext cx="11308079" cy="23007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91440" bIns="0" rtlCol="0" anchor="ctr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887" indent="0">
              <a:buNone/>
            </a:pPr>
            <a:r>
              <a:rPr lang="en-US" sz="1600" b="1" u="sng" dirty="0">
                <a:solidFill>
                  <a:schemeClr val="tx1"/>
                </a:solidFill>
                <a:latin typeface="Bell MT (Body)"/>
              </a:rPr>
              <a:t>Next Steps:</a:t>
            </a: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ell MT (Body)"/>
              </a:rPr>
              <a:t>Finetune parameters for Classification model</a:t>
            </a: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Build out more robust features for traditional Classification model</a:t>
            </a:r>
            <a:endParaRPr lang="en-US" sz="1600" dirty="0">
              <a:solidFill>
                <a:schemeClr val="tx1"/>
              </a:solidFill>
              <a:latin typeface="Bell MT (Body)"/>
            </a:endParaRP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Expand dataset through Trump’s presidency</a:t>
            </a:r>
          </a:p>
          <a:p>
            <a:pPr marL="401637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Identify any idiosyncrasies to Trump’s tweeting; can that be expanded to other prolific Twitter users?</a:t>
            </a:r>
          </a:p>
        </p:txBody>
      </p:sp>
    </p:spTree>
    <p:extLst>
      <p:ext uri="{BB962C8B-B14F-4D97-AF65-F5344CB8AC3E}">
        <p14:creationId xmlns:p14="http://schemas.microsoft.com/office/powerpoint/2010/main" val="7190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92794-7062-48F7-A8AD-0B4406AA8577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3E5F9B-2973-4AAE-9BFE-F34D7481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083980"/>
            <a:ext cx="5800725" cy="30670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45C56B-1901-4EF1-9A26-EC4D02F36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112" y="3111202"/>
            <a:ext cx="7775448" cy="28069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5346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817-5B1A-4694-8987-DA14C7D0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492794-7062-48F7-A8AD-0B4406AA8577}"/>
              </a:ext>
            </a:extLst>
          </p:cNvPr>
          <p:cNvCxnSpPr/>
          <p:nvPr/>
        </p:nvCxnSpPr>
        <p:spPr>
          <a:xfrm>
            <a:off x="441960" y="938151"/>
            <a:ext cx="1130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849E386-CEC3-471F-8519-DABC4A20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98" y="1161097"/>
            <a:ext cx="4023366" cy="36558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394351-80E8-43E9-ABF6-44BD2ECB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1161097"/>
            <a:ext cx="5004816" cy="55384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728A7-31A3-4034-B49A-5A522BF7B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19" y="5141524"/>
            <a:ext cx="5800725" cy="1556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23538090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438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Bell MT</vt:lpstr>
      <vt:lpstr>Bell MT (Body)</vt:lpstr>
      <vt:lpstr>Calibri Light</vt:lpstr>
      <vt:lpstr>Courier New</vt:lpstr>
      <vt:lpstr>ThinLineVTI</vt:lpstr>
      <vt:lpstr>Module 5</vt:lpstr>
      <vt:lpstr> Project Background</vt:lpstr>
      <vt:lpstr>Exploratory Data Analysis</vt:lpstr>
      <vt:lpstr>Natural Language Processing – Text Preprocessing and Topic Modeling</vt:lpstr>
      <vt:lpstr>Natural Language Processing – CountVectorizer Results </vt:lpstr>
      <vt:lpstr>Classification Modeling - Results</vt:lpstr>
      <vt:lpstr>In Conclusion…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Jay  Yee</dc:creator>
  <cp:lastModifiedBy>Jay  Yee</cp:lastModifiedBy>
  <cp:revision>11</cp:revision>
  <dcterms:created xsi:type="dcterms:W3CDTF">2022-02-22T05:28:13Z</dcterms:created>
  <dcterms:modified xsi:type="dcterms:W3CDTF">2022-02-23T02:42:02Z</dcterms:modified>
</cp:coreProperties>
</file>