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97" r:id="rId3"/>
    <p:sldId id="326" r:id="rId4"/>
    <p:sldId id="495" r:id="rId5"/>
    <p:sldId id="327" r:id="rId6"/>
    <p:sldId id="496" r:id="rId7"/>
    <p:sldId id="305" r:id="rId8"/>
    <p:sldId id="497" r:id="rId9"/>
    <p:sldId id="4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84E"/>
    <a:srgbClr val="FFC000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3D69E-E2A9-471D-877D-F497DCF04CD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2ED5A-862E-40A0-B3B6-8DC910459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7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25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67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2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23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02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84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3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80DA-D289-4C4B-95D0-6A440DFEC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4BE7A-71BC-47CC-AD37-B4518AC13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2826-07CD-4034-B5EA-35333F35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AB8A-7036-42AD-BB9A-FDDA51B85E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6F46-AEE0-48AC-BF89-F5FFFDF0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7C4E-D2B7-49EB-9A7F-1B83CFC9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4387-8F7F-4530-BBA5-C133C718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5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5D42-F96B-4812-954D-28068BD7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DB283-5401-4D08-AACC-E9B6C2B3C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5204-383A-4AE1-992E-ED446B73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AB8A-7036-42AD-BB9A-FDDA51B85E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AE85-0117-4ACA-8CBA-6880D6F5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6586-1465-4110-8F73-E3607241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4387-8F7F-4530-BBA5-C133C718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9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A5416-B769-4CDA-A5FE-28883F0C9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01B28-51ED-4721-8B70-C797DA695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FA770-8B80-4077-8E05-BD936026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AB8A-7036-42AD-BB9A-FDDA51B85E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EAF1-EC4F-4EF2-ACF5-99C65ED3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07721-90C8-43A6-AE33-7B9778D8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4387-8F7F-4530-BBA5-C133C718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9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line">
    <p:bg bwMode="blackWhite">
      <p:bgPr>
        <a:gradFill>
          <a:gsLst>
            <a:gs pos="0">
              <a:schemeClr val="tx2"/>
            </a:gs>
            <a:gs pos="100000">
              <a:srgbClr val="960B2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0677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  <a:latin typeface="+mn-lt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3733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8D54-7422-4B75-BE59-28FE263C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B387D-58A5-4049-8F30-55939A67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0794-39EB-47E1-B853-D2E3CD9C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AB8A-7036-42AD-BB9A-FDDA51B85E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BA5A8-4C39-4D20-B82F-24773DEC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628B-B043-4BB9-92BD-1B6C0DDF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4387-8F7F-4530-BBA5-C133C718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0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4A7D-9C8F-4441-A887-39583FF6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4D04F-CB56-4418-912B-59A88343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D272-145E-48A5-BB27-B7A1A2B0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AB8A-7036-42AD-BB9A-FDDA51B85E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E1255-15F6-4B56-8E25-4C13D495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91D29-F9A3-4D2C-A94F-DC87CCFD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4387-8F7F-4530-BBA5-C133C718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5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4743-470B-43AD-A5C7-F8C44D07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E28D-43D2-49DE-A489-3AC7B169C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5CB34-2AF3-47D6-8021-BEE87D92E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464B0-E6A8-4D75-AB38-F574D949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AB8A-7036-42AD-BB9A-FDDA51B85E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968D-62C7-4CB9-8AF0-2D871CAF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CBAD2-2AB7-4FB7-A640-34965F05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4387-8F7F-4530-BBA5-C133C718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4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64EE-A0D7-40E3-8EE2-F102F263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FDE2A-8C0B-4BDA-851D-CDA49890F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5FC11-2EA2-4C7A-9A70-4645A266F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BDF7F-437A-499D-BC26-3159BBA15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D1B2B-59BE-47EF-8B22-9AFC3BDBF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187CD-7A7C-45F7-AF86-300EF729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AB8A-7036-42AD-BB9A-FDDA51B85E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B5DAD-DEEF-448A-BB6B-EE2D7D70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C5EB0-2CA0-461D-BC7C-8F113305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4387-8F7F-4530-BBA5-C133C718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9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816F-CB08-42C9-9B0A-00A8CBDB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BB9D2-01B7-45FD-B558-EABB9EB2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AB8A-7036-42AD-BB9A-FDDA51B85E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4982C-4A7B-4132-829E-40234D4B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73DBF-4E9D-49DC-98C2-A054DE8B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4387-8F7F-4530-BBA5-C133C718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7D3A7-BA47-4396-B708-E9E1C662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AB8A-7036-42AD-BB9A-FDDA51B85E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B9037-A84F-4F65-8445-8161E868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CAE68-DA1F-4205-852C-464459B0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4387-8F7F-4530-BBA5-C133C718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7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A921-A9FC-48DC-B747-0B3EE059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BB89-581C-4D72-B692-83DD9BDC9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2D6FE-304B-4455-848B-8E556E520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73BC7-FCB8-4370-81AD-F42EF084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AB8A-7036-42AD-BB9A-FDDA51B85E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CEFB0-DC27-4961-988F-C8F4A1AF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337B-6D01-4995-9E6D-7C4E20BD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4387-8F7F-4530-BBA5-C133C718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65C4-F276-4BD4-995F-9434553E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D4865-2138-4327-A51B-E5703DF60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2293F-291A-45FA-A625-0088E79CF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C382A-A4B5-4AF0-9614-7E3F0ED7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AB8A-7036-42AD-BB9A-FDDA51B85E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8FD1E-52B2-4AE2-89D7-CF6ED00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B6654-C20C-4D8A-9D5A-CD699C58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4387-8F7F-4530-BBA5-C133C718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20914-8B98-4FED-BA69-6D909BC7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8E5AC-353E-4C6A-996B-61C3216A0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56B2E-7754-45D5-8C50-2854C07FB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7AB8A-7036-42AD-BB9A-FDDA51B85EFE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51869-B9AF-4243-968F-5D9806F35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BAF2D-2C91-4310-9AE4-26E2D8D4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4387-8F7F-4530-BBA5-C133C7188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08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cgText 1"/>
          <p:cNvSpPr txBox="1"/>
          <p:nvPr userDrawn="1">
            <p:custDataLst>
              <p:tags r:id="rId2"/>
            </p:custDataLst>
          </p:nvPr>
        </p:nvSpPr>
        <p:spPr>
          <a:xfrm>
            <a:off x="639248" y="3040042"/>
            <a:ext cx="7180497" cy="548640"/>
          </a:xfrm>
          <a:prstGeom prst="rect">
            <a:avLst/>
          </a:prstGeom>
          <a:noFill/>
          <a:ln cap="rnd">
            <a:noFill/>
          </a:ln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rebuchet MS" panose="020B0603020202020204" pitchFamily="34" charset="0"/>
              </a:rPr>
              <a:t>Metis – Data Science Flex Module 2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cap="rnd">
            <a:noFill/>
          </a:ln>
        </p:spPr>
        <p:txBody>
          <a:bodyPr/>
          <a:lstStyle/>
          <a:p>
            <a:r>
              <a:rPr lang="en-US" dirty="0">
                <a:latin typeface="+mj-lt"/>
              </a:rPr>
              <a:t>Regression (October 2021)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61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e4pContent1"/>
          <p:cNvSpPr txBox="1"/>
          <p:nvPr/>
        </p:nvSpPr>
        <p:spPr>
          <a:xfrm>
            <a:off x="630000" y="2089159"/>
            <a:ext cx="6864686" cy="3779182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>
            <a:defPPr>
              <a:defRPr lang="en-US"/>
            </a:defPPr>
            <a:lvl1pPr>
              <a:buSzPct val="100000"/>
              <a:buFont typeface="Trebuchet MS" panose="020B0603020202020204" pitchFamily="34" charset="0"/>
              <a:buChar char="​"/>
              <a:defRPr sz="1200">
                <a:solidFill>
                  <a:srgbClr val="000000"/>
                </a:solidFill>
                <a:latin typeface="Trebuchet MS" panose="020B0603020202020204" pitchFamily="34" charset="0"/>
                <a:cs typeface="Arial" pitchFamily="34" charset="0"/>
              </a:defRPr>
            </a:lvl1pPr>
            <a:lvl2pPr marL="324000" lvl="1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•"/>
              <a:defRPr sz="12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648000" lvl="2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–"/>
              <a:defRPr sz="12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0" lvl="3">
              <a:buSzPct val="100000"/>
              <a:buFont typeface="Trebuchet MS" panose="020B0603020202020204" pitchFamily="34" charset="0"/>
              <a:buChar char="​"/>
              <a:defRPr sz="1600">
                <a:solidFill>
                  <a:srgbClr val="C8102E"/>
                </a:solidFill>
                <a:latin typeface="Trebuchet MS" panose="020B0603020202020204" pitchFamily="34" charset="0"/>
              </a:defRPr>
            </a:lvl4pPr>
            <a:lvl5pPr marL="0" lvl="4">
              <a:buSzPct val="100000"/>
              <a:buFont typeface="Trebuchet MS" panose="020B0603020202020204" pitchFamily="34" charset="0"/>
              <a:buChar char="​"/>
              <a:defRPr sz="1600" b="1"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324000" lvl="5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•"/>
              <a:defRPr sz="1600"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0" lvl="6">
              <a:buSzPct val="100000"/>
              <a:buFont typeface="Trebuchet MS" panose="020B0603020202020204" pitchFamily="34" charset="0"/>
              <a:buChar char="​"/>
              <a:defRPr sz="4400"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0" lvl="7">
              <a:buSzPct val="100000"/>
              <a:buFont typeface="Trebuchet MS" panose="020B0603020202020204" pitchFamily="34" charset="0"/>
              <a:buChar char="​"/>
              <a:defRPr sz="5400">
                <a:solidFill>
                  <a:srgbClr val="C8102E"/>
                </a:solidFill>
                <a:latin typeface="Trebuchet MS" panose="020B0603020202020204" pitchFamily="34" charset="0"/>
              </a:defRPr>
            </a:lvl8pPr>
            <a:lvl9pPr marL="0" lvl="8">
              <a:buSzPct val="100000"/>
              <a:buFont typeface="Trebuchet MS" panose="020B0603020202020204" pitchFamily="34" charset="0"/>
              <a:buChar char="​"/>
              <a:defRPr sz="2400">
                <a:solidFill>
                  <a:srgbClr val="C8102E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66" name="ee4pContent2"/>
          <p:cNvSpPr txBox="1"/>
          <p:nvPr/>
        </p:nvSpPr>
        <p:spPr>
          <a:xfrm>
            <a:off x="628650" y="6052565"/>
            <a:ext cx="10662396" cy="21903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>
            <a:defPPr>
              <a:defRPr lang="en-US"/>
            </a:defPPr>
            <a:lvl1pPr>
              <a:buSzPct val="100000"/>
              <a:buFont typeface="Trebuchet MS" panose="020B0603020202020204" pitchFamily="34" charset="0"/>
              <a:buChar char="​"/>
              <a:defRPr sz="1200">
                <a:solidFill>
                  <a:srgbClr val="000000"/>
                </a:solidFill>
                <a:latin typeface="Trebuchet MS" panose="020B0603020202020204" pitchFamily="34" charset="0"/>
                <a:cs typeface="Arial" pitchFamily="34" charset="0"/>
              </a:defRPr>
            </a:lvl1pPr>
            <a:lvl2pPr marL="324000" lvl="1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•"/>
              <a:defRPr sz="12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648000" lvl="2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–"/>
              <a:defRPr sz="12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0" lvl="3">
              <a:buSzPct val="100000"/>
              <a:buFont typeface="Trebuchet MS" panose="020B0603020202020204" pitchFamily="34" charset="0"/>
              <a:buChar char="​"/>
              <a:defRPr sz="1600">
                <a:solidFill>
                  <a:srgbClr val="C8102E"/>
                </a:solidFill>
                <a:latin typeface="Trebuchet MS" panose="020B0603020202020204" pitchFamily="34" charset="0"/>
              </a:defRPr>
            </a:lvl4pPr>
            <a:lvl5pPr marL="0" lvl="4">
              <a:buSzPct val="100000"/>
              <a:buFont typeface="Trebuchet MS" panose="020B0603020202020204" pitchFamily="34" charset="0"/>
              <a:buChar char="​"/>
              <a:defRPr sz="1600" b="1"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324000" lvl="5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•"/>
              <a:defRPr sz="1600"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0" lvl="6">
              <a:buSzPct val="100000"/>
              <a:buFont typeface="Trebuchet MS" panose="020B0603020202020204" pitchFamily="34" charset="0"/>
              <a:buChar char="​"/>
              <a:defRPr sz="4400"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0" lvl="7">
              <a:buSzPct val="100000"/>
              <a:buFont typeface="Trebuchet MS" panose="020B0603020202020204" pitchFamily="34" charset="0"/>
              <a:buChar char="​"/>
              <a:defRPr sz="5400">
                <a:solidFill>
                  <a:srgbClr val="C8102E"/>
                </a:solidFill>
                <a:latin typeface="Trebuchet MS" panose="020B0603020202020204" pitchFamily="34" charset="0"/>
              </a:defRPr>
            </a:lvl8pPr>
            <a:lvl9pPr marL="0" lvl="8">
              <a:buSzPct val="100000"/>
              <a:buFont typeface="Trebuchet MS" panose="020B0603020202020204" pitchFamily="34" charset="0"/>
              <a:buChar char="​"/>
              <a:defRPr sz="2400">
                <a:solidFill>
                  <a:srgbClr val="C8102E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i="1" dirty="0">
                <a:solidFill>
                  <a:srgbClr val="808080"/>
                </a:solidFill>
              </a:rPr>
              <a:t>Source: https://www.nba.com/stats/teams/traditional/?sort=W_PCT&amp;dir=-1&amp;Season=2020-21&amp;SeasonType=Regular%20Season</a:t>
            </a:r>
            <a:r>
              <a:rPr lang="en-US" dirty="0">
                <a:solidFill>
                  <a:srgbClr val="808080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2583"/>
            <a:ext cx="10933350" cy="332399"/>
          </a:xfrm>
          <a:ln cap="rnd">
            <a:noFill/>
          </a:ln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Concept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561F9-F01C-49A3-8814-1225B8E33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00" y="1826764"/>
            <a:ext cx="10932000" cy="4242453"/>
          </a:xfrm>
          <a:prstGeom prst="rect">
            <a:avLst/>
          </a:prstGeom>
        </p:spPr>
      </p:pic>
      <p:sp>
        <p:nvSpPr>
          <p:cNvPr id="7" name="ee4pContent2">
            <a:extLst>
              <a:ext uri="{FF2B5EF4-FFF2-40B4-BE49-F238E27FC236}">
                <a16:creationId xmlns:a16="http://schemas.microsoft.com/office/drawing/2014/main" id="{29BA438E-3415-4051-AACE-61B08E4D538D}"/>
              </a:ext>
            </a:extLst>
          </p:cNvPr>
          <p:cNvSpPr txBox="1"/>
          <p:nvPr/>
        </p:nvSpPr>
        <p:spPr>
          <a:xfrm>
            <a:off x="628650" y="1476531"/>
            <a:ext cx="10662396" cy="21903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>
            <a:defPPr>
              <a:defRPr lang="en-US"/>
            </a:defPPr>
            <a:lvl1pPr>
              <a:buSzPct val="100000"/>
              <a:buFont typeface="Trebuchet MS" panose="020B0603020202020204" pitchFamily="34" charset="0"/>
              <a:buChar char="​"/>
              <a:defRPr sz="1200">
                <a:solidFill>
                  <a:srgbClr val="000000"/>
                </a:solidFill>
                <a:latin typeface="Trebuchet MS" panose="020B0603020202020204" pitchFamily="34" charset="0"/>
                <a:cs typeface="Arial" pitchFamily="34" charset="0"/>
              </a:defRPr>
            </a:lvl1pPr>
            <a:lvl2pPr marL="324000" lvl="1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•"/>
              <a:defRPr sz="12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648000" lvl="2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–"/>
              <a:defRPr sz="12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0" lvl="3">
              <a:buSzPct val="100000"/>
              <a:buFont typeface="Trebuchet MS" panose="020B0603020202020204" pitchFamily="34" charset="0"/>
              <a:buChar char="​"/>
              <a:defRPr sz="1600">
                <a:solidFill>
                  <a:srgbClr val="C8102E"/>
                </a:solidFill>
                <a:latin typeface="Trebuchet MS" panose="020B0603020202020204" pitchFamily="34" charset="0"/>
              </a:defRPr>
            </a:lvl4pPr>
            <a:lvl5pPr marL="0" lvl="4">
              <a:buSzPct val="100000"/>
              <a:buFont typeface="Trebuchet MS" panose="020B0603020202020204" pitchFamily="34" charset="0"/>
              <a:buChar char="​"/>
              <a:defRPr sz="1600" b="1"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324000" lvl="5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•"/>
              <a:defRPr sz="1600"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0" lvl="6">
              <a:buSzPct val="100000"/>
              <a:buFont typeface="Trebuchet MS" panose="020B0603020202020204" pitchFamily="34" charset="0"/>
              <a:buChar char="​"/>
              <a:defRPr sz="4400"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0" lvl="7">
              <a:buSzPct val="100000"/>
              <a:buFont typeface="Trebuchet MS" panose="020B0603020202020204" pitchFamily="34" charset="0"/>
              <a:buChar char="​"/>
              <a:defRPr sz="5400">
                <a:solidFill>
                  <a:srgbClr val="C8102E"/>
                </a:solidFill>
                <a:latin typeface="Trebuchet MS" panose="020B0603020202020204" pitchFamily="34" charset="0"/>
              </a:defRPr>
            </a:lvl8pPr>
            <a:lvl9pPr marL="0" lvl="8">
              <a:buSzPct val="100000"/>
              <a:buFont typeface="Trebuchet MS" panose="020B0603020202020204" pitchFamily="34" charset="0"/>
              <a:buChar char="​"/>
              <a:defRPr sz="2400">
                <a:solidFill>
                  <a:srgbClr val="C8102E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sz="1800" dirty="0"/>
              <a:t>Can you predict Win % for an NBA team based on their per game stats?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185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2583"/>
            <a:ext cx="10933350" cy="332399"/>
          </a:xfrm>
          <a:ln cap="rnd">
            <a:noFill/>
          </a:ln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Exploratory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4DAC2-C6DB-47A4-835E-422715614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87" y="1244446"/>
            <a:ext cx="10582275" cy="1847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628A08-87E5-4D7C-BCBD-623A084B743D}"/>
              </a:ext>
            </a:extLst>
          </p:cNvPr>
          <p:cNvSpPr/>
          <p:nvPr/>
        </p:nvSpPr>
        <p:spPr>
          <a:xfrm>
            <a:off x="4172505" y="1154097"/>
            <a:ext cx="603681" cy="206849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87CFB2-0A86-4035-AB74-A3209437DC4D}"/>
              </a:ext>
            </a:extLst>
          </p:cNvPr>
          <p:cNvGrpSpPr>
            <a:grpSpLocks noChangeAspect="1"/>
          </p:cNvGrpSpPr>
          <p:nvPr/>
        </p:nvGrpSpPr>
        <p:grpSpPr>
          <a:xfrm>
            <a:off x="5755748" y="3088433"/>
            <a:ext cx="680505" cy="681135"/>
            <a:chOff x="5273802" y="2606040"/>
            <a:chExt cx="1644397" cy="1645920"/>
          </a:xfrm>
        </p:grpSpPr>
        <p:sp>
          <p:nvSpPr>
            <p:cNvPr id="11" name="AutoShape 455">
              <a:extLst>
                <a:ext uri="{FF2B5EF4-FFF2-40B4-BE49-F238E27FC236}">
                  <a16:creationId xmlns:a16="http://schemas.microsoft.com/office/drawing/2014/main" id="{2DC8BE95-CFBD-43CC-9FAD-7ED3D8A11AF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2" y="2606040"/>
              <a:ext cx="1644397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6C78C3-AAA1-4957-AB1D-6A323D44811A}"/>
                </a:ext>
              </a:extLst>
            </p:cNvPr>
            <p:cNvGrpSpPr/>
            <p:nvPr/>
          </p:nvGrpSpPr>
          <p:grpSpPr>
            <a:xfrm>
              <a:off x="5694045" y="2841879"/>
              <a:ext cx="805053" cy="1175004"/>
              <a:chOff x="5694045" y="2841879"/>
              <a:chExt cx="805053" cy="1175004"/>
            </a:xfrm>
          </p:grpSpPr>
          <p:sp>
            <p:nvSpPr>
              <p:cNvPr id="13" name="Freeform 457">
                <a:extLst>
                  <a:ext uri="{FF2B5EF4-FFF2-40B4-BE49-F238E27FC236}">
                    <a16:creationId xmlns:a16="http://schemas.microsoft.com/office/drawing/2014/main" id="{DD024694-0345-4E2E-AC63-244D7E79FA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flipV="1">
                <a:off x="5694045" y="2841879"/>
                <a:ext cx="805053" cy="1175004"/>
              </a:xfrm>
              <a:custGeom>
                <a:avLst/>
                <a:gdLst>
                  <a:gd name="T0" fmla="*/ 426 w 1128"/>
                  <a:gd name="T1" fmla="*/ 1507 h 1645"/>
                  <a:gd name="T2" fmla="*/ 235 w 1128"/>
                  <a:gd name="T3" fmla="*/ 662 h 1645"/>
                  <a:gd name="T4" fmla="*/ 41 w 1128"/>
                  <a:gd name="T5" fmla="*/ 662 h 1645"/>
                  <a:gd name="T6" fmla="*/ 41 w 1128"/>
                  <a:gd name="T7" fmla="*/ 467 h 1645"/>
                  <a:gd name="T8" fmla="*/ 487 w 1128"/>
                  <a:gd name="T9" fmla="*/ 25 h 1645"/>
                  <a:gd name="T10" fmla="*/ 489 w 1128"/>
                  <a:gd name="T11" fmla="*/ 23 h 1645"/>
                  <a:gd name="T12" fmla="*/ 511 w 1128"/>
                  <a:gd name="T13" fmla="*/ 12 h 1645"/>
                  <a:gd name="T14" fmla="*/ 516 w 1128"/>
                  <a:gd name="T15" fmla="*/ 10 h 1645"/>
                  <a:gd name="T16" fmla="*/ 537 w 1128"/>
                  <a:gd name="T17" fmla="*/ 4 h 1645"/>
                  <a:gd name="T18" fmla="*/ 540 w 1128"/>
                  <a:gd name="T19" fmla="*/ 3 h 1645"/>
                  <a:gd name="T20" fmla="*/ 588 w 1128"/>
                  <a:gd name="T21" fmla="*/ 3 h 1645"/>
                  <a:gd name="T22" fmla="*/ 611 w 1128"/>
                  <a:gd name="T23" fmla="*/ 9 h 1645"/>
                  <a:gd name="T24" fmla="*/ 614 w 1128"/>
                  <a:gd name="T25" fmla="*/ 10 h 1645"/>
                  <a:gd name="T26" fmla="*/ 638 w 1128"/>
                  <a:gd name="T27" fmla="*/ 22 h 1645"/>
                  <a:gd name="T28" fmla="*/ 640 w 1128"/>
                  <a:gd name="T29" fmla="*/ 24 h 1645"/>
                  <a:gd name="T30" fmla="*/ 661 w 1128"/>
                  <a:gd name="T31" fmla="*/ 41 h 1645"/>
                  <a:gd name="T32" fmla="*/ 1128 w 1128"/>
                  <a:gd name="T33" fmla="*/ 565 h 1645"/>
                  <a:gd name="T34" fmla="*/ 990 w 1128"/>
                  <a:gd name="T35" fmla="*/ 702 h 1645"/>
                  <a:gd name="T36" fmla="*/ 702 w 1128"/>
                  <a:gd name="T37" fmla="*/ 471 h 1645"/>
                  <a:gd name="T38" fmla="*/ 564 w 1128"/>
                  <a:gd name="T39" fmla="*/ 1645 h 1645"/>
                  <a:gd name="T40" fmla="*/ 457 w 1128"/>
                  <a:gd name="T41" fmla="*/ 398 h 1645"/>
                  <a:gd name="T42" fmla="*/ 470 w 1128"/>
                  <a:gd name="T43" fmla="*/ 1507 h 1645"/>
                  <a:gd name="T44" fmla="*/ 658 w 1128"/>
                  <a:gd name="T45" fmla="*/ 1507 h 1645"/>
                  <a:gd name="T46" fmla="*/ 671 w 1128"/>
                  <a:gd name="T47" fmla="*/ 398 h 1645"/>
                  <a:gd name="T48" fmla="*/ 924 w 1128"/>
                  <a:gd name="T49" fmla="*/ 631 h 1645"/>
                  <a:gd name="T50" fmla="*/ 1056 w 1128"/>
                  <a:gd name="T51" fmla="*/ 631 h 1645"/>
                  <a:gd name="T52" fmla="*/ 1056 w 1128"/>
                  <a:gd name="T53" fmla="*/ 498 h 1645"/>
                  <a:gd name="T54" fmla="*/ 617 w 1128"/>
                  <a:gd name="T55" fmla="*/ 61 h 1645"/>
                  <a:gd name="T56" fmla="*/ 614 w 1128"/>
                  <a:gd name="T57" fmla="*/ 60 h 1645"/>
                  <a:gd name="T58" fmla="*/ 598 w 1128"/>
                  <a:gd name="T59" fmla="*/ 51 h 1645"/>
                  <a:gd name="T60" fmla="*/ 582 w 1128"/>
                  <a:gd name="T61" fmla="*/ 47 h 1645"/>
                  <a:gd name="T62" fmla="*/ 548 w 1128"/>
                  <a:gd name="T63" fmla="*/ 46 h 1645"/>
                  <a:gd name="T64" fmla="*/ 546 w 1128"/>
                  <a:gd name="T65" fmla="*/ 47 h 1645"/>
                  <a:gd name="T66" fmla="*/ 530 w 1128"/>
                  <a:gd name="T67" fmla="*/ 51 h 1645"/>
                  <a:gd name="T68" fmla="*/ 528 w 1128"/>
                  <a:gd name="T69" fmla="*/ 52 h 1645"/>
                  <a:gd name="T70" fmla="*/ 513 w 1128"/>
                  <a:gd name="T71" fmla="*/ 60 h 1645"/>
                  <a:gd name="T72" fmla="*/ 498 w 1128"/>
                  <a:gd name="T73" fmla="*/ 72 h 1645"/>
                  <a:gd name="T74" fmla="*/ 44 w 1128"/>
                  <a:gd name="T75" fmla="*/ 565 h 1645"/>
                  <a:gd name="T76" fmla="*/ 138 w 1128"/>
                  <a:gd name="T77" fmla="*/ 658 h 1645"/>
                  <a:gd name="T78" fmla="*/ 433 w 1128"/>
                  <a:gd name="T79" fmla="*/ 403 h 1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128" h="1645">
                    <a:moveTo>
                      <a:pt x="564" y="1645"/>
                    </a:moveTo>
                    <a:cubicBezTo>
                      <a:pt x="488" y="1645"/>
                      <a:pt x="426" y="1583"/>
                      <a:pt x="426" y="1507"/>
                    </a:cubicBezTo>
                    <a:cubicBezTo>
                      <a:pt x="426" y="471"/>
                      <a:pt x="426" y="471"/>
                      <a:pt x="426" y="471"/>
                    </a:cubicBezTo>
                    <a:cubicBezTo>
                      <a:pt x="235" y="662"/>
                      <a:pt x="235" y="662"/>
                      <a:pt x="235" y="662"/>
                    </a:cubicBezTo>
                    <a:cubicBezTo>
                      <a:pt x="209" y="688"/>
                      <a:pt x="175" y="702"/>
                      <a:pt x="138" y="702"/>
                    </a:cubicBezTo>
                    <a:cubicBezTo>
                      <a:pt x="101" y="702"/>
                      <a:pt x="67" y="688"/>
                      <a:pt x="41" y="662"/>
                    </a:cubicBezTo>
                    <a:cubicBezTo>
                      <a:pt x="15" y="636"/>
                      <a:pt x="0" y="602"/>
                      <a:pt x="0" y="565"/>
                    </a:cubicBezTo>
                    <a:cubicBezTo>
                      <a:pt x="0" y="528"/>
                      <a:pt x="15" y="493"/>
                      <a:pt x="41" y="467"/>
                    </a:cubicBezTo>
                    <a:cubicBezTo>
                      <a:pt x="467" y="41"/>
                      <a:pt x="467" y="41"/>
                      <a:pt x="467" y="41"/>
                    </a:cubicBezTo>
                    <a:cubicBezTo>
                      <a:pt x="473" y="35"/>
                      <a:pt x="479" y="30"/>
                      <a:pt x="487" y="25"/>
                    </a:cubicBezTo>
                    <a:cubicBezTo>
                      <a:pt x="488" y="24"/>
                      <a:pt x="488" y="24"/>
                      <a:pt x="488" y="24"/>
                    </a:cubicBezTo>
                    <a:cubicBezTo>
                      <a:pt x="489" y="23"/>
                      <a:pt x="489" y="23"/>
                      <a:pt x="489" y="23"/>
                    </a:cubicBezTo>
                    <a:cubicBezTo>
                      <a:pt x="490" y="22"/>
                      <a:pt x="490" y="22"/>
                      <a:pt x="490" y="22"/>
                    </a:cubicBezTo>
                    <a:cubicBezTo>
                      <a:pt x="497" y="18"/>
                      <a:pt x="504" y="15"/>
                      <a:pt x="511" y="12"/>
                    </a:cubicBezTo>
                    <a:cubicBezTo>
                      <a:pt x="514" y="10"/>
                      <a:pt x="514" y="10"/>
                      <a:pt x="514" y="10"/>
                    </a:cubicBezTo>
                    <a:cubicBezTo>
                      <a:pt x="514" y="10"/>
                      <a:pt x="515" y="10"/>
                      <a:pt x="516" y="10"/>
                    </a:cubicBezTo>
                    <a:cubicBezTo>
                      <a:pt x="516" y="9"/>
                      <a:pt x="516" y="9"/>
                      <a:pt x="516" y="9"/>
                    </a:cubicBezTo>
                    <a:cubicBezTo>
                      <a:pt x="523" y="7"/>
                      <a:pt x="530" y="5"/>
                      <a:pt x="537" y="4"/>
                    </a:cubicBezTo>
                    <a:cubicBezTo>
                      <a:pt x="539" y="3"/>
                      <a:pt x="539" y="3"/>
                      <a:pt x="539" y="3"/>
                    </a:cubicBezTo>
                    <a:cubicBezTo>
                      <a:pt x="539" y="3"/>
                      <a:pt x="540" y="3"/>
                      <a:pt x="540" y="3"/>
                    </a:cubicBezTo>
                    <a:cubicBezTo>
                      <a:pt x="540" y="3"/>
                      <a:pt x="540" y="3"/>
                      <a:pt x="540" y="3"/>
                    </a:cubicBezTo>
                    <a:cubicBezTo>
                      <a:pt x="556" y="0"/>
                      <a:pt x="572" y="0"/>
                      <a:pt x="588" y="3"/>
                    </a:cubicBezTo>
                    <a:cubicBezTo>
                      <a:pt x="591" y="4"/>
                      <a:pt x="591" y="4"/>
                      <a:pt x="591" y="4"/>
                    </a:cubicBezTo>
                    <a:cubicBezTo>
                      <a:pt x="598" y="5"/>
                      <a:pt x="605" y="7"/>
                      <a:pt x="611" y="9"/>
                    </a:cubicBezTo>
                    <a:cubicBezTo>
                      <a:pt x="612" y="10"/>
                      <a:pt x="612" y="10"/>
                      <a:pt x="612" y="10"/>
                    </a:cubicBezTo>
                    <a:cubicBezTo>
                      <a:pt x="613" y="10"/>
                      <a:pt x="614" y="10"/>
                      <a:pt x="614" y="10"/>
                    </a:cubicBezTo>
                    <a:cubicBezTo>
                      <a:pt x="617" y="12"/>
                      <a:pt x="617" y="12"/>
                      <a:pt x="617" y="12"/>
                    </a:cubicBezTo>
                    <a:cubicBezTo>
                      <a:pt x="624" y="15"/>
                      <a:pt x="631" y="18"/>
                      <a:pt x="638" y="22"/>
                    </a:cubicBezTo>
                    <a:cubicBezTo>
                      <a:pt x="639" y="23"/>
                      <a:pt x="639" y="23"/>
                      <a:pt x="639" y="23"/>
                    </a:cubicBezTo>
                    <a:cubicBezTo>
                      <a:pt x="639" y="23"/>
                      <a:pt x="639" y="23"/>
                      <a:pt x="640" y="24"/>
                    </a:cubicBezTo>
                    <a:cubicBezTo>
                      <a:pt x="642" y="25"/>
                      <a:pt x="642" y="25"/>
                      <a:pt x="642" y="25"/>
                    </a:cubicBezTo>
                    <a:cubicBezTo>
                      <a:pt x="649" y="30"/>
                      <a:pt x="655" y="35"/>
                      <a:pt x="661" y="41"/>
                    </a:cubicBezTo>
                    <a:cubicBezTo>
                      <a:pt x="1087" y="467"/>
                      <a:pt x="1087" y="467"/>
                      <a:pt x="1087" y="467"/>
                    </a:cubicBezTo>
                    <a:cubicBezTo>
                      <a:pt x="1113" y="493"/>
                      <a:pt x="1128" y="528"/>
                      <a:pt x="1128" y="565"/>
                    </a:cubicBezTo>
                    <a:cubicBezTo>
                      <a:pt x="1128" y="602"/>
                      <a:pt x="1113" y="636"/>
                      <a:pt x="1087" y="662"/>
                    </a:cubicBezTo>
                    <a:cubicBezTo>
                      <a:pt x="1061" y="688"/>
                      <a:pt x="1027" y="702"/>
                      <a:pt x="990" y="702"/>
                    </a:cubicBezTo>
                    <a:cubicBezTo>
                      <a:pt x="953" y="702"/>
                      <a:pt x="919" y="688"/>
                      <a:pt x="893" y="662"/>
                    </a:cubicBezTo>
                    <a:cubicBezTo>
                      <a:pt x="702" y="471"/>
                      <a:pt x="702" y="471"/>
                      <a:pt x="702" y="471"/>
                    </a:cubicBezTo>
                    <a:cubicBezTo>
                      <a:pt x="702" y="1507"/>
                      <a:pt x="702" y="1507"/>
                      <a:pt x="702" y="1507"/>
                    </a:cubicBezTo>
                    <a:cubicBezTo>
                      <a:pt x="702" y="1583"/>
                      <a:pt x="640" y="1645"/>
                      <a:pt x="564" y="1645"/>
                    </a:cubicBezTo>
                    <a:close/>
                    <a:moveTo>
                      <a:pt x="448" y="396"/>
                    </a:moveTo>
                    <a:cubicBezTo>
                      <a:pt x="451" y="396"/>
                      <a:pt x="454" y="397"/>
                      <a:pt x="457" y="398"/>
                    </a:cubicBezTo>
                    <a:cubicBezTo>
                      <a:pt x="465" y="401"/>
                      <a:pt x="470" y="409"/>
                      <a:pt x="470" y="418"/>
                    </a:cubicBezTo>
                    <a:cubicBezTo>
                      <a:pt x="470" y="1507"/>
                      <a:pt x="470" y="1507"/>
                      <a:pt x="470" y="1507"/>
                    </a:cubicBezTo>
                    <a:cubicBezTo>
                      <a:pt x="470" y="1559"/>
                      <a:pt x="512" y="1601"/>
                      <a:pt x="564" y="1601"/>
                    </a:cubicBezTo>
                    <a:cubicBezTo>
                      <a:pt x="616" y="1601"/>
                      <a:pt x="658" y="1559"/>
                      <a:pt x="658" y="1507"/>
                    </a:cubicBezTo>
                    <a:cubicBezTo>
                      <a:pt x="658" y="418"/>
                      <a:pt x="658" y="418"/>
                      <a:pt x="658" y="418"/>
                    </a:cubicBezTo>
                    <a:cubicBezTo>
                      <a:pt x="658" y="409"/>
                      <a:pt x="663" y="401"/>
                      <a:pt x="671" y="398"/>
                    </a:cubicBezTo>
                    <a:cubicBezTo>
                      <a:pt x="680" y="394"/>
                      <a:pt x="689" y="396"/>
                      <a:pt x="695" y="403"/>
                    </a:cubicBezTo>
                    <a:cubicBezTo>
                      <a:pt x="924" y="631"/>
                      <a:pt x="924" y="631"/>
                      <a:pt x="924" y="631"/>
                    </a:cubicBezTo>
                    <a:cubicBezTo>
                      <a:pt x="941" y="649"/>
                      <a:pt x="965" y="658"/>
                      <a:pt x="990" y="658"/>
                    </a:cubicBezTo>
                    <a:cubicBezTo>
                      <a:pt x="1015" y="658"/>
                      <a:pt x="1039" y="649"/>
                      <a:pt x="1056" y="631"/>
                    </a:cubicBezTo>
                    <a:cubicBezTo>
                      <a:pt x="1074" y="613"/>
                      <a:pt x="1084" y="590"/>
                      <a:pt x="1084" y="565"/>
                    </a:cubicBezTo>
                    <a:cubicBezTo>
                      <a:pt x="1084" y="540"/>
                      <a:pt x="1074" y="516"/>
                      <a:pt x="1056" y="498"/>
                    </a:cubicBezTo>
                    <a:cubicBezTo>
                      <a:pt x="630" y="72"/>
                      <a:pt x="630" y="72"/>
                      <a:pt x="630" y="72"/>
                    </a:cubicBezTo>
                    <a:cubicBezTo>
                      <a:pt x="626" y="68"/>
                      <a:pt x="622" y="65"/>
                      <a:pt x="617" y="61"/>
                    </a:cubicBezTo>
                    <a:cubicBezTo>
                      <a:pt x="615" y="60"/>
                      <a:pt x="615" y="60"/>
                      <a:pt x="615" y="60"/>
                    </a:cubicBezTo>
                    <a:cubicBezTo>
                      <a:pt x="615" y="60"/>
                      <a:pt x="615" y="60"/>
                      <a:pt x="614" y="60"/>
                    </a:cubicBezTo>
                    <a:cubicBezTo>
                      <a:pt x="610" y="57"/>
                      <a:pt x="605" y="54"/>
                      <a:pt x="600" y="52"/>
                    </a:cubicBezTo>
                    <a:cubicBezTo>
                      <a:pt x="598" y="51"/>
                      <a:pt x="598" y="51"/>
                      <a:pt x="598" y="51"/>
                    </a:cubicBezTo>
                    <a:cubicBezTo>
                      <a:pt x="597" y="51"/>
                      <a:pt x="597" y="51"/>
                      <a:pt x="597" y="51"/>
                    </a:cubicBezTo>
                    <a:cubicBezTo>
                      <a:pt x="592" y="49"/>
                      <a:pt x="587" y="48"/>
                      <a:pt x="582" y="47"/>
                    </a:cubicBezTo>
                    <a:cubicBezTo>
                      <a:pt x="580" y="46"/>
                      <a:pt x="580" y="46"/>
                      <a:pt x="580" y="46"/>
                    </a:cubicBezTo>
                    <a:cubicBezTo>
                      <a:pt x="570" y="45"/>
                      <a:pt x="559" y="45"/>
                      <a:pt x="548" y="46"/>
                    </a:cubicBezTo>
                    <a:cubicBezTo>
                      <a:pt x="548" y="46"/>
                      <a:pt x="547" y="46"/>
                      <a:pt x="547" y="47"/>
                    </a:cubicBezTo>
                    <a:cubicBezTo>
                      <a:pt x="546" y="47"/>
                      <a:pt x="546" y="47"/>
                      <a:pt x="546" y="47"/>
                    </a:cubicBezTo>
                    <a:cubicBezTo>
                      <a:pt x="541" y="48"/>
                      <a:pt x="536" y="49"/>
                      <a:pt x="531" y="51"/>
                    </a:cubicBezTo>
                    <a:cubicBezTo>
                      <a:pt x="531" y="51"/>
                      <a:pt x="531" y="51"/>
                      <a:pt x="530" y="51"/>
                    </a:cubicBezTo>
                    <a:cubicBezTo>
                      <a:pt x="530" y="51"/>
                      <a:pt x="530" y="51"/>
                      <a:pt x="530" y="51"/>
                    </a:cubicBezTo>
                    <a:cubicBezTo>
                      <a:pt x="528" y="52"/>
                      <a:pt x="528" y="52"/>
                      <a:pt x="528" y="52"/>
                    </a:cubicBezTo>
                    <a:cubicBezTo>
                      <a:pt x="523" y="54"/>
                      <a:pt x="518" y="57"/>
                      <a:pt x="514" y="60"/>
                    </a:cubicBezTo>
                    <a:cubicBezTo>
                      <a:pt x="513" y="60"/>
                      <a:pt x="513" y="60"/>
                      <a:pt x="513" y="60"/>
                    </a:cubicBezTo>
                    <a:cubicBezTo>
                      <a:pt x="512" y="61"/>
                      <a:pt x="512" y="61"/>
                      <a:pt x="512" y="61"/>
                    </a:cubicBezTo>
                    <a:cubicBezTo>
                      <a:pt x="506" y="65"/>
                      <a:pt x="502" y="68"/>
                      <a:pt x="498" y="72"/>
                    </a:cubicBezTo>
                    <a:cubicBezTo>
                      <a:pt x="72" y="498"/>
                      <a:pt x="72" y="498"/>
                      <a:pt x="72" y="498"/>
                    </a:cubicBezTo>
                    <a:cubicBezTo>
                      <a:pt x="54" y="516"/>
                      <a:pt x="44" y="540"/>
                      <a:pt x="44" y="565"/>
                    </a:cubicBezTo>
                    <a:cubicBezTo>
                      <a:pt x="44" y="590"/>
                      <a:pt x="54" y="613"/>
                      <a:pt x="72" y="631"/>
                    </a:cubicBezTo>
                    <a:cubicBezTo>
                      <a:pt x="89" y="649"/>
                      <a:pt x="113" y="658"/>
                      <a:pt x="138" y="658"/>
                    </a:cubicBezTo>
                    <a:cubicBezTo>
                      <a:pt x="163" y="658"/>
                      <a:pt x="187" y="649"/>
                      <a:pt x="204" y="631"/>
                    </a:cubicBezTo>
                    <a:cubicBezTo>
                      <a:pt x="433" y="403"/>
                      <a:pt x="433" y="403"/>
                      <a:pt x="433" y="403"/>
                    </a:cubicBezTo>
                    <a:cubicBezTo>
                      <a:pt x="437" y="398"/>
                      <a:pt x="443" y="396"/>
                      <a:pt x="448" y="396"/>
                    </a:cubicBezTo>
                    <a:close/>
                  </a:path>
                </a:pathLst>
              </a:custGeom>
              <a:solidFill>
                <a:srgbClr val="6407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14" name="Freeform 458">
                <a:extLst>
                  <a:ext uri="{FF2B5EF4-FFF2-40B4-BE49-F238E27FC236}">
                    <a16:creationId xmlns:a16="http://schemas.microsoft.com/office/drawing/2014/main" id="{EF1A0361-12DF-4A65-AB27-F0A3217EFFE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756910" y="2902458"/>
                <a:ext cx="679704" cy="1050798"/>
              </a:xfrm>
              <a:custGeom>
                <a:avLst/>
                <a:gdLst>
                  <a:gd name="T0" fmla="*/ 471 w 952"/>
                  <a:gd name="T1" fmla="*/ 1468 h 1471"/>
                  <a:gd name="T2" fmla="*/ 426 w 952"/>
                  <a:gd name="T3" fmla="*/ 1417 h 1471"/>
                  <a:gd name="T4" fmla="*/ 426 w 952"/>
                  <a:gd name="T5" fmla="*/ 307 h 1471"/>
                  <a:gd name="T6" fmla="*/ 330 w 952"/>
                  <a:gd name="T7" fmla="*/ 266 h 1471"/>
                  <a:gd name="T8" fmla="*/ 85 w 952"/>
                  <a:gd name="T9" fmla="*/ 511 h 1471"/>
                  <a:gd name="T10" fmla="*/ 50 w 952"/>
                  <a:gd name="T11" fmla="*/ 525 h 1471"/>
                  <a:gd name="T12" fmla="*/ 15 w 952"/>
                  <a:gd name="T13" fmla="*/ 511 h 1471"/>
                  <a:gd name="T14" fmla="*/ 0 w 952"/>
                  <a:gd name="T15" fmla="*/ 476 h 1471"/>
                  <a:gd name="T16" fmla="*/ 15 w 952"/>
                  <a:gd name="T17" fmla="*/ 441 h 1471"/>
                  <a:gd name="T18" fmla="*/ 441 w 952"/>
                  <a:gd name="T19" fmla="*/ 15 h 1471"/>
                  <a:gd name="T20" fmla="*/ 448 w 952"/>
                  <a:gd name="T21" fmla="*/ 9 h 1471"/>
                  <a:gd name="T22" fmla="*/ 449 w 952"/>
                  <a:gd name="T23" fmla="*/ 8 h 1471"/>
                  <a:gd name="T24" fmla="*/ 457 w 952"/>
                  <a:gd name="T25" fmla="*/ 4 h 1471"/>
                  <a:gd name="T26" fmla="*/ 458 w 952"/>
                  <a:gd name="T27" fmla="*/ 3 h 1471"/>
                  <a:gd name="T28" fmla="*/ 459 w 952"/>
                  <a:gd name="T29" fmla="*/ 3 h 1471"/>
                  <a:gd name="T30" fmla="*/ 466 w 952"/>
                  <a:gd name="T31" fmla="*/ 1 h 1471"/>
                  <a:gd name="T32" fmla="*/ 467 w 952"/>
                  <a:gd name="T33" fmla="*/ 1 h 1471"/>
                  <a:gd name="T34" fmla="*/ 476 w 952"/>
                  <a:gd name="T35" fmla="*/ 0 h 1471"/>
                  <a:gd name="T36" fmla="*/ 484 w 952"/>
                  <a:gd name="T37" fmla="*/ 1 h 1471"/>
                  <a:gd name="T38" fmla="*/ 486 w 952"/>
                  <a:gd name="T39" fmla="*/ 1 h 1471"/>
                  <a:gd name="T40" fmla="*/ 493 w 952"/>
                  <a:gd name="T41" fmla="*/ 3 h 1471"/>
                  <a:gd name="T42" fmla="*/ 494 w 952"/>
                  <a:gd name="T43" fmla="*/ 4 h 1471"/>
                  <a:gd name="T44" fmla="*/ 496 w 952"/>
                  <a:gd name="T45" fmla="*/ 4 h 1471"/>
                  <a:gd name="T46" fmla="*/ 503 w 952"/>
                  <a:gd name="T47" fmla="*/ 8 h 1471"/>
                  <a:gd name="T48" fmla="*/ 504 w 952"/>
                  <a:gd name="T49" fmla="*/ 9 h 1471"/>
                  <a:gd name="T50" fmla="*/ 511 w 952"/>
                  <a:gd name="T51" fmla="*/ 15 h 1471"/>
                  <a:gd name="T52" fmla="*/ 937 w 952"/>
                  <a:gd name="T53" fmla="*/ 441 h 1471"/>
                  <a:gd name="T54" fmla="*/ 952 w 952"/>
                  <a:gd name="T55" fmla="*/ 476 h 1471"/>
                  <a:gd name="T56" fmla="*/ 938 w 952"/>
                  <a:gd name="T57" fmla="*/ 510 h 1471"/>
                  <a:gd name="T58" fmla="*/ 901 w 952"/>
                  <a:gd name="T59" fmla="*/ 525 h 1471"/>
                  <a:gd name="T60" fmla="*/ 866 w 952"/>
                  <a:gd name="T61" fmla="*/ 510 h 1471"/>
                  <a:gd name="T62" fmla="*/ 622 w 952"/>
                  <a:gd name="T63" fmla="*/ 266 h 1471"/>
                  <a:gd name="T64" fmla="*/ 526 w 952"/>
                  <a:gd name="T65" fmla="*/ 307 h 1471"/>
                  <a:gd name="T66" fmla="*/ 526 w 952"/>
                  <a:gd name="T67" fmla="*/ 1418 h 1471"/>
                  <a:gd name="T68" fmla="*/ 471 w 952"/>
                  <a:gd name="T69" fmla="*/ 1468 h 1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52" h="1471">
                    <a:moveTo>
                      <a:pt x="471" y="1468"/>
                    </a:moveTo>
                    <a:cubicBezTo>
                      <a:pt x="445" y="1465"/>
                      <a:pt x="426" y="1443"/>
                      <a:pt x="426" y="1417"/>
                    </a:cubicBezTo>
                    <a:cubicBezTo>
                      <a:pt x="426" y="307"/>
                      <a:pt x="426" y="307"/>
                      <a:pt x="426" y="307"/>
                    </a:cubicBezTo>
                    <a:cubicBezTo>
                      <a:pt x="426" y="256"/>
                      <a:pt x="365" y="231"/>
                      <a:pt x="330" y="266"/>
                    </a:cubicBezTo>
                    <a:cubicBezTo>
                      <a:pt x="85" y="511"/>
                      <a:pt x="85" y="511"/>
                      <a:pt x="85" y="511"/>
                    </a:cubicBezTo>
                    <a:cubicBezTo>
                      <a:pt x="76" y="520"/>
                      <a:pt x="63" y="526"/>
                      <a:pt x="50" y="525"/>
                    </a:cubicBezTo>
                    <a:cubicBezTo>
                      <a:pt x="37" y="525"/>
                      <a:pt x="24" y="520"/>
                      <a:pt x="15" y="511"/>
                    </a:cubicBezTo>
                    <a:cubicBezTo>
                      <a:pt x="5" y="501"/>
                      <a:pt x="0" y="489"/>
                      <a:pt x="0" y="476"/>
                    </a:cubicBezTo>
                    <a:cubicBezTo>
                      <a:pt x="0" y="462"/>
                      <a:pt x="5" y="450"/>
                      <a:pt x="15" y="441"/>
                    </a:cubicBezTo>
                    <a:cubicBezTo>
                      <a:pt x="441" y="15"/>
                      <a:pt x="441" y="15"/>
                      <a:pt x="441" y="15"/>
                    </a:cubicBezTo>
                    <a:cubicBezTo>
                      <a:pt x="443" y="12"/>
                      <a:pt x="445" y="10"/>
                      <a:pt x="448" y="9"/>
                    </a:cubicBezTo>
                    <a:cubicBezTo>
                      <a:pt x="449" y="8"/>
                      <a:pt x="449" y="8"/>
                      <a:pt x="449" y="8"/>
                    </a:cubicBezTo>
                    <a:cubicBezTo>
                      <a:pt x="452" y="6"/>
                      <a:pt x="454" y="5"/>
                      <a:pt x="457" y="4"/>
                    </a:cubicBezTo>
                    <a:cubicBezTo>
                      <a:pt x="458" y="3"/>
                      <a:pt x="458" y="3"/>
                      <a:pt x="458" y="3"/>
                    </a:cubicBezTo>
                    <a:cubicBezTo>
                      <a:pt x="459" y="3"/>
                      <a:pt x="459" y="3"/>
                      <a:pt x="459" y="3"/>
                    </a:cubicBezTo>
                    <a:cubicBezTo>
                      <a:pt x="462" y="2"/>
                      <a:pt x="464" y="1"/>
                      <a:pt x="466" y="1"/>
                    </a:cubicBezTo>
                    <a:cubicBezTo>
                      <a:pt x="467" y="1"/>
                      <a:pt x="467" y="1"/>
                      <a:pt x="467" y="1"/>
                    </a:cubicBezTo>
                    <a:cubicBezTo>
                      <a:pt x="470" y="0"/>
                      <a:pt x="473" y="0"/>
                      <a:pt x="476" y="0"/>
                    </a:cubicBezTo>
                    <a:cubicBezTo>
                      <a:pt x="479" y="0"/>
                      <a:pt x="482" y="0"/>
                      <a:pt x="484" y="1"/>
                    </a:cubicBezTo>
                    <a:cubicBezTo>
                      <a:pt x="486" y="1"/>
                      <a:pt x="486" y="1"/>
                      <a:pt x="486" y="1"/>
                    </a:cubicBezTo>
                    <a:cubicBezTo>
                      <a:pt x="488" y="2"/>
                      <a:pt x="491" y="2"/>
                      <a:pt x="493" y="3"/>
                    </a:cubicBezTo>
                    <a:cubicBezTo>
                      <a:pt x="494" y="4"/>
                      <a:pt x="494" y="4"/>
                      <a:pt x="494" y="4"/>
                    </a:cubicBezTo>
                    <a:cubicBezTo>
                      <a:pt x="496" y="4"/>
                      <a:pt x="496" y="4"/>
                      <a:pt x="496" y="4"/>
                    </a:cubicBezTo>
                    <a:cubicBezTo>
                      <a:pt x="498" y="5"/>
                      <a:pt x="501" y="6"/>
                      <a:pt x="503" y="8"/>
                    </a:cubicBezTo>
                    <a:cubicBezTo>
                      <a:pt x="504" y="9"/>
                      <a:pt x="504" y="9"/>
                      <a:pt x="504" y="9"/>
                    </a:cubicBezTo>
                    <a:cubicBezTo>
                      <a:pt x="507" y="10"/>
                      <a:pt x="509" y="12"/>
                      <a:pt x="511" y="15"/>
                    </a:cubicBezTo>
                    <a:cubicBezTo>
                      <a:pt x="937" y="441"/>
                      <a:pt x="937" y="441"/>
                      <a:pt x="937" y="441"/>
                    </a:cubicBezTo>
                    <a:cubicBezTo>
                      <a:pt x="947" y="450"/>
                      <a:pt x="952" y="462"/>
                      <a:pt x="952" y="476"/>
                    </a:cubicBezTo>
                    <a:cubicBezTo>
                      <a:pt x="952" y="489"/>
                      <a:pt x="947" y="501"/>
                      <a:pt x="938" y="510"/>
                    </a:cubicBezTo>
                    <a:cubicBezTo>
                      <a:pt x="928" y="521"/>
                      <a:pt x="915" y="526"/>
                      <a:pt x="901" y="525"/>
                    </a:cubicBezTo>
                    <a:cubicBezTo>
                      <a:pt x="888" y="525"/>
                      <a:pt x="875" y="519"/>
                      <a:pt x="866" y="510"/>
                    </a:cubicBezTo>
                    <a:cubicBezTo>
                      <a:pt x="622" y="266"/>
                      <a:pt x="622" y="266"/>
                      <a:pt x="622" y="266"/>
                    </a:cubicBezTo>
                    <a:cubicBezTo>
                      <a:pt x="587" y="231"/>
                      <a:pt x="526" y="256"/>
                      <a:pt x="526" y="307"/>
                    </a:cubicBezTo>
                    <a:cubicBezTo>
                      <a:pt x="526" y="1418"/>
                      <a:pt x="526" y="1418"/>
                      <a:pt x="526" y="1418"/>
                    </a:cubicBezTo>
                    <a:cubicBezTo>
                      <a:pt x="526" y="1447"/>
                      <a:pt x="501" y="1471"/>
                      <a:pt x="471" y="1468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CF52570-59A9-407B-ACAF-94A9F3078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824" y="4114522"/>
            <a:ext cx="6477000" cy="17716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F73359-C17A-425E-91F0-2D7A094B8F17}"/>
              </a:ext>
            </a:extLst>
          </p:cNvPr>
          <p:cNvSpPr/>
          <p:nvPr/>
        </p:nvSpPr>
        <p:spPr>
          <a:xfrm>
            <a:off x="3135297" y="3966098"/>
            <a:ext cx="603681" cy="206849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e4pContent2">
            <a:extLst>
              <a:ext uri="{FF2B5EF4-FFF2-40B4-BE49-F238E27FC236}">
                <a16:creationId xmlns:a16="http://schemas.microsoft.com/office/drawing/2014/main" id="{EABEB77B-C405-409B-A579-56E4AAB282A5}"/>
              </a:ext>
            </a:extLst>
          </p:cNvPr>
          <p:cNvSpPr txBox="1"/>
          <p:nvPr/>
        </p:nvSpPr>
        <p:spPr>
          <a:xfrm>
            <a:off x="804187" y="3182645"/>
            <a:ext cx="5798644" cy="281552"/>
          </a:xfrm>
          <a:prstGeom prst="rect">
            <a:avLst/>
          </a:prstGeom>
        </p:spPr>
        <p:txBody>
          <a:bodyPr vert="horz" wrap="square" lIns="0" tIns="0" rIns="0" bIns="0" rtlCol="0" anchorCtr="0">
            <a:spAutoFit/>
          </a:bodyPr>
          <a:lstStyle>
            <a:lvl1pPr lvl="0" indent="0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284400" lvl="1" indent="-1728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511200" lvl="2" indent="-165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smtClean="0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269875" lvl="5" indent="-152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baseline="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aseline="0" smtClean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aseline="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sz="1800" dirty="0"/>
              <a:t>28 Features</a:t>
            </a:r>
          </a:p>
        </p:txBody>
      </p:sp>
      <p:sp>
        <p:nvSpPr>
          <p:cNvPr id="19" name="ee4pContent2">
            <a:extLst>
              <a:ext uri="{FF2B5EF4-FFF2-40B4-BE49-F238E27FC236}">
                <a16:creationId xmlns:a16="http://schemas.microsoft.com/office/drawing/2014/main" id="{A1F88D8D-A426-47BE-8435-CF8E81675030}"/>
              </a:ext>
            </a:extLst>
          </p:cNvPr>
          <p:cNvSpPr txBox="1"/>
          <p:nvPr/>
        </p:nvSpPr>
        <p:spPr>
          <a:xfrm>
            <a:off x="2856824" y="6042243"/>
            <a:ext cx="5798644" cy="281552"/>
          </a:xfrm>
          <a:prstGeom prst="rect">
            <a:avLst/>
          </a:prstGeom>
        </p:spPr>
        <p:txBody>
          <a:bodyPr vert="horz" wrap="square" lIns="0" tIns="0" rIns="0" bIns="0" rtlCol="0" anchorCtr="0">
            <a:spAutoFit/>
          </a:bodyPr>
          <a:lstStyle>
            <a:lvl1pPr lvl="0" indent="0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284400" lvl="1" indent="-1728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511200" lvl="2" indent="-165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smtClean="0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269875" lvl="5" indent="-152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baseline="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aseline="0" smtClean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aseline="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sz="1800" dirty="0"/>
              <a:t>12 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59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ct 5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56" name="Object 55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200" cy="941796"/>
          </a:xfrm>
        </p:spPr>
        <p:txBody>
          <a:bodyPr>
            <a:normAutofit/>
          </a:bodyPr>
          <a:lstStyle/>
          <a:p>
            <a:r>
              <a:rPr lang="en-US" dirty="0"/>
              <a:t>Selection criteria of the features within the data </a:t>
            </a:r>
          </a:p>
        </p:txBody>
      </p:sp>
      <p:sp>
        <p:nvSpPr>
          <p:cNvPr id="60" name="ee4pHeader2"/>
          <p:cNvSpPr txBox="1"/>
          <p:nvPr/>
        </p:nvSpPr>
        <p:spPr>
          <a:xfrm>
            <a:off x="3759909" y="1525197"/>
            <a:ext cx="7324725" cy="7596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2400" dirty="0">
                <a:solidFill>
                  <a:srgbClr val="575757"/>
                </a:solidFill>
              </a:rPr>
              <a:t>Two key selection dimensions</a:t>
            </a:r>
          </a:p>
        </p:txBody>
      </p:sp>
      <p:sp>
        <p:nvSpPr>
          <p:cNvPr id="65" name="ee4pContent2"/>
          <p:cNvSpPr txBox="1"/>
          <p:nvPr/>
        </p:nvSpPr>
        <p:spPr>
          <a:xfrm>
            <a:off x="2965068" y="4548182"/>
            <a:ext cx="2798897" cy="3269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284400" lvl="1" indent="-1728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511200" lvl="2" indent="-165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smtClean="0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269875" lvl="5" indent="-152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baseline="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aseline="0" smtClean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aseline="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sz="1800" dirty="0">
                <a:solidFill>
                  <a:srgbClr val="575757"/>
                </a:solidFill>
              </a:rPr>
              <a:t>Multicollinearity</a:t>
            </a:r>
            <a:endParaRPr sz="1800" dirty="0">
              <a:solidFill>
                <a:srgbClr val="575757"/>
              </a:solidFill>
            </a:endParaRPr>
          </a:p>
        </p:txBody>
      </p:sp>
      <p:sp>
        <p:nvSpPr>
          <p:cNvPr id="62" name="ee4pContent2"/>
          <p:cNvSpPr txBox="1"/>
          <p:nvPr/>
        </p:nvSpPr>
        <p:spPr>
          <a:xfrm>
            <a:off x="4811696" y="2607263"/>
            <a:ext cx="6671468" cy="553998"/>
          </a:xfrm>
          <a:prstGeom prst="rect">
            <a:avLst/>
          </a:prstGeom>
        </p:spPr>
        <p:txBody>
          <a:bodyPr vert="horz" wrap="square" lIns="0" tIns="0" rIns="0" bIns="0" rtlCol="0" anchorCtr="0">
            <a:spAutoFit/>
          </a:bodyPr>
          <a:lstStyle>
            <a:lvl1pPr lvl="0" indent="0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284400" lvl="1" indent="-1728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511200" lvl="2" indent="-165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smtClean="0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269875" lvl="5" indent="-152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baseline="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aseline="0" smtClean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aseline="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Trebuchet MS" panose="020B0603020202020204" pitchFamily="34" charset="0"/>
              <a:buChar char="​"/>
            </a:pP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The P-Value (probability value) is a number describing how likely a given data would have occurred by random chance.</a:t>
            </a:r>
          </a:p>
        </p:txBody>
      </p:sp>
      <p:sp>
        <p:nvSpPr>
          <p:cNvPr id="66" name="ee4pContent2"/>
          <p:cNvSpPr txBox="1"/>
          <p:nvPr/>
        </p:nvSpPr>
        <p:spPr>
          <a:xfrm>
            <a:off x="2965066" y="3050240"/>
            <a:ext cx="2798897" cy="3269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284400" lvl="1" indent="-1728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511200" lvl="2" indent="-165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smtClean="0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269875" lvl="5" indent="-152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baseline="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aseline="0" smtClean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aseline="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sz="1800" dirty="0">
                <a:solidFill>
                  <a:srgbClr val="575757"/>
                </a:solidFill>
              </a:rPr>
              <a:t>P-Values</a:t>
            </a:r>
            <a:endParaRPr sz="1800" dirty="0">
              <a:solidFill>
                <a:srgbClr val="575757"/>
              </a:solidFill>
            </a:endParaRPr>
          </a:p>
        </p:txBody>
      </p:sp>
      <p:sp>
        <p:nvSpPr>
          <p:cNvPr id="63" name="ee4pContent2"/>
          <p:cNvSpPr txBox="1"/>
          <p:nvPr/>
        </p:nvSpPr>
        <p:spPr>
          <a:xfrm>
            <a:off x="4811694" y="3988357"/>
            <a:ext cx="6671469" cy="1461939"/>
          </a:xfrm>
          <a:prstGeom prst="rect">
            <a:avLst/>
          </a:prstGeom>
        </p:spPr>
        <p:txBody>
          <a:bodyPr vert="horz" wrap="square" lIns="0" tIns="0" rIns="0" bIns="0" rtlCol="0" anchorCtr="0">
            <a:spAutoFit/>
          </a:bodyPr>
          <a:lstStyle>
            <a:lvl1pPr lvl="0" indent="0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284400" lvl="1" indent="-1728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511200" lvl="2" indent="-165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smtClean="0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269875" lvl="5" indent="-152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baseline="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aseline="0" smtClean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aseline="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Trebuchet MS" panose="020B0603020202020204" pitchFamily="34" charset="0"/>
              <a:buChar char="​"/>
            </a:pP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Measures if one predictor variable in a regression model can be linearly predicted from the others with a substantial degree of accuracy.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Trebuchet MS" panose="020B0603020202020204" pitchFamily="34" charset="0"/>
              <a:buChar char="​"/>
            </a:pP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A variance inflation factor of greater than 5-10 is an indicator of significant multicollinearity. </a:t>
            </a:r>
          </a:p>
        </p:txBody>
      </p:sp>
      <p:sp>
        <p:nvSpPr>
          <p:cNvPr id="64" name="ee4pContent2"/>
          <p:cNvSpPr txBox="1"/>
          <p:nvPr/>
        </p:nvSpPr>
        <p:spPr>
          <a:xfrm>
            <a:off x="4811694" y="5794651"/>
            <a:ext cx="5798644" cy="281552"/>
          </a:xfrm>
          <a:prstGeom prst="rect">
            <a:avLst/>
          </a:prstGeom>
        </p:spPr>
        <p:txBody>
          <a:bodyPr vert="horz" wrap="square" lIns="0" tIns="0" rIns="0" bIns="0" rtlCol="0" anchorCtr="0">
            <a:spAutoFit/>
          </a:bodyPr>
          <a:lstStyle>
            <a:lvl1pPr lvl="0" indent="0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284400" lvl="1" indent="-1728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511200" lvl="2" indent="-165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smtClean="0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269875" lvl="5" indent="-152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baseline="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aseline="0" smtClean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aseline="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lang="en-US" sz="1800" dirty="0"/>
              <a:t>12 Features</a:t>
            </a:r>
          </a:p>
        </p:txBody>
      </p:sp>
      <p:sp>
        <p:nvSpPr>
          <p:cNvPr id="68" name="ee4pContent2"/>
          <p:cNvSpPr txBox="1"/>
          <p:nvPr/>
        </p:nvSpPr>
        <p:spPr>
          <a:xfrm>
            <a:off x="2965067" y="5769700"/>
            <a:ext cx="2798897" cy="3269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284400" lvl="1" indent="-1728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511200" lvl="2" indent="-165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smtClean="0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269875" lvl="5" indent="-152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baseline="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aseline="0" smtClean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aseline="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r>
              <a:rPr sz="1800" dirty="0">
                <a:solidFill>
                  <a:srgbClr val="29BA74"/>
                </a:solidFill>
              </a:rPr>
              <a:t>Final Data Set</a:t>
            </a:r>
          </a:p>
        </p:txBody>
      </p:sp>
      <p:cxnSp>
        <p:nvCxnSpPr>
          <p:cNvPr id="69" name="Straight Connector 68"/>
          <p:cNvCxnSpPr>
            <a:cxnSpLocks/>
          </p:cNvCxnSpPr>
          <p:nvPr/>
        </p:nvCxnSpPr>
        <p:spPr>
          <a:xfrm>
            <a:off x="2965068" y="3905641"/>
            <a:ext cx="8424982" cy="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2965068" y="5519003"/>
            <a:ext cx="8353961" cy="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Object 71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72" name="Object 7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ee4pContent2">
            <a:extLst>
              <a:ext uri="{FF2B5EF4-FFF2-40B4-BE49-F238E27FC236}">
                <a16:creationId xmlns:a16="http://schemas.microsoft.com/office/drawing/2014/main" id="{FFE78540-2A87-4ECE-AFB3-420E7C366951}"/>
              </a:ext>
            </a:extLst>
          </p:cNvPr>
          <p:cNvSpPr txBox="1"/>
          <p:nvPr/>
        </p:nvSpPr>
        <p:spPr>
          <a:xfrm>
            <a:off x="4811694" y="3325887"/>
            <a:ext cx="6671468" cy="276999"/>
          </a:xfrm>
          <a:prstGeom prst="rect">
            <a:avLst/>
          </a:prstGeom>
        </p:spPr>
        <p:txBody>
          <a:bodyPr vert="horz" wrap="square" lIns="0" tIns="0" rIns="0" bIns="0" rtlCol="0" anchorCtr="0">
            <a:spAutoFit/>
          </a:bodyPr>
          <a:lstStyle>
            <a:lvl1pPr lvl="0" indent="0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284400" lvl="1" indent="-1728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511200" lvl="2" indent="-165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smtClean="0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269875" lvl="5" indent="-152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baseline="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aseline="0" smtClean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aseline="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Trebuchet MS" panose="020B0603020202020204" pitchFamily="34" charset="0"/>
              <a:buChar char="​"/>
            </a:pP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A p-value less than 0.05 is considered statistically significant.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360DA-B457-4B39-B50A-C7BEE478C7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954" y="1948950"/>
            <a:ext cx="1714500" cy="428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8AAA93-6384-4436-9545-7415C367CF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3206" y="1909609"/>
            <a:ext cx="5524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4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/>
    </mc:Choice>
    <mc:Fallback xmlns="">
      <p:transition spd="med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3B455D-5C94-4023-9EB6-73A5CE16E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693" y="370326"/>
            <a:ext cx="7410613" cy="611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e4pContent2">
            <a:extLst>
              <a:ext uri="{FF2B5EF4-FFF2-40B4-BE49-F238E27FC236}">
                <a16:creationId xmlns:a16="http://schemas.microsoft.com/office/drawing/2014/main" id="{8BF0FB90-9A92-4799-980B-D80324EFEB24}"/>
              </a:ext>
            </a:extLst>
          </p:cNvPr>
          <p:cNvSpPr txBox="1"/>
          <p:nvPr/>
        </p:nvSpPr>
        <p:spPr>
          <a:xfrm>
            <a:off x="2205134" y="6456510"/>
            <a:ext cx="7781732" cy="29012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>
            <a:defPPr>
              <a:defRPr lang="en-US"/>
            </a:defPPr>
            <a:lvl1pPr>
              <a:buSzPct val="100000"/>
              <a:buFont typeface="Trebuchet MS" panose="020B0603020202020204" pitchFamily="34" charset="0"/>
              <a:buChar char="​"/>
              <a:defRPr sz="1200">
                <a:solidFill>
                  <a:srgbClr val="000000"/>
                </a:solidFill>
                <a:latin typeface="Trebuchet MS" panose="020B0603020202020204" pitchFamily="34" charset="0"/>
                <a:cs typeface="Arial" pitchFamily="34" charset="0"/>
              </a:defRPr>
            </a:lvl1pPr>
            <a:lvl2pPr marL="324000" lvl="1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•"/>
              <a:defRPr sz="12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648000" lvl="2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–"/>
              <a:defRPr sz="12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0" lvl="3">
              <a:buSzPct val="100000"/>
              <a:buFont typeface="Trebuchet MS" panose="020B0603020202020204" pitchFamily="34" charset="0"/>
              <a:buChar char="​"/>
              <a:defRPr sz="1600">
                <a:solidFill>
                  <a:srgbClr val="C8102E"/>
                </a:solidFill>
                <a:latin typeface="Trebuchet MS" panose="020B0603020202020204" pitchFamily="34" charset="0"/>
              </a:defRPr>
            </a:lvl4pPr>
            <a:lvl5pPr marL="0" lvl="4">
              <a:buSzPct val="100000"/>
              <a:buFont typeface="Trebuchet MS" panose="020B0603020202020204" pitchFamily="34" charset="0"/>
              <a:buChar char="​"/>
              <a:defRPr sz="1600" b="1"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324000" lvl="5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•"/>
              <a:defRPr sz="1600"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0" lvl="6">
              <a:buSzPct val="100000"/>
              <a:buFont typeface="Trebuchet MS" panose="020B0603020202020204" pitchFamily="34" charset="0"/>
              <a:buChar char="​"/>
              <a:defRPr sz="4400"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0" lvl="7">
              <a:buSzPct val="100000"/>
              <a:buFont typeface="Trebuchet MS" panose="020B0603020202020204" pitchFamily="34" charset="0"/>
              <a:buChar char="​"/>
              <a:defRPr sz="5400">
                <a:solidFill>
                  <a:srgbClr val="C8102E"/>
                </a:solidFill>
                <a:latin typeface="Trebuchet MS" panose="020B0603020202020204" pitchFamily="34" charset="0"/>
              </a:defRPr>
            </a:lvl8pPr>
            <a:lvl9pPr marL="0" lvl="8">
              <a:buSzPct val="100000"/>
              <a:buFont typeface="Trebuchet MS" panose="020B0603020202020204" pitchFamily="34" charset="0"/>
              <a:buChar char="​"/>
              <a:defRPr sz="2400">
                <a:solidFill>
                  <a:srgbClr val="C8102E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sz="1800" b="1" dirty="0"/>
              <a:t>Scatter Matrix – </a:t>
            </a:r>
            <a:r>
              <a:rPr lang="en-US" sz="1800" dirty="0"/>
              <a:t>Illustrates there is minimal relationship between features.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356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2583"/>
            <a:ext cx="10933350" cy="332399"/>
          </a:xfrm>
          <a:ln cap="rnd">
            <a:noFill/>
          </a:ln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Methodology – Cross Validation (K=5)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0902A-7604-4BD5-B739-BF6690776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915601"/>
            <a:ext cx="3762184" cy="793304"/>
          </a:xfrm>
          <a:prstGeom prst="rect">
            <a:avLst/>
          </a:prstGeom>
        </p:spPr>
      </p:pic>
      <p:pic>
        <p:nvPicPr>
          <p:cNvPr id="5122" name="Picture 2" descr="What is Cross Validation in Machine learning? Types of Cross Validation">
            <a:extLst>
              <a:ext uri="{FF2B5EF4-FFF2-40B4-BE49-F238E27FC236}">
                <a16:creationId xmlns:a16="http://schemas.microsoft.com/office/drawing/2014/main" id="{68B75236-D40E-4F38-8A25-713B7911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6" y="1607003"/>
            <a:ext cx="7781269" cy="429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e4pContent2">
            <a:extLst>
              <a:ext uri="{FF2B5EF4-FFF2-40B4-BE49-F238E27FC236}">
                <a16:creationId xmlns:a16="http://schemas.microsoft.com/office/drawing/2014/main" id="{9ECCCE86-D31D-4E77-83BB-5B05B3112C7C}"/>
              </a:ext>
            </a:extLst>
          </p:cNvPr>
          <p:cNvSpPr txBox="1"/>
          <p:nvPr/>
        </p:nvSpPr>
        <p:spPr>
          <a:xfrm>
            <a:off x="628650" y="1607003"/>
            <a:ext cx="3881206" cy="3308598"/>
          </a:xfrm>
          <a:prstGeom prst="rect">
            <a:avLst/>
          </a:prstGeom>
        </p:spPr>
        <p:txBody>
          <a:bodyPr vert="horz" wrap="square" lIns="0" tIns="0" rIns="0" bIns="0" rtlCol="0" anchorCtr="0">
            <a:spAutoFit/>
          </a:bodyPr>
          <a:lstStyle>
            <a:lvl1pPr lvl="0" indent="0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284400" lvl="1" indent="-1728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511200" lvl="2" indent="-165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smtClean="0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269875" lvl="5" indent="-152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baseline="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aseline="0" smtClean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aseline="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Segregated features into an 80/20 split of training vs testing data.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Standardized data set.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Ran 3 regression models:</a:t>
            </a:r>
          </a:p>
          <a:p>
            <a:pPr marL="570150" lvl="1" indent="-285750">
              <a:lnSpc>
                <a:spcPct val="100000"/>
              </a:lnSpc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Linear Regression</a:t>
            </a:r>
          </a:p>
          <a:p>
            <a:pPr marL="570150" lvl="1" indent="-285750">
              <a:lnSpc>
                <a:spcPct val="100000"/>
              </a:lnSpc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Ridge Regression</a:t>
            </a:r>
          </a:p>
          <a:p>
            <a:pPr marL="570150" lvl="1" indent="-285750">
              <a:lnSpc>
                <a:spcPct val="100000"/>
              </a:lnSpc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LASSO Regression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Used </a:t>
            </a:r>
            <a:r>
              <a:rPr lang="en-US" sz="1800" dirty="0" err="1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Kfolds</a:t>
            </a: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 to cross-validate training data set (K=5)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Cross-Validation Results: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447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e4pContent2"/>
          <p:cNvSpPr txBox="1"/>
          <p:nvPr/>
        </p:nvSpPr>
        <p:spPr>
          <a:xfrm>
            <a:off x="9043999" y="2084400"/>
            <a:ext cx="2514600" cy="37836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>
            <a:defPPr>
              <a:defRPr lang="en-US"/>
            </a:defPPr>
            <a:lvl1pPr>
              <a:buSzPct val="100000"/>
              <a:buFont typeface="Trebuchet MS" panose="020B0603020202020204" pitchFamily="34" charset="0"/>
              <a:buChar char="​"/>
              <a:defRPr sz="1200">
                <a:solidFill>
                  <a:srgbClr val="000000"/>
                </a:solidFill>
                <a:latin typeface="Trebuchet MS" panose="020B0603020202020204" pitchFamily="34" charset="0"/>
                <a:cs typeface="Arial" pitchFamily="34" charset="0"/>
              </a:defRPr>
            </a:lvl1pPr>
            <a:lvl2pPr marL="324000" lvl="1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•"/>
              <a:defRPr sz="1200">
                <a:solidFill>
                  <a:srgbClr val="000000"/>
                </a:solidFill>
                <a:latin typeface="Trebuchet MS" panose="020B0603020202020204" pitchFamily="34" charset="0"/>
              </a:defRPr>
            </a:lvl2pPr>
            <a:lvl3pPr marL="648000" lvl="2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–"/>
              <a:defRPr sz="1200">
                <a:solidFill>
                  <a:srgbClr val="000000"/>
                </a:solidFill>
                <a:latin typeface="Trebuchet MS" panose="020B0603020202020204" pitchFamily="34" charset="0"/>
              </a:defRPr>
            </a:lvl3pPr>
            <a:lvl4pPr marL="0" lvl="3">
              <a:buSzPct val="100000"/>
              <a:buFont typeface="Trebuchet MS" panose="020B0603020202020204" pitchFamily="34" charset="0"/>
              <a:buChar char="​"/>
              <a:defRPr sz="1600">
                <a:solidFill>
                  <a:srgbClr val="C8102E"/>
                </a:solidFill>
                <a:latin typeface="Trebuchet MS" panose="020B0603020202020204" pitchFamily="34" charset="0"/>
              </a:defRPr>
            </a:lvl4pPr>
            <a:lvl5pPr marL="0" lvl="4">
              <a:buSzPct val="100000"/>
              <a:buFont typeface="Trebuchet MS" panose="020B0603020202020204" pitchFamily="34" charset="0"/>
              <a:buChar char="​"/>
              <a:defRPr sz="1600" b="1">
                <a:solidFill>
                  <a:srgbClr val="000000"/>
                </a:solidFill>
                <a:latin typeface="Trebuchet MS" panose="020B0603020202020204" pitchFamily="34" charset="0"/>
              </a:defRPr>
            </a:lvl5pPr>
            <a:lvl6pPr marL="324000" lvl="5" indent="-216000">
              <a:buClr>
                <a:srgbClr val="C8102E"/>
              </a:buClr>
              <a:buSzPct val="100000"/>
              <a:buFont typeface="Trebuchet MS" panose="020B0603020202020204" pitchFamily="34" charset="0"/>
              <a:buChar char="•"/>
              <a:defRPr sz="1600">
                <a:solidFill>
                  <a:srgbClr val="000000"/>
                </a:solidFill>
                <a:latin typeface="Trebuchet MS" panose="020B0603020202020204" pitchFamily="34" charset="0"/>
              </a:defRPr>
            </a:lvl6pPr>
            <a:lvl7pPr marL="0" lvl="6">
              <a:buSzPct val="100000"/>
              <a:buFont typeface="Trebuchet MS" panose="020B0603020202020204" pitchFamily="34" charset="0"/>
              <a:buChar char="​"/>
              <a:defRPr sz="4400">
                <a:solidFill>
                  <a:srgbClr val="000000"/>
                </a:solidFill>
                <a:latin typeface="Trebuchet MS" panose="020B0603020202020204" pitchFamily="34" charset="0"/>
              </a:defRPr>
            </a:lvl7pPr>
            <a:lvl8pPr marL="0" lvl="7">
              <a:buSzPct val="100000"/>
              <a:buFont typeface="Trebuchet MS" panose="020B0603020202020204" pitchFamily="34" charset="0"/>
              <a:buChar char="​"/>
              <a:defRPr sz="5400">
                <a:solidFill>
                  <a:srgbClr val="C8102E"/>
                </a:solidFill>
                <a:latin typeface="Trebuchet MS" panose="020B0603020202020204" pitchFamily="34" charset="0"/>
              </a:defRPr>
            </a:lvl8pPr>
            <a:lvl9pPr marL="0" lvl="8">
              <a:buSzPct val="100000"/>
              <a:buFont typeface="Trebuchet MS" panose="020B0603020202020204" pitchFamily="34" charset="0"/>
              <a:buChar char="​"/>
              <a:defRPr sz="2400">
                <a:solidFill>
                  <a:srgbClr val="C8102E"/>
                </a:solidFill>
                <a:latin typeface="Trebuchet MS" panose="020B0603020202020204" pitchFamily="34" charset="0"/>
              </a:defRPr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9" name="BcgHead 1"/>
          <p:cNvSpPr txBox="1"/>
          <p:nvPr/>
        </p:nvSpPr>
        <p:spPr>
          <a:xfrm>
            <a:off x="630936" y="630936"/>
            <a:ext cx="3559324" cy="489578"/>
          </a:xfrm>
          <a:prstGeom prst="rect">
            <a:avLst/>
          </a:prstGeom>
          <a:solidFill>
            <a:srgbClr val="88384E"/>
          </a:solidFill>
          <a:ln cap="rnd">
            <a:noFill/>
          </a:ln>
        </p:spPr>
        <p:txBody>
          <a:bodyPr vert="horz" wrap="none" lIns="91440" tIns="45720" rIns="365760" bIns="45720" rtlCol="0" anchor="ctr" anchorCtr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/>
            </a:lvl2pPr>
            <a:lvl3pPr marL="173736" indent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None/>
              <a:defRPr sz="2400"/>
            </a:lvl3pPr>
            <a:lvl4pPr marL="0" lvl="3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None/>
              <a:defRPr sz="1200">
                <a:solidFill>
                  <a:srgbClr val="FFFFFF"/>
                </a:solidFill>
              </a:defRPr>
            </a:lvl4pPr>
            <a:lvl5pPr marL="347472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Font typeface="Arial" panose="020B0604020202020204" pitchFamily="34" charset="0"/>
              <a:buNone/>
              <a:defRPr sz="2800" b="1"/>
            </a:lvl5pPr>
            <a:lvl6pPr marL="457200" indent="-3397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/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baseline="0"/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66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800">
                <a:solidFill>
                  <a:schemeClr val="tx2"/>
                </a:solidFill>
              </a:defRPr>
            </a:lvl9pPr>
          </a:lstStyle>
          <a:p>
            <a:pPr lvl="3">
              <a:lnSpc>
                <a:spcPct val="100000"/>
              </a:lnSpc>
            </a:pPr>
            <a:r>
              <a:rPr lang="en-US" sz="2400" dirty="0">
                <a:latin typeface="Trebuchet MS" panose="020B0603020202020204" pitchFamily="34" charset="0"/>
              </a:rPr>
              <a:t>Final Results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3"/>
          </p:nvPr>
        </p:nvSpPr>
        <p:spPr>
          <a:xfrm>
            <a:off x="630936" y="2005141"/>
            <a:ext cx="3744000" cy="2972535"/>
          </a:xfrm>
          <a:ln cap="rnd">
            <a:noFill/>
          </a:ln>
        </p:spPr>
        <p:txBody>
          <a:bodyPr/>
          <a:lstStyle/>
          <a:p>
            <a:r>
              <a:rPr lang="en-US" b="1" dirty="0"/>
              <a:t>Top 5 Statistically Significant Categories (Coefficients):</a:t>
            </a:r>
            <a:endParaRPr lang="en-US" b="1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STL (0.0673)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FG% (0.0602)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DREB (0.0412)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n-lt"/>
              </a:rPr>
              <a:t>OREB (0.0407)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3P% (0.0186)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r>
              <a:rPr lang="en-US" b="1" dirty="0"/>
              <a:t>Mean Absolute Error</a:t>
            </a:r>
            <a:r>
              <a:rPr lang="en-US" dirty="0"/>
              <a:t>: 0.0063 </a:t>
            </a:r>
          </a:p>
          <a:p>
            <a:r>
              <a:rPr lang="en-US" b="1" dirty="0"/>
              <a:t>R-Squared</a:t>
            </a:r>
            <a:r>
              <a:rPr lang="en-US" dirty="0"/>
              <a:t>: 0.7196</a:t>
            </a:r>
            <a:endParaRPr lang="en-US" dirty="0">
              <a:latin typeface="+mn-lt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34FA747-8348-4F46-B376-10474D48F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9817" y="348446"/>
            <a:ext cx="6238782" cy="628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461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2583"/>
            <a:ext cx="10933350" cy="332399"/>
          </a:xfrm>
          <a:ln cap="rnd">
            <a:noFill/>
          </a:ln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Appendix</a:t>
            </a:r>
          </a:p>
        </p:txBody>
      </p:sp>
      <p:sp>
        <p:nvSpPr>
          <p:cNvPr id="12" name="ee4pContent2">
            <a:extLst>
              <a:ext uri="{FF2B5EF4-FFF2-40B4-BE49-F238E27FC236}">
                <a16:creationId xmlns:a16="http://schemas.microsoft.com/office/drawing/2014/main" id="{3FC7A5C1-BFAE-4C15-ABB9-FD7313199B38}"/>
              </a:ext>
            </a:extLst>
          </p:cNvPr>
          <p:cNvSpPr txBox="1"/>
          <p:nvPr/>
        </p:nvSpPr>
        <p:spPr>
          <a:xfrm>
            <a:off x="628648" y="1203138"/>
            <a:ext cx="7134225" cy="276999"/>
          </a:xfrm>
          <a:prstGeom prst="rect">
            <a:avLst/>
          </a:prstGeom>
        </p:spPr>
        <p:txBody>
          <a:bodyPr vert="horz" wrap="square" lIns="0" tIns="0" rIns="0" bIns="0" rtlCol="0" anchorCtr="0">
            <a:spAutoFit/>
          </a:bodyPr>
          <a:lstStyle>
            <a:lvl1pPr lvl="0" indent="0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284400" lvl="1" indent="-1728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511200" lvl="2" indent="-165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smtClean="0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269875" lvl="5" indent="-152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baseline="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aseline="0" smtClean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aseline="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R-Squared calculations after standardized data</a:t>
            </a:r>
          </a:p>
        </p:txBody>
      </p:sp>
      <p:sp>
        <p:nvSpPr>
          <p:cNvPr id="13" name="ee4pContent2">
            <a:extLst>
              <a:ext uri="{FF2B5EF4-FFF2-40B4-BE49-F238E27FC236}">
                <a16:creationId xmlns:a16="http://schemas.microsoft.com/office/drawing/2014/main" id="{27FF7471-265C-471F-9A75-636B4788C3F0}"/>
              </a:ext>
            </a:extLst>
          </p:cNvPr>
          <p:cNvSpPr txBox="1"/>
          <p:nvPr/>
        </p:nvSpPr>
        <p:spPr>
          <a:xfrm>
            <a:off x="628647" y="3857160"/>
            <a:ext cx="7134225" cy="276999"/>
          </a:xfrm>
          <a:prstGeom prst="rect">
            <a:avLst/>
          </a:prstGeom>
        </p:spPr>
        <p:txBody>
          <a:bodyPr vert="horz" wrap="square" lIns="0" tIns="0" rIns="0" bIns="0" rtlCol="0" anchorCtr="0">
            <a:spAutoFit/>
          </a:bodyPr>
          <a:lstStyle>
            <a:lvl1pPr lvl="0" indent="0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284400" lvl="1" indent="-1728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511200" lvl="2" indent="-165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smtClean="0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269875" lvl="5" indent="-152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baseline="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aseline="0" smtClean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aseline="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Cross Validation (K=5) R-Squared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1F97C7-C44B-4E94-9918-A592C57C8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56" y="1486366"/>
            <a:ext cx="5200650" cy="1514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70004E-F2CD-4303-8309-1798439BC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7" y="4134159"/>
            <a:ext cx="2924175" cy="6762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BD32DD-767B-47D4-AE0F-9B2B30133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325" y="788782"/>
            <a:ext cx="5944209" cy="5756398"/>
          </a:xfrm>
          <a:prstGeom prst="rect">
            <a:avLst/>
          </a:prstGeom>
        </p:spPr>
      </p:pic>
      <p:sp>
        <p:nvSpPr>
          <p:cNvPr id="23" name="ee4pContent2">
            <a:extLst>
              <a:ext uri="{FF2B5EF4-FFF2-40B4-BE49-F238E27FC236}">
                <a16:creationId xmlns:a16="http://schemas.microsoft.com/office/drawing/2014/main" id="{3D98DEA5-E75F-4A00-9B4D-46516FDF80F6}"/>
              </a:ext>
            </a:extLst>
          </p:cNvPr>
          <p:cNvSpPr txBox="1"/>
          <p:nvPr/>
        </p:nvSpPr>
        <p:spPr>
          <a:xfrm>
            <a:off x="3685896" y="6234183"/>
            <a:ext cx="7134225" cy="276999"/>
          </a:xfrm>
          <a:prstGeom prst="rect">
            <a:avLst/>
          </a:prstGeom>
        </p:spPr>
        <p:txBody>
          <a:bodyPr vert="horz" wrap="square" lIns="0" tIns="0" rIns="0" bIns="0" rtlCol="0" anchorCtr="0">
            <a:spAutoFit/>
          </a:bodyPr>
          <a:lstStyle>
            <a:lvl1pPr lvl="0" indent="0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284400" lvl="1" indent="-1728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511200" lvl="2" indent="-165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smtClean="0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269875" lvl="5" indent="-152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baseline="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aseline="0" smtClean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aseline="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Cross-Validation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10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622583"/>
            <a:ext cx="10933350" cy="332399"/>
          </a:xfrm>
          <a:ln cap="rnd">
            <a:noFill/>
          </a:ln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Appendix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CFF12E-64D6-4C52-806A-E445A5C3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275885"/>
            <a:ext cx="3633112" cy="5826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23B764-412D-428B-BC8E-36D215F9A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236625"/>
            <a:ext cx="8115300" cy="4419600"/>
          </a:xfrm>
          <a:prstGeom prst="rect">
            <a:avLst/>
          </a:prstGeom>
        </p:spPr>
      </p:pic>
      <p:sp>
        <p:nvSpPr>
          <p:cNvPr id="14" name="ee4pContent2">
            <a:extLst>
              <a:ext uri="{FF2B5EF4-FFF2-40B4-BE49-F238E27FC236}">
                <a16:creationId xmlns:a16="http://schemas.microsoft.com/office/drawing/2014/main" id="{CB9227EE-B561-47C4-888F-83AEDBF888A8}"/>
              </a:ext>
            </a:extLst>
          </p:cNvPr>
          <p:cNvSpPr txBox="1"/>
          <p:nvPr/>
        </p:nvSpPr>
        <p:spPr>
          <a:xfrm>
            <a:off x="285750" y="5722321"/>
            <a:ext cx="7134225" cy="276999"/>
          </a:xfrm>
          <a:prstGeom prst="rect">
            <a:avLst/>
          </a:prstGeom>
        </p:spPr>
        <p:txBody>
          <a:bodyPr vert="horz" wrap="square" lIns="0" tIns="0" rIns="0" bIns="0" rtlCol="0" anchorCtr="0">
            <a:spAutoFit/>
          </a:bodyPr>
          <a:lstStyle>
            <a:lvl1pPr lvl="0" indent="0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284400" lvl="1" indent="-1728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511200" lvl="2" indent="-165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smtClean="0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269875" lvl="5" indent="-152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baseline="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aseline="0" smtClean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aseline="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1800" dirty="0" err="1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Webscraping</a:t>
            </a:r>
            <a:r>
              <a:rPr lang="en-US" sz="1800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 code</a:t>
            </a:r>
          </a:p>
        </p:txBody>
      </p:sp>
      <p:sp>
        <p:nvSpPr>
          <p:cNvPr id="15" name="ee4pContent2">
            <a:extLst>
              <a:ext uri="{FF2B5EF4-FFF2-40B4-BE49-F238E27FC236}">
                <a16:creationId xmlns:a16="http://schemas.microsoft.com/office/drawing/2014/main" id="{F6CFD09E-D0A6-4DE5-8451-225F99011CDF}"/>
              </a:ext>
            </a:extLst>
          </p:cNvPr>
          <p:cNvSpPr txBox="1"/>
          <p:nvPr/>
        </p:nvSpPr>
        <p:spPr>
          <a:xfrm>
            <a:off x="8624888" y="6138232"/>
            <a:ext cx="3483986" cy="553998"/>
          </a:xfrm>
          <a:prstGeom prst="rect">
            <a:avLst/>
          </a:prstGeom>
        </p:spPr>
        <p:txBody>
          <a:bodyPr vert="horz" wrap="square" lIns="0" tIns="0" rIns="0" bIns="0" rtlCol="0" anchorCtr="0">
            <a:spAutoFit/>
          </a:bodyPr>
          <a:lstStyle>
            <a:lvl1pPr lvl="0" indent="0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284400" lvl="1" indent="-1728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511200" lvl="2" indent="-165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lang="en-US" sz="12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smtClean="0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269875" lvl="5" indent="-152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baseline="0" smtClean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aseline="0" smtClean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aseline="0" dirty="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*Code also </a:t>
            </a:r>
            <a:r>
              <a:rPr lang="en-US" dirty="0" err="1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webscraped</a:t>
            </a:r>
            <a:r>
              <a:rPr lang="en-US" dirty="0">
                <a:solidFill>
                  <a:schemeClr val="tx1">
                    <a:lumMod val="100000"/>
                  </a:schemeClr>
                </a:solidFill>
                <a:effectLst>
                  <a:glow>
                    <a:srgbClr val="000000"/>
                  </a:glow>
                </a:effectLst>
              </a:rPr>
              <a:t> ‘RANK’ columns that had empty values. These were not considered during analysis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99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Presentation"/>
  <p:tag name="BCG_DESIGN" val="Section header line"/>
  <p:tag name="EE4P_LAYOUT_ID" val="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wo third"/>
  <p:tag name="EE4P_STRETCH" val="1"/>
  <p:tag name="EE4P_LAYOUT_ID" val="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wo third"/>
  <p:tag name="EE4P_STRETCH" val="1"/>
  <p:tag name="EE4P_LAYOUT_ID" val="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FORMATWIZARD_TAG" val="Whi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wo third"/>
  <p:tag name="EE4P_STRETCH" val="1"/>
  <p:tag name="EE4P_LAYOUT_ID" val="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wo third"/>
  <p:tag name="EE4P_STRETCH" val="1"/>
  <p:tag name="EE4P_LAYOUT_ID" val="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wo third"/>
  <p:tag name="EE4P_STRETCH" val="1"/>
  <p:tag name="EE4P_LAYOUT_ID" val="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Two third"/>
  <p:tag name="EE4P_STRETCH" val="1"/>
  <p:tag name="EE4P_LAYOUT_ID" val="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Documentation"/>
  <p:tag name="BCG_DESIGN" val="Gray slice heading"/>
  <p:tag name="EE4P_LAYOUT_ID" val="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338</Words>
  <Application>Microsoft Office PowerPoint</Application>
  <PresentationFormat>Widescreen</PresentationFormat>
  <Paragraphs>56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Office Theme</vt:lpstr>
      <vt:lpstr>think-cell Slide</vt:lpstr>
      <vt:lpstr>Regression (October 2021)</vt:lpstr>
      <vt:lpstr>Concept</vt:lpstr>
      <vt:lpstr>Exploratory Data Analysis</vt:lpstr>
      <vt:lpstr>Selection criteria of the features within the data </vt:lpstr>
      <vt:lpstr>PowerPoint Presentation</vt:lpstr>
      <vt:lpstr>Methodology – Cross Validation (K=5)</vt:lpstr>
      <vt:lpstr>PowerPoint Presentation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(October 2021)</dc:title>
  <dc:creator>Jay Yee</dc:creator>
  <cp:lastModifiedBy>Jay Yee</cp:lastModifiedBy>
  <cp:revision>5</cp:revision>
  <dcterms:created xsi:type="dcterms:W3CDTF">2021-11-08T22:43:23Z</dcterms:created>
  <dcterms:modified xsi:type="dcterms:W3CDTF">2021-11-10T02:49:06Z</dcterms:modified>
</cp:coreProperties>
</file>