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71" r:id="rId2"/>
    <p:sldId id="256" r:id="rId3"/>
    <p:sldId id="270" r:id="rId4"/>
    <p:sldId id="267" r:id="rId5"/>
    <p:sldId id="257" r:id="rId6"/>
    <p:sldId id="266" r:id="rId7"/>
    <p:sldId id="258" r:id="rId8"/>
    <p:sldId id="259" r:id="rId9"/>
    <p:sldId id="268" r:id="rId10"/>
    <p:sldId id="261" r:id="rId11"/>
    <p:sldId id="262" r:id="rId12"/>
    <p:sldId id="269" r:id="rId13"/>
    <p:sldId id="265" r:id="rId14"/>
  </p:sldIdLst>
  <p:sldSz cx="14630400" cy="8229600"/>
  <p:notesSz cx="8229600" cy="14630400"/>
  <p:embeddedFontLst>
    <p:embeddedFont>
      <p:font typeface="Inter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1DD6DA-5229-4666-B615-C2709419A5B3}">
          <p14:sldIdLst>
            <p14:sldId id="271"/>
            <p14:sldId id="256"/>
            <p14:sldId id="270"/>
            <p14:sldId id="267"/>
            <p14:sldId id="257"/>
            <p14:sldId id="266"/>
            <p14:sldId id="258"/>
            <p14:sldId id="259"/>
            <p14:sldId id="268"/>
            <p14:sldId id="261"/>
            <p14:sldId id="262"/>
            <p14:sldId id="269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EE7367-2F3D-4658-A11D-D21772097A45}" v="6" dt="2025-04-02T03:07:19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117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8E7B0-5FEF-3AB8-8852-130EB8437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B1F9B0-B473-3108-C592-BF30501BD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703A8-1263-E41A-9A1A-04C68189C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648C2-D9E3-2766-B737-8E4D96968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47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E3B68-BDE0-6EBC-5CBD-5BEC137DB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2A6CB-EBB4-A03D-A5F7-C7F7B9E55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CD1A98-B65F-743E-4115-D8873C3FF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7D89C-2BC6-51AA-B202-6FAD0DEDB9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35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1DC67-87B1-5697-297C-A34A4A3A1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070DF-7297-3E1E-1D78-E542390747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280C0-7549-FFE7-8D10-72982C879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36A31-C7A4-BC31-E8A0-105E59429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1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7B4D0-9404-02AF-5DF4-17D03538E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D809F5-8F46-F8AC-CD09-2B4C4B538A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782F82-483E-E3B9-7CFC-FD25C7601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6C7C6-093F-FAC0-4820-DED52F84A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02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31997-08E7-F502-150D-9AEB2520F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AE9F81-119B-5A61-5A03-41359B7EEF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CF532-F965-2794-9212-63E62D6A4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D4847-09E1-1BED-63BE-B9674A0808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41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AA2B75-405C-9373-C340-80E5F2402E9D}"/>
              </a:ext>
            </a:extLst>
          </p:cNvPr>
          <p:cNvSpPr txBox="1"/>
          <p:nvPr/>
        </p:nvSpPr>
        <p:spPr>
          <a:xfrm>
            <a:off x="1650381" y="836340"/>
            <a:ext cx="11240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Operating system Presentation</a:t>
            </a:r>
            <a:endParaRPr lang="en-IN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F70E0-B01B-63E9-7584-0C95A363198A}"/>
              </a:ext>
            </a:extLst>
          </p:cNvPr>
          <p:cNvSpPr txBox="1"/>
          <p:nvPr/>
        </p:nvSpPr>
        <p:spPr>
          <a:xfrm>
            <a:off x="4321098" y="2796416"/>
            <a:ext cx="5988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Topic : Segmentation</a:t>
            </a:r>
            <a:endParaRPr lang="en-IN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EAD25D-F524-4B29-ACA4-96F7388C4203}"/>
              </a:ext>
            </a:extLst>
          </p:cNvPr>
          <p:cNvSpPr/>
          <p:nvPr/>
        </p:nvSpPr>
        <p:spPr>
          <a:xfrm>
            <a:off x="12567424" y="7727792"/>
            <a:ext cx="2007219" cy="401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E1FFC-9015-D3CF-17BA-F3DFA5319BA5}"/>
              </a:ext>
            </a:extLst>
          </p:cNvPr>
          <p:cNvSpPr txBox="1"/>
          <p:nvPr/>
        </p:nvSpPr>
        <p:spPr>
          <a:xfrm>
            <a:off x="2230244" y="5956821"/>
            <a:ext cx="121659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kern="0" spc="-98" dirty="0"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							Presented by :</a:t>
            </a:r>
          </a:p>
          <a:p>
            <a:r>
              <a:rPr lang="en-US" sz="2800" kern="0" spc="-98" dirty="0">
                <a:latin typeface="Petrona Bold" pitchFamily="34" charset="0"/>
                <a:ea typeface="Petrona Bold" pitchFamily="34" charset="-122"/>
              </a:rPr>
              <a:t>							240160510026 : Falguni Maththar</a:t>
            </a:r>
          </a:p>
          <a:p>
            <a:r>
              <a:rPr lang="en-US" sz="2800" kern="0" spc="-98" dirty="0">
                <a:latin typeface="Petrona Bold" pitchFamily="34" charset="0"/>
                <a:ea typeface="Petrona Bold" pitchFamily="34" charset="-122"/>
              </a:rPr>
              <a:t>							240160510015 : Jay Heruwala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325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38308"/>
            <a:ext cx="6976229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Paging and Segmentation</a:t>
            </a:r>
            <a:endParaRPr lang="en-US" sz="4900" dirty="0"/>
          </a:p>
        </p:txBody>
      </p:sp>
      <p:sp>
        <p:nvSpPr>
          <p:cNvPr id="3" name="Text 1"/>
          <p:cNvSpPr/>
          <p:nvPr/>
        </p:nvSpPr>
        <p:spPr>
          <a:xfrm>
            <a:off x="7599521" y="1717637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3200" b="1" i="1" u="sng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Segmentation</a:t>
            </a:r>
            <a:endParaRPr lang="en-US" sz="3200" i="1" u="sng" dirty="0"/>
          </a:p>
        </p:txBody>
      </p:sp>
      <p:sp>
        <p:nvSpPr>
          <p:cNvPr id="4" name="Text 2"/>
          <p:cNvSpPr/>
          <p:nvPr/>
        </p:nvSpPr>
        <p:spPr>
          <a:xfrm>
            <a:off x="7599521" y="2280840"/>
            <a:ext cx="6244709" cy="49005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Divides memory into variable-sized logical segments based on program structure.</a:t>
            </a:r>
          </a:p>
          <a:p>
            <a:pPr>
              <a:lnSpc>
                <a:spcPts val="2850"/>
              </a:lnSpc>
            </a:pPr>
            <a:endParaRPr lang="en-US" sz="2000" kern="0" spc="-36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Divides logical memory into segments (code, data, stack, heap).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endParaRPr lang="en-US" sz="2000" kern="0" spc="-36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segment has a variable size depending on program needs.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endParaRPr lang="en-US" sz="2000" kern="0" spc="-36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Less efficient due to variable segment sizes and fragmentation.</a:t>
            </a:r>
          </a:p>
          <a:p>
            <a:pPr>
              <a:lnSpc>
                <a:spcPts val="2850"/>
              </a:lnSpc>
            </a:pPr>
            <a:endParaRPr lang="en-US" sz="2000" kern="0" spc="-36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Swapping segments is more complex due to variable sizes.</a:t>
            </a:r>
          </a:p>
        </p:txBody>
      </p:sp>
      <p:sp>
        <p:nvSpPr>
          <p:cNvPr id="5" name="Text 3"/>
          <p:cNvSpPr/>
          <p:nvPr/>
        </p:nvSpPr>
        <p:spPr>
          <a:xfrm>
            <a:off x="797302" y="1717637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3200" b="1" i="1" u="sng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Paging</a:t>
            </a:r>
            <a:endParaRPr lang="en-US" sz="3200" i="1" u="sng" dirty="0"/>
          </a:p>
        </p:txBody>
      </p:sp>
      <p:sp>
        <p:nvSpPr>
          <p:cNvPr id="6" name="Text 4"/>
          <p:cNvSpPr/>
          <p:nvPr/>
        </p:nvSpPr>
        <p:spPr>
          <a:xfrm>
            <a:off x="797302" y="2280840"/>
            <a:ext cx="6244709" cy="5402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Divides memory into fixed-size blocks called pages.</a:t>
            </a:r>
          </a:p>
          <a:p>
            <a:pPr>
              <a:lnSpc>
                <a:spcPts val="2850"/>
              </a:lnSpc>
            </a:pPr>
            <a:endParaRPr lang="en-US" sz="2000" kern="0" spc="-36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Divides both physical and virtual memory into equal-sized pages.</a:t>
            </a:r>
          </a:p>
          <a:p>
            <a:pPr>
              <a:lnSpc>
                <a:spcPts val="2850"/>
              </a:lnSpc>
            </a:pPr>
            <a:endParaRPr lang="en-US" sz="2000" kern="0" spc="-36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page has a fixed size(1kb, 4kb)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endParaRPr lang="en-US" sz="2000" kern="0" spc="-36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lnSpc>
                <a:spcPts val="2850"/>
              </a:lnSpc>
            </a:pPr>
            <a:endParaRPr lang="en-US" sz="2000" kern="0" spc="-36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More efficient as pages are fixed and easy to manage.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endParaRPr lang="en-US" sz="2000" kern="0" spc="-36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virtual memory and demand paging efficiently.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endParaRPr lang="en-US" sz="2000" kern="0" spc="-36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endParaRPr lang="en-US" sz="2000" kern="0" spc="-36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4D9F4C-D111-16C1-9BA1-58FC07DD87EA}"/>
              </a:ext>
            </a:extLst>
          </p:cNvPr>
          <p:cNvSpPr/>
          <p:nvPr/>
        </p:nvSpPr>
        <p:spPr>
          <a:xfrm>
            <a:off x="12522820" y="7683190"/>
            <a:ext cx="200721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58097"/>
            <a:ext cx="13024366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Advantages of Segmentation</a:t>
            </a:r>
            <a:endParaRPr lang="en-US" sz="4900" dirty="0"/>
          </a:p>
        </p:txBody>
      </p:sp>
      <p:sp>
        <p:nvSpPr>
          <p:cNvPr id="3" name="Shape 1"/>
          <p:cNvSpPr/>
          <p:nvPr/>
        </p:nvSpPr>
        <p:spPr>
          <a:xfrm>
            <a:off x="793789" y="1935229"/>
            <a:ext cx="4196360" cy="2926703"/>
          </a:xfrm>
          <a:prstGeom prst="roundRect">
            <a:avLst>
              <a:gd name="adj" fmla="val 457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169664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Memory Protection</a:t>
            </a:r>
            <a:endParaRPr lang="en-US" sz="2450" dirty="0"/>
          </a:p>
        </p:txBody>
      </p:sp>
      <p:sp>
        <p:nvSpPr>
          <p:cNvPr id="5" name="Text 3"/>
          <p:cNvSpPr/>
          <p:nvPr/>
        </p:nvSpPr>
        <p:spPr>
          <a:xfrm>
            <a:off x="1028224" y="2695681"/>
            <a:ext cx="3727490" cy="1943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Segmentation provides a level of protection between segments, preventing one process from accessing or modifying another process’s memory segment.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1935230"/>
            <a:ext cx="4188737" cy="2408754"/>
          </a:xfrm>
          <a:prstGeom prst="roundRect">
            <a:avLst>
              <a:gd name="adj" fmla="val 457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2169664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Sharing</a:t>
            </a:r>
            <a:endParaRPr lang="en-US" sz="2450" dirty="0"/>
          </a:p>
        </p:txBody>
      </p:sp>
      <p:sp>
        <p:nvSpPr>
          <p:cNvPr id="8" name="Text 6"/>
          <p:cNvSpPr/>
          <p:nvPr/>
        </p:nvSpPr>
        <p:spPr>
          <a:xfrm>
            <a:off x="5451396" y="2695681"/>
            <a:ext cx="3727490" cy="1537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Segmentation allows for sharing of memory segments between process. This can be useful for inter-process communication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2" y="1935230"/>
            <a:ext cx="4196477" cy="2408754"/>
          </a:xfrm>
          <a:prstGeom prst="roundRect">
            <a:avLst>
              <a:gd name="adj" fmla="val 457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874568" y="2169664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user specifies the segment size, whereas, in paging, the hardware determines the page size.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89" y="5434024"/>
            <a:ext cx="6408063" cy="1720691"/>
          </a:xfrm>
          <a:prstGeom prst="roundRect">
            <a:avLst>
              <a:gd name="adj" fmla="val 553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125325" y="5826235"/>
            <a:ext cx="5398138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Reduced Internal Fragmentation</a:t>
            </a:r>
            <a:endParaRPr lang="en-US" sz="2450" dirty="0"/>
          </a:p>
        </p:txBody>
      </p:sp>
      <p:sp>
        <p:nvSpPr>
          <p:cNvPr id="14" name="Text 12"/>
          <p:cNvSpPr/>
          <p:nvPr/>
        </p:nvSpPr>
        <p:spPr>
          <a:xfrm>
            <a:off x="1108489" y="6261270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Segments are of variable length, fitting memory more precisely and minimizing wasted space.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589318" y="5442198"/>
            <a:ext cx="6408063" cy="1720691"/>
          </a:xfrm>
          <a:prstGeom prst="roundRect">
            <a:avLst>
              <a:gd name="adj" fmla="val 553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816132" y="5795930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Logical Organization</a:t>
            </a:r>
            <a:endParaRPr lang="en-US" sz="2450" dirty="0"/>
          </a:p>
        </p:txBody>
      </p:sp>
      <p:sp>
        <p:nvSpPr>
          <p:cNvPr id="17" name="Text 15"/>
          <p:cNvSpPr/>
          <p:nvPr/>
        </p:nvSpPr>
        <p:spPr>
          <a:xfrm>
            <a:off x="7823751" y="6261439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Aligns memory allocation with the program's logical structure, enhancing modularity and readability.</a:t>
            </a:r>
            <a:endParaRPr lang="en-US" sz="17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868943-7115-B1AA-A0F8-CBDF49C727A6}"/>
              </a:ext>
            </a:extLst>
          </p:cNvPr>
          <p:cNvSpPr/>
          <p:nvPr/>
        </p:nvSpPr>
        <p:spPr>
          <a:xfrm>
            <a:off x="12522820" y="7694341"/>
            <a:ext cx="200721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99310-1A10-2C68-756B-C2F64EDDF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E98B852-2DA8-4386-B5B2-33BDC2FA04E6}"/>
              </a:ext>
            </a:extLst>
          </p:cNvPr>
          <p:cNvSpPr/>
          <p:nvPr/>
        </p:nvSpPr>
        <p:spPr>
          <a:xfrm>
            <a:off x="978648" y="824707"/>
            <a:ext cx="13024366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Disadvantages of Segmentation</a:t>
            </a:r>
            <a:endParaRPr lang="en-US" sz="490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8E6C183D-8CAF-C378-F5D9-1DF103B0E171}"/>
              </a:ext>
            </a:extLst>
          </p:cNvPr>
          <p:cNvSpPr/>
          <p:nvPr/>
        </p:nvSpPr>
        <p:spPr>
          <a:xfrm>
            <a:off x="979440" y="4580709"/>
            <a:ext cx="5811653" cy="2926703"/>
          </a:xfrm>
          <a:prstGeom prst="roundRect">
            <a:avLst>
              <a:gd name="adj" fmla="val 457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E02AF025-2E77-B62A-B2AA-5DDD76DC681E}"/>
              </a:ext>
            </a:extLst>
          </p:cNvPr>
          <p:cNvSpPr/>
          <p:nvPr/>
        </p:nvSpPr>
        <p:spPr>
          <a:xfrm>
            <a:off x="1221751" y="4987116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External Fragmentation</a:t>
            </a:r>
            <a:endParaRPr lang="en-US" sz="24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335F88EE-9162-6EE3-2C7C-65706DC3C601}"/>
              </a:ext>
            </a:extLst>
          </p:cNvPr>
          <p:cNvSpPr/>
          <p:nvPr/>
        </p:nvSpPr>
        <p:spPr>
          <a:xfrm>
            <a:off x="1221751" y="5586494"/>
            <a:ext cx="5268260" cy="1943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processes are loaded and removed from memory, the free memory space is broken into little pieces, causing external fragmentation. This is a notable difference from paging, where external fragmentation is significantly lesser.</a:t>
            </a:r>
            <a:endParaRPr lang="en-US" sz="175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89B04672-9B15-14C7-8159-657F8F53AD26}"/>
              </a:ext>
            </a:extLst>
          </p:cNvPr>
          <p:cNvSpPr/>
          <p:nvPr/>
        </p:nvSpPr>
        <p:spPr>
          <a:xfrm>
            <a:off x="979439" y="1962507"/>
            <a:ext cx="5811653" cy="2408754"/>
          </a:xfrm>
          <a:prstGeom prst="roundRect">
            <a:avLst>
              <a:gd name="adj" fmla="val 457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F5FA3FD-5B1C-1779-60E2-A5BFBB8B8B39}"/>
              </a:ext>
            </a:extLst>
          </p:cNvPr>
          <p:cNvSpPr/>
          <p:nvPr/>
        </p:nvSpPr>
        <p:spPr>
          <a:xfrm>
            <a:off x="1221751" y="2118180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Fragmentation</a:t>
            </a:r>
            <a:endParaRPr lang="en-US" sz="24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DC0FF085-A079-8AB2-DF02-B86B4518F643}"/>
              </a:ext>
            </a:extLst>
          </p:cNvPr>
          <p:cNvSpPr/>
          <p:nvPr/>
        </p:nvSpPr>
        <p:spPr>
          <a:xfrm>
            <a:off x="1221751" y="2719390"/>
            <a:ext cx="5024178" cy="1537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mentioned, segmentation can lead to external fragmentation as memory becomes divided into smaller segments. This can lead to wasted memory and decreased performance.</a:t>
            </a:r>
            <a:endParaRPr lang="en-US" sz="175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FFFFE66A-8BDA-4BA5-CA4B-6A9285C05A66}"/>
              </a:ext>
            </a:extLst>
          </p:cNvPr>
          <p:cNvSpPr/>
          <p:nvPr/>
        </p:nvSpPr>
        <p:spPr>
          <a:xfrm>
            <a:off x="7326352" y="1935229"/>
            <a:ext cx="6510258" cy="2436031"/>
          </a:xfrm>
          <a:prstGeom prst="roundRect">
            <a:avLst>
              <a:gd name="adj" fmla="val 457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2B07C3F1-AA05-A2D4-CBF2-EB3251E7F157}"/>
              </a:ext>
            </a:extLst>
          </p:cNvPr>
          <p:cNvSpPr/>
          <p:nvPr/>
        </p:nvSpPr>
        <p:spPr>
          <a:xfrm>
            <a:off x="7315200" y="4580710"/>
            <a:ext cx="6408063" cy="2926702"/>
          </a:xfrm>
          <a:prstGeom prst="roundRect">
            <a:avLst>
              <a:gd name="adj" fmla="val 553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C356C60E-54DF-A5F0-E353-97241E58BD91}"/>
              </a:ext>
            </a:extLst>
          </p:cNvPr>
          <p:cNvSpPr/>
          <p:nvPr/>
        </p:nvSpPr>
        <p:spPr>
          <a:xfrm>
            <a:off x="7565548" y="4990101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Complexity</a:t>
            </a:r>
            <a:endParaRPr lang="en-US" sz="2450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E9EAE96F-2AF7-4467-DB35-3A52BE8421DB}"/>
              </a:ext>
            </a:extLst>
          </p:cNvPr>
          <p:cNvSpPr/>
          <p:nvPr/>
        </p:nvSpPr>
        <p:spPr>
          <a:xfrm>
            <a:off x="7611883" y="5593927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Segmentation can be more complex to implement and manage than paging.</a:t>
            </a:r>
            <a:endParaRPr lang="en-US" sz="17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8B316B-C93E-8A3C-F217-3EEEC17C9FDA}"/>
              </a:ext>
            </a:extLst>
          </p:cNvPr>
          <p:cNvSpPr txBox="1"/>
          <p:nvPr/>
        </p:nvSpPr>
        <p:spPr>
          <a:xfrm>
            <a:off x="7490831" y="2206671"/>
            <a:ext cx="509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etrona Bold"/>
              </a:rPr>
              <a:t>Complex Memory Management:</a:t>
            </a:r>
            <a:endParaRPr lang="en-IN" sz="2400" dirty="0">
              <a:latin typeface="Petrona Bold"/>
            </a:endParaRPr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2528F49C-C119-EDBD-05FF-8D9AD8DE0609}"/>
              </a:ext>
            </a:extLst>
          </p:cNvPr>
          <p:cNvSpPr/>
          <p:nvPr/>
        </p:nvSpPr>
        <p:spPr>
          <a:xfrm>
            <a:off x="7565548" y="2713441"/>
            <a:ext cx="5024178" cy="1537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Managing variable-sized segments adds complexity to the operating system's memory management routines.</a:t>
            </a:r>
            <a:endParaRPr lang="en-US" sz="17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F7A0CE-A560-758F-32AF-F5EB430BF504}"/>
              </a:ext>
            </a:extLst>
          </p:cNvPr>
          <p:cNvSpPr/>
          <p:nvPr/>
        </p:nvSpPr>
        <p:spPr>
          <a:xfrm>
            <a:off x="12589726" y="7716862"/>
            <a:ext cx="1940313" cy="423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05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92716" y="3724989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Thank You!</a:t>
            </a:r>
            <a:endParaRPr lang="en-US" sz="4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0D77B0-BD9E-ADBB-516B-CEEF4651B0D9}"/>
              </a:ext>
            </a:extLst>
          </p:cNvPr>
          <p:cNvSpPr/>
          <p:nvPr/>
        </p:nvSpPr>
        <p:spPr>
          <a:xfrm>
            <a:off x="12522820" y="7683190"/>
            <a:ext cx="200721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92D9F0-0906-96B3-7360-509F44EDB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00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61114" y="680372"/>
            <a:ext cx="9967138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Memory allocation : </a:t>
            </a:r>
            <a:endParaRPr lang="en-US" sz="4900" dirty="0"/>
          </a:p>
        </p:txBody>
      </p:sp>
      <p:sp>
        <p:nvSpPr>
          <p:cNvPr id="4" name="Text 1"/>
          <p:cNvSpPr/>
          <p:nvPr/>
        </p:nvSpPr>
        <p:spPr>
          <a:xfrm>
            <a:off x="1261114" y="1937384"/>
            <a:ext cx="1086128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There are 2 type of memory allocation technique.</a:t>
            </a:r>
          </a:p>
          <a:p>
            <a:pPr marL="0" indent="0">
              <a:lnSpc>
                <a:spcPts val="2850"/>
              </a:lnSpc>
              <a:buNone/>
            </a:pPr>
            <a:endParaRPr lang="en-US" sz="2400" kern="0" spc="-36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457200" indent="-457200">
              <a:lnSpc>
                <a:spcPts val="2850"/>
              </a:lnSpc>
              <a:buFont typeface="+mj-lt"/>
              <a:buAutoNum type="arabicPeriod"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Contiguous memory allocation</a:t>
            </a:r>
          </a:p>
          <a:p>
            <a:pPr marL="457200" indent="-457200">
              <a:lnSpc>
                <a:spcPts val="2850"/>
              </a:lnSpc>
              <a:buFont typeface="+mj-lt"/>
              <a:buAutoNum type="arabicPeriod"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Non-Contiguous memory allocation</a:t>
            </a:r>
            <a:endParaRPr lang="en-US" sz="2400" dirty="0"/>
          </a:p>
        </p:txBody>
      </p:sp>
      <p:sp>
        <p:nvSpPr>
          <p:cNvPr id="5" name="Text 0"/>
          <p:cNvSpPr/>
          <p:nvPr/>
        </p:nvSpPr>
        <p:spPr>
          <a:xfrm>
            <a:off x="1257600" y="3709906"/>
            <a:ext cx="1231343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Non-Contiguous memory allocation technique</a:t>
            </a:r>
            <a:endParaRPr lang="en-US" sz="4900" dirty="0"/>
          </a:p>
        </p:txBody>
      </p:sp>
      <p:sp>
        <p:nvSpPr>
          <p:cNvPr id="6" name="Text 1"/>
          <p:cNvSpPr/>
          <p:nvPr/>
        </p:nvSpPr>
        <p:spPr>
          <a:xfrm>
            <a:off x="1289748" y="5102857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endParaRPr lang="en-US" sz="2450" dirty="0"/>
          </a:p>
        </p:txBody>
      </p:sp>
      <p:sp>
        <p:nvSpPr>
          <p:cNvPr id="7" name="Text 2"/>
          <p:cNvSpPr/>
          <p:nvPr/>
        </p:nvSpPr>
        <p:spPr>
          <a:xfrm>
            <a:off x="1261114" y="4640605"/>
            <a:ext cx="11551637" cy="26363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/>
              <a:t>There are 2 technique to allocate the memory in Non-contiguous memory allocation.</a:t>
            </a:r>
          </a:p>
          <a:p>
            <a:pPr marL="0" indent="0">
              <a:lnSpc>
                <a:spcPts val="2850"/>
              </a:lnSpc>
              <a:buNone/>
            </a:pPr>
            <a:endParaRPr lang="en-US" sz="2400" dirty="0"/>
          </a:p>
          <a:p>
            <a:pPr marL="457200" indent="-457200">
              <a:lnSpc>
                <a:spcPts val="2850"/>
              </a:lnSpc>
              <a:buFont typeface="+mj-lt"/>
              <a:buAutoNum type="arabicPeriod"/>
            </a:pPr>
            <a:r>
              <a:rPr lang="en-US" sz="2400" dirty="0"/>
              <a:t>Paging : memory management technique that divides the virtual memory into fixed-size blocks called </a:t>
            </a:r>
            <a:r>
              <a:rPr lang="en-US" sz="2400" b="1" dirty="0"/>
              <a:t>pages</a:t>
            </a:r>
            <a:r>
              <a:rPr lang="en-US" sz="2400" dirty="0"/>
              <a:t> and maps them to physical memory frames.</a:t>
            </a:r>
          </a:p>
          <a:p>
            <a:pPr marL="457200" indent="-457200">
              <a:lnSpc>
                <a:spcPts val="2850"/>
              </a:lnSpc>
              <a:buFont typeface="+mj-lt"/>
              <a:buAutoNum type="arabicPeriod"/>
            </a:pPr>
            <a:endParaRPr lang="en-US" sz="2400" dirty="0"/>
          </a:p>
          <a:p>
            <a:pPr marL="457200" indent="-457200">
              <a:lnSpc>
                <a:spcPts val="2850"/>
              </a:lnSpc>
              <a:buFont typeface="+mj-lt"/>
              <a:buAutoNum type="arabicPeriod"/>
            </a:pPr>
            <a:r>
              <a:rPr lang="en-US" sz="2400" dirty="0"/>
              <a:t>Segmentation : memory management technique that divides the process into variable-sized logical segments, such as code, data, and stack. </a:t>
            </a:r>
          </a:p>
        </p:txBody>
      </p:sp>
      <p:sp>
        <p:nvSpPr>
          <p:cNvPr id="8" name="Text 3"/>
          <p:cNvSpPr/>
          <p:nvPr/>
        </p:nvSpPr>
        <p:spPr>
          <a:xfrm>
            <a:off x="1289748" y="6887052"/>
            <a:ext cx="9924573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endParaRPr lang="en-US" sz="2450" dirty="0"/>
          </a:p>
        </p:txBody>
      </p:sp>
      <p:sp>
        <p:nvSpPr>
          <p:cNvPr id="9" name="Text 4"/>
          <p:cNvSpPr/>
          <p:nvPr/>
        </p:nvSpPr>
        <p:spPr>
          <a:xfrm>
            <a:off x="8095479" y="750379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FB085-F8F3-0E3B-847E-91A9128B8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BC25BAF6-DD8A-0EAE-EBA9-8D28904A5C0A}"/>
              </a:ext>
            </a:extLst>
          </p:cNvPr>
          <p:cNvSpPr/>
          <p:nvPr/>
        </p:nvSpPr>
        <p:spPr>
          <a:xfrm>
            <a:off x="1289748" y="1450986"/>
            <a:ext cx="6301978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What is Segmentation?</a:t>
            </a:r>
            <a:endParaRPr lang="en-US" sz="4900" dirty="0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24D9F14-3A46-001B-20C9-634FF402E6D3}"/>
              </a:ext>
            </a:extLst>
          </p:cNvPr>
          <p:cNvSpPr/>
          <p:nvPr/>
        </p:nvSpPr>
        <p:spPr>
          <a:xfrm>
            <a:off x="1289748" y="5102857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endParaRPr lang="en-US" sz="24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5EFB92A9-B20A-D117-8F1F-CF18C16037DF}"/>
              </a:ext>
            </a:extLst>
          </p:cNvPr>
          <p:cNvSpPr/>
          <p:nvPr/>
        </p:nvSpPr>
        <p:spPr>
          <a:xfrm>
            <a:off x="1289748" y="2912406"/>
            <a:ext cx="11551637" cy="4078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Segmentation is a memory management technique in which divided process into a variable size parts. Each part is known as segment which can be allocated to the process. 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kern="0" spc="-36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segment corresponds to a meaningful part of a program, such as its code, data, or stack.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kern="0" spc="-36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Segmentation gives the </a:t>
            </a:r>
            <a:r>
              <a:rPr lang="en-US" sz="240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user’s view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of the process which paging does not provide.</a:t>
            </a:r>
          </a:p>
          <a:p>
            <a:pPr marL="342900" indent="-34290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8705ABCE-B461-CE53-5C0A-AE5465E0978F}"/>
              </a:ext>
            </a:extLst>
          </p:cNvPr>
          <p:cNvSpPr/>
          <p:nvPr/>
        </p:nvSpPr>
        <p:spPr>
          <a:xfrm>
            <a:off x="8095479" y="750379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251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9DE7B-AF7A-72BD-8D0A-7669CA7A4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41509" y="864007"/>
            <a:ext cx="10620375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How Segmentation Works:</a:t>
            </a:r>
            <a:endParaRPr lang="en-US" sz="4900" dirty="0"/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3E93A7BF-29A5-4E38-5B6F-798A6A7E244D}"/>
              </a:ext>
            </a:extLst>
          </p:cNvPr>
          <p:cNvSpPr/>
          <p:nvPr/>
        </p:nvSpPr>
        <p:spPr>
          <a:xfrm>
            <a:off x="941509" y="2017953"/>
            <a:ext cx="6296582" cy="2534691"/>
          </a:xfrm>
          <a:prstGeom prst="roundRect">
            <a:avLst>
              <a:gd name="adj" fmla="val 457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52D639-D8D2-CAEC-C0DD-01627E012473}"/>
              </a:ext>
            </a:extLst>
          </p:cNvPr>
          <p:cNvSpPr txBox="1"/>
          <p:nvPr/>
        </p:nvSpPr>
        <p:spPr>
          <a:xfrm>
            <a:off x="1077811" y="2400053"/>
            <a:ext cx="497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spc="-36" dirty="0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  <a:cs typeface="Inter" pitchFamily="34" charset="-120"/>
              </a:rPr>
              <a:t>1. Code Segment (Text Segment)</a:t>
            </a:r>
            <a:endParaRPr lang="en-IN" sz="20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5453F-EA40-FD8B-7B3A-A0E720F7F9F2}"/>
              </a:ext>
            </a:extLst>
          </p:cNvPr>
          <p:cNvSpPr txBox="1"/>
          <p:nvPr/>
        </p:nvSpPr>
        <p:spPr>
          <a:xfrm>
            <a:off x="1077811" y="2939611"/>
            <a:ext cx="5252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spc="-36" dirty="0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</a:rPr>
              <a:t>Stores th</a:t>
            </a:r>
            <a:r>
              <a:rPr lang="en-US" kern="0" spc="-36" dirty="0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</a:rPr>
              <a:t>e executable instruction of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spc="-36" dirty="0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</a:rPr>
              <a:t>Read-only to prevent modification during execution.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</a:rPr>
              <a:t>Shared among processes running the same program</a:t>
            </a:r>
            <a:endParaRPr lang="en-US" kern="0" spc="-36" dirty="0">
              <a:solidFill>
                <a:srgbClr val="272525"/>
              </a:solidFill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3" name="Shape 1">
            <a:extLst>
              <a:ext uri="{FF2B5EF4-FFF2-40B4-BE49-F238E27FC236}">
                <a16:creationId xmlns:a16="http://schemas.microsoft.com/office/drawing/2014/main" id="{66170DA9-52A2-BF93-C1C4-F2D870B6ED9D}"/>
              </a:ext>
            </a:extLst>
          </p:cNvPr>
          <p:cNvSpPr/>
          <p:nvPr/>
        </p:nvSpPr>
        <p:spPr>
          <a:xfrm>
            <a:off x="7706582" y="2024925"/>
            <a:ext cx="6296582" cy="2534691"/>
          </a:xfrm>
          <a:prstGeom prst="roundRect">
            <a:avLst>
              <a:gd name="adj" fmla="val 457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61EFF3-460D-997D-855C-04983DDA4B34}"/>
              </a:ext>
            </a:extLst>
          </p:cNvPr>
          <p:cNvSpPr txBox="1"/>
          <p:nvPr/>
        </p:nvSpPr>
        <p:spPr>
          <a:xfrm>
            <a:off x="7842884" y="2407025"/>
            <a:ext cx="497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spc="-36" dirty="0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  <a:cs typeface="Inter" pitchFamily="34" charset="-120"/>
              </a:rPr>
              <a:t>2. Data Segment</a:t>
            </a:r>
            <a:endParaRPr lang="en-IN" sz="20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FECD45-A962-26F1-655E-2FC00091B8A5}"/>
              </a:ext>
            </a:extLst>
          </p:cNvPr>
          <p:cNvSpPr txBox="1"/>
          <p:nvPr/>
        </p:nvSpPr>
        <p:spPr>
          <a:xfrm>
            <a:off x="7842884" y="2946583"/>
            <a:ext cx="5252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spc="-36" dirty="0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</a:rPr>
              <a:t>Stores global and static variables used by the program.</a:t>
            </a:r>
            <a:endParaRPr lang="en-IN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6" name="Shape 1">
            <a:extLst>
              <a:ext uri="{FF2B5EF4-FFF2-40B4-BE49-F238E27FC236}">
                <a16:creationId xmlns:a16="http://schemas.microsoft.com/office/drawing/2014/main" id="{0A3C0553-E96C-30F5-18DA-D2FAE81354E5}"/>
              </a:ext>
            </a:extLst>
          </p:cNvPr>
          <p:cNvSpPr/>
          <p:nvPr/>
        </p:nvSpPr>
        <p:spPr>
          <a:xfrm>
            <a:off x="941509" y="4926969"/>
            <a:ext cx="6296582" cy="2534691"/>
          </a:xfrm>
          <a:prstGeom prst="roundRect">
            <a:avLst>
              <a:gd name="adj" fmla="val 4572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B4CD70-F5CC-BCF5-FE20-7E0E3B4BB3A2}"/>
              </a:ext>
            </a:extLst>
          </p:cNvPr>
          <p:cNvSpPr txBox="1"/>
          <p:nvPr/>
        </p:nvSpPr>
        <p:spPr>
          <a:xfrm>
            <a:off x="1077811" y="5309069"/>
            <a:ext cx="4973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kern="0" spc="-36" dirty="0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  <a:cs typeface="Inter" pitchFamily="34" charset="-120"/>
              </a:rPr>
              <a:t>3. Stack Segment</a:t>
            </a:r>
            <a:endParaRPr lang="en-IN" sz="20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CE7622-B4C4-071F-B1C4-6258F0180CE8}"/>
              </a:ext>
            </a:extLst>
          </p:cNvPr>
          <p:cNvSpPr txBox="1"/>
          <p:nvPr/>
        </p:nvSpPr>
        <p:spPr>
          <a:xfrm>
            <a:off x="1077811" y="5848627"/>
            <a:ext cx="525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0" spc="-36" dirty="0">
                <a:solidFill>
                  <a:srgbClr val="272525"/>
                </a:solidFill>
                <a:latin typeface="Inter" panose="020B0604020202020204" charset="0"/>
                <a:ea typeface="Inter" panose="020B0604020202020204" charset="0"/>
              </a:rPr>
              <a:t>Stores function calls, local variables, and return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</a:rPr>
              <a:t>Works on a Last-In, First-Out (LIFO) basis.</a:t>
            </a:r>
            <a:endParaRPr lang="en-IN" dirty="0"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8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9A67EA-8C5B-11BE-202A-0E64353CAF54}"/>
              </a:ext>
            </a:extLst>
          </p:cNvPr>
          <p:cNvSpPr txBox="1"/>
          <p:nvPr/>
        </p:nvSpPr>
        <p:spPr>
          <a:xfrm>
            <a:off x="959004" y="1772028"/>
            <a:ext cx="12935415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>
              <a:latin typeface="Petrona Bold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Inter" panose="020B0604020202020204" charset="0"/>
                <a:ea typeface="Inter" panose="020B0604020202020204" charset="0"/>
              </a:rPr>
              <a:t>Virtual Memory Segmentation</a:t>
            </a:r>
            <a:r>
              <a:rPr lang="en-US" sz="2400" dirty="0">
                <a:latin typeface="Inter" panose="020B0604020202020204" charset="0"/>
                <a:ea typeface="Inter" panose="020B0604020202020204" charset="0"/>
              </a:rPr>
              <a:t>: 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nter" panose="020B0604020202020204" charset="0"/>
                <a:ea typeface="Inter" panose="020B0604020202020204" charset="0"/>
              </a:rPr>
              <a:t>In this technique, each process is divided into multiple variable-sized segments.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Inter" panose="020B0604020202020204" charset="0"/>
              <a:ea typeface="Inter" panose="020B060402020202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nter" panose="020B0604020202020204" charset="0"/>
                <a:ea typeface="Inter" panose="020B0604020202020204" charset="0"/>
              </a:rPr>
              <a:t>Unlike simple segmentation, these segments are not all loaded into RAM at once.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Inter" panose="020B0604020202020204" charset="0"/>
              <a:ea typeface="Inter" panose="020B060402020202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nter" panose="020B0604020202020204" charset="0"/>
                <a:ea typeface="Inter" panose="020B0604020202020204" charset="0"/>
              </a:rPr>
              <a:t>The operating system loads only the required segments into RAM, while others remain on disk (swap space) until needed.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Inter" panose="020B0604020202020204" charset="0"/>
              <a:ea typeface="Inter" panose="020B060402020202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nter" panose="020B0604020202020204" charset="0"/>
                <a:ea typeface="Inter" panose="020B0604020202020204" charset="0"/>
              </a:rPr>
              <a:t>When a process requests a segment that is not in RAM, a segment fault occurs, and the OS loads the segment from disk into memory.</a:t>
            </a:r>
          </a:p>
          <a:p>
            <a:pPr lvl="1"/>
            <a:endParaRPr lang="en-US" sz="2400" dirty="0">
              <a:latin typeface="Inter" panose="020B0604020202020204" charset="0"/>
              <a:ea typeface="Inter" panose="020B060402020202020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Inter" panose="020B0604020202020204" charset="0"/>
                <a:ea typeface="Inter" panose="020B0604020202020204" charset="0"/>
              </a:rPr>
              <a:t>Simple Segmentation</a:t>
            </a:r>
            <a:r>
              <a:rPr lang="en-US" sz="2400" dirty="0">
                <a:latin typeface="Inter" panose="020B0604020202020204" charset="0"/>
                <a:ea typeface="Inter" panose="020B0604020202020204" charset="0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nter" panose="020B0604020202020204" charset="0"/>
                <a:ea typeface="Inter" panose="020B0604020202020204" charset="0"/>
              </a:rPr>
              <a:t>Each process is divided into a number of segments, all of which are loaded into RAM at run time, but not placed contiguously.</a:t>
            </a:r>
            <a:endParaRPr lang="en-IN" sz="24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F5964C-0705-F945-DA06-5B3D50CC5005}"/>
              </a:ext>
            </a:extLst>
          </p:cNvPr>
          <p:cNvSpPr/>
          <p:nvPr/>
        </p:nvSpPr>
        <p:spPr>
          <a:xfrm>
            <a:off x="12567424" y="7727792"/>
            <a:ext cx="2007219" cy="401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B0ECF-9162-46AE-3093-E5F9B002F77E}"/>
              </a:ext>
            </a:extLst>
          </p:cNvPr>
          <p:cNvSpPr txBox="1"/>
          <p:nvPr/>
        </p:nvSpPr>
        <p:spPr>
          <a:xfrm>
            <a:off x="959005" y="735982"/>
            <a:ext cx="12612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Types of Segmentation</a:t>
            </a:r>
            <a:endParaRPr lang="en-IN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D04C1-4F53-6FCE-B692-FF860FC99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5660418-14F4-1C64-D4E3-D767A9D8D91F}"/>
              </a:ext>
            </a:extLst>
          </p:cNvPr>
          <p:cNvSpPr txBox="1"/>
          <p:nvPr/>
        </p:nvSpPr>
        <p:spPr>
          <a:xfrm>
            <a:off x="1048215" y="1170878"/>
            <a:ext cx="1271239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etrona Bold"/>
              </a:rPr>
              <a:t>There is no simple relationship between logical addresses and physical addresses in segmentation. A table stores the information about all such segments and is called Segment Table. </a:t>
            </a:r>
          </a:p>
          <a:p>
            <a:endParaRPr lang="en-US" sz="1400" dirty="0">
              <a:latin typeface="Petrona Bold"/>
            </a:endParaRPr>
          </a:p>
          <a:p>
            <a:endParaRPr lang="en-US" sz="5400" dirty="0">
              <a:latin typeface="Petrona Bold"/>
            </a:endParaRPr>
          </a:p>
          <a:p>
            <a:endParaRPr lang="en-US" sz="2400" dirty="0">
              <a:latin typeface="Petrona Bold"/>
            </a:endParaRPr>
          </a:p>
          <a:p>
            <a:r>
              <a:rPr lang="en-US" sz="2400" dirty="0"/>
              <a:t>A </a:t>
            </a:r>
            <a:r>
              <a:rPr lang="en-US" sz="2400" b="1" dirty="0"/>
              <a:t>Segment Table</a:t>
            </a:r>
            <a:r>
              <a:rPr lang="en-US" sz="2400" dirty="0"/>
              <a:t> is a data structure used in </a:t>
            </a:r>
            <a:r>
              <a:rPr lang="en-US" sz="2400" b="1" dirty="0"/>
              <a:t>segmentation-based memory management</a:t>
            </a:r>
            <a:r>
              <a:rPr lang="en-US" sz="2400" dirty="0"/>
              <a:t> to keep track of each segment's details in a process. It helps the </a:t>
            </a:r>
            <a:r>
              <a:rPr lang="en-US" sz="2400" b="1" dirty="0"/>
              <a:t>Memory Management Unit (MMU)</a:t>
            </a:r>
            <a:r>
              <a:rPr lang="en-US" sz="2400" dirty="0"/>
              <a:t> translate </a:t>
            </a:r>
            <a:r>
              <a:rPr lang="en-US" sz="2400" b="1" dirty="0"/>
              <a:t>logical addresses</a:t>
            </a:r>
            <a:r>
              <a:rPr lang="en-US" sz="2400" dirty="0"/>
              <a:t> into </a:t>
            </a:r>
            <a:r>
              <a:rPr lang="en-US" sz="2400" b="1" dirty="0"/>
              <a:t>physical addresses</a:t>
            </a:r>
            <a:r>
              <a:rPr lang="en-US" sz="2400" dirty="0"/>
              <a:t>.</a:t>
            </a:r>
          </a:p>
          <a:p>
            <a:endParaRPr lang="en-US" sz="2400" dirty="0"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2400" dirty="0">
                <a:latin typeface="Inter" panose="020B0604020202020204" charset="0"/>
                <a:ea typeface="Inter" panose="020B0604020202020204" charset="0"/>
              </a:rPr>
              <a:t>Base Address: It contains the starting physical address where the segments reside in memory.</a:t>
            </a:r>
          </a:p>
          <a:p>
            <a:endParaRPr lang="en-US" sz="2400" dirty="0"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sz="2400" dirty="0">
                <a:latin typeface="Inter" panose="020B0604020202020204" charset="0"/>
                <a:ea typeface="Inter" panose="020B0604020202020204" charset="0"/>
              </a:rPr>
              <a:t>Segment Limit: It specifies the length of the segment.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F222EB-ED8B-62CC-6A2A-B66FC0754A3C}"/>
              </a:ext>
            </a:extLst>
          </p:cNvPr>
          <p:cNvSpPr/>
          <p:nvPr/>
        </p:nvSpPr>
        <p:spPr>
          <a:xfrm>
            <a:off x="12522820" y="7683190"/>
            <a:ext cx="200721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1156E-3667-ABD4-0FA7-73758505B6D4}"/>
              </a:ext>
            </a:extLst>
          </p:cNvPr>
          <p:cNvSpPr txBox="1"/>
          <p:nvPr/>
        </p:nvSpPr>
        <p:spPr>
          <a:xfrm>
            <a:off x="1048214" y="2709746"/>
            <a:ext cx="8898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What is Segment Table ?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86352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842018-DE5B-279C-B77B-A4D774CF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941" y="322986"/>
            <a:ext cx="9298518" cy="75836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A6E5729-AB42-2FE2-932C-BA45690A0EAB}"/>
              </a:ext>
            </a:extLst>
          </p:cNvPr>
          <p:cNvSpPr/>
          <p:nvPr/>
        </p:nvSpPr>
        <p:spPr>
          <a:xfrm>
            <a:off x="12522820" y="7683190"/>
            <a:ext cx="200721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7DE27F-24F3-C6C5-3847-329422E7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72" y="591015"/>
            <a:ext cx="11728856" cy="59547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AD7079-2ECA-3D04-2787-4C6820658CE3}"/>
              </a:ext>
            </a:extLst>
          </p:cNvPr>
          <p:cNvSpPr/>
          <p:nvPr/>
        </p:nvSpPr>
        <p:spPr>
          <a:xfrm>
            <a:off x="12522820" y="7683190"/>
            <a:ext cx="200721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0A57D-20C9-82AF-A823-0CD47731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04E58C-9B47-D7DA-FD02-432C54566F1E}"/>
              </a:ext>
            </a:extLst>
          </p:cNvPr>
          <p:cNvSpPr txBox="1"/>
          <p:nvPr/>
        </p:nvSpPr>
        <p:spPr>
          <a:xfrm>
            <a:off x="1070517" y="1427356"/>
            <a:ext cx="12110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nter" panose="020B0604020202020204" charset="0"/>
                <a:ea typeface="Inter" panose="020B0604020202020204" charset="0"/>
              </a:rPr>
              <a:t>Segment number (s): Identifies which segment is being accessed.</a:t>
            </a:r>
          </a:p>
          <a:p>
            <a:endParaRPr lang="en-US" sz="2400" dirty="0">
              <a:latin typeface="Inter" panose="020B0604020202020204" charset="0"/>
              <a:ea typeface="Inter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Inter" panose="020B0604020202020204" charset="0"/>
                <a:ea typeface="Inter" panose="020B0604020202020204" charset="0"/>
              </a:rPr>
              <a:t>Segment offset (d): Specifies how far into the segment the required data is located.</a:t>
            </a:r>
            <a:endParaRPr lang="en-IN" sz="24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B7694-4760-E231-3293-90EA20EB57FB}"/>
              </a:ext>
            </a:extLst>
          </p:cNvPr>
          <p:cNvSpPr/>
          <p:nvPr/>
        </p:nvSpPr>
        <p:spPr>
          <a:xfrm>
            <a:off x="12522820" y="7683190"/>
            <a:ext cx="2007219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398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826</Words>
  <Application>Microsoft Office PowerPoint</Application>
  <PresentationFormat>Custom</PresentationFormat>
  <Paragraphs>113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Petrona Bold</vt:lpstr>
      <vt:lpstr>Wingdings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Jay Heruwala</cp:lastModifiedBy>
  <cp:revision>16</cp:revision>
  <dcterms:created xsi:type="dcterms:W3CDTF">2025-03-08T14:45:19Z</dcterms:created>
  <dcterms:modified xsi:type="dcterms:W3CDTF">2025-04-02T04:01:45Z</dcterms:modified>
</cp:coreProperties>
</file>