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34" r:id="rId2"/>
    <p:sldId id="364" r:id="rId3"/>
    <p:sldId id="322" r:id="rId4"/>
    <p:sldId id="287" r:id="rId5"/>
    <p:sldId id="365" r:id="rId6"/>
    <p:sldId id="366" r:id="rId7"/>
    <p:sldId id="367" r:id="rId8"/>
    <p:sldId id="368" r:id="rId9"/>
    <p:sldId id="370" r:id="rId10"/>
    <p:sldId id="369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1" r:id="rId31"/>
    <p:sldId id="390" r:id="rId32"/>
    <p:sldId id="392" r:id="rId33"/>
    <p:sldId id="393" r:id="rId34"/>
    <p:sldId id="394" r:id="rId35"/>
    <p:sldId id="395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6" r:id="rId45"/>
    <p:sldId id="405" r:id="rId46"/>
    <p:sldId id="407" r:id="rId47"/>
    <p:sldId id="408" r:id="rId48"/>
    <p:sldId id="409" r:id="rId49"/>
    <p:sldId id="410" r:id="rId50"/>
    <p:sldId id="411" r:id="rId51"/>
    <p:sldId id="412" r:id="rId52"/>
    <p:sldId id="413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421" r:id="rId61"/>
    <p:sldId id="422" r:id="rId62"/>
    <p:sldId id="423" r:id="rId63"/>
    <p:sldId id="424" r:id="rId64"/>
    <p:sldId id="425" r:id="rId65"/>
    <p:sldId id="426" r:id="rId66"/>
    <p:sldId id="427" r:id="rId67"/>
    <p:sldId id="321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2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3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4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54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72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50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83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0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0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3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9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64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53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87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98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13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58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37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7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19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51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01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30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78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42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63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53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99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9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22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397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76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796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26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63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598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6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634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553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3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655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8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808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871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044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31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636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414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15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74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9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07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58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434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95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426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230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1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5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270892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R </a:t>
            </a:r>
            <a:r>
              <a:rPr lang="ko-KR" altLang="en-US" sz="44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R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기반 빅데이터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install R for the first time 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4A445C-A4A8-4D60-B24B-6F655E89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2720722"/>
            <a:ext cx="7812360" cy="10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Download R-4.2.0 for Windows </a:t>
            </a:r>
            <a:r>
              <a:rPr lang="ko-KR" altLang="en-US" dirty="0"/>
              <a:t>를 클릭하여 설치 파일을 다운받는다</a:t>
            </a:r>
            <a:r>
              <a:rPr lang="en-US" altLang="ko-KR" dirty="0"/>
              <a:t>. </a:t>
            </a:r>
            <a:r>
              <a:rPr lang="ko-KR" altLang="en-US" dirty="0"/>
              <a:t>윈도우의 버전과 비트</a:t>
            </a:r>
            <a:r>
              <a:rPr lang="en-US" altLang="ko-KR" dirty="0"/>
              <a:t>(32/64)</a:t>
            </a:r>
            <a:r>
              <a:rPr lang="ko-KR" altLang="en-US" dirty="0"/>
              <a:t>는 구별하지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CA0601-B609-4A39-92F5-1ED994F3F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2955207"/>
            <a:ext cx="824980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다운 받은 파일을 실행시킨다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C0378-EBED-4859-BF58-E914F275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77" y="253686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577854-FAD6-4DF8-A098-B9DC3192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8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경로를 지정하고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108668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C84986-34DF-4DC3-90C1-965B70E2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8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구성 요소는 그대로 두고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20440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4DD57A-AE2E-4F96-BE92-B0D12583C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7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스타트업 옵션도 마찬가지로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28444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C56F26-EBA1-45C4-9DBF-454C4377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6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시작 폴더 메뉴도 마찬가지로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420559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C5DEE8-447D-4DE6-B423-7FBB9C37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81" y="2536866"/>
            <a:ext cx="4753638" cy="37343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레지스트리 항목들은 전부 체크하고 아이콘 생성은 본인들의 선택하고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178308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설치 후 다음 아이콘을 실행한다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GUI </a:t>
            </a:r>
            <a:r>
              <a:rPr lang="ko-KR" altLang="en-US" sz="2300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24C61D-118D-4D3F-82C0-35C537641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19555"/>
            <a:ext cx="523948" cy="657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76AAEE-5029-4D69-ADAF-1BB7707CA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854" y="2946945"/>
            <a:ext cx="5372292" cy="34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4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GUI </a:t>
            </a:r>
            <a:r>
              <a:rPr lang="ko-KR" altLang="en-US" sz="2300" dirty="0"/>
              <a:t>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BE22E-ECB7-4B66-A09F-36BA8D437173}"/>
              </a:ext>
            </a:extLst>
          </p:cNvPr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프롬프트에 </a:t>
            </a:r>
            <a:r>
              <a:rPr lang="en-US" altLang="ko-KR" dirty="0"/>
              <a:t>1+1</a:t>
            </a:r>
            <a:r>
              <a:rPr lang="ko-KR" altLang="en-US" dirty="0"/>
              <a:t>을 입력하고 </a:t>
            </a:r>
            <a:r>
              <a:rPr lang="en-US" altLang="ko-KR" dirty="0"/>
              <a:t>Enter</a:t>
            </a:r>
            <a:r>
              <a:rPr lang="ko-KR" altLang="en-US" dirty="0"/>
              <a:t>를 누르면 </a:t>
            </a:r>
            <a:r>
              <a:rPr lang="en-US" altLang="ko-KR" dirty="0"/>
              <a:t>2</a:t>
            </a:r>
            <a:r>
              <a:rPr lang="ko-KR" altLang="en-US" dirty="0"/>
              <a:t>가 출력이 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언어를 입력하고 실행하면 실행의 결과가 출력이 된다</a:t>
            </a:r>
            <a:r>
              <a:rPr lang="en-US" altLang="ko-KR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ACDFED-2690-4BD3-B68F-F1EEDC385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37" y="3068960"/>
            <a:ext cx="6695821" cy="11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3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R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R </a:t>
            </a:r>
            <a:r>
              <a:rPr lang="ko-KR" altLang="en-US" sz="1000" b="1" spc="-150" dirty="0"/>
              <a:t>이란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R </a:t>
            </a:r>
            <a:r>
              <a:rPr lang="ko-KR" altLang="en-US" sz="1000" b="1" spc="-150" dirty="0"/>
              <a:t>설치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R </a:t>
            </a:r>
            <a:r>
              <a:rPr lang="ko-KR" altLang="en-US" sz="1000" b="1" spc="-150" dirty="0"/>
              <a:t>스튜디오 설치 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R </a:t>
            </a:r>
            <a:r>
              <a:rPr lang="ko-KR" altLang="en-US" sz="1000" b="1" spc="-150" dirty="0"/>
              <a:t>스튜디오 화면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8" name="직사각형 37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변수란</a:t>
            </a:r>
            <a:r>
              <a:rPr lang="en-US" altLang="ko-KR" sz="1000" b="1" spc="-150" dirty="0"/>
              <a:t>?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 선언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변수 </a:t>
            </a:r>
            <a:r>
              <a:rPr lang="ko-KR" altLang="en-US" sz="1000" b="1" spc="-150" dirty="0" err="1"/>
              <a:t>데이터형</a:t>
            </a:r>
            <a:endParaRPr lang="ko-KR" altLang="en-US" sz="1000" b="1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연산자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</a:t>
            </a:r>
            <a:r>
              <a:rPr lang="ko-KR" altLang="en-US" sz="1000" b="1" spc="-150" dirty="0"/>
              <a:t>내장 함수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80112" y="3429000"/>
            <a:ext cx="1368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if</a:t>
            </a:r>
            <a:r>
              <a:rPr lang="ko-KR" altLang="en-US" sz="1000" b="1" spc="-150" dirty="0"/>
              <a:t>문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switch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which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for</a:t>
            </a:r>
            <a:r>
              <a:rPr lang="ko-KR" altLang="en-US" sz="1000" b="1" spc="-150" dirty="0"/>
              <a:t>문</a:t>
            </a:r>
            <a:endParaRPr lang="en-US" altLang="ko-KR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while</a:t>
            </a:r>
            <a:r>
              <a:rPr lang="ko-KR" altLang="en-US" sz="1000" b="1" spc="-150" dirty="0"/>
              <a:t>문</a:t>
            </a:r>
          </a:p>
          <a:p>
            <a:endParaRPr lang="ko-KR" altLang="en-US" sz="1000" b="1" spc="-150" dirty="0"/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변수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  <a:latin typeface="+mj-ea"/>
              </a:rPr>
              <a:t>연산자 및 내장함수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제어문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360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Studio </a:t>
            </a:r>
            <a:r>
              <a:rPr lang="ko-KR" altLang="en-US" dirty="0"/>
              <a:t>웹 사이트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https://www.rstudio.com/products/rstudio/download/</a:t>
            </a:r>
            <a:r>
              <a:rPr lang="en-US" altLang="ko-KR" dirty="0"/>
              <a:t>) </a:t>
            </a:r>
            <a:r>
              <a:rPr lang="ko-KR" altLang="en-US" dirty="0"/>
              <a:t>에 가서 설치 파일을 다운로드한다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99746D-50AE-43F6-8E04-549A696B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37" y="2592988"/>
            <a:ext cx="6303525" cy="38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컴퓨터 </a:t>
            </a:r>
            <a:r>
              <a:rPr lang="en-US" altLang="ko-KR" dirty="0"/>
              <a:t>OS</a:t>
            </a:r>
            <a:r>
              <a:rPr lang="ko-KR" altLang="en-US" dirty="0"/>
              <a:t>에 맞는 설치 파일을 다운로드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윈도우 </a:t>
            </a:r>
            <a:r>
              <a:rPr lang="en-US" altLang="ko-KR" dirty="0"/>
              <a:t>32</a:t>
            </a:r>
            <a:r>
              <a:rPr lang="ko-KR" altLang="en-US" dirty="0"/>
              <a:t>비트에서는 </a:t>
            </a:r>
            <a:r>
              <a:rPr lang="en-US" altLang="ko-KR" dirty="0"/>
              <a:t>1.1 </a:t>
            </a:r>
            <a:r>
              <a:rPr lang="ko-KR" altLang="en-US" dirty="0"/>
              <a:t>이하의 버전을 설치한다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6376DC-EAEF-4390-A8C0-77387996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6" y="2605366"/>
            <a:ext cx="6012160" cy="37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9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다운 받은 설치 파일을 실행한다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5A9B2-4843-4A73-8F33-EDA556B0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01" y="2605366"/>
            <a:ext cx="55347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4E3F45-C7F1-4351-9CFD-0D10F310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01" y="2605365"/>
            <a:ext cx="5534797" cy="342947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경로를 지정하고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12990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C4E0A7-585B-4CB2-9555-9613FEEC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01" y="2605364"/>
            <a:ext cx="5534797" cy="342947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시작 메뉴 이름 지정하고 </a:t>
            </a:r>
            <a:r>
              <a:rPr lang="en-US" altLang="ko-KR" dirty="0"/>
              <a:t>[</a:t>
            </a:r>
            <a:r>
              <a:rPr lang="ko-KR" altLang="en-US" dirty="0"/>
              <a:t>설치</a:t>
            </a:r>
            <a:r>
              <a:rPr lang="en-US" altLang="ko-KR" dirty="0"/>
              <a:t>]</a:t>
            </a:r>
            <a:r>
              <a:rPr lang="ko-KR" altLang="en-US" dirty="0"/>
              <a:t>를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00300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후 </a:t>
            </a:r>
            <a:r>
              <a:rPr lang="en-US" altLang="ko-KR" dirty="0"/>
              <a:t>R Studio</a:t>
            </a:r>
            <a:r>
              <a:rPr lang="ko-KR" altLang="en-US" dirty="0"/>
              <a:t>을 실행한다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실행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32B200-0F17-4E9D-A1DC-85D6B275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54" y="2224074"/>
            <a:ext cx="5358484" cy="41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9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5878F0-C501-4BA5-97A9-29650E74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38" y="1583495"/>
            <a:ext cx="6229523" cy="48302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440AF-0C2E-4101-9064-715E49C377A9}"/>
              </a:ext>
            </a:extLst>
          </p:cNvPr>
          <p:cNvSpPr/>
          <p:nvPr/>
        </p:nvSpPr>
        <p:spPr>
          <a:xfrm>
            <a:off x="1457238" y="1988840"/>
            <a:ext cx="3330786" cy="2543561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프로그램 에디터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C34B58-0022-44A4-A094-7E75C04E019B}"/>
              </a:ext>
            </a:extLst>
          </p:cNvPr>
          <p:cNvSpPr/>
          <p:nvPr/>
        </p:nvSpPr>
        <p:spPr>
          <a:xfrm>
            <a:off x="1457238" y="4555798"/>
            <a:ext cx="3338136" cy="182310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 console -&gt; R GUI</a:t>
            </a:r>
            <a:r>
              <a:rPr lang="ko-KR" altLang="en-US" sz="1500" b="1" dirty="0">
                <a:solidFill>
                  <a:schemeClr val="tx1"/>
                </a:solidFill>
              </a:rPr>
              <a:t>와 동일한 역할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9AA5A6-9EEB-4409-BFA8-075F0949ED0F}"/>
              </a:ext>
            </a:extLst>
          </p:cNvPr>
          <p:cNvSpPr/>
          <p:nvPr/>
        </p:nvSpPr>
        <p:spPr>
          <a:xfrm>
            <a:off x="4800600" y="3596413"/>
            <a:ext cx="2886161" cy="278249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패키지</a:t>
            </a:r>
            <a:r>
              <a:rPr lang="en-US" altLang="ko-KR" sz="1500" b="1" dirty="0">
                <a:solidFill>
                  <a:schemeClr val="tx1"/>
                </a:solidFill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</a:rPr>
              <a:t>디렉토리 및 파일 관리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이미지 뷰어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1F83F-FF9A-45CC-AA99-6C70895AD18B}"/>
              </a:ext>
            </a:extLst>
          </p:cNvPr>
          <p:cNvSpPr/>
          <p:nvPr/>
        </p:nvSpPr>
        <p:spPr>
          <a:xfrm>
            <a:off x="4800600" y="1988840"/>
            <a:ext cx="2886161" cy="158417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 Object </a:t>
            </a:r>
            <a:r>
              <a:rPr lang="ko-KR" altLang="en-US" sz="1500" b="1" dirty="0">
                <a:solidFill>
                  <a:schemeClr val="tx1"/>
                </a:solidFill>
              </a:rPr>
              <a:t>뷰어</a:t>
            </a:r>
          </a:p>
        </p:txBody>
      </p:sp>
    </p:spTree>
    <p:extLst>
      <p:ext uri="{BB962C8B-B14F-4D97-AF65-F5344CB8AC3E}">
        <p14:creationId xmlns:p14="http://schemas.microsoft.com/office/powerpoint/2010/main" val="236673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Studio </a:t>
            </a:r>
            <a:r>
              <a:rPr lang="ko-KR" altLang="en-US" sz="2300" dirty="0"/>
              <a:t>실행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265E1C-0E7B-4255-B49D-36E19881A040}"/>
              </a:ext>
            </a:extLst>
          </p:cNvPr>
          <p:cNvGrpSpPr/>
          <p:nvPr/>
        </p:nvGrpSpPr>
        <p:grpSpPr>
          <a:xfrm>
            <a:off x="796641" y="1668827"/>
            <a:ext cx="3199295" cy="2480651"/>
            <a:chOff x="1457238" y="1583495"/>
            <a:chExt cx="6229523" cy="48302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5878F0-C501-4BA5-97A9-29650E74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238" y="1583495"/>
              <a:ext cx="6229523" cy="483021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0440AF-0C2E-4101-9064-715E49C377A9}"/>
                </a:ext>
              </a:extLst>
            </p:cNvPr>
            <p:cNvSpPr/>
            <p:nvPr/>
          </p:nvSpPr>
          <p:spPr>
            <a:xfrm>
              <a:off x="1457238" y="1988840"/>
              <a:ext cx="3330786" cy="2543561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프로그램 에디터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8C34B58-0022-44A4-A094-7E75C04E019B}"/>
                </a:ext>
              </a:extLst>
            </p:cNvPr>
            <p:cNvSpPr/>
            <p:nvPr/>
          </p:nvSpPr>
          <p:spPr>
            <a:xfrm>
              <a:off x="1457238" y="4555798"/>
              <a:ext cx="3338136" cy="1823106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R console -&gt; R GUI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와 동일한 역할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9AA5A6-9EEB-4409-BFA8-075F0949ED0F}"/>
                </a:ext>
              </a:extLst>
            </p:cNvPr>
            <p:cNvSpPr/>
            <p:nvPr/>
          </p:nvSpPr>
          <p:spPr>
            <a:xfrm>
              <a:off x="4800600" y="3596413"/>
              <a:ext cx="2886161" cy="278249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패키지</a:t>
              </a:r>
              <a:r>
                <a:rPr lang="en-US" altLang="ko-KR" sz="15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디렉토리 및 파일 관리</a:t>
              </a:r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이미지 뷰어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8F1F83F-FF9A-45CC-AA99-6C70895AD18B}"/>
                </a:ext>
              </a:extLst>
            </p:cNvPr>
            <p:cNvSpPr/>
            <p:nvPr/>
          </p:nvSpPr>
          <p:spPr>
            <a:xfrm>
              <a:off x="4800600" y="1988840"/>
              <a:ext cx="2886161" cy="15841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R Object </a:t>
              </a:r>
              <a:r>
                <a:rPr lang="ko-KR" altLang="en-US" sz="1500" b="1" dirty="0">
                  <a:solidFill>
                    <a:schemeClr val="tx1"/>
                  </a:solidFill>
                </a:rPr>
                <a:t>뷰어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4A3EF7D-46EE-4ADA-912C-B001FF8BA870}"/>
              </a:ext>
            </a:extLst>
          </p:cNvPr>
          <p:cNvSpPr txBox="1"/>
          <p:nvPr/>
        </p:nvSpPr>
        <p:spPr>
          <a:xfrm>
            <a:off x="4067944" y="1907540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에디터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명령어나 메모를 자유롭게 기록할 수 있는 문서 스크립트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r>
              <a:rPr lang="ko-KR" altLang="en-US" dirty="0"/>
              <a:t>의 콘솔 창과 같은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과정 중 생성한 데이터를 보여주는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디렉토리 및 파일 관리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윈도우의 파일 탐색기</a:t>
            </a:r>
            <a:r>
              <a:rPr lang="en-US" altLang="ko-KR" dirty="0"/>
              <a:t>, </a:t>
            </a:r>
            <a:r>
              <a:rPr lang="ko-KR" altLang="en-US" dirty="0"/>
              <a:t>맥의 파인더와 같은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88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254728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에서 연산을 수행하다 보면 연산의 중간 결과를 저장해둘 필요가 있다</a:t>
            </a:r>
            <a:r>
              <a:rPr lang="en-US" altLang="ko-KR" dirty="0"/>
              <a:t>. </a:t>
            </a:r>
            <a:r>
              <a:rPr lang="ko-KR" altLang="en-US" dirty="0"/>
              <a:t>이 때 이용할 수 있는 것이 변수이다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변수는 데이터를 저장해 두는 공간이라고 생각하면 쉽다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변수는 사실 데이터를 저장해 두는 공간에 라벨을 붙여 두는 것이다</a:t>
            </a:r>
            <a:r>
              <a:rPr lang="en-US" altLang="ko-KR" dirty="0"/>
              <a:t>. </a:t>
            </a:r>
            <a:r>
              <a:rPr lang="ko-KR" altLang="en-US" dirty="0"/>
              <a:t>다시 그 데이터가 필요할 때 라벨을 이용하여 데이터가 저장된 공간에 가서 그 데이터 값을 가져와 이용하면 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98635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R</a:t>
            </a:r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 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이름은 자유롭게 만들어도 되지만</a:t>
            </a:r>
            <a:r>
              <a:rPr lang="en-US" altLang="ko-KR" dirty="0"/>
              <a:t>, </a:t>
            </a:r>
            <a:r>
              <a:rPr lang="ko-KR" altLang="en-US" dirty="0"/>
              <a:t>몇 가지 유의 사항이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영문자로 시작해야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특수문자를 사용할 수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이름에는 공백이 존재하면 안 된다</a:t>
            </a:r>
            <a:r>
              <a:rPr lang="en-US" altLang="ko-KR" dirty="0"/>
              <a:t>.(</a:t>
            </a:r>
            <a:r>
              <a:rPr lang="ko-KR" altLang="en-US" dirty="0"/>
              <a:t>공백은 </a:t>
            </a:r>
            <a:r>
              <a:rPr lang="en-US" altLang="ko-KR" dirty="0"/>
              <a:t>_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대소문자를 구분하기 때문에 보통의 경우 소문자로만 변수 이름을 지정한다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241970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변수를 선언 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en-US" altLang="ko-KR" dirty="0"/>
              <a:t>&lt;- </a:t>
            </a:r>
            <a:r>
              <a:rPr lang="ko-KR" altLang="en-US" dirty="0"/>
              <a:t>이라는 연산자를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 &lt;- 1 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넣어라</a:t>
            </a:r>
            <a:r>
              <a:rPr lang="en-US" altLang="ko-KR" dirty="0"/>
              <a:t>’ </a:t>
            </a:r>
            <a:r>
              <a:rPr lang="ko-KR" altLang="en-US" dirty="0"/>
              <a:t>라는 뜻이다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ACFAA-7542-4FCE-AFD6-87D18678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43" y="2708920"/>
            <a:ext cx="2057514" cy="11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선언한 변수를 이용하여 연산에 사용이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193EF9-560C-4A50-A1AD-4818E672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779" y="2852936"/>
            <a:ext cx="1744442" cy="20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47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선언한 변수를 이용하여 연산에 사용이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193EF9-560C-4A50-A1AD-4818E672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779" y="2852936"/>
            <a:ext cx="1744442" cy="20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90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상수형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벡터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배열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행렬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리스트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데이터프레임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</p:spTree>
    <p:extLst>
      <p:ext uri="{BB962C8B-B14F-4D97-AF65-F5344CB8AC3E}">
        <p14:creationId xmlns:p14="http://schemas.microsoft.com/office/powerpoint/2010/main" val="291238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상수형 데이터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861F5C-1A72-4AA1-9157-8D359744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34" y="2537032"/>
            <a:ext cx="2068332" cy="27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95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상수형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NULL : </a:t>
            </a:r>
            <a:r>
              <a:rPr lang="ko-KR" altLang="en-US" dirty="0"/>
              <a:t>데이터의 값이 존재하지 않는다는 의미이다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 : missing value, </a:t>
            </a:r>
            <a:r>
              <a:rPr lang="ko-KR" altLang="en-US" dirty="0"/>
              <a:t>결측 값</a:t>
            </a:r>
            <a:r>
              <a:rPr lang="en-US" altLang="ko-KR" dirty="0"/>
              <a:t>, </a:t>
            </a:r>
            <a:r>
              <a:rPr lang="ko-KR" altLang="en-US" dirty="0"/>
              <a:t>손실된 값으로 값이 없음을 의미한다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NaN</a:t>
            </a:r>
            <a:r>
              <a:rPr lang="en-US" altLang="ko-KR" dirty="0"/>
              <a:t>(not a number) :</a:t>
            </a:r>
            <a:r>
              <a:rPr lang="ko-KR" altLang="en-US" dirty="0"/>
              <a:t>수학적으로 정의되지 않은 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Inf, -Inf :</a:t>
            </a:r>
            <a:r>
              <a:rPr lang="ko-KR" altLang="en-US" dirty="0"/>
              <a:t>무한대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</p:spTree>
    <p:extLst>
      <p:ext uri="{BB962C8B-B14F-4D97-AF65-F5344CB8AC3E}">
        <p14:creationId xmlns:p14="http://schemas.microsoft.com/office/powerpoint/2010/main" val="1704081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벡터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벡터가 </a:t>
            </a:r>
            <a:r>
              <a:rPr lang="en-US" altLang="ko-KR" dirty="0"/>
              <a:t>R</a:t>
            </a:r>
            <a:r>
              <a:rPr lang="ko-KR" altLang="en-US" dirty="0"/>
              <a:t>에서 가장 일반적이고 기본이 되는 자료구조다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벡터는 </a:t>
            </a:r>
            <a:r>
              <a:rPr lang="en-US" altLang="ko-KR" dirty="0"/>
              <a:t>character, logical, integer, numeric</a:t>
            </a:r>
            <a:r>
              <a:rPr lang="ko-KR" altLang="en-US" dirty="0"/>
              <a:t>을 요소로 갖는 집합</a:t>
            </a:r>
            <a:r>
              <a:rPr lang="en-US" altLang="ko-KR" dirty="0"/>
              <a:t>(collection)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벡터 내의 타입은 항상 같아야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벡터를 만드는 가장 간단한 방법이 </a:t>
            </a:r>
            <a:r>
              <a:rPr lang="en-US" altLang="ko-KR" dirty="0"/>
              <a:t>c()</a:t>
            </a:r>
            <a:r>
              <a:rPr lang="ko-KR" altLang="en-US" dirty="0"/>
              <a:t>함수 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02FFC9-FA24-4AA1-916F-9F4C589C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653" y="3861048"/>
            <a:ext cx="402069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45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배열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벡터와 행렬의 값을 나타낸다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한가지 형태의 자료형의 값으로 구성되어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문자와 숫자를 혼합에서 사용하면 에러가 발생한다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차원 배열은 벡터</a:t>
            </a:r>
            <a:r>
              <a:rPr lang="en-US" altLang="ko-KR" dirty="0"/>
              <a:t>,  2</a:t>
            </a:r>
            <a:r>
              <a:rPr lang="ko-KR" altLang="en-US" dirty="0"/>
              <a:t>차원 배열은 행렬이라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배열의 생성은 </a:t>
            </a:r>
            <a:r>
              <a:rPr lang="en-US" altLang="ko-KR" dirty="0"/>
              <a:t>dim(), array()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B187E2-556D-490C-807B-025C0EFA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861048"/>
            <a:ext cx="381192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0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행렬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표형식의 데이터를 분석함수를 통해 사용하기 위해 행렬화 해서 사용한다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행렬은 </a:t>
            </a:r>
            <a:r>
              <a:rPr lang="en-US" altLang="ko-KR" dirty="0" err="1"/>
              <a:t>metrix</a:t>
            </a:r>
            <a:r>
              <a:rPr lang="en-US" altLang="ko-KR" dirty="0"/>
              <a:t>()</a:t>
            </a:r>
            <a:r>
              <a:rPr lang="ko-KR" altLang="en-US" dirty="0"/>
              <a:t>함수를 이용하여 생성한다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2C8732-84D5-4890-9FB9-26669F88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34" y="3212976"/>
            <a:ext cx="4692332" cy="12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은 통계 계산과 그래픽을 위한 프로그래밍 언어이자 소프트웨어 환경이다</a:t>
            </a:r>
            <a:r>
              <a:rPr lang="en-US" altLang="ko-KR" dirty="0"/>
              <a:t>. R</a:t>
            </a:r>
            <a:r>
              <a:rPr lang="ko-KR" altLang="en-US" dirty="0"/>
              <a:t>은 </a:t>
            </a:r>
            <a:r>
              <a:rPr lang="en-US" altLang="ko-KR" dirty="0"/>
              <a:t>1960</a:t>
            </a:r>
            <a:r>
              <a:rPr lang="ko-KR" altLang="en-US" dirty="0"/>
              <a:t>년대와 </a:t>
            </a:r>
            <a:r>
              <a:rPr lang="en-US" altLang="ko-KR" dirty="0"/>
              <a:t>1970</a:t>
            </a:r>
            <a:r>
              <a:rPr lang="ko-KR" altLang="en-US" dirty="0"/>
              <a:t>년대 </a:t>
            </a:r>
            <a:r>
              <a:rPr lang="en-US" altLang="ko-KR" dirty="0"/>
              <a:t>Bell </a:t>
            </a:r>
            <a:r>
              <a:rPr lang="ko-KR" altLang="en-US" dirty="0"/>
              <a:t>연구소에서 개발된 </a:t>
            </a:r>
            <a:r>
              <a:rPr lang="en-US" altLang="ko-KR" dirty="0"/>
              <a:t>S</a:t>
            </a:r>
            <a:r>
              <a:rPr lang="ko-KR" altLang="en-US" dirty="0"/>
              <a:t>라는 데이터 처리 언어에 기반을 두고 있다</a:t>
            </a:r>
            <a:r>
              <a:rPr lang="en-US" altLang="ko-KR" dirty="0"/>
              <a:t>. 1990</a:t>
            </a:r>
            <a:r>
              <a:rPr lang="ko-KR" altLang="en-US" dirty="0"/>
              <a:t>년대 중반 뉴질랜드 오클랜드 대학의 로스 </a:t>
            </a:r>
            <a:r>
              <a:rPr lang="ko-KR" altLang="en-US" dirty="0" err="1"/>
              <a:t>이하카와</a:t>
            </a:r>
            <a:r>
              <a:rPr lang="ko-KR" altLang="en-US" dirty="0"/>
              <a:t> 로버트 젠틀맨에 의해 시작되어 현재는 </a:t>
            </a:r>
            <a:r>
              <a:rPr lang="en-US" altLang="ko-KR" dirty="0"/>
              <a:t>R</a:t>
            </a:r>
            <a:r>
              <a:rPr lang="ko-KR" altLang="en-US" dirty="0"/>
              <a:t>의 핵심 기능은 </a:t>
            </a:r>
            <a:r>
              <a:rPr lang="en-US" altLang="ko-KR" dirty="0"/>
              <a:t>R </a:t>
            </a:r>
            <a:r>
              <a:rPr lang="ko-KR" altLang="en-US" dirty="0"/>
              <a:t>코어 팀이</a:t>
            </a:r>
            <a:r>
              <a:rPr lang="en-US" altLang="ko-KR" dirty="0"/>
              <a:t>, </a:t>
            </a:r>
            <a:r>
              <a:rPr lang="ko-KR" altLang="en-US" dirty="0"/>
              <a:t>다양한 추가 기능은 자발적 기여자들에 의해 개발되고 있다</a:t>
            </a:r>
            <a:r>
              <a:rPr lang="en-US" altLang="ko-KR" dirty="0"/>
              <a:t>. R</a:t>
            </a:r>
            <a:r>
              <a:rPr lang="ko-KR" altLang="en-US" dirty="0"/>
              <a:t>은 </a:t>
            </a:r>
            <a:r>
              <a:rPr lang="en-US" altLang="ko-KR" dirty="0"/>
              <a:t>GPL </a:t>
            </a:r>
            <a:r>
              <a:rPr lang="ko-KR" altLang="en-US" dirty="0"/>
              <a:t>하에 배포되는 공개 소프트웨어로 누구나 자유롭게 이용할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은 빅데이터 분석에 널리 사용되고 있으며</a:t>
            </a:r>
            <a:r>
              <a:rPr lang="en-US" altLang="ko-KR" dirty="0"/>
              <a:t>, </a:t>
            </a:r>
            <a:r>
              <a:rPr lang="ko-KR" altLang="en-US" dirty="0"/>
              <a:t>패키지 개발이 용이하여 통계 분석가들 사이에서 통계 소프트웨어 개발에 많이 쓰이고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리스트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데이터 타입을 가지는 데이터 구조이다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리스트요소에 이름을 부여할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list()</a:t>
            </a:r>
            <a:r>
              <a:rPr lang="ko-KR" altLang="en-US" dirty="0"/>
              <a:t>함수로 리스트를 생성한다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4BFE66-1FD6-49E8-9F6E-5ABED487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090867"/>
            <a:ext cx="5727100" cy="30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8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데이터프레임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동일한 속성들을 가지는 </a:t>
            </a:r>
            <a:r>
              <a:rPr lang="ko-KR" altLang="en-US" dirty="0" err="1"/>
              <a:t>여러개체들로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각 속성들의 데이터 유형은 서로 다를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프레임은 </a:t>
            </a:r>
            <a:r>
              <a:rPr lang="en-US" altLang="ko-KR" dirty="0" err="1"/>
              <a:t>data.frame</a:t>
            </a:r>
            <a:r>
              <a:rPr lang="en-US" altLang="ko-KR" dirty="0"/>
              <a:t>() </a:t>
            </a:r>
            <a:r>
              <a:rPr lang="ko-KR" altLang="en-US" dirty="0"/>
              <a:t>함수로 생성한다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 데이터 객체의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60C3F8-1B4D-4FDA-A546-B5FFF4A9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88" y="3446802"/>
            <a:ext cx="6894023" cy="12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3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674109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산술 연산자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4071F344-12A1-4A62-AA65-917019C0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03954"/>
              </p:ext>
            </p:extLst>
          </p:nvPr>
        </p:nvGraphicFramePr>
        <p:xfrm>
          <a:off x="1487996" y="221357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98563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4782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77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6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덧셈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a+b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뺄셈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a*b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나눗셈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a/b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지수 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a^2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a%%b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8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%/%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a%/%b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7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2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산술 연산자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C2B86C-1E21-4B01-9111-2F28B3D4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08" y="2204864"/>
            <a:ext cx="1656184" cy="40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7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비교 연산자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 연산자는 조건에 대하여 참</a:t>
            </a:r>
            <a:r>
              <a:rPr lang="en-US" altLang="ko-KR" dirty="0"/>
              <a:t>, </a:t>
            </a:r>
            <a:r>
              <a:rPr lang="ko-KR" altLang="en-US" dirty="0"/>
              <a:t>거짓으로 결과 값을 출력한다</a:t>
            </a:r>
            <a:r>
              <a:rPr lang="en-US" altLang="ko-KR" dirty="0"/>
              <a:t>. (TRUE, 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4071F344-12A1-4A62-AA65-917019C0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9812"/>
              </p:ext>
            </p:extLst>
          </p:nvPr>
        </p:nvGraphicFramePr>
        <p:xfrm>
          <a:off x="1487996" y="277733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98563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4782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77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6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a==b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a!=b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a&gt;b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a&gt;=b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a&lt;b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a&lt;=b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8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333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비교 연산자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8DE2A9-52D4-4F9F-BC08-18D689B8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2" y="2070287"/>
            <a:ext cx="1345176" cy="42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15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논리 연산자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4071F344-12A1-4A62-AA65-917019C0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98620"/>
              </p:ext>
            </p:extLst>
          </p:nvPr>
        </p:nvGraphicFramePr>
        <p:xfrm>
          <a:off x="1487996" y="22135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20">
                  <a:extLst>
                    <a:ext uri="{9D8B030D-6E8A-4147-A177-3AD203B41FA5}">
                      <a16:colId xmlns:a16="http://schemas.microsoft.com/office/drawing/2014/main" val="1898563365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684782555"/>
                    </a:ext>
                  </a:extLst>
                </a:gridCol>
                <a:gridCol w="1571836">
                  <a:extLst>
                    <a:ext uri="{9D8B030D-6E8A-4147-A177-3AD203B41FA5}">
                      <a16:colId xmlns:a16="http://schemas.microsoft.com/office/drawing/2014/main" val="7677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6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a|b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1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or(</a:t>
                      </a:r>
                      <a:r>
                        <a:rPr lang="ko-KR" altLang="en-US" dirty="0"/>
                        <a:t>객체의 첫 요소만 비교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a||b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9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a&amp;b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and(</a:t>
                      </a:r>
                      <a:r>
                        <a:rPr lang="ko-KR" altLang="en-US" dirty="0"/>
                        <a:t>객체의 첫 요소만 비교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a&amp;&amp;2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004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논리 연산자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B748F-4FCF-4078-A3F7-05A17AF5B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47867"/>
            <a:ext cx="1664227" cy="1762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744DE2-21E9-43E7-9647-0C475163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747866"/>
            <a:ext cx="5171182" cy="24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03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행렬곱</a:t>
            </a:r>
            <a:r>
              <a:rPr lang="ko-KR" altLang="en-US" dirty="0"/>
              <a:t> </a:t>
            </a:r>
            <a:r>
              <a:rPr lang="en-US" altLang="ko-KR" dirty="0"/>
              <a:t>%*%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하나는 행렬 형태를 따라야 하며 기본적인 행렬 곱이 가능한 형태여야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D21B92-E6FF-47DD-B4A1-B10D5F50E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48" y="3071507"/>
            <a:ext cx="4930904" cy="20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오픈소스 소프트웨어이므로 자유로운 사용이 가능하고</a:t>
            </a:r>
            <a:r>
              <a:rPr lang="en-US" altLang="ko-KR" dirty="0"/>
              <a:t>, </a:t>
            </a:r>
            <a:r>
              <a:rPr lang="ko-KR" altLang="en-US" dirty="0"/>
              <a:t>사용자들이 작성한 수 많은 함수 사용이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인터프리터 언어이며</a:t>
            </a:r>
            <a:r>
              <a:rPr lang="en-US" altLang="ko-KR" dirty="0"/>
              <a:t>, </a:t>
            </a:r>
            <a:r>
              <a:rPr lang="ko-KR" altLang="en-US" dirty="0"/>
              <a:t>대소문자 구별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 표준 플랫폼으로 다양한 기능과 더불어 우수한 그래픽 제공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객체지향 언어와 함수형 언어의 특징을 모두 포함하고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세션 사이마다 시스템에 데이터 셋을 저장하기 때문에 매번 데이터를 </a:t>
            </a:r>
            <a:r>
              <a:rPr lang="ko-KR" altLang="en-US" dirty="0" err="1"/>
              <a:t>로드할</a:t>
            </a:r>
            <a:r>
              <a:rPr lang="ko-KR" altLang="en-US" dirty="0"/>
              <a:t> 필요 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환경에서 사용 가능</a:t>
            </a:r>
            <a:r>
              <a:rPr lang="en-US" altLang="ko-KR" dirty="0"/>
              <a:t>(Window, MacOS, Unix)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Active development </a:t>
            </a:r>
            <a:r>
              <a:rPr lang="ko-KR" altLang="en-US" dirty="0"/>
              <a:t>상태로 자주 개선된 버전이 공개됨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480524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포함 여부 </a:t>
            </a:r>
            <a:r>
              <a:rPr lang="en-US" altLang="ko-KR" dirty="0"/>
              <a:t>%in%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 포함이 되어 있는지 확인한다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501E2-2EEE-4156-9832-55D320289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39" y="2996952"/>
            <a:ext cx="4234322" cy="14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2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연산자 생성 </a:t>
            </a:r>
            <a:r>
              <a:rPr lang="en-US" altLang="ko-KR" dirty="0"/>
              <a:t>%</a:t>
            </a:r>
            <a:r>
              <a:rPr lang="ko-KR" altLang="en-US" dirty="0"/>
              <a:t>이름</a:t>
            </a:r>
            <a:r>
              <a:rPr lang="en-US" altLang="ko-KR" dirty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에서는 연산자를 만들어서 사용이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954206-AE57-4559-AF05-DE0D75E7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74" y="3068960"/>
            <a:ext cx="5599451" cy="159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31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내장 함수 종류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내장 함수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9B3563E-8C39-42DC-9B4E-4131C5BD6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9169"/>
              </p:ext>
            </p:extLst>
          </p:nvPr>
        </p:nvGraphicFramePr>
        <p:xfrm>
          <a:off x="1524000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4247107094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403210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 </a:t>
                      </a:r>
                      <a:r>
                        <a:rPr lang="ko-KR" altLang="en-US" dirty="0"/>
                        <a:t>내장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지수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max, </a:t>
                      </a:r>
                      <a:r>
                        <a:rPr lang="en-US" altLang="ko-KR" dirty="0" err="1"/>
                        <a:t>pmax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min, </a:t>
                      </a:r>
                      <a:r>
                        <a:rPr lang="en-US" altLang="ko-KR" dirty="0" err="1"/>
                        <a:t>pmin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1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49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내장 함수 종류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내장 함수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9B3563E-8C39-42DC-9B4E-4131C5BD6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26874"/>
              </p:ext>
            </p:extLst>
          </p:nvPr>
        </p:nvGraphicFramePr>
        <p:xfrm>
          <a:off x="1524000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4247107094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403210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 </a:t>
                      </a:r>
                      <a:r>
                        <a:rPr lang="ko-KR" altLang="en-US" dirty="0"/>
                        <a:t>내장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절대값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abs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난수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runif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삼각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sin, cos, tan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ceiling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trunc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1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16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내장 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26729D-BF01-4DB8-AB6F-6457C110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27788"/>
            <a:ext cx="2376264" cy="32517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E3BDEB-CA8D-4783-A46B-46F40F8D3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027772"/>
            <a:ext cx="1560639" cy="32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제어문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4209465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조건문은 </a:t>
            </a:r>
            <a:r>
              <a:rPr lang="en-US" altLang="ko-KR" dirty="0"/>
              <a:t>if </a:t>
            </a:r>
            <a:r>
              <a:rPr lang="ko-KR" altLang="en-US" dirty="0"/>
              <a:t>뒤 조건식이 참이면 실행할 코드를 실행하고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거짓이라면 코드를 실행하지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5F9926-1BE2-440B-8A70-E6EB283D4CC5}"/>
              </a:ext>
            </a:extLst>
          </p:cNvPr>
          <p:cNvGrpSpPr/>
          <p:nvPr/>
        </p:nvGrpSpPr>
        <p:grpSpPr>
          <a:xfrm>
            <a:off x="3095837" y="2132856"/>
            <a:ext cx="2952326" cy="2320786"/>
            <a:chOff x="3671900" y="1288234"/>
            <a:chExt cx="2952326" cy="2320786"/>
          </a:xfrm>
        </p:grpSpPr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700387D8-25F6-488D-9B23-72C653A7FE1A}"/>
                </a:ext>
              </a:extLst>
            </p:cNvPr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5A87F9F-F506-4216-8C93-DB90A2ECBA6F}"/>
                </a:ext>
              </a:extLst>
            </p:cNvPr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8DC33E-6864-4ED4-A064-DBF258486EB3}"/>
                </a:ext>
              </a:extLst>
            </p:cNvPr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21">
              <a:extLst>
                <a:ext uri="{FF2B5EF4-FFF2-40B4-BE49-F238E27FC236}">
                  <a16:creationId xmlns:a16="http://schemas.microsoft.com/office/drawing/2014/main" id="{376952C8-C7D3-45A8-BE8A-B766363B4821}"/>
                </a:ext>
              </a:extLst>
            </p:cNvPr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실행할 코드</a:t>
              </a:r>
            </a:p>
          </p:txBody>
        </p:sp>
        <p:cxnSp>
          <p:nvCxnSpPr>
            <p:cNvPr id="15" name="꺾인 연결선 25">
              <a:extLst>
                <a:ext uri="{FF2B5EF4-FFF2-40B4-BE49-F238E27FC236}">
                  <a16:creationId xmlns:a16="http://schemas.microsoft.com/office/drawing/2014/main" id="{99E437D0-6140-4AF1-8C42-FAEC4A021F42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472100" y="1952836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B70AA91-5D6B-4336-890A-96D6AC604406}"/>
                </a:ext>
              </a:extLst>
            </p:cNvPr>
            <p:cNvCxnSpPr/>
            <p:nvPr/>
          </p:nvCxnSpPr>
          <p:spPr>
            <a:xfrm flipH="1">
              <a:off x="4572000" y="3221228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A10118-E1EE-48F5-866D-CE452A4CDD3B}"/>
                </a:ext>
              </a:extLst>
            </p:cNvPr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EDC057-F389-4276-9198-F3D96DC74DCB}"/>
                </a:ext>
              </a:extLst>
            </p:cNvPr>
            <p:cNvSpPr txBox="1"/>
            <p:nvPr/>
          </p:nvSpPr>
          <p:spPr>
            <a:xfrm>
              <a:off x="6012159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787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BBEEDC-B694-4D51-9ECE-FB501B40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530" y="2276872"/>
            <a:ext cx="2641470" cy="20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9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0AD222-7C4C-461A-9D90-99E4C9329F9D}"/>
              </a:ext>
            </a:extLst>
          </p:cNvPr>
          <p:cNvGrpSpPr/>
          <p:nvPr/>
        </p:nvGrpSpPr>
        <p:grpSpPr>
          <a:xfrm>
            <a:off x="3095837" y="2216762"/>
            <a:ext cx="2952326" cy="3338635"/>
            <a:chOff x="3671900" y="1602533"/>
            <a:chExt cx="2952326" cy="3338635"/>
          </a:xfrm>
        </p:grpSpPr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4A6FB87D-117D-4AA9-9076-112861D91045}"/>
                </a:ext>
              </a:extLst>
            </p:cNvPr>
            <p:cNvSpPr/>
            <p:nvPr/>
          </p:nvSpPr>
          <p:spPr>
            <a:xfrm>
              <a:off x="3671900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5</a:t>
              </a:r>
              <a:r>
                <a:rPr lang="ko-KR" altLang="en-US" sz="1200" dirty="0"/>
                <a:t>보다 큰가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98DEFE2-FDAA-4BFA-8726-0D75EFBE3089}"/>
                </a:ext>
              </a:extLst>
            </p:cNvPr>
            <p:cNvCxnSpPr/>
            <p:nvPr/>
          </p:nvCxnSpPr>
          <p:spPr>
            <a:xfrm>
              <a:off x="4563839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562A097-7CF7-4852-9C12-97C612AB3E5D}"/>
                </a:ext>
              </a:extLst>
            </p:cNvPr>
            <p:cNvCxnSpPr/>
            <p:nvPr/>
          </p:nvCxnSpPr>
          <p:spPr>
            <a:xfrm>
              <a:off x="4572000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21">
              <a:extLst>
                <a:ext uri="{FF2B5EF4-FFF2-40B4-BE49-F238E27FC236}">
                  <a16:creationId xmlns:a16="http://schemas.microsoft.com/office/drawing/2014/main" id="{598C35EC-2408-473B-8FFA-ACEDAF23B556}"/>
                </a:ext>
              </a:extLst>
            </p:cNvPr>
            <p:cNvSpPr/>
            <p:nvPr/>
          </p:nvSpPr>
          <p:spPr>
            <a:xfrm>
              <a:off x="3671900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“5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15" name="꺾인 연결선 25">
              <a:extLst>
                <a:ext uri="{FF2B5EF4-FFF2-40B4-BE49-F238E27FC236}">
                  <a16:creationId xmlns:a16="http://schemas.microsoft.com/office/drawing/2014/main" id="{E7C7624B-7228-462D-87A6-58B3E0916D14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472100" y="2636912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B361580-EAE6-4323-96B8-AA39295345C1}"/>
                </a:ext>
              </a:extLst>
            </p:cNvPr>
            <p:cNvCxnSpPr/>
            <p:nvPr/>
          </p:nvCxnSpPr>
          <p:spPr>
            <a:xfrm flipH="1">
              <a:off x="4572000" y="3905304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87BB65-20A9-4B48-B328-751468F3BBE5}"/>
                </a:ext>
              </a:extLst>
            </p:cNvPr>
            <p:cNvSpPr txBox="1"/>
            <p:nvPr/>
          </p:nvSpPr>
          <p:spPr>
            <a:xfrm>
              <a:off x="4535997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344160-0C0C-4C1C-A050-1B011D3385F5}"/>
                </a:ext>
              </a:extLst>
            </p:cNvPr>
            <p:cNvSpPr txBox="1"/>
            <p:nvPr/>
          </p:nvSpPr>
          <p:spPr>
            <a:xfrm>
              <a:off x="6012159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  <p:sp>
          <p:nvSpPr>
            <p:cNvPr id="19" name="모서리가 둥근 직사각형 17">
              <a:extLst>
                <a:ext uri="{FF2B5EF4-FFF2-40B4-BE49-F238E27FC236}">
                  <a16:creationId xmlns:a16="http://schemas.microsoft.com/office/drawing/2014/main" id="{31499112-BC5D-432F-9B0F-A265215F98C6}"/>
                </a:ext>
              </a:extLst>
            </p:cNvPr>
            <p:cNvSpPr/>
            <p:nvPr/>
          </p:nvSpPr>
          <p:spPr>
            <a:xfrm>
              <a:off x="3671900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10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FA4B216-25D5-4FBD-89D3-255A6AE8031C}"/>
                </a:ext>
              </a:extLst>
            </p:cNvPr>
            <p:cNvSpPr/>
            <p:nvPr/>
          </p:nvSpPr>
          <p:spPr>
            <a:xfrm>
              <a:off x="3671900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005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if~ else</a:t>
            </a:r>
            <a:r>
              <a:rPr lang="ko-KR" altLang="en-US" dirty="0"/>
              <a:t>문은 조건식이 참인 경우 실행할 코드와 거짓인 경우 실행할 코드를 작성한다</a:t>
            </a:r>
            <a:r>
              <a:rPr lang="en-US" altLang="ko-KR" dirty="0"/>
              <a:t>. 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54CF2C-B8A5-4106-B031-6D29FF09D68F}"/>
              </a:ext>
            </a:extLst>
          </p:cNvPr>
          <p:cNvGrpSpPr/>
          <p:nvPr/>
        </p:nvGrpSpPr>
        <p:grpSpPr>
          <a:xfrm>
            <a:off x="2584790" y="2188334"/>
            <a:ext cx="3974420" cy="2320786"/>
            <a:chOff x="3671900" y="1288234"/>
            <a:chExt cx="3974420" cy="2320786"/>
          </a:xfrm>
        </p:grpSpPr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D643B3EC-F837-4BE6-971F-2FD7EA6819A2}"/>
                </a:ext>
              </a:extLst>
            </p:cNvPr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B03DF68-2E57-494B-AB7F-A2B0FB261AAB}"/>
                </a:ext>
              </a:extLst>
            </p:cNvPr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8B5F7AF-B092-4C4C-9E1A-343B54DADB22}"/>
                </a:ext>
              </a:extLst>
            </p:cNvPr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1">
              <a:extLst>
                <a:ext uri="{FF2B5EF4-FFF2-40B4-BE49-F238E27FC236}">
                  <a16:creationId xmlns:a16="http://schemas.microsoft.com/office/drawing/2014/main" id="{86A27A1B-17F5-4A48-AD6F-E4C7D4F4DEB1}"/>
                </a:ext>
              </a:extLst>
            </p:cNvPr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6" name="꺾인 연결선 25">
              <a:extLst>
                <a:ext uri="{FF2B5EF4-FFF2-40B4-BE49-F238E27FC236}">
                  <a16:creationId xmlns:a16="http://schemas.microsoft.com/office/drawing/2014/main" id="{A1096D13-F741-4098-AA8B-2AAF49D9F277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5472100" y="1952836"/>
              <a:ext cx="1260140" cy="126839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691D213-1097-4C63-BCD0-E6BE958A94D5}"/>
                </a:ext>
              </a:extLst>
            </p:cNvPr>
            <p:cNvCxnSpPr/>
            <p:nvPr/>
          </p:nvCxnSpPr>
          <p:spPr>
            <a:xfrm flipH="1">
              <a:off x="4572000" y="3221228"/>
              <a:ext cx="21602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C22741-F7BA-4954-B34E-124D2D0B22C5}"/>
                </a:ext>
              </a:extLst>
            </p:cNvPr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EBA55C-E0DF-46E9-A8A5-E061B22183CE}"/>
                </a:ext>
              </a:extLst>
            </p:cNvPr>
            <p:cNvSpPr txBox="1"/>
            <p:nvPr/>
          </p:nvSpPr>
          <p:spPr>
            <a:xfrm>
              <a:off x="6732240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30" name="모서리가 둥근 직사각형 19">
              <a:extLst>
                <a:ext uri="{FF2B5EF4-FFF2-40B4-BE49-F238E27FC236}">
                  <a16:creationId xmlns:a16="http://schemas.microsoft.com/office/drawing/2014/main" id="{1153A2F6-1BAF-4EDD-A359-62FBF799C829}"/>
                </a:ext>
              </a:extLst>
            </p:cNvPr>
            <p:cNvSpPr/>
            <p:nvPr/>
          </p:nvSpPr>
          <p:spPr>
            <a:xfrm>
              <a:off x="584612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4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누구나 사용 가능 한 오픈소스 소프트웨어이다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은 통계학자</a:t>
            </a:r>
            <a:r>
              <a:rPr lang="en-US" altLang="ko-KR" dirty="0"/>
              <a:t>, </a:t>
            </a:r>
            <a:r>
              <a:rPr lang="ko-KR" altLang="en-US" dirty="0"/>
              <a:t>수학자</a:t>
            </a:r>
            <a:r>
              <a:rPr lang="en-US" altLang="ko-KR" dirty="0"/>
              <a:t>, </a:t>
            </a:r>
            <a:r>
              <a:rPr lang="ko-KR" altLang="en-US" dirty="0"/>
              <a:t>의학자 등 다양한 분야의 사람들이 널리 사용하는 언어이다</a:t>
            </a:r>
            <a:r>
              <a:rPr lang="en-US" altLang="ko-KR" dirty="0"/>
              <a:t>. </a:t>
            </a:r>
            <a:r>
              <a:rPr lang="ko-KR" altLang="en-US" dirty="0"/>
              <a:t>접하기 쉽고 조작하기 쉬운 특징을 가지고 있지 때문이다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통계 기법을 사용하든 그에 맞는 </a:t>
            </a:r>
            <a:r>
              <a:rPr lang="en-US" altLang="ko-KR" dirty="0"/>
              <a:t>R </a:t>
            </a:r>
            <a:r>
              <a:rPr lang="ko-KR" altLang="en-US" dirty="0"/>
              <a:t>패키지가 존재한다</a:t>
            </a:r>
            <a:r>
              <a:rPr lang="en-US" altLang="ko-KR" dirty="0"/>
              <a:t>. </a:t>
            </a:r>
            <a:r>
              <a:rPr lang="ko-KR" altLang="en-US" dirty="0"/>
              <a:t>내장된 기능이 많은 편이고</a:t>
            </a:r>
            <a:r>
              <a:rPr lang="en-US" altLang="ko-KR" dirty="0"/>
              <a:t>, </a:t>
            </a:r>
            <a:r>
              <a:rPr lang="ko-KR" altLang="en-US" dirty="0"/>
              <a:t>확장 가능하며</a:t>
            </a:r>
            <a:r>
              <a:rPr lang="en-US" altLang="ko-KR" dirty="0"/>
              <a:t>, </a:t>
            </a:r>
            <a:r>
              <a:rPr lang="ko-KR" altLang="en-US" dirty="0"/>
              <a:t>개발자에게 데이터 분석을 위한 자체 도구와 방법을 만들 수 있는 풍부한 기능을 제공한다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2369721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A8F140-D30F-45E2-8EB8-914B7DC7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86" y="2348880"/>
            <a:ext cx="2920104" cy="29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24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5723B9-55EF-42F5-8FB0-28D3383337EF}"/>
              </a:ext>
            </a:extLst>
          </p:cNvPr>
          <p:cNvGrpSpPr/>
          <p:nvPr/>
        </p:nvGrpSpPr>
        <p:grpSpPr>
          <a:xfrm>
            <a:off x="2555776" y="2394621"/>
            <a:ext cx="4032448" cy="3338635"/>
            <a:chOff x="2915816" y="1602533"/>
            <a:chExt cx="4032448" cy="3338635"/>
          </a:xfrm>
        </p:grpSpPr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4759F99B-408C-4E70-85D1-32111B0F747C}"/>
                </a:ext>
              </a:extLst>
            </p:cNvPr>
            <p:cNvSpPr/>
            <p:nvPr/>
          </p:nvSpPr>
          <p:spPr>
            <a:xfrm>
              <a:off x="2915816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5</a:t>
              </a:r>
              <a:r>
                <a:rPr lang="ko-KR" altLang="en-US" sz="1200" dirty="0"/>
                <a:t>보다 큰가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6B1CEEB-36F5-4D86-A261-8C5E4BBF0632}"/>
                </a:ext>
              </a:extLst>
            </p:cNvPr>
            <p:cNvCxnSpPr/>
            <p:nvPr/>
          </p:nvCxnSpPr>
          <p:spPr>
            <a:xfrm>
              <a:off x="3807755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03875C-9EE8-46B6-B35D-9533C0FB8FB3}"/>
                </a:ext>
              </a:extLst>
            </p:cNvPr>
            <p:cNvCxnSpPr/>
            <p:nvPr/>
          </p:nvCxnSpPr>
          <p:spPr>
            <a:xfrm>
              <a:off x="3815916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21">
              <a:extLst>
                <a:ext uri="{FF2B5EF4-FFF2-40B4-BE49-F238E27FC236}">
                  <a16:creationId xmlns:a16="http://schemas.microsoft.com/office/drawing/2014/main" id="{171B2438-E47A-4F9E-AAE7-B4F9DFDD5172}"/>
                </a:ext>
              </a:extLst>
            </p:cNvPr>
            <p:cNvSpPr/>
            <p:nvPr/>
          </p:nvSpPr>
          <p:spPr>
            <a:xfrm>
              <a:off x="2915816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“5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7C64826-4D54-4682-86BF-11E27CB5411B}"/>
                </a:ext>
              </a:extLst>
            </p:cNvPr>
            <p:cNvCxnSpPr/>
            <p:nvPr/>
          </p:nvCxnSpPr>
          <p:spPr>
            <a:xfrm flipH="1">
              <a:off x="3815916" y="3905304"/>
              <a:ext cx="219624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5B873D-A639-49AD-960D-1898B5E25551}"/>
                </a:ext>
              </a:extLst>
            </p:cNvPr>
            <p:cNvSpPr txBox="1"/>
            <p:nvPr/>
          </p:nvSpPr>
          <p:spPr>
            <a:xfrm>
              <a:off x="3779913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B54E5D-5023-4A09-B2F5-9EFA970A2AAC}"/>
                </a:ext>
              </a:extLst>
            </p:cNvPr>
            <p:cNvSpPr txBox="1"/>
            <p:nvPr/>
          </p:nvSpPr>
          <p:spPr>
            <a:xfrm>
              <a:off x="6012160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EC65702-904B-4791-8936-10CBA72CE0A5}"/>
                </a:ext>
              </a:extLst>
            </p:cNvPr>
            <p:cNvSpPr/>
            <p:nvPr/>
          </p:nvSpPr>
          <p:spPr>
            <a:xfrm>
              <a:off x="2915816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10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19" name="모서리가 둥근 직사각형 19">
              <a:extLst>
                <a:ext uri="{FF2B5EF4-FFF2-40B4-BE49-F238E27FC236}">
                  <a16:creationId xmlns:a16="http://schemas.microsoft.com/office/drawing/2014/main" id="{D11E2327-EB88-4501-AE69-F8C9849D5F91}"/>
                </a:ext>
              </a:extLst>
            </p:cNvPr>
            <p:cNvSpPr/>
            <p:nvPr/>
          </p:nvSpPr>
          <p:spPr>
            <a:xfrm>
              <a:off x="2915816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AF29A3-0730-4712-B9D9-75B8B858C59F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4716016" y="2636912"/>
              <a:ext cx="1296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C708DC-0885-43F7-9051-94FA6022AA34}"/>
                </a:ext>
              </a:extLst>
            </p:cNvPr>
            <p:cNvCxnSpPr/>
            <p:nvPr/>
          </p:nvCxnSpPr>
          <p:spPr>
            <a:xfrm>
              <a:off x="6012160" y="2636912"/>
              <a:ext cx="0" cy="1268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4">
              <a:extLst>
                <a:ext uri="{FF2B5EF4-FFF2-40B4-BE49-F238E27FC236}">
                  <a16:creationId xmlns:a16="http://schemas.microsoft.com/office/drawing/2014/main" id="{DE4BCAEB-0104-47F4-99F1-BFABB55A179A}"/>
                </a:ext>
              </a:extLst>
            </p:cNvPr>
            <p:cNvSpPr/>
            <p:nvPr/>
          </p:nvSpPr>
          <p:spPr>
            <a:xfrm>
              <a:off x="5148064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“5</a:t>
              </a:r>
              <a:r>
                <a:rPr lang="ko-KR" altLang="en-US" sz="1100" dirty="0"/>
                <a:t>보다 작다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474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which</a:t>
            </a:r>
            <a:r>
              <a:rPr lang="ko-KR" altLang="en-US" dirty="0"/>
              <a:t> 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벡터를 대상으로 특정 데이터 값을 검색하는 용도로 사용되는 함수이다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조건식이 만족하는 경우에 그 값에 해당하는 </a:t>
            </a:r>
            <a:r>
              <a:rPr lang="en-US" altLang="ko-KR" dirty="0"/>
              <a:t>index </a:t>
            </a:r>
            <a:r>
              <a:rPr lang="ko-KR" altLang="en-US" dirty="0"/>
              <a:t>값을 출력하고</a:t>
            </a:r>
            <a:r>
              <a:rPr lang="en-US" altLang="ko-KR" dirty="0"/>
              <a:t>, </a:t>
            </a:r>
            <a:r>
              <a:rPr lang="ko-KR" altLang="en-US" dirty="0"/>
              <a:t>조건식이 거짓이라면 </a:t>
            </a:r>
            <a:r>
              <a:rPr lang="en-US" altLang="ko-KR" dirty="0"/>
              <a:t>0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8588DB-8C02-4326-A448-914491419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19" y="3686114"/>
            <a:ext cx="4918061" cy="16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88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for</a:t>
            </a:r>
            <a:r>
              <a:rPr lang="ko-KR" altLang="en-US" dirty="0"/>
              <a:t> 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백터</a:t>
            </a:r>
            <a:r>
              <a:rPr lang="ko-KR" altLang="en-US" dirty="0"/>
              <a:t> 원소의 </a:t>
            </a:r>
            <a:r>
              <a:rPr lang="ko-KR" altLang="en-US" dirty="0" err="1"/>
              <a:t>갯수</a:t>
            </a:r>
            <a:r>
              <a:rPr lang="ko-KR" altLang="en-US" dirty="0"/>
              <a:t> 만큼 반복하여 코드를 실행한다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3FB4E-3315-412E-B64A-162401D1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282" y="2636912"/>
            <a:ext cx="1853435" cy="33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85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while</a:t>
            </a:r>
            <a:r>
              <a:rPr lang="ko-KR" altLang="en-US" dirty="0"/>
              <a:t> 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while </a:t>
            </a:r>
            <a:r>
              <a:rPr lang="ko-KR" altLang="en-US" dirty="0"/>
              <a:t>뒤의 조건식이 거짓이 </a:t>
            </a:r>
            <a:r>
              <a:rPr lang="ko-KR" altLang="en-US" dirty="0" err="1"/>
              <a:t>될때까지</a:t>
            </a:r>
            <a:r>
              <a:rPr lang="ko-KR" altLang="en-US" dirty="0"/>
              <a:t> 코드를 반복 실행한다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A49F5-310D-41F1-9F33-DE976731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92" y="2708920"/>
            <a:ext cx="1944216" cy="32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22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break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반복문이 실행 중 도중에 빠져 나가게 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73D688-EA5E-4DBF-AD26-992B8393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88" y="2564904"/>
            <a:ext cx="2198624" cy="30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34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반복문의</a:t>
            </a:r>
            <a:r>
              <a:rPr lang="en-US" altLang="ko-KR" dirty="0"/>
              <a:t> </a:t>
            </a:r>
            <a:r>
              <a:rPr lang="ko-KR" altLang="en-US" dirty="0"/>
              <a:t>처음으로 돌아간다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제어문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14BB3-76A2-4061-9421-59961F8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924" y="2564904"/>
            <a:ext cx="2208151" cy="328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05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 관리 문제가 있다</a:t>
            </a:r>
            <a:r>
              <a:rPr lang="en-US" altLang="ko-KR" dirty="0"/>
              <a:t>. </a:t>
            </a:r>
            <a:r>
              <a:rPr lang="ko-KR" altLang="en-US" dirty="0"/>
              <a:t>데이터를 물리적으로 저장해야 되기 때문에 매우 큰 데이터 집합을 활용한 작업을 수행할 때 문제가 발생할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ko-KR" altLang="en-US" dirty="0"/>
              <a:t>은 자체적으로 보안 관련 기능이 없다는 점이 단점이다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81571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전 주의 사항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디렉토리의 경로명에 한글이 들어가는 경우 에러가 발생하는 경우가 종종 발생한다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 사용자명이 한글인지 확인하고</a:t>
            </a:r>
            <a:r>
              <a:rPr lang="en-US" altLang="ko-KR" dirty="0"/>
              <a:t>, </a:t>
            </a:r>
            <a:r>
              <a:rPr lang="ko-KR" altLang="en-US" dirty="0"/>
              <a:t>한글이면 영문 사용자 이름으로 관리자 계정을 하나 더 만들어서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 studio</a:t>
            </a:r>
            <a:r>
              <a:rPr lang="ko-KR" altLang="en-US" dirty="0"/>
              <a:t>의 설치를 진행한다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93335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OS</a:t>
            </a:r>
            <a:r>
              <a:rPr lang="ko-KR" altLang="en-US" dirty="0"/>
              <a:t>에 맞는 해당 링크를 클릭한다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 </a:t>
            </a:r>
            <a:r>
              <a:rPr lang="ko-KR" altLang="en-US" sz="2300" dirty="0"/>
              <a:t>설치하기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0522B1-BBEA-41A3-8987-6111AC34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78" y="2259870"/>
            <a:ext cx="6521643" cy="40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17571</TotalTime>
  <Words>1917</Words>
  <Application>Microsoft Office PowerPoint</Application>
  <PresentationFormat>화면 슬라이드 쇼(4:3)</PresentationFormat>
  <Paragraphs>613</Paragraphs>
  <Slides>67</Slides>
  <Notes>65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문 병선</cp:lastModifiedBy>
  <cp:revision>144</cp:revision>
  <dcterms:created xsi:type="dcterms:W3CDTF">2016-11-03T20:47:04Z</dcterms:created>
  <dcterms:modified xsi:type="dcterms:W3CDTF">2022-05-13T13:09:32Z</dcterms:modified>
</cp:coreProperties>
</file>