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34" r:id="rId2"/>
    <p:sldId id="322" r:id="rId3"/>
    <p:sldId id="287" r:id="rId4"/>
    <p:sldId id="336" r:id="rId5"/>
    <p:sldId id="335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2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29" autoAdjust="0"/>
  </p:normalViewPr>
  <p:slideViewPr>
    <p:cSldViewPr>
      <p:cViewPr varScale="1">
        <p:scale>
          <a:sx n="105" d="100"/>
          <a:sy n="105" d="100"/>
        </p:scale>
        <p:origin x="2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16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35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99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51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92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98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0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70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04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21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930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33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67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26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255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310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31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1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3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38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52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4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6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664" y="2708920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R </a:t>
            </a:r>
            <a:r>
              <a:rPr lang="ko-KR" altLang="en-US" sz="44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R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기반 빅데이터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str() </a:t>
            </a:r>
            <a:r>
              <a:rPr lang="ko-KR" altLang="en-US" dirty="0"/>
              <a:t>함수는 데이터프레임의 각 컬럼 별 변수의 속성을 보여주는 함수이다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출력 값의 처음은 데이터의 타입이 나오고 그 후에는 데이터의 사이즈가 출력된다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다음 줄에는 각 컬럼 별 데이터의</a:t>
            </a:r>
            <a:r>
              <a:rPr lang="en-US" altLang="ko-KR" dirty="0"/>
              <a:t> </a:t>
            </a:r>
            <a:r>
              <a:rPr lang="ko-KR" altLang="en-US" dirty="0"/>
              <a:t>타입과 그 컬럼의 데이터의 값의 일부분들이 출력된다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str()</a:t>
            </a:r>
            <a:endParaRPr lang="ko-KR" altLang="en-US" sz="2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D09572-1155-4A1C-A09B-EA65D5F1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75" y="2420888"/>
            <a:ext cx="5324249" cy="13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9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summary() </a:t>
            </a:r>
            <a:r>
              <a:rPr lang="ko-KR" altLang="en-US" dirty="0"/>
              <a:t>함수는 변수의 값을 요약한 요약 통계량을 산출하여 출력해주는 함수이다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summary()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33E42E-A5C3-4B81-8E23-BC1B7B3C7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06" y="2793057"/>
            <a:ext cx="7262787" cy="14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0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값들의 출력 값들의 의미는 다음과 같다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summary()</a:t>
            </a:r>
            <a:endParaRPr lang="ko-KR" altLang="en-US" sz="2300" dirty="0"/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0146C197-77F7-4995-87DD-0380B463D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21252"/>
              </p:ext>
            </p:extLst>
          </p:nvPr>
        </p:nvGraphicFramePr>
        <p:xfrm>
          <a:off x="971600" y="2420888"/>
          <a:ext cx="73448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90473140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656502989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9914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출력값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3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최솟값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가장 작은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4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1st Qu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사분위수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하위 </a:t>
                      </a:r>
                      <a:r>
                        <a:rPr lang="en-US" altLang="ko-KR" dirty="0"/>
                        <a:t>25% </a:t>
                      </a:r>
                      <a:r>
                        <a:rPr lang="ko-KR" altLang="en-US" dirty="0"/>
                        <a:t>지점에 위치하는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3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중앙값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중앙에 위치하는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4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값의 평균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3rd Qu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사분위수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하위 </a:t>
                      </a:r>
                      <a:r>
                        <a:rPr lang="en-US" altLang="ko-KR" dirty="0"/>
                        <a:t>75% </a:t>
                      </a:r>
                      <a:r>
                        <a:rPr lang="ko-KR" altLang="en-US" dirty="0"/>
                        <a:t>지점에 위치하는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최댓값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가장 큰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19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38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rename()</a:t>
            </a:r>
            <a:r>
              <a:rPr lang="ko-KR" altLang="en-US" dirty="0"/>
              <a:t>함수를 이용하면 데이터프레임의 컬럼의 이름을 변경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rename(</a:t>
            </a:r>
            <a:r>
              <a:rPr lang="ko-KR" altLang="en-US" dirty="0" err="1"/>
              <a:t>데이터프레임명</a:t>
            </a:r>
            <a:r>
              <a:rPr lang="en-US" altLang="ko-KR" dirty="0"/>
              <a:t>, </a:t>
            </a:r>
            <a:r>
              <a:rPr lang="ko-KR" altLang="en-US" dirty="0"/>
              <a:t>새 </a:t>
            </a:r>
            <a:r>
              <a:rPr lang="ko-KR" altLang="en-US" dirty="0" err="1"/>
              <a:t>변수명</a:t>
            </a:r>
            <a:r>
              <a:rPr lang="en-US" altLang="ko-KR" dirty="0"/>
              <a:t> = </a:t>
            </a:r>
            <a:r>
              <a:rPr lang="ko-KR" altLang="en-US" dirty="0"/>
              <a:t>변경할 </a:t>
            </a:r>
            <a:r>
              <a:rPr lang="ko-KR" altLang="en-US" dirty="0" err="1"/>
              <a:t>변수명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과 같이 함수를 사용한다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dplyr</a:t>
            </a:r>
            <a:r>
              <a:rPr lang="en-US" altLang="ko-KR" sz="2300" dirty="0"/>
              <a:t> </a:t>
            </a:r>
            <a:r>
              <a:rPr lang="ko-KR" altLang="en-US" sz="2300" dirty="0"/>
              <a:t>패키지를 이용한 </a:t>
            </a:r>
            <a:r>
              <a:rPr lang="ko-KR" altLang="en-US" sz="2300" dirty="0" err="1"/>
              <a:t>변수명</a:t>
            </a:r>
            <a:r>
              <a:rPr lang="ko-KR" altLang="en-US" sz="2300" dirty="0"/>
              <a:t>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F462DF-729F-43D3-9890-443A64A0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14" y="3644864"/>
            <a:ext cx="3834971" cy="240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1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파생변수란 기존의 변수를 변형하여 만든 변수를 뜻한다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데이터프레임명</a:t>
            </a:r>
            <a:r>
              <a:rPr lang="en-US" altLang="ko-KR" dirty="0"/>
              <a:t>$</a:t>
            </a:r>
            <a:r>
              <a:rPr lang="ko-KR" altLang="en-US" dirty="0" err="1"/>
              <a:t>추가될컬럼명</a:t>
            </a:r>
            <a:r>
              <a:rPr lang="ko-KR" altLang="en-US" dirty="0"/>
              <a:t> </a:t>
            </a:r>
            <a:r>
              <a:rPr lang="en-US" altLang="ko-KR" dirty="0"/>
              <a:t>&lt;- </a:t>
            </a:r>
            <a:r>
              <a:rPr lang="ko-KR" altLang="en-US" dirty="0"/>
              <a:t>계산 공식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 같은 형식으로 컬럼을 추가하여 파생 변수를 생성 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데이터프레임에 파생변수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2C2678-7295-4DC2-85A5-4E3B4D73A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32" y="3679718"/>
            <a:ext cx="4359336" cy="248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7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일반적인 계산식을 이용하여 파생 변수를 생성할 수도 있지만</a:t>
            </a:r>
            <a:r>
              <a:rPr lang="en-US" altLang="ko-KR" dirty="0"/>
              <a:t>, </a:t>
            </a:r>
            <a:r>
              <a:rPr lang="ko-KR" altLang="en-US" dirty="0"/>
              <a:t>조건문을 이용하여 파생변수를 생성할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ko-KR" altLang="en-US" dirty="0"/>
              <a:t>조건식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조건식이 참인 경우 부여할 값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조건식이 거짓인 경우 부여할 값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을 통해서 조건식을 사용하여 파생변수를 생성할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조건문을 이용한 파생변수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47EFBE-E779-4FE0-B00C-BC46DFDC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943" y="4214085"/>
            <a:ext cx="546811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9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데이터 가공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3009515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패키지는 데이터 프레임에 대한 일반적인 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및 분석을 돕는 패키지이다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기존 데이터셋을 특정 유형의 분석</a:t>
            </a:r>
            <a:r>
              <a:rPr lang="en-US" altLang="ko-KR" dirty="0"/>
              <a:t>, </a:t>
            </a:r>
            <a:r>
              <a:rPr lang="ko-KR" altLang="en-US" dirty="0"/>
              <a:t>또는 데이터 시각화에 더 적합한 형식으로 변환하기 위한 동사</a:t>
            </a:r>
            <a:r>
              <a:rPr lang="en-US" altLang="ko-KR" dirty="0"/>
              <a:t>(verbs)</a:t>
            </a:r>
            <a:r>
              <a:rPr lang="ko-KR" altLang="en-US" dirty="0"/>
              <a:t>를 제공하는 </a:t>
            </a:r>
            <a:r>
              <a:rPr lang="en-US" altLang="ko-KR" dirty="0"/>
              <a:t>R</a:t>
            </a:r>
            <a:r>
              <a:rPr lang="ko-KR" altLang="en-US" dirty="0"/>
              <a:t>의 가장 대표적인 패키지이다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dplyr</a:t>
            </a:r>
            <a:r>
              <a:rPr lang="en-US" altLang="ko-KR" sz="2300" dirty="0"/>
              <a:t> </a:t>
            </a:r>
            <a:r>
              <a:rPr lang="ko-KR" altLang="en-US" sz="2300" dirty="0"/>
              <a:t>패키지</a:t>
            </a:r>
          </a:p>
        </p:txBody>
      </p:sp>
    </p:spTree>
    <p:extLst>
      <p:ext uri="{BB962C8B-B14F-4D97-AF65-F5344CB8AC3E}">
        <p14:creationId xmlns:p14="http://schemas.microsoft.com/office/powerpoint/2010/main" val="263409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dplyr</a:t>
            </a:r>
            <a:r>
              <a:rPr lang="en-US" altLang="ko-KR" sz="2300" dirty="0"/>
              <a:t> </a:t>
            </a:r>
            <a:r>
              <a:rPr lang="ko-KR" altLang="en-US" sz="2300" dirty="0"/>
              <a:t>패키지 내장함수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DCEC77DB-AFBE-4CED-87FC-ADDCC4202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57408"/>
              </p:ext>
            </p:extLst>
          </p:nvPr>
        </p:nvGraphicFramePr>
        <p:xfrm>
          <a:off x="1873386" y="1700808"/>
          <a:ext cx="532859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329731337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637293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함수명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형태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3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%&gt;%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데이터프레임 </a:t>
                      </a:r>
                      <a:r>
                        <a:rPr lang="en-US" altLang="ko-KR" sz="1500" dirty="0"/>
                        <a:t>%&gt;% </a:t>
                      </a:r>
                      <a:r>
                        <a:rPr lang="ko-KR" altLang="en-US" sz="1500" dirty="0"/>
                        <a:t>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6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filter()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filter(</a:t>
                      </a:r>
                      <a:r>
                        <a:rPr lang="ko-KR" altLang="en-US" sz="1500" dirty="0"/>
                        <a:t>데이터프레임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조건</a:t>
                      </a:r>
                      <a:r>
                        <a:rPr lang="en-US" altLang="ko-KR" sz="1500" dirty="0"/>
                        <a:t>1, </a:t>
                      </a:r>
                      <a:r>
                        <a:rPr lang="ko-KR" altLang="en-US" sz="1500" dirty="0"/>
                        <a:t>조건</a:t>
                      </a:r>
                      <a:r>
                        <a:rPr lang="en-US" altLang="ko-KR" sz="1500" dirty="0"/>
                        <a:t>2)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9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arrange()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arrange(</a:t>
                      </a:r>
                      <a:r>
                        <a:rPr lang="ko-KR" altLang="en-US" sz="1500" dirty="0"/>
                        <a:t>데이터프레임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 err="1"/>
                        <a:t>컬럼명</a:t>
                      </a:r>
                      <a:r>
                        <a:rPr lang="en-US" altLang="ko-KR" sz="1500" dirty="0"/>
                        <a:t>)desc(</a:t>
                      </a:r>
                      <a:r>
                        <a:rPr lang="ko-KR" altLang="en-US" sz="1500" dirty="0"/>
                        <a:t>칼럼</a:t>
                      </a:r>
                      <a:r>
                        <a:rPr lang="en-US" altLang="ko-KR" sz="1500" dirty="0"/>
                        <a:t>2)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03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select()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select(</a:t>
                      </a:r>
                      <a:r>
                        <a:rPr lang="ko-KR" altLang="en-US" sz="1500" dirty="0"/>
                        <a:t>데이터프레임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 err="1"/>
                        <a:t>컬럼명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8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mutate()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mutate(</a:t>
                      </a:r>
                      <a:r>
                        <a:rPr lang="ko-KR" altLang="en-US" sz="1500" dirty="0"/>
                        <a:t>데이터프레임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 err="1"/>
                        <a:t>컬럼명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= </a:t>
                      </a:r>
                      <a:r>
                        <a:rPr lang="ko-KR" altLang="en-US" sz="1500" dirty="0"/>
                        <a:t>계산식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3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group_by</a:t>
                      </a:r>
                      <a:r>
                        <a:rPr lang="en-US" altLang="ko-KR" sz="1500" dirty="0"/>
                        <a:t>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group_by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데이터프레임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집단변수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65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inner_join</a:t>
                      </a:r>
                      <a:r>
                        <a:rPr lang="en-US" altLang="ko-KR" sz="1500" dirty="0"/>
                        <a:t>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inner_join</a:t>
                      </a:r>
                      <a:r>
                        <a:rPr lang="en-US" altLang="ko-KR" sz="1500" dirty="0"/>
                        <a:t>(df1, df2, </a:t>
                      </a:r>
                      <a:r>
                        <a:rPr lang="ko-KR" altLang="en-US" sz="1500" dirty="0"/>
                        <a:t>공통변수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70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left_join</a:t>
                      </a:r>
                      <a:r>
                        <a:rPr lang="en-US" altLang="ko-KR" sz="1500" dirty="0"/>
                        <a:t>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left_join</a:t>
                      </a:r>
                      <a:r>
                        <a:rPr lang="en-US" altLang="ko-KR" sz="1500" dirty="0"/>
                        <a:t>(df1, df2, </a:t>
                      </a:r>
                      <a:r>
                        <a:rPr lang="ko-KR" altLang="en-US" sz="1500" dirty="0"/>
                        <a:t>공통변수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57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right_join</a:t>
                      </a:r>
                      <a:r>
                        <a:rPr lang="en-US" altLang="ko-KR" sz="1500" dirty="0"/>
                        <a:t>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right_join</a:t>
                      </a:r>
                      <a:r>
                        <a:rPr lang="en-US" altLang="ko-KR" sz="1500" dirty="0"/>
                        <a:t>(df1, df2, </a:t>
                      </a:r>
                      <a:r>
                        <a:rPr lang="ko-KR" altLang="en-US" sz="1500" dirty="0"/>
                        <a:t>공통변수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3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full_join</a:t>
                      </a:r>
                      <a:r>
                        <a:rPr lang="en-US" altLang="ko-KR" sz="1500" dirty="0"/>
                        <a:t>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full_join</a:t>
                      </a:r>
                      <a:r>
                        <a:rPr lang="en-US" altLang="ko-KR" sz="1500" dirty="0"/>
                        <a:t>(df1, df2, </a:t>
                      </a:r>
                      <a:r>
                        <a:rPr lang="ko-KR" altLang="en-US" sz="1500" dirty="0"/>
                        <a:t>공통변수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7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bind_rows</a:t>
                      </a:r>
                      <a:r>
                        <a:rPr lang="en-US" altLang="ko-KR" sz="1500" dirty="0"/>
                        <a:t>()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bind_rows</a:t>
                      </a:r>
                      <a:r>
                        <a:rPr lang="en-US" altLang="ko-KR" sz="1500" dirty="0"/>
                        <a:t>(df1, df2)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83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408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인수를 함수에 편하게 적용할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&gt;(</a:t>
            </a:r>
            <a:r>
              <a:rPr lang="ko-KR" altLang="en-US" dirty="0"/>
              <a:t>라이트 앵글 </a:t>
            </a:r>
            <a:r>
              <a:rPr lang="ko-KR" altLang="en-US" dirty="0" err="1"/>
              <a:t>브래킷</a:t>
            </a:r>
            <a:r>
              <a:rPr lang="en-US" altLang="ko-KR" dirty="0"/>
              <a:t>) </a:t>
            </a:r>
            <a:r>
              <a:rPr lang="ko-KR" altLang="en-US" dirty="0"/>
              <a:t>기호는 방향의 의미로 왼쪽에 있는 인자를 오른쪽에 있는 함수에 집어넣는 것이 파이프라인의 기능이다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가지 함수를 한 번에 사용할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번에 한 줄로 코드를 사용할 수 있으므로 함수를 사용할 때마다 따로 저장하는 과정이 없이 여러 함수를 실행할 수 있는 편리성에 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파이프 연산자</a:t>
            </a:r>
            <a:r>
              <a:rPr lang="en-US" altLang="ko-KR" sz="2300" dirty="0"/>
              <a:t>(%&gt;%)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12112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데이터 분석 기초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필터링한 데이터의 객체를 생성한다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데이터의 객체를 생성하여 반환한다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filter()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5BA5A5-20A4-41D1-991A-E6F79471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356" y="2986025"/>
            <a:ext cx="4541279" cy="15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5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데이터셋의 특정 칼럼으로 정렬하는 기능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다중 객체의 데이터를 </a:t>
            </a:r>
            <a:r>
              <a:rPr lang="en-US" altLang="ko-KR" dirty="0"/>
              <a:t>,(</a:t>
            </a:r>
            <a:r>
              <a:rPr lang="ko-KR" altLang="en-US" dirty="0"/>
              <a:t>콤마</a:t>
            </a:r>
            <a:r>
              <a:rPr lang="en-US" altLang="ko-KR" dirty="0"/>
              <a:t>)</a:t>
            </a:r>
            <a:r>
              <a:rPr lang="ko-KR" altLang="en-US" dirty="0"/>
              <a:t>로 기준으로 오름차순으로 정렬하며 추출한다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  <a:ea typeface="-apple-system"/>
              </a:rPr>
              <a:t>데이터를 내림차순으로 정렬하여 추출하려면 기준 객체에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+mj-lt"/>
                <a:ea typeface="Fira Mono" panose="020B0509050000020004" pitchFamily="49" charset="0"/>
              </a:rPr>
              <a:t>desc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  <a:ea typeface="Fira Mono" panose="020B0509050000020004" pitchFamily="49" charset="0"/>
              </a:rPr>
              <a:t>() 함수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  <a:ea typeface="-apple-system"/>
              </a:rPr>
              <a:t>를 적용한다.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arrange()</a:t>
            </a:r>
            <a:endParaRPr lang="ko-KR" altLang="en-US" sz="23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A1311B-6471-4C45-9964-020D2C067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234" y="3418704"/>
            <a:ext cx="3091766" cy="29602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F65E08-956B-4270-AE5F-DC3BFEE00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059" y="3455281"/>
            <a:ext cx="2982293" cy="29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3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212529"/>
                </a:solidFill>
                <a:effectLst/>
                <a:latin typeface="+mj-lt"/>
              </a:rPr>
              <a:t>데이터셋을 대상으로 칼럼을 선택하는 기능</a:t>
            </a:r>
            <a:endParaRPr lang="ko-KR" alt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함수의 인자에 </a:t>
            </a:r>
            <a:r>
              <a:rPr lang="en-US" altLang="ko-KR" dirty="0">
                <a:latin typeface="+mj-lt"/>
              </a:rPr>
              <a:t>,(</a:t>
            </a:r>
            <a:r>
              <a:rPr lang="ko-KR" altLang="en-US" dirty="0">
                <a:latin typeface="+mj-lt"/>
              </a:rPr>
              <a:t>콤마</a:t>
            </a:r>
            <a:r>
              <a:rPr lang="en-US" altLang="ko-KR" dirty="0">
                <a:latin typeface="+mj-lt"/>
              </a:rPr>
              <a:t>)</a:t>
            </a:r>
            <a:r>
              <a:rPr lang="ko-KR" altLang="en-US" dirty="0">
                <a:latin typeface="+mj-lt"/>
              </a:rPr>
              <a:t>를 활용하여 여러 객체를 추출한다</a:t>
            </a:r>
            <a:r>
              <a:rPr lang="en-US" altLang="ko-KR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함수의 인자에 </a:t>
            </a:r>
            <a:r>
              <a:rPr lang="en-US" altLang="ko-KR" dirty="0">
                <a:latin typeface="+mj-lt"/>
              </a:rPr>
              <a:t>-(</a:t>
            </a:r>
            <a:r>
              <a:rPr lang="ko-KR" altLang="en-US" dirty="0">
                <a:latin typeface="+mj-lt"/>
              </a:rPr>
              <a:t>마이너스</a:t>
            </a:r>
            <a:r>
              <a:rPr lang="en-US" altLang="ko-KR" dirty="0">
                <a:latin typeface="+mj-lt"/>
              </a:rPr>
              <a:t>) </a:t>
            </a:r>
            <a:r>
              <a:rPr lang="ko-KR" altLang="en-US" dirty="0">
                <a:latin typeface="+mj-lt"/>
              </a:rPr>
              <a:t>연산자를 활용하여 객체 제외하고 추출한다</a:t>
            </a:r>
            <a:r>
              <a:rPr lang="en-US" altLang="ko-KR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특정 컬럼만이 아닌 컬럼의 범위 설정 가능 검색조건으로 </a:t>
            </a:r>
            <a:r>
              <a:rPr lang="ko-KR" altLang="en-US" dirty="0" err="1">
                <a:latin typeface="+mj-lt"/>
              </a:rPr>
              <a:t>시작걸럼</a:t>
            </a:r>
            <a:r>
              <a:rPr lang="en-US" altLang="ko-KR" dirty="0">
                <a:latin typeface="+mj-lt"/>
              </a:rPr>
              <a:t>:</a:t>
            </a:r>
            <a:r>
              <a:rPr lang="ko-KR" altLang="en-US" dirty="0" err="1">
                <a:latin typeface="+mj-lt"/>
              </a:rPr>
              <a:t>종료컬럼</a:t>
            </a:r>
            <a:r>
              <a:rPr lang="ko-KR" altLang="en-US" dirty="0">
                <a:latin typeface="+mj-lt"/>
              </a:rPr>
              <a:t> 형식으로 컬럼 범위의 시작과 끝을 지정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select()</a:t>
            </a:r>
            <a:endParaRPr lang="ko-KR" altLang="en-US" sz="2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8EACF5-5037-4798-A6FA-25FC0540B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130" y="3717032"/>
            <a:ext cx="225774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39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새로운 칼럼을 추가하는 기능</a:t>
            </a:r>
            <a:endParaRPr lang="en-US" altLang="ko-KR" b="0" i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mutate()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99D420-7629-41CC-9EF2-85228FE9A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420888"/>
            <a:ext cx="604087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35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컬럼의 평균과 같이 컬럼을 요약한 통계량을 구할 때는 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summarise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() 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함수와 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group_by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() 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함수를 사용한다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전체의 평균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표준편차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사분위수 등 전체적인 값들에 대한 요약 통계량을 산출할 때는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summary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함수를 사용하고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개별 컬럼의 데이터에 대한 요약 통계량을 구할 때는 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summarise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함수를 사용한다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summarise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6EB03A3-D91E-47B8-9AE0-7CCA2EE1E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825" y="3679718"/>
            <a:ext cx="5366341" cy="64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20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inner_join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함수는 키를 기준으로 열에서 일치하는 열만 결합한다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left_join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함수는 키를 기준으로 왼쪽 열을 결합한다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right_join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함수는 키를 기준으로 오른쪽 열을 결합한다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full_join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함수는 키를 기준으로 모든 열을 결합한다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join()</a:t>
            </a:r>
            <a:endParaRPr lang="ko-KR" altLang="en-US" sz="23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355467-7DF1-49F4-86A1-68173B9CB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970" y="3354164"/>
            <a:ext cx="4544059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21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join()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EA06E1-87CB-4006-9C4F-246DC5CA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16832"/>
            <a:ext cx="3553321" cy="22958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871ED4-9E9A-4A03-985C-54B288BEB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7688"/>
            <a:ext cx="3925089" cy="20973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EBF106-C033-4CE4-89F9-5A215BFD7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14680"/>
            <a:ext cx="356284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21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데이터를 세로로 합칠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bind_rows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42E234-D70F-440D-979A-1C6594E7F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12" y="2420888"/>
            <a:ext cx="556337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0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파악 기본 함수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8D93913-06B3-45FE-BA6E-382EC2AB1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500613"/>
              </p:ext>
            </p:extLst>
          </p:nvPr>
        </p:nvGraphicFramePr>
        <p:xfrm>
          <a:off x="1715852" y="2131060"/>
          <a:ext cx="56402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70">
                  <a:extLst>
                    <a:ext uri="{9D8B030D-6E8A-4147-A177-3AD203B41FA5}">
                      <a16:colId xmlns:a16="http://schemas.microsoft.com/office/drawing/2014/main" val="2455929310"/>
                    </a:ext>
                  </a:extLst>
                </a:gridCol>
                <a:gridCol w="4086018">
                  <a:extLst>
                    <a:ext uri="{9D8B030D-6E8A-4147-A177-3AD203B41FA5}">
                      <a16:colId xmlns:a16="http://schemas.microsoft.com/office/drawing/2014/main" val="1892873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함수명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head()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데이터의 앞부분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3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tail()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데이터의 마지막 부분 출력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뷰어 창에서 데이터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08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dim()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사이즈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3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속성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1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summary()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요약 통계량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2996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사이즈가 크면 화면에 너무 많은 내용이 출력되기 때문에 데이터의 일부 중 앞에서부터 일부분의 데이터를 출력하는 기본함수 </a:t>
            </a:r>
            <a:r>
              <a:rPr lang="en-US" altLang="ko-KR" dirty="0"/>
              <a:t>head()</a:t>
            </a:r>
            <a:r>
              <a:rPr lang="ko-KR" altLang="en-US" dirty="0"/>
              <a:t>를 이용한다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head(</a:t>
            </a:r>
            <a:r>
              <a:rPr lang="ko-KR" altLang="en-US" dirty="0" err="1"/>
              <a:t>데이터프레임명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데이터프레임명</a:t>
            </a:r>
            <a:r>
              <a:rPr lang="ko-KR" altLang="en-US" dirty="0"/>
              <a:t> 뒤에 </a:t>
            </a:r>
            <a:r>
              <a:rPr lang="en-US" altLang="ko-KR" dirty="0"/>
              <a:t>, </a:t>
            </a:r>
            <a:r>
              <a:rPr lang="ko-KR" altLang="en-US" dirty="0"/>
              <a:t>이후 숫자를 입력하면 숫자만큼의 행의 수를 출력한다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head(</a:t>
            </a:r>
            <a:r>
              <a:rPr lang="ko-KR" altLang="en-US" dirty="0" err="1"/>
              <a:t>데이터프레임명</a:t>
            </a:r>
            <a:r>
              <a:rPr lang="en-US" altLang="ko-KR" dirty="0"/>
              <a:t>, </a:t>
            </a:r>
            <a:r>
              <a:rPr lang="ko-KR" altLang="en-US" dirty="0"/>
              <a:t>행의 수</a:t>
            </a:r>
            <a:r>
              <a:rPr lang="en-US" altLang="ko-KR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head()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76206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head()</a:t>
            </a:r>
            <a:endParaRPr lang="ko-KR" altLang="en-US" sz="2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D40CA9-92C7-4057-9145-39A7573D9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362326"/>
            <a:ext cx="4043058" cy="17742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102F7B-9E26-4B5A-A008-3E5EE04D7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362326"/>
            <a:ext cx="3949324" cy="25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3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tail()</a:t>
            </a:r>
            <a:r>
              <a:rPr lang="ko-KR" altLang="en-US" dirty="0"/>
              <a:t>함수는 </a:t>
            </a:r>
            <a:r>
              <a:rPr lang="en-US" altLang="ko-KR" dirty="0"/>
              <a:t>head()</a:t>
            </a:r>
            <a:r>
              <a:rPr lang="ko-KR" altLang="en-US" dirty="0"/>
              <a:t>함수와 비슷한 기능을 가진다</a:t>
            </a:r>
            <a:r>
              <a:rPr lang="en-US" altLang="ko-KR" dirty="0"/>
              <a:t>. head()</a:t>
            </a:r>
            <a:r>
              <a:rPr lang="ko-KR" altLang="en-US" dirty="0"/>
              <a:t>함수가 앞부분부터 출력을 한다면 </a:t>
            </a:r>
            <a:r>
              <a:rPr lang="en-US" altLang="ko-KR" dirty="0"/>
              <a:t>tail()</a:t>
            </a:r>
            <a:r>
              <a:rPr lang="ko-KR" altLang="en-US" dirty="0"/>
              <a:t>함수는 데이터의 뒷부분부터 출력을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tail(</a:t>
            </a:r>
            <a:r>
              <a:rPr lang="ko-KR" altLang="en-US" dirty="0" err="1"/>
              <a:t>데이터프레임명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head()</a:t>
            </a:r>
            <a:r>
              <a:rPr lang="ko-KR" altLang="en-US" dirty="0"/>
              <a:t>함수와 마찬가지로 </a:t>
            </a:r>
            <a:r>
              <a:rPr lang="ko-KR" altLang="en-US" dirty="0" err="1"/>
              <a:t>데이터프레임명</a:t>
            </a:r>
            <a:r>
              <a:rPr lang="ko-KR" altLang="en-US" dirty="0"/>
              <a:t> 뒤 </a:t>
            </a:r>
            <a:r>
              <a:rPr lang="en-US" altLang="ko-KR" dirty="0"/>
              <a:t>, </a:t>
            </a:r>
            <a:r>
              <a:rPr lang="ko-KR" altLang="en-US" dirty="0"/>
              <a:t>숫자를 넣어주면 그 숫자만큼의 행을 출력할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tail(</a:t>
            </a:r>
            <a:r>
              <a:rPr lang="ko-KR" altLang="en-US" dirty="0" err="1"/>
              <a:t>데이터프레임명</a:t>
            </a:r>
            <a:r>
              <a:rPr lang="en-US" altLang="ko-KR" dirty="0"/>
              <a:t>, </a:t>
            </a:r>
            <a:r>
              <a:rPr lang="ko-KR" altLang="en-US" dirty="0"/>
              <a:t>행의 수</a:t>
            </a:r>
            <a:r>
              <a:rPr lang="en-US" altLang="ko-KR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tail()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5478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tail()</a:t>
            </a:r>
            <a:endParaRPr lang="ko-KR" altLang="en-US" sz="23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9D2769-843A-4281-8D78-964627562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07" y="2561291"/>
            <a:ext cx="4029485" cy="18038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2CDF6D-7B8A-4B8B-A3FA-AB47A6CAB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596" y="2561291"/>
            <a:ext cx="3826380" cy="25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View() </a:t>
            </a:r>
            <a:r>
              <a:rPr lang="ko-KR" altLang="en-US" dirty="0"/>
              <a:t>함수는 데이터프레임을 </a:t>
            </a:r>
            <a:r>
              <a:rPr lang="en-US" altLang="ko-KR" dirty="0"/>
              <a:t>‘</a:t>
            </a:r>
            <a:r>
              <a:rPr lang="ko-KR" altLang="en-US" dirty="0"/>
              <a:t>뷰어 창</a:t>
            </a:r>
            <a:r>
              <a:rPr lang="en-US" altLang="ko-KR" dirty="0"/>
              <a:t>＇</a:t>
            </a:r>
            <a:r>
              <a:rPr lang="ko-KR" altLang="en-US" dirty="0"/>
              <a:t>에 엑셀에서의 화면과 같이 출력을 해주는 기능을 가진 함수이다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원 데이터프레임을 엑셀과 같은 형태로 직접 확인하고 싶을 때 사용 한다</a:t>
            </a:r>
            <a:r>
              <a:rPr lang="en-US" altLang="ko-KR" dirty="0"/>
              <a:t>. </a:t>
            </a:r>
            <a:r>
              <a:rPr lang="ko-KR" altLang="en-US" dirty="0"/>
              <a:t>이 함수는 첫 글자인 </a:t>
            </a:r>
            <a:r>
              <a:rPr lang="en-US" altLang="ko-KR" dirty="0"/>
              <a:t>V</a:t>
            </a:r>
            <a:r>
              <a:rPr lang="ko-KR" altLang="en-US" dirty="0"/>
              <a:t>를 대문자로 사용하여야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View()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CC2D24-0B96-4981-A5DB-C8614808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045147"/>
            <a:ext cx="5777078" cy="5998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94A2A6-0F32-4AB1-9557-E41B8FA46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704" y="3810599"/>
            <a:ext cx="4908583" cy="26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2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5298" y="271681"/>
            <a:ext cx="1584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R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활용 데이터 통계분석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dim() </a:t>
            </a:r>
            <a:r>
              <a:rPr lang="ko-KR" altLang="en-US" dirty="0"/>
              <a:t>함수는 데이터프레임 몇 행</a:t>
            </a:r>
            <a:r>
              <a:rPr lang="en-US" altLang="ko-KR" dirty="0"/>
              <a:t>, </a:t>
            </a:r>
            <a:r>
              <a:rPr lang="ko-KR" altLang="en-US" dirty="0"/>
              <a:t>열로 구성되어 있는지 확인을 하는 경우 사용한다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출력 결과에서 앞 숫자는 행의 수를 의미하고 </a:t>
            </a:r>
            <a:r>
              <a:rPr lang="ko-KR" altLang="en-US" dirty="0" err="1"/>
              <a:t>뒷</a:t>
            </a:r>
            <a:r>
              <a:rPr lang="ko-KR" altLang="en-US" dirty="0"/>
              <a:t> 숫자는 열의 수를 의미한다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dim()</a:t>
            </a:r>
            <a:endParaRPr lang="ko-KR" altLang="en-US" sz="2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8E26BA-60C0-4601-89EC-375989283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691" y="3433568"/>
            <a:ext cx="2626618" cy="8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6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18151</TotalTime>
  <Words>1054</Words>
  <Application>Microsoft Office PowerPoint</Application>
  <PresentationFormat>화면 슬라이드 쇼(4:3)</PresentationFormat>
  <Paragraphs>237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-apple-system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문 병선</cp:lastModifiedBy>
  <cp:revision>149</cp:revision>
  <dcterms:created xsi:type="dcterms:W3CDTF">2016-11-03T20:47:04Z</dcterms:created>
  <dcterms:modified xsi:type="dcterms:W3CDTF">2022-05-27T15:44:59Z</dcterms:modified>
</cp:coreProperties>
</file>