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4" r:id="rId2"/>
    <p:sldId id="322" r:id="rId3"/>
    <p:sldId id="361" r:id="rId4"/>
    <p:sldId id="287" r:id="rId5"/>
    <p:sldId id="359" r:id="rId6"/>
    <p:sldId id="360" r:id="rId7"/>
    <p:sldId id="362" r:id="rId8"/>
    <p:sldId id="363" r:id="rId9"/>
    <p:sldId id="364" r:id="rId10"/>
    <p:sldId id="365" r:id="rId11"/>
    <p:sldId id="366" r:id="rId12"/>
    <p:sldId id="368" r:id="rId13"/>
    <p:sldId id="369" r:id="rId14"/>
    <p:sldId id="370" r:id="rId15"/>
    <p:sldId id="371" r:id="rId16"/>
    <p:sldId id="372" r:id="rId17"/>
    <p:sldId id="373" r:id="rId18"/>
    <p:sldId id="377" r:id="rId19"/>
    <p:sldId id="374" r:id="rId20"/>
    <p:sldId id="375" r:id="rId21"/>
    <p:sldId id="378" r:id="rId22"/>
    <p:sldId id="376" r:id="rId23"/>
    <p:sldId id="379" r:id="rId24"/>
    <p:sldId id="380" r:id="rId25"/>
    <p:sldId id="381" r:id="rId26"/>
    <p:sldId id="382" r:id="rId27"/>
    <p:sldId id="383" r:id="rId28"/>
    <p:sldId id="384" r:id="rId29"/>
    <p:sldId id="32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29" autoAdjust="0"/>
  </p:normalViewPr>
  <p:slideViewPr>
    <p:cSldViewPr>
      <p:cViewPr varScale="1">
        <p:scale>
          <a:sx n="105" d="100"/>
          <a:sy n="105" d="100"/>
        </p:scale>
        <p:origin x="2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3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4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53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6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32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54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41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30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7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21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17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20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4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08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2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91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60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65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0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3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8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53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3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8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270892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R </a:t>
            </a:r>
            <a:r>
              <a:rPr lang="ko-KR" altLang="en-US" sz="44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R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기반 빅데이터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6FEC5D-0FE3-4C4E-9935-89D324304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47" y="2276872"/>
            <a:ext cx="5877297" cy="16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특정 값으로 대체하기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결측치의</a:t>
            </a:r>
            <a:r>
              <a:rPr lang="ko-KR" altLang="en-US" dirty="0"/>
              <a:t> 값들은 </a:t>
            </a:r>
            <a:r>
              <a:rPr lang="en-US" altLang="ko-KR" dirty="0"/>
              <a:t>is.na()</a:t>
            </a:r>
            <a:r>
              <a:rPr lang="ko-KR" altLang="en-US" dirty="0"/>
              <a:t>를 이용하면 </a:t>
            </a:r>
            <a:r>
              <a:rPr lang="en-US" altLang="ko-KR" dirty="0"/>
              <a:t>True, False</a:t>
            </a:r>
            <a:r>
              <a:rPr lang="ko-KR" altLang="en-US" dirty="0"/>
              <a:t>의 값으로 출력이 되기 때문에 </a:t>
            </a:r>
            <a:r>
              <a:rPr lang="en-US" altLang="ko-KR" dirty="0" err="1"/>
              <a:t>ifelse</a:t>
            </a:r>
            <a:r>
              <a:rPr lang="en-US" altLang="ko-KR" dirty="0"/>
              <a:t>()</a:t>
            </a:r>
            <a:r>
              <a:rPr lang="ko-KR" altLang="en-US" dirty="0"/>
              <a:t>를 이용하면 </a:t>
            </a:r>
            <a:r>
              <a:rPr lang="ko-KR" altLang="en-US" dirty="0" err="1"/>
              <a:t>결측치의</a:t>
            </a:r>
            <a:r>
              <a:rPr lang="ko-KR" altLang="en-US" dirty="0"/>
              <a:t> 값을 특정 값으로 대체가 가능하다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718201-D3A2-4D51-9D20-CA84D43D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22" y="3284984"/>
            <a:ext cx="595395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이상치 제거하기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존재할 수 없는 데이터의 값이 포함되어 있는 경우가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경우는 존재할 수 없는 데이터를 </a:t>
            </a:r>
            <a:r>
              <a:rPr lang="ko-KR" altLang="en-US" dirty="0" err="1"/>
              <a:t>결측치로</a:t>
            </a:r>
            <a:r>
              <a:rPr lang="ko-KR" altLang="en-US" dirty="0"/>
              <a:t> 변환 후에 분석에서 제외하면 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BD13B2-CEE7-428D-A1FC-9A62597D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43" y="2813868"/>
            <a:ext cx="546811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9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이상치 제거하기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boxplot()</a:t>
            </a:r>
            <a:r>
              <a:rPr lang="ko-KR" altLang="en-US" dirty="0"/>
              <a:t>을 이용하여 데이터의 극단치를 체크 할 수 있다</a:t>
            </a:r>
            <a:r>
              <a:rPr lang="en-US" altLang="ko-KR" dirty="0"/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E192A4-CBE9-48AD-A9E6-E14620E5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3" y="3140968"/>
            <a:ext cx="5592665" cy="29176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1604EC-9838-4C5A-81E7-6AE8C914B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386" y="2420888"/>
            <a:ext cx="2848351" cy="49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이상치 제거하기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boxplot()$stats</a:t>
            </a:r>
            <a:r>
              <a:rPr lang="ko-KR" altLang="en-US" dirty="0"/>
              <a:t>를 이용하여 </a:t>
            </a:r>
            <a:r>
              <a:rPr lang="ko-KR" altLang="en-US" dirty="0" err="1"/>
              <a:t>박스플롯의</a:t>
            </a:r>
            <a:r>
              <a:rPr lang="ko-KR" altLang="en-US" dirty="0"/>
              <a:t> 다섯 가지 통계치를 확인할 수 있다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F7FD20-FC7F-4109-8F06-72AA3E3BA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233" y="2780928"/>
            <a:ext cx="3863533" cy="20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이상치 제거하기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정상적인 부분을 제외한 극단치의 부분을 </a:t>
            </a:r>
            <a:r>
              <a:rPr lang="en-US" altLang="ko-KR" dirty="0"/>
              <a:t>NA</a:t>
            </a:r>
            <a:r>
              <a:rPr lang="ko-KR" altLang="en-US" dirty="0"/>
              <a:t>로 처리하여 분석을 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03525B-735C-48D6-81DD-10B24403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33" y="2996952"/>
            <a:ext cx="562053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4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62761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레이어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85DAAC-8113-4A25-B9E2-8C75300F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62" y="2348880"/>
            <a:ext cx="6374476" cy="25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4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ggplot</a:t>
            </a:r>
            <a:r>
              <a:rPr lang="en-US" altLang="ko-KR" sz="2300" dirty="0"/>
              <a:t>()</a:t>
            </a:r>
            <a:r>
              <a:rPr lang="ko-KR" altLang="en-US" sz="2300" dirty="0"/>
              <a:t>함수의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A6400-F146-41E5-9D88-A2DEA446D1BF}"/>
              </a:ext>
            </a:extLst>
          </p:cNvPr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()</a:t>
            </a:r>
            <a:r>
              <a:rPr lang="ko-KR" altLang="en-US" dirty="0"/>
              <a:t>의 함수의 구조는 레이어의 구조로 되어있다</a:t>
            </a:r>
            <a:r>
              <a:rPr lang="en-US" altLang="ko-KR" dirty="0"/>
              <a:t>. </a:t>
            </a:r>
            <a:r>
              <a:rPr lang="ko-KR" altLang="en-US" dirty="0"/>
              <a:t>레이어 간의 연결은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패키지에서는 </a:t>
            </a:r>
            <a:r>
              <a:rPr lang="en-US" altLang="ko-KR" dirty="0"/>
              <a:t>%&gt;%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연결되지만 </a:t>
            </a:r>
            <a:r>
              <a:rPr lang="en-US" altLang="ko-KR" dirty="0"/>
              <a:t>ggplot2 </a:t>
            </a:r>
            <a:r>
              <a:rPr lang="ko-KR" altLang="en-US" dirty="0"/>
              <a:t>패키지에서는 </a:t>
            </a:r>
            <a:r>
              <a:rPr lang="en-US" altLang="ko-KR" dirty="0"/>
              <a:t>+</a:t>
            </a:r>
            <a:r>
              <a:rPr lang="ko-KR" altLang="en-US" dirty="0"/>
              <a:t> 기호로 연결한다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1A19B5-41A6-4B68-AD0E-5373BB53E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76" y="2996952"/>
            <a:ext cx="6804248" cy="16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그래프란 데이터를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축의 점으로 표현한 그래프이다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D4DEB-D1FE-432A-B163-08687E8D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23" y="2636912"/>
            <a:ext cx="4686954" cy="7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D0173E-8F13-408D-8BB9-319906535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534" y="3717032"/>
            <a:ext cx="2414924" cy="22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데이터 정제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그래프란 데이터를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축의 점으로 표현한 그래프이다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12EDD-7C0A-4399-8CC1-7799A531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443" y="2550711"/>
            <a:ext cx="5649113" cy="342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D7AAD4-FE8B-4941-B320-2FFD67C04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24" y="3140968"/>
            <a:ext cx="3043944" cy="29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그래프란 데이터를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축의 점으로 표현한 그래프이다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E5312-3EBC-42E8-B2FF-9A039F44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74" y="2424868"/>
            <a:ext cx="6820852" cy="314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6737F2-20DC-4558-9522-9389E017C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703" y="3284984"/>
            <a:ext cx="2938593" cy="28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막대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막대 그래프란 데이터 크기를 </a:t>
            </a:r>
            <a:r>
              <a:rPr lang="en-US" altLang="ko-KR" dirty="0"/>
              <a:t> </a:t>
            </a:r>
            <a:r>
              <a:rPr lang="ko-KR" altLang="en-US" dirty="0"/>
              <a:t>막대 길이로 표현한 그래프이다</a:t>
            </a:r>
            <a:r>
              <a:rPr lang="en-US" altLang="ko-KR" dirty="0"/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A93815-FBF2-43A0-953F-C522F155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08" y="2420888"/>
            <a:ext cx="5382376" cy="4286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903AD7-3027-4879-8651-17F1FE8D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13" y="3449497"/>
            <a:ext cx="2846973" cy="26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41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막대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막대 그래프란 데이터 크기를 </a:t>
            </a:r>
            <a:r>
              <a:rPr lang="en-US" altLang="ko-KR" dirty="0"/>
              <a:t> </a:t>
            </a:r>
            <a:r>
              <a:rPr lang="ko-KR" altLang="en-US" dirty="0"/>
              <a:t>막대 길이로 표현한 그래프이다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3EB581-2751-4515-BF82-33CD7580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0" y="2296446"/>
            <a:ext cx="6439799" cy="314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C8DB37-68E0-4A23-8CAE-18292EE89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572" y="2924086"/>
            <a:ext cx="3000856" cy="28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막대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막대 그래프란 데이터 크기를 </a:t>
            </a:r>
            <a:r>
              <a:rPr lang="en-US" altLang="ko-KR" dirty="0"/>
              <a:t> </a:t>
            </a:r>
            <a:r>
              <a:rPr lang="ko-KR" altLang="en-US" dirty="0"/>
              <a:t>막대 길이로 표현한 그래프이다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532DD-507F-433A-BFC3-D37E4764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92" y="2259870"/>
            <a:ext cx="3515216" cy="314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0D3F78-4FC6-4AAB-83A0-B65716B58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539" y="2996952"/>
            <a:ext cx="3356921" cy="32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5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막대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막대 그래프란 데이터 크기를 </a:t>
            </a:r>
            <a:r>
              <a:rPr lang="en-US" altLang="ko-KR" dirty="0"/>
              <a:t> </a:t>
            </a:r>
            <a:r>
              <a:rPr lang="ko-KR" altLang="en-US" dirty="0"/>
              <a:t>막대 길이로 표현한 그래프이다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532DD-507F-433A-BFC3-D37E4764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92" y="2259870"/>
            <a:ext cx="3515216" cy="314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0D3F78-4FC6-4AAB-83A0-B65716B58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539" y="2996952"/>
            <a:ext cx="3356921" cy="32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라인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라인 그래프란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선으로 표현한 그래프이다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D71796-2031-437D-9886-6C13750B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55" y="2276089"/>
            <a:ext cx="5239481" cy="323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047934-EF29-4AFC-8DC3-0C3C1DF9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533" y="2805786"/>
            <a:ext cx="3760934" cy="35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0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박스 플롯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박스 플롯이란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분포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퍼져 있는 형태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직사각형 상자 모양으로 표현한 그래프이다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분포를 알 수 있기 때문에 평균만 볼 때 보다 데이터의 특성을 자세히 이해 할 수 있다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FD911-6B6C-4DFC-A336-0F86A63EA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23" y="3030625"/>
            <a:ext cx="4686954" cy="295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8DB3E7-1107-4203-B79F-BCA48D909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168" y="3717032"/>
            <a:ext cx="2561663" cy="24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45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박스 플롯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박스 플롯이란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분포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퍼져 있는 형태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직사각형 상자 모양으로 표현한 그래프이다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분포를 알 수 있기 때문에 평균만 볼 때 보다 데이터의 특성을 자세히 이해 할 수 있다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FD911-6B6C-4DFC-A336-0F86A63EA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23" y="3030625"/>
            <a:ext cx="4686954" cy="295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8DB3E7-1107-4203-B79F-BCA48D909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168" y="3717032"/>
            <a:ext cx="2561663" cy="24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71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결측치란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말 그대로 데이터에 값이 없는 것을 뜻한다.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데이터 분석하는데 있어 매우 방해가 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다 제거하면 막대한 데이터 손실을 부를 수 있다.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잘못 대체하면 데이터에서 편향이 생길 수 있다.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처리에 분석가의 견해가 가장 많이 반영되고 분석결과가 매우 틀어질 수 있다. 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자세하게 처리하기 위해서 많은 시간을 투자해야 한다. 자신의 주관적인 생각이 아닌, 데이터에 기반한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처리가 진행되어야 분석을 정확하게 할 수 있다.</a:t>
            </a:r>
            <a:endParaRPr kumimoji="0" lang="ko-KR" altLang="ko-KR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에서 </a:t>
            </a:r>
            <a:r>
              <a:rPr lang="ko-KR" altLang="en-US" dirty="0" err="1"/>
              <a:t>결측치의</a:t>
            </a:r>
            <a:r>
              <a:rPr lang="ko-KR" altLang="en-US" dirty="0"/>
              <a:t> 값은 </a:t>
            </a:r>
            <a:r>
              <a:rPr lang="en-US" altLang="ko-KR" dirty="0"/>
              <a:t>NA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is.na(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이용하면 데이터프레임의 </a:t>
            </a:r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/>
              <a:t>True, </a:t>
            </a:r>
            <a:r>
              <a:rPr lang="ko-KR" altLang="en-US" dirty="0" err="1"/>
              <a:t>결측치가</a:t>
            </a:r>
            <a:r>
              <a:rPr lang="ko-KR" altLang="en-US" dirty="0"/>
              <a:t> 아닌 경우에는 </a:t>
            </a:r>
            <a:r>
              <a:rPr lang="en-US" altLang="ko-KR" dirty="0"/>
              <a:t>False</a:t>
            </a:r>
            <a:r>
              <a:rPr lang="ko-KR" altLang="en-US" dirty="0"/>
              <a:t>로 출력이 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BBADDC-FBC0-4CF8-A1A7-CFEEF643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29" y="3644864"/>
            <a:ext cx="2972061" cy="2232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“is.”</a:t>
            </a:r>
            <a:r>
              <a:rPr lang="ko-KR" altLang="en-US" dirty="0"/>
              <a:t>로 시작되는 함수는 해당 변수가 특정 값을 가지고 있는지를 확인 하여 </a:t>
            </a:r>
            <a:r>
              <a:rPr lang="en-US" altLang="ko-KR" dirty="0"/>
              <a:t>bool</a:t>
            </a:r>
            <a:r>
              <a:rPr lang="ko-KR" altLang="en-US" dirty="0"/>
              <a:t>의 형태로 출력을 해주는 기능을 가지고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is.na() </a:t>
            </a:r>
            <a:r>
              <a:rPr lang="ko-KR" altLang="en-US" dirty="0"/>
              <a:t>같은 경우에는 </a:t>
            </a:r>
            <a:r>
              <a:rPr lang="en-US" altLang="ko-KR" dirty="0"/>
              <a:t>NA</a:t>
            </a:r>
            <a:r>
              <a:rPr lang="ko-KR" altLang="en-US" dirty="0"/>
              <a:t>의 값이 존재하는지에 대한 것을 알려주는 기능을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6583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table()</a:t>
            </a:r>
            <a:r>
              <a:rPr lang="ko-KR" altLang="en-US" dirty="0"/>
              <a:t>이라는 함수가 개수를 체크하여 출력을 해주는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is.na() </a:t>
            </a:r>
            <a:r>
              <a:rPr lang="ko-KR" altLang="en-US" dirty="0"/>
              <a:t>함수와 같이 사용을 하면 </a:t>
            </a:r>
            <a:r>
              <a:rPr lang="ko-KR" altLang="en-US" dirty="0" err="1"/>
              <a:t>결측치의</a:t>
            </a:r>
            <a:r>
              <a:rPr lang="ko-KR" altLang="en-US" dirty="0"/>
              <a:t> 개수를 확인 할 수 있다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BE9156-85D0-4A8B-BFE0-C03B5722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64" y="2996952"/>
            <a:ext cx="2539471" cy="31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모듈의 </a:t>
            </a:r>
            <a:r>
              <a:rPr lang="en-US" altLang="ko-KR" dirty="0"/>
              <a:t>filter()</a:t>
            </a:r>
            <a:r>
              <a:rPr lang="ko-KR" altLang="en-US" dirty="0"/>
              <a:t>와 </a:t>
            </a:r>
            <a:r>
              <a:rPr lang="en-US" altLang="ko-KR" dirty="0"/>
              <a:t>is.na()</a:t>
            </a:r>
            <a:r>
              <a:rPr lang="ko-KR" altLang="en-US" dirty="0"/>
              <a:t>함수를 이용하여 </a:t>
            </a:r>
            <a:r>
              <a:rPr lang="ko-KR" altLang="en-US" dirty="0" err="1"/>
              <a:t>결측치의</a:t>
            </a:r>
            <a:r>
              <a:rPr lang="ko-KR" altLang="en-US" dirty="0"/>
              <a:t> 값을 제거할 수 있다</a:t>
            </a:r>
            <a:r>
              <a:rPr lang="en-US" altLang="ko-KR" dirty="0"/>
              <a:t>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FA8D88-1F18-455A-9123-0965CD4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92" y="2924944"/>
            <a:ext cx="3711416" cy="20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9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na.omit</a:t>
            </a:r>
            <a:r>
              <a:rPr lang="en-US" altLang="ko-KR" dirty="0"/>
              <a:t>() </a:t>
            </a:r>
            <a:r>
              <a:rPr lang="ko-KR" altLang="en-US" dirty="0"/>
              <a:t>함수를 이용하면 변수를 지정하지 않고 </a:t>
            </a:r>
            <a:r>
              <a:rPr lang="ko-KR" altLang="en-US" dirty="0" err="1"/>
              <a:t>결측치를</a:t>
            </a:r>
            <a:r>
              <a:rPr lang="ko-KR" altLang="en-US" dirty="0"/>
              <a:t> 제거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결측치가</a:t>
            </a:r>
            <a:r>
              <a:rPr lang="ko-KR" altLang="en-US" dirty="0"/>
              <a:t> 하나라도 존재하면 그 행을 삭제한다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행 자체를 삭제하기때문에 데이터의 사용이 가능한 부분도 삭제가 되기 때문에 간편한 방법이긴 하지만 추천하는 방법은 아니다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7F374A-C355-451E-945A-082C10AF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300" y="2636912"/>
            <a:ext cx="2241399" cy="11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결측치가</a:t>
            </a:r>
            <a:r>
              <a:rPr lang="ko-KR" altLang="en-US" dirty="0"/>
              <a:t> 있는데 데이터의 평균 값이나 합계 같은 연산이 계산이 되지 않지만 </a:t>
            </a:r>
            <a:r>
              <a:rPr lang="en-US" altLang="ko-KR" dirty="0"/>
              <a:t>na.rm </a:t>
            </a:r>
            <a:r>
              <a:rPr lang="ko-KR" altLang="en-US" dirty="0"/>
              <a:t>속성을 사용하면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제외한 연산의 결과를 확인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na.rm </a:t>
            </a:r>
            <a:r>
              <a:rPr lang="ko-KR" altLang="en-US" dirty="0"/>
              <a:t>속성은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제외하는 속성이다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E4E12-4E4A-470A-B6FB-1D4604FDB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937" y="2924944"/>
            <a:ext cx="2981902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18530</TotalTime>
  <Words>757</Words>
  <Application>Microsoft Office PowerPoint</Application>
  <PresentationFormat>화면 슬라이드 쇼(4:3)</PresentationFormat>
  <Paragraphs>166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 Unicode MS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문 병선</cp:lastModifiedBy>
  <cp:revision>151</cp:revision>
  <dcterms:created xsi:type="dcterms:W3CDTF">2016-11-03T20:47:04Z</dcterms:created>
  <dcterms:modified xsi:type="dcterms:W3CDTF">2022-06-03T15:44:28Z</dcterms:modified>
</cp:coreProperties>
</file>