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EC3DF-6A0D-8880-E0FA-FE0E8028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BD956-556B-DDAA-2CD3-812128B22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6157-F131-02DA-64BC-B77DEC31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29FD5-1C52-64EB-13B7-31AF46F2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D738-E9AD-3CEE-344D-DC23CC5A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A394A-E6AC-2D9F-046A-251400D8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55A53-0122-A151-E90B-A2713A02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44BEA-2909-00C6-17E5-FA0BF9BC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07711-3415-D472-F999-149614EC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E4D84-8DB7-BAA1-22C9-E5AA62BB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B4DCE2-67C8-051E-7629-C021BB562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7626-98B2-BEE3-2341-34DB1C15D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2FFD-0807-0121-46B2-F35AEA40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9C909-63D5-4090-9AC6-4F187E5A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F355-80F0-DA2C-2923-E468368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926A-D2C0-6A13-808D-7409F67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5E94-AD7A-6A83-BF25-B259F38D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57BB8-FD7A-3D7C-5997-B635A9A9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018B5-DB52-86D2-C757-4C7C6B36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B3DE-D270-33FB-8D15-2524971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1EE0-E747-AC7A-30E0-F5B131CA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01349-454E-1A2C-7748-017DDC7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C8890-004C-811F-68C2-E385CC0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35B0-FF71-C2A9-40E5-EBF35433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13034-8619-2EC5-D3BA-5C0B12F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D829-3831-5B2D-7741-5DC72B8F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09E52-AB6F-D918-17FB-D72919288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35EC2F-36B8-A171-F00D-F0AA2FB4F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3C431-C344-8C2E-3314-677779C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600C2-2AD3-EC5B-B879-1CFA27DB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91191-0F00-2D83-C283-11561BEC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1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0D37-F9F7-DE5E-49D1-63B08BF4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35C56-6D18-6404-A377-652FCF9D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DB3D4-9F23-F69E-ED82-417263F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301DF-53ED-CB31-FB33-B8F623420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4A12D-29FB-08D6-7DA3-6296AC6B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CD8D79-1B6C-1F5D-0B15-A1141C95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55EED7-45F1-A72C-DB8E-1FC4A514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2E8AF-343E-F229-3EFA-324AB709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A2E2-FC48-86BD-461D-0C0A897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3961D-212D-D215-5770-F7EB3B2F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C194E4-6454-6051-E006-BA6D40A3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C3155-A4AB-415E-8A66-39C761E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F30C0F-8B0B-D9A2-A91B-66BD9E39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48363-7BF6-20B2-31EB-CB94730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ED976-62A1-0DD7-0A56-DE642124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31ABB-EFA5-C156-39F2-849B03EE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C5AF-BA72-6CD5-9F92-5BF27AAC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AA71D-C0EB-3C35-CFFC-9185EA60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95CC7-8F0B-CEA4-23C0-A0ED126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F7B66-0CAB-10F8-DA5A-03F96067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E529A-ADDD-5CC6-A1E1-797F7386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8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FCD3-F917-11AD-AD59-0CA5E60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46187B-B14A-1F80-F669-24353CF1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890A8-0C75-7D5C-9545-BE0BF6AF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03993-3A83-3FBB-A064-4853F4A3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61514-7348-5BC8-17DA-D4CCE62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CFEB3-0440-2C70-DDE4-DE14B641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BD6C1C-1E92-7BF0-2BEB-10C79BE1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8444B-EDC7-4E7E-1FA1-CA61E824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1C8A5-D428-33E2-A092-39E8094EA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726B-02DC-432F-80DE-8030CB0CD6C0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3B803-D8A2-D4E7-20AA-20A507F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E2D42-084D-B258-E0C8-E9F3D0E5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9D22-D8CE-49C0-92F4-1BB104C1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7BC1-54EB-E41B-8678-368D7FC4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원 달러 환율이 중요한 이유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CD9B4-5D89-8D0A-2295-81801057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해외 주식에 투자하는 내국인 증가</a:t>
            </a:r>
            <a:endParaRPr lang="en-US" altLang="ko-KR" dirty="0"/>
          </a:p>
          <a:p>
            <a:r>
              <a:rPr lang="en-US" altLang="ko-KR" dirty="0"/>
              <a:t>2024</a:t>
            </a:r>
            <a:r>
              <a:rPr lang="ko-KR" altLang="en-US" dirty="0"/>
              <a:t>년 개정된 외환거래법으로 수요와 공급곡선 변경 예상 </a:t>
            </a:r>
            <a:endParaRPr lang="en-US" altLang="ko-KR" dirty="0"/>
          </a:p>
          <a:p>
            <a:r>
              <a:rPr lang="ko-KR" altLang="en-US" dirty="0"/>
              <a:t>미국 기준금리 인상</a:t>
            </a:r>
            <a:r>
              <a:rPr lang="en-US" altLang="ko-KR" dirty="0"/>
              <a:t> </a:t>
            </a:r>
            <a:r>
              <a:rPr lang="ko-KR" altLang="en-US" dirty="0"/>
              <a:t>수출 최대 적자</a:t>
            </a:r>
            <a:endParaRPr lang="en-US" altLang="ko-KR" dirty="0"/>
          </a:p>
          <a:p>
            <a:r>
              <a:rPr lang="ko-KR" altLang="en-US" dirty="0"/>
              <a:t>경제 주체들의 요구환율과 실제 환율 차이 커짐 </a:t>
            </a:r>
            <a:endParaRPr lang="en-US" altLang="ko-KR" dirty="0"/>
          </a:p>
          <a:p>
            <a:r>
              <a:rPr lang="ko-KR" altLang="en-US" dirty="0"/>
              <a:t>외환시장의 변동성 요인 파악하여</a:t>
            </a:r>
            <a:r>
              <a:rPr lang="en-US" altLang="ko-KR" dirty="0"/>
              <a:t>, </a:t>
            </a:r>
            <a:r>
              <a:rPr lang="ko-KR" altLang="en-US" dirty="0"/>
              <a:t>단기 예측 모형 필요성 대두 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15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7B5CA-7BF8-3FAF-AE2A-1257B252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550863"/>
            <a:ext cx="9144000" cy="1150937"/>
          </a:xfrm>
        </p:spPr>
        <p:txBody>
          <a:bodyPr/>
          <a:lstStyle/>
          <a:p>
            <a:r>
              <a:rPr lang="ko-KR" altLang="en-US" dirty="0"/>
              <a:t>신호등이 필요한 이유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A9009-EF2D-277F-3FC3-8ABC831B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700"/>
            <a:ext cx="9144000" cy="402590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원달러</a:t>
            </a:r>
            <a:r>
              <a:rPr lang="ko-KR" altLang="en-US" dirty="0"/>
              <a:t> 환율 변동요인 유의성 검증하기 </a:t>
            </a:r>
            <a:endParaRPr lang="en-US" altLang="ko-KR" dirty="0"/>
          </a:p>
          <a:p>
            <a:r>
              <a:rPr lang="ko-KR" altLang="en-US" dirty="0"/>
              <a:t>당일 </a:t>
            </a:r>
            <a:r>
              <a:rPr lang="ko-KR" altLang="en-US" dirty="0" err="1"/>
              <a:t>종가예측하여</a:t>
            </a:r>
            <a:r>
              <a:rPr lang="ko-KR" altLang="en-US" dirty="0"/>
              <a:t> 상승 하락 안정 예측하기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머신러닝으로</a:t>
            </a:r>
            <a:r>
              <a:rPr lang="ko-KR" altLang="en-US" dirty="0"/>
              <a:t> 변수의 영향력 검증</a:t>
            </a:r>
            <a:endParaRPr lang="en-US" altLang="ko-KR" dirty="0"/>
          </a:p>
          <a:p>
            <a:r>
              <a:rPr lang="ko-KR" altLang="en-US" dirty="0"/>
              <a:t>유의적 변수를 실증하여 종가 방향성 예측하기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현물환 거래의 익일결제</a:t>
            </a:r>
            <a:r>
              <a:rPr lang="en-US" altLang="ko-KR" dirty="0"/>
              <a:t>, </a:t>
            </a:r>
            <a:r>
              <a:rPr lang="ko-KR" altLang="en-US" dirty="0" err="1"/>
              <a:t>익익일</a:t>
            </a:r>
            <a:r>
              <a:rPr lang="ko-KR" altLang="en-US" dirty="0"/>
              <a:t> 결제 시스템 정보에 사용</a:t>
            </a:r>
            <a:endParaRPr lang="en-US" altLang="ko-KR" dirty="0"/>
          </a:p>
          <a:p>
            <a:r>
              <a:rPr lang="ko-KR" altLang="en-US" dirty="0"/>
              <a:t>외국 주식 거래하는 내국인과 여행객에게 유용한 정보제공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2CBB7-BCC4-332E-A861-BA92DAA7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원달러</a:t>
            </a:r>
            <a:r>
              <a:rPr lang="ko-KR" altLang="en-US" dirty="0"/>
              <a:t> 환율 변수 설정 기준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BFA5F-AEEB-A0F4-8CCE-4A6CCF8D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상대적 구매력 지수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국제의 수요와 공급에 따른 지수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통화 가치 접근법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국가 자본이가 환율에 미치는 영향 </a:t>
            </a:r>
            <a:r>
              <a:rPr lang="en-US" altLang="ko-KR" dirty="0"/>
              <a:t>-&gt; </a:t>
            </a:r>
            <a:r>
              <a:rPr lang="ko-KR" altLang="en-US" dirty="0"/>
              <a:t>신호등만의 변수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선행경향이 있는 변수 선택 </a:t>
            </a:r>
            <a:r>
              <a:rPr lang="en-US" altLang="ko-KR" dirty="0"/>
              <a:t>CPI -&gt; BEI </a:t>
            </a:r>
          </a:p>
          <a:p>
            <a:pPr marL="457200" lvl="1" indent="0">
              <a:buNone/>
            </a:pPr>
            <a:r>
              <a:rPr lang="ko-KR" altLang="en-US" dirty="0"/>
              <a:t>정책 반영이 가능한 변수 선택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물가</a:t>
            </a:r>
            <a:r>
              <a:rPr lang="en-US" altLang="ko-KR" dirty="0"/>
              <a:t>, </a:t>
            </a:r>
            <a:r>
              <a:rPr lang="ko-KR" altLang="en-US" dirty="0"/>
              <a:t>심리지수인 경우</a:t>
            </a:r>
            <a:r>
              <a:rPr lang="en-US" altLang="ko-KR" dirty="0"/>
              <a:t>,</a:t>
            </a:r>
            <a:r>
              <a:rPr lang="ko-KR" altLang="en-US" dirty="0"/>
              <a:t> 반영시기 고려하여 선택 </a:t>
            </a:r>
            <a:r>
              <a:rPr lang="en-US" altLang="ko-KR" dirty="0"/>
              <a:t>(M-1, M-3)</a:t>
            </a:r>
          </a:p>
          <a:p>
            <a:pPr marL="457200" lvl="1" indent="0">
              <a:buNone/>
            </a:pPr>
            <a:r>
              <a:rPr lang="ko-KR" altLang="en-US" dirty="0"/>
              <a:t>월 지표보다는 일마다 발표되는 변수 선택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3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6E63-31CF-5214-ED27-193DCFF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통화의 상대적 구매력평가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ABC24-91DE-47EC-E5A0-4F4674F1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BEI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지수  상승률 </a:t>
            </a:r>
            <a:r>
              <a:rPr lang="en-US" altLang="ko-KR" b="0" i="0" u="none" strike="noStrike" dirty="0">
                <a:solidFill>
                  <a:srgbClr val="04BEB8"/>
                </a:solidFill>
                <a:effectLst/>
                <a:latin typeface="AppleSDGothicNeo"/>
              </a:rPr>
              <a:t>(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기대인플레이션 지수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dirty="0"/>
              <a:t>한국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ChosunGothic"/>
              </a:rPr>
              <a:t>소비자심리지수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ChosunGothic"/>
              </a:rPr>
              <a:t>(CCSI)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ChosunGothic"/>
              </a:rPr>
              <a:t>상승률 </a:t>
            </a:r>
            <a:endParaRPr lang="en-US" altLang="ko-KR" b="1" i="0" dirty="0">
              <a:solidFill>
                <a:srgbClr val="222222"/>
              </a:solidFill>
              <a:effectLst/>
              <a:latin typeface="ChosunGothic"/>
            </a:endParaRPr>
          </a:p>
          <a:p>
            <a:r>
              <a:rPr lang="ko-KR" altLang="en-US" dirty="0"/>
              <a:t>달러 인덱스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뉴스 심리지수 </a:t>
            </a:r>
            <a:endParaRPr lang="en-US" altLang="ko-KR" dirty="0"/>
          </a:p>
          <a:p>
            <a:r>
              <a:rPr lang="ko-KR" altLang="en-US" dirty="0"/>
              <a:t>일물일가의 법칙 </a:t>
            </a:r>
            <a:r>
              <a:rPr lang="en-US" altLang="ko-KR" dirty="0"/>
              <a:t>: P = P*·S </a:t>
            </a:r>
            <a:r>
              <a:rPr lang="ko-KR" altLang="en-US" dirty="0"/>
              <a:t>또는 </a:t>
            </a:r>
            <a:r>
              <a:rPr lang="en-US" altLang="ko-KR" dirty="0"/>
              <a:t>S = P / P* (Starbucks</a:t>
            </a:r>
            <a:r>
              <a:rPr lang="ko-KR" altLang="en-US" dirty="0"/>
              <a:t>지수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라떼지수</a:t>
            </a:r>
            <a:r>
              <a:rPr lang="ko-KR" altLang="en-US" dirty="0"/>
              <a:t> 를 활용한 구매력 평가 지수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시기조정 필요성 </a:t>
            </a:r>
            <a:r>
              <a:rPr lang="en-US" altLang="ko-KR" dirty="0"/>
              <a:t>: </a:t>
            </a:r>
            <a:r>
              <a:rPr lang="ko-KR" altLang="en-US" dirty="0"/>
              <a:t>경기 후행지표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32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8F22-312A-D4CB-B21C-7D6E11A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</a:t>
            </a:r>
            <a:r>
              <a:rPr lang="ko-KR" altLang="en-US" dirty="0"/>
              <a:t>접근법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F9A7E-740F-AFB5-B764-A03A5E3A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환율은 외환의 수요와 공급의 상대적 크기에 따라 결정</a:t>
            </a:r>
            <a:endParaRPr lang="en-US" altLang="ko-KR" dirty="0"/>
          </a:p>
          <a:p>
            <a:r>
              <a:rPr lang="ko-KR" altLang="en-US" dirty="0"/>
              <a:t>외환 거래액 </a:t>
            </a:r>
            <a:endParaRPr lang="en-US" altLang="ko-KR" dirty="0"/>
          </a:p>
          <a:p>
            <a:r>
              <a:rPr lang="ko-KR" altLang="en-US" dirty="0"/>
              <a:t>유가 </a:t>
            </a:r>
            <a:r>
              <a:rPr lang="en-US" altLang="ko-KR" dirty="0"/>
              <a:t>WTI</a:t>
            </a:r>
          </a:p>
          <a:p>
            <a:r>
              <a:rPr lang="ko-KR" altLang="en-US" dirty="0"/>
              <a:t>코스피 종가 </a:t>
            </a:r>
            <a:endParaRPr lang="en-US" altLang="ko-KR" dirty="0"/>
          </a:p>
          <a:p>
            <a:r>
              <a:rPr lang="ko-KR" altLang="en-US" dirty="0"/>
              <a:t>통화량 엠</a:t>
            </a:r>
            <a:r>
              <a:rPr lang="en-US" altLang="ko-KR" dirty="0"/>
              <a:t>2 (</a:t>
            </a:r>
            <a:r>
              <a:rPr lang="ko-KR" altLang="en-US" dirty="0"/>
              <a:t>한국 미국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경상거래 </a:t>
            </a:r>
            <a:r>
              <a:rPr lang="en-US" altLang="ko-KR" dirty="0"/>
              <a:t>+ </a:t>
            </a:r>
            <a:r>
              <a:rPr lang="ko-KR" altLang="en-US" dirty="0"/>
              <a:t>투자수지 </a:t>
            </a:r>
            <a:r>
              <a:rPr lang="en-US" altLang="ko-KR" dirty="0"/>
              <a:t>+ </a:t>
            </a:r>
            <a:r>
              <a:rPr lang="ko-KR" altLang="en-US" dirty="0"/>
              <a:t>증권투자수지 </a:t>
            </a:r>
            <a:r>
              <a:rPr lang="en-US" altLang="ko-KR" dirty="0"/>
              <a:t>/ </a:t>
            </a:r>
            <a:r>
              <a:rPr lang="ko-KR" altLang="en-US" dirty="0"/>
              <a:t>국제수지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4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1FE1-E3E7-2C2D-9168-113DEBFE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통화적</a:t>
            </a:r>
            <a:r>
              <a:rPr lang="ko-KR" altLang="en-US" dirty="0"/>
              <a:t> 접근법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1F8B6-03E3-1D8C-DDC3-37E45B2E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한 나라 통화는 하나의 금융자산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콜금리</a:t>
            </a:r>
            <a:endParaRPr lang="en-US" altLang="ko-KR" dirty="0"/>
          </a:p>
          <a:p>
            <a:r>
              <a:rPr lang="en-US" altLang="ko-KR" dirty="0"/>
              <a:t>91</a:t>
            </a:r>
            <a:r>
              <a:rPr lang="ko-KR" altLang="en-US" dirty="0"/>
              <a:t>물 </a:t>
            </a:r>
            <a:r>
              <a:rPr lang="en-US" altLang="ko-KR" dirty="0"/>
              <a:t>CD </a:t>
            </a:r>
            <a:r>
              <a:rPr lang="ko-KR" altLang="en-US" dirty="0"/>
              <a:t>금리 </a:t>
            </a:r>
            <a:r>
              <a:rPr lang="en-US" altLang="ko-KR"/>
              <a:t>- SOFR</a:t>
            </a:r>
            <a:endParaRPr lang="en-US" altLang="ko-KR" dirty="0"/>
          </a:p>
          <a:p>
            <a:r>
              <a:rPr lang="ko-KR" altLang="en-US" dirty="0"/>
              <a:t>미국  금리 </a:t>
            </a:r>
            <a:endParaRPr lang="en-US" altLang="ko-KR" dirty="0"/>
          </a:p>
          <a:p>
            <a:r>
              <a:rPr lang="en-US" altLang="ko-KR" dirty="0"/>
              <a:t>1Y </a:t>
            </a:r>
            <a:r>
              <a:rPr lang="ko-KR" altLang="en-US" dirty="0"/>
              <a:t>달러 </a:t>
            </a:r>
            <a:r>
              <a:rPr lang="en-US" altLang="ko-KR" dirty="0"/>
              <a:t>IRS </a:t>
            </a:r>
            <a:r>
              <a:rPr lang="ko-KR" altLang="en-US" dirty="0"/>
              <a:t>금리</a:t>
            </a:r>
            <a:endParaRPr lang="en-US" altLang="ko-KR" dirty="0"/>
          </a:p>
          <a:p>
            <a:r>
              <a:rPr lang="ko-KR" altLang="en-US" dirty="0"/>
              <a:t>원화 </a:t>
            </a:r>
            <a:r>
              <a:rPr lang="en-US" altLang="ko-KR" dirty="0"/>
              <a:t>CRS 1</a:t>
            </a:r>
            <a:r>
              <a:rPr lang="ko-KR" altLang="en-US" dirty="0" err="1"/>
              <a:t>년물</a:t>
            </a:r>
            <a:r>
              <a:rPr lang="ko-KR" altLang="en-US" dirty="0"/>
              <a:t> 금리</a:t>
            </a:r>
          </a:p>
        </p:txBody>
      </p:sp>
    </p:spTree>
    <p:extLst>
      <p:ext uri="{BB962C8B-B14F-4D97-AF65-F5344CB8AC3E}">
        <p14:creationId xmlns:p14="http://schemas.microsoft.com/office/powerpoint/2010/main" val="62869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472E1-351D-6373-FCBE-FFDBD8EA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변수 </a:t>
            </a:r>
            <a:r>
              <a:rPr lang="en-US" altLang="ko-KR" dirty="0"/>
              <a:t>_ </a:t>
            </a:r>
            <a:r>
              <a:rPr lang="ko-KR" altLang="en-US" dirty="0"/>
              <a:t>국가 자본 유동성 파악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43A8-8381-47C2-33CF-8CD63336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 정부 재정수지</a:t>
            </a:r>
            <a:r>
              <a:rPr lang="en-US" altLang="ko-KR" dirty="0"/>
              <a:t>, </a:t>
            </a:r>
            <a:r>
              <a:rPr lang="ko-KR" altLang="en-US" dirty="0"/>
              <a:t>부채비율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 err="1"/>
              <a:t>gdp</a:t>
            </a:r>
            <a:endParaRPr lang="en-US" altLang="ko-KR" dirty="0"/>
          </a:p>
          <a:p>
            <a:r>
              <a:rPr lang="ko-KR" altLang="en-US" dirty="0"/>
              <a:t>한국 정부 재정수지</a:t>
            </a:r>
            <a:r>
              <a:rPr lang="en-US" altLang="ko-KR" dirty="0"/>
              <a:t>, </a:t>
            </a:r>
            <a:r>
              <a:rPr lang="ko-KR" altLang="en-US" dirty="0"/>
              <a:t>부채비율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 err="1"/>
              <a:t>gdp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국가자본유동성비율</a:t>
            </a:r>
            <a:r>
              <a:rPr lang="en-US" altLang="ko-KR" dirty="0"/>
              <a:t>=(</a:t>
            </a:r>
            <a:r>
              <a:rPr lang="ko-KR" altLang="en-US" dirty="0"/>
              <a:t>국가자산</a:t>
            </a:r>
            <a:r>
              <a:rPr lang="en-US" altLang="ko-KR" dirty="0"/>
              <a:t>/</a:t>
            </a:r>
            <a:r>
              <a:rPr lang="ko-KR" altLang="en-US" dirty="0"/>
              <a:t>국가부채</a:t>
            </a:r>
            <a:r>
              <a:rPr lang="en-US" altLang="ko-KR" dirty="0"/>
              <a:t>)×100</a:t>
            </a:r>
          </a:p>
        </p:txBody>
      </p:sp>
    </p:spTree>
    <p:extLst>
      <p:ext uri="{BB962C8B-B14F-4D97-AF65-F5344CB8AC3E}">
        <p14:creationId xmlns:p14="http://schemas.microsoft.com/office/powerpoint/2010/main" val="8752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D80D-A415-C5D6-21C5-6525E628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9C17A-2293-511B-3315-FC2C8440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종속변수 </a:t>
            </a:r>
            <a:r>
              <a:rPr lang="en-US" altLang="ko-KR" dirty="0"/>
              <a:t> : </a:t>
            </a:r>
            <a:r>
              <a:rPr lang="ko-KR" altLang="en-US" dirty="0" err="1"/>
              <a:t>원달러</a:t>
            </a:r>
            <a:r>
              <a:rPr lang="ko-KR" altLang="en-US" dirty="0"/>
              <a:t> 환율 </a:t>
            </a:r>
            <a:r>
              <a:rPr lang="en-US" altLang="ko-KR" dirty="0"/>
              <a:t>(</a:t>
            </a:r>
            <a:r>
              <a:rPr lang="ko-KR" altLang="en-US" dirty="0"/>
              <a:t>월 평균</a:t>
            </a:r>
            <a:r>
              <a:rPr lang="en-US" altLang="ko-KR" dirty="0"/>
              <a:t>)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설명변수 </a:t>
            </a:r>
            <a:endParaRPr lang="en-US" altLang="ko-KR" dirty="0"/>
          </a:p>
          <a:p>
            <a:pPr lvl="1"/>
            <a:r>
              <a:rPr lang="ko-KR" altLang="en-US" dirty="0"/>
              <a:t>구매력 평가 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국제수지 접근법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통화적</a:t>
            </a:r>
            <a:r>
              <a:rPr lang="ko-KR" altLang="en-US" dirty="0"/>
              <a:t> 접근법 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신호등만의 접근법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비정상성 변수는 </a:t>
            </a:r>
            <a:r>
              <a:rPr lang="ko-KR" altLang="en-US" dirty="0" err="1"/>
              <a:t>단위근</a:t>
            </a:r>
            <a:r>
              <a:rPr lang="ko-KR" altLang="en-US" dirty="0"/>
              <a:t> </a:t>
            </a:r>
            <a:r>
              <a:rPr lang="ko-KR" altLang="en-US" dirty="0" err="1"/>
              <a:t>검증후</a:t>
            </a:r>
            <a:r>
              <a:rPr lang="ko-KR" altLang="en-US" dirty="0"/>
              <a:t> </a:t>
            </a:r>
            <a:r>
              <a:rPr lang="ko-KR" altLang="en-US" dirty="0" err="1"/>
              <a:t>로그차분</a:t>
            </a:r>
            <a:r>
              <a:rPr lang="ko-KR" altLang="en-US" dirty="0"/>
              <a:t> 전환예정 </a:t>
            </a:r>
            <a:endParaRPr lang="en-US" altLang="ko-KR" dirty="0"/>
          </a:p>
          <a:p>
            <a:pPr lvl="1"/>
            <a:r>
              <a:rPr lang="ko-KR" altLang="en-US" dirty="0"/>
              <a:t>강건성 검사로 추정된 계수의 차이는 계수의 부호와 유의성으로 판별 예정 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50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327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AppleSDGothicNeo</vt:lpstr>
      <vt:lpstr>ChosunGothic</vt:lpstr>
      <vt:lpstr>맑은 고딕</vt:lpstr>
      <vt:lpstr>Arial</vt:lpstr>
      <vt:lpstr>Roboto</vt:lpstr>
      <vt:lpstr>Office 테마</vt:lpstr>
      <vt:lpstr> 원 달러 환율이 중요한 이유 </vt:lpstr>
      <vt:lpstr>신호등이 필요한 이유 </vt:lpstr>
      <vt:lpstr>원달러 환율 변수 설정 기준 </vt:lpstr>
      <vt:lpstr>통화의 상대적 구매력평가 </vt:lpstr>
      <vt:lpstr>flow 접근법)</vt:lpstr>
      <vt:lpstr>통화적 접근법</vt:lpstr>
      <vt:lpstr>추가 변수 _ 국가 자본 유동성 파악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 JU</dc:creator>
  <cp:lastModifiedBy>jay-hook Wi</cp:lastModifiedBy>
  <cp:revision>3</cp:revision>
  <dcterms:created xsi:type="dcterms:W3CDTF">2023-09-30T06:23:00Z</dcterms:created>
  <dcterms:modified xsi:type="dcterms:W3CDTF">2023-10-02T06:53:37Z</dcterms:modified>
</cp:coreProperties>
</file>