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B3F02B-9208-4B67-8241-0A3AEEFECAC7}">
  <a:tblStyle styleId="{DCB3F02B-9208-4B67-8241-0A3AEEFECAC7}"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357A67-2F9F-451C-A81D-958E5640EF1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d22839ab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8d22839a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d22839ab9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28d22839ab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d22839ab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8d22839ab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d22839ab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8d22839ab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d22839ab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8d22839ab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39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d22839ab9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8d22839ab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431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8d22839ab9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g28d22839ab9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a:spLocks noGrp="1"/>
          </p:cNvSpPr>
          <p:nvPr>
            <p:ph type="pic" idx="2"/>
          </p:nvPr>
        </p:nvSpPr>
        <p:spPr>
          <a:xfrm>
            <a:off x="5183188" y="987425"/>
            <a:ext cx="6172200" cy="4873625"/>
          </a:xfrm>
          <a:prstGeom prst="rect">
            <a:avLst/>
          </a:prstGeom>
          <a:noFill/>
          <a:ln>
            <a:noFill/>
          </a:ln>
        </p:spPr>
      </p:sp>
      <p:sp>
        <p:nvSpPr>
          <p:cNvPr id="58" name="Google Shape;58;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www.zamzar.com/convert/pdf-to-csv/"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2"/>
          <p:cNvSpPr/>
          <p:nvPr/>
        </p:nvSpPr>
        <p:spPr>
          <a:xfrm>
            <a:off x="969950" y="3303276"/>
            <a:ext cx="9935400" cy="3110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1" u="none" strike="noStrike" cap="none">
                <a:solidFill>
                  <a:schemeClr val="dk1"/>
                </a:solidFill>
                <a:latin typeface="Bookman Old Style"/>
                <a:ea typeface="Bookman Old Style"/>
                <a:cs typeface="Bookman Old Style"/>
                <a:sym typeface="Bookman Old Style"/>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1" u="none" strike="noStrike" cap="none">
                <a:solidFill>
                  <a:schemeClr val="dk1"/>
                </a:solidFill>
                <a:latin typeface="Bookman Old Style"/>
                <a:ea typeface="Bookman Old Style"/>
                <a:cs typeface="Bookman Old Style"/>
                <a:sym typeface="Bookman Old Style"/>
              </a:rPr>
              <a:t>By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1">
                <a:solidFill>
                  <a:schemeClr val="dk1"/>
                </a:solidFill>
                <a:latin typeface="Bookman Old Style"/>
                <a:ea typeface="Bookman Old Style"/>
                <a:cs typeface="Bookman Old Style"/>
                <a:sym typeface="Bookman Old Style"/>
              </a:rPr>
              <a:t>Prathmesh Kalgutkar</a:t>
            </a:r>
            <a:r>
              <a:rPr lang="en-US" sz="2000" b="1" i="1" u="none" strike="noStrike" cap="none">
                <a:solidFill>
                  <a:schemeClr val="dk1"/>
                </a:solidFill>
                <a:latin typeface="Bookman Old Style"/>
                <a:ea typeface="Bookman Old Style"/>
                <a:cs typeface="Bookman Old Style"/>
                <a:sym typeface="Bookman Old Style"/>
              </a:rPr>
              <a:t>               1212601</a:t>
            </a:r>
            <a:r>
              <a:rPr lang="en-US" sz="2000" b="1" i="1">
                <a:solidFill>
                  <a:schemeClr val="dk1"/>
                </a:solidFill>
                <a:latin typeface="Bookman Old Style"/>
                <a:ea typeface="Bookman Old Style"/>
                <a:cs typeface="Bookman Old Style"/>
                <a:sym typeface="Bookman Old Style"/>
              </a:rPr>
              <a:t>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1">
                <a:solidFill>
                  <a:schemeClr val="dk1"/>
                </a:solidFill>
                <a:latin typeface="Bookman Old Style"/>
                <a:ea typeface="Bookman Old Style"/>
                <a:cs typeface="Bookman Old Style"/>
                <a:sym typeface="Bookman Old Style"/>
              </a:rPr>
              <a:t>Dhruv Shah</a:t>
            </a:r>
            <a:r>
              <a:rPr lang="en-US" sz="2000" b="1" i="1" u="none" strike="noStrike" cap="none">
                <a:solidFill>
                  <a:schemeClr val="dk1"/>
                </a:solidFill>
                <a:latin typeface="Bookman Old Style"/>
                <a:ea typeface="Bookman Old Style"/>
                <a:cs typeface="Bookman Old Style"/>
                <a:sym typeface="Bookman Old Style"/>
              </a:rPr>
              <a:t>                              12126</a:t>
            </a:r>
            <a:r>
              <a:rPr lang="en-US" sz="2000" b="1" i="1">
                <a:solidFill>
                  <a:schemeClr val="dk1"/>
                </a:solidFill>
                <a:latin typeface="Bookman Old Style"/>
                <a:ea typeface="Bookman Old Style"/>
                <a:cs typeface="Bookman Old Style"/>
                <a:sym typeface="Bookman Old Style"/>
              </a:rPr>
              <a:t>020</a:t>
            </a:r>
            <a:r>
              <a:rPr lang="en-US" sz="2000" b="1" i="1" u="none" strike="noStrike" cap="none">
                <a:solidFill>
                  <a:schemeClr val="dk1"/>
                </a:solidFill>
                <a:latin typeface="Bookman Old Style"/>
                <a:ea typeface="Bookman Old Style"/>
                <a:cs typeface="Bookman Old Style"/>
                <a:sym typeface="Bookman Old Style"/>
              </a:rPr>
              <a:t/>
            </a:r>
            <a:br>
              <a:rPr lang="en-US" sz="2000" b="1" i="1" u="none" strike="noStrike" cap="none">
                <a:solidFill>
                  <a:schemeClr val="dk1"/>
                </a:solidFill>
                <a:latin typeface="Bookman Old Style"/>
                <a:ea typeface="Bookman Old Style"/>
                <a:cs typeface="Bookman Old Style"/>
                <a:sym typeface="Bookman Old Style"/>
              </a:rPr>
            </a:br>
            <a:r>
              <a:rPr lang="en-US" sz="2000" b="1" i="1">
                <a:solidFill>
                  <a:schemeClr val="dk1"/>
                </a:solidFill>
                <a:latin typeface="Bookman Old Style"/>
                <a:ea typeface="Bookman Old Style"/>
                <a:cs typeface="Bookman Old Style"/>
                <a:sym typeface="Bookman Old Style"/>
              </a:rPr>
              <a:t>Jay Patel</a:t>
            </a:r>
            <a:r>
              <a:rPr lang="en-US" sz="2000" b="1" i="1" u="none" strike="noStrike" cap="none">
                <a:solidFill>
                  <a:schemeClr val="dk1"/>
                </a:solidFill>
                <a:latin typeface="Bookman Old Style"/>
                <a:ea typeface="Bookman Old Style"/>
                <a:cs typeface="Bookman Old Style"/>
                <a:sym typeface="Bookman Old Style"/>
              </a:rPr>
              <a:t>                                 12126016</a:t>
            </a:r>
            <a:endParaRPr sz="2000" b="1" i="1" u="none" strike="noStrike" cap="none">
              <a:solidFill>
                <a:schemeClr val="dk1"/>
              </a:solidFill>
              <a:latin typeface="Bookman Old Style"/>
              <a:ea typeface="Bookman Old Style"/>
              <a:cs typeface="Bookman Old Style"/>
              <a:sym typeface="Bookman Old Style"/>
            </a:endParaRPr>
          </a:p>
          <a:p>
            <a:pPr marL="0" lvl="0" indent="0" algn="ctr" rtl="0">
              <a:spcBef>
                <a:spcPts val="0"/>
              </a:spcBef>
              <a:spcAft>
                <a:spcPts val="0"/>
              </a:spcAft>
              <a:buClr>
                <a:schemeClr val="dk1"/>
              </a:buClr>
              <a:buSzPts val="2000"/>
              <a:buFont typeface="Arial"/>
              <a:buNone/>
            </a:pPr>
            <a:r>
              <a:rPr lang="en-US" sz="2000" b="1" i="1">
                <a:solidFill>
                  <a:schemeClr val="dk1"/>
                </a:solidFill>
                <a:latin typeface="Bookman Old Style"/>
                <a:ea typeface="Bookman Old Style"/>
                <a:cs typeface="Bookman Old Style"/>
                <a:sym typeface="Bookman Old Style"/>
              </a:rPr>
              <a:t>Shikhar Vishwakarma            12126010</a:t>
            </a:r>
            <a:endParaRPr sz="2000" b="1" i="1" u="none" strike="noStrike" cap="none">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000"/>
              <a:buFont typeface="Arial"/>
              <a:buNone/>
            </a:pPr>
            <a:r>
              <a:rPr lang="en-US" sz="2000" b="1" i="1" u="none" strike="noStrike" cap="none">
                <a:solidFill>
                  <a:schemeClr val="dk1"/>
                </a:solidFill>
                <a:latin typeface="Bookman Old Style"/>
                <a:ea typeface="Bookman Old Style"/>
                <a:cs typeface="Bookman Old Style"/>
                <a:sym typeface="Bookman Old Style"/>
              </a:rPr>
              <a:t>Guided by: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Bookman Old Style"/>
                <a:ea typeface="Bookman Old Style"/>
                <a:cs typeface="Bookman Old Style"/>
                <a:sym typeface="Bookman Old Style"/>
              </a:rPr>
              <a:t> </a:t>
            </a:r>
            <a:r>
              <a:rPr lang="en-US" sz="2000" b="1" i="1" u="none" strike="noStrike" cap="none">
                <a:solidFill>
                  <a:schemeClr val="dk1"/>
                </a:solidFill>
                <a:latin typeface="Bookman Old Style"/>
                <a:ea typeface="Bookman Old Style"/>
                <a:cs typeface="Bookman Old Style"/>
                <a:sym typeface="Bookman Old Style"/>
              </a:rPr>
              <a:t>Dr. Anu Malhan /Co guide Suhas Waghmare</a:t>
            </a:r>
            <a:endParaRPr sz="2000" b="0" i="1" u="none" strike="noStrike" cap="none">
              <a:solidFill>
                <a:schemeClr val="dk1"/>
              </a:solidFill>
              <a:latin typeface="Calibri"/>
              <a:ea typeface="Calibri"/>
              <a:cs typeface="Calibri"/>
              <a:sym typeface="Calibri"/>
            </a:endParaRPr>
          </a:p>
        </p:txBody>
      </p:sp>
      <p:sp>
        <p:nvSpPr>
          <p:cNvPr id="79" name="Google Shape;79;p12"/>
          <p:cNvSpPr/>
          <p:nvPr/>
        </p:nvSpPr>
        <p:spPr>
          <a:xfrm>
            <a:off x="2487904" y="225860"/>
            <a:ext cx="9092515" cy="131555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80" name="Google Shape;80;p12"/>
          <p:cNvPicPr preferRelativeResize="0"/>
          <p:nvPr/>
        </p:nvPicPr>
        <p:blipFill rotWithShape="1">
          <a:blip r:embed="rId3">
            <a:alphaModFix/>
          </a:blip>
          <a:srcRect/>
          <a:stretch/>
        </p:blipFill>
        <p:spPr>
          <a:xfrm>
            <a:off x="611581" y="239608"/>
            <a:ext cx="2070563" cy="1167161"/>
          </a:xfrm>
          <a:prstGeom prst="rect">
            <a:avLst/>
          </a:prstGeom>
          <a:noFill/>
          <a:ln>
            <a:noFill/>
          </a:ln>
        </p:spPr>
      </p:pic>
      <p:sp>
        <p:nvSpPr>
          <p:cNvPr id="81" name="Google Shape;81;p12"/>
          <p:cNvSpPr txBox="1"/>
          <p:nvPr/>
        </p:nvSpPr>
        <p:spPr>
          <a:xfrm>
            <a:off x="2812850" y="1458566"/>
            <a:ext cx="7893900" cy="75123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1" u="none" strike="noStrike" cap="none">
                <a:solidFill>
                  <a:schemeClr val="dk1"/>
                </a:solidFill>
                <a:latin typeface="Bookman Old Style"/>
                <a:ea typeface="Bookman Old Style"/>
                <a:cs typeface="Bookman Old Style"/>
                <a:sym typeface="Bookman Old Style"/>
              </a:rPr>
              <a:t>Department of Artificial Intelligence &amp; Data </a:t>
            </a:r>
            <a:r>
              <a:rPr lang="en-US" sz="2400" b="1" i="1" u="none" strike="noStrike" cap="none">
                <a:solidFill>
                  <a:schemeClr val="dk1"/>
                </a:solidFill>
                <a:latin typeface="Bookman Old Style"/>
                <a:ea typeface="Bookman Old Style"/>
                <a:cs typeface="Bookman Old Style"/>
                <a:sym typeface="Bookman Old Style"/>
              </a:rPr>
              <a:t>Science</a:t>
            </a:r>
            <a:endParaRPr sz="2400" b="0" i="0" u="none" strike="noStrike" cap="none">
              <a:solidFill>
                <a:schemeClr val="dk1"/>
              </a:solidFill>
              <a:latin typeface="Calibri"/>
              <a:ea typeface="Calibri"/>
              <a:cs typeface="Calibri"/>
              <a:sym typeface="Calibri"/>
            </a:endParaRPr>
          </a:p>
        </p:txBody>
      </p:sp>
      <p:sp>
        <p:nvSpPr>
          <p:cNvPr id="82" name="Google Shape;82;p12"/>
          <p:cNvSpPr txBox="1"/>
          <p:nvPr/>
        </p:nvSpPr>
        <p:spPr>
          <a:xfrm>
            <a:off x="3213510" y="2890101"/>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1" i="1">
                <a:latin typeface="Bookman Old Style"/>
                <a:ea typeface="Bookman Old Style"/>
                <a:cs typeface="Bookman Old Style"/>
                <a:sym typeface="Bookman Old Style"/>
              </a:rPr>
              <a:t>MU Result Extractor</a:t>
            </a:r>
            <a:endParaRPr sz="2700" b="1" i="1" u="none" strike="noStrike" cap="none">
              <a:solidFill>
                <a:srgbClr val="000000"/>
              </a:solidFill>
              <a:latin typeface="Bookman Old Style"/>
              <a:ea typeface="Bookman Old Style"/>
              <a:cs typeface="Bookman Old Style"/>
              <a:sym typeface="Bookman Old Style"/>
            </a:endParaRPr>
          </a:p>
        </p:txBody>
      </p:sp>
      <p:sp>
        <p:nvSpPr>
          <p:cNvPr id="83" name="Google Shape;83;p12"/>
          <p:cNvSpPr txBox="1"/>
          <p:nvPr/>
        </p:nvSpPr>
        <p:spPr>
          <a:xfrm>
            <a:off x="1524000" y="2057401"/>
            <a:ext cx="10438228"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Mini Project – 2A Presentation Sem -V (2023-24)</a:t>
            </a:r>
            <a:endParaRPr sz="2800" b="1" i="0" u="none" strike="noStrike" cap="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61" name="Google Shape;161;p21"/>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62" name="Google Shape;162;p21"/>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63" name="Google Shape;163;p21"/>
          <p:cNvSpPr txBox="1"/>
          <p:nvPr/>
        </p:nvSpPr>
        <p:spPr>
          <a:xfrm>
            <a:off x="3173811" y="1782724"/>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Implementation Plan</a:t>
            </a:r>
            <a:endParaRPr sz="2400" b="1" i="1" u="sng" strike="noStrike" cap="none">
              <a:solidFill>
                <a:srgbClr val="000000"/>
              </a:solidFill>
              <a:latin typeface="Times New Roman"/>
              <a:ea typeface="Times New Roman"/>
              <a:cs typeface="Times New Roman"/>
              <a:sym typeface="Times New Roman"/>
            </a:endParaRPr>
          </a:p>
        </p:txBody>
      </p:sp>
      <p:graphicFrame>
        <p:nvGraphicFramePr>
          <p:cNvPr id="164" name="Google Shape;164;p21"/>
          <p:cNvGraphicFramePr/>
          <p:nvPr/>
        </p:nvGraphicFramePr>
        <p:xfrm>
          <a:off x="1509775" y="2438625"/>
          <a:ext cx="10104500" cy="4419450"/>
        </p:xfrm>
        <a:graphic>
          <a:graphicData uri="http://schemas.openxmlformats.org/drawingml/2006/table">
            <a:tbl>
              <a:tblPr>
                <a:noFill/>
                <a:tableStyleId>{C7357A67-2F9F-451C-A81D-958E5640EF1A}</a:tableStyleId>
              </a:tblPr>
              <a:tblGrid>
                <a:gridCol w="2369000">
                  <a:extLst>
                    <a:ext uri="{9D8B030D-6E8A-4147-A177-3AD203B41FA5}">
                      <a16:colId xmlns:a16="http://schemas.microsoft.com/office/drawing/2014/main" val="20000"/>
                    </a:ext>
                  </a:extLst>
                </a:gridCol>
                <a:gridCol w="773550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b="1" u="none" strike="noStrike" cap="none">
                          <a:latin typeface="Times New Roman"/>
                          <a:ea typeface="Times New Roman"/>
                          <a:cs typeface="Times New Roman"/>
                          <a:sym typeface="Times New Roman"/>
                        </a:rPr>
                        <a:t>Project Duration</a:t>
                      </a:r>
                      <a:endParaRPr sz="23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300"/>
                        <a:buFont typeface="Arial"/>
                        <a:buNone/>
                      </a:pPr>
                      <a:r>
                        <a:rPr lang="en-US" sz="2300" b="1" u="none" strike="noStrike" cap="none">
                          <a:latin typeface="Times New Roman"/>
                          <a:ea typeface="Times New Roman"/>
                          <a:cs typeface="Times New Roman"/>
                          <a:sym typeface="Times New Roman"/>
                        </a:rPr>
                        <a:t>(in Weeks)</a:t>
                      </a:r>
                      <a:endParaRPr sz="23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b="1" u="none" strike="noStrike" cap="none">
                          <a:solidFill>
                            <a:srgbClr val="000000"/>
                          </a:solidFill>
                          <a:latin typeface="Times New Roman"/>
                          <a:ea typeface="Times New Roman"/>
                          <a:cs typeface="Times New Roman"/>
                          <a:sym typeface="Times New Roman"/>
                        </a:rPr>
                        <a:t>Activity Completed</a:t>
                      </a:r>
                      <a:endParaRPr sz="2300" b="1" u="none" strike="noStrike" cap="none">
                        <a:latin typeface="Times New Roman"/>
                        <a:ea typeface="Times New Roman"/>
                        <a:cs typeface="Times New Roman"/>
                        <a:sym typeface="Times New Roman"/>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solidFill>
                            <a:srgbClr val="000000"/>
                          </a:solidFill>
                          <a:latin typeface="Times New Roman"/>
                          <a:ea typeface="Times New Roman"/>
                          <a:cs typeface="Times New Roman"/>
                          <a:sym typeface="Times New Roman"/>
                        </a:rPr>
                        <a:t>Week 5</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a:latin typeface="Times New Roman"/>
                          <a:ea typeface="Times New Roman"/>
                          <a:cs typeface="Times New Roman"/>
                          <a:sym typeface="Times New Roman"/>
                        </a:rPr>
                        <a:t>Extraction of students marks accordingly and creating data frame</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solidFill>
                            <a:srgbClr val="000000"/>
                          </a:solidFill>
                          <a:latin typeface="Times New Roman"/>
                          <a:ea typeface="Times New Roman"/>
                          <a:cs typeface="Times New Roman"/>
                          <a:sym typeface="Times New Roman"/>
                        </a:rPr>
                        <a:t>Week 6</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a:latin typeface="Times New Roman"/>
                          <a:ea typeface="Times New Roman"/>
                          <a:cs typeface="Times New Roman"/>
                          <a:sym typeface="Times New Roman"/>
                        </a:rPr>
                        <a:t>Extracting pass fail criteria along with reservation and total marks and creating a dataframe for it</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solidFill>
                            <a:srgbClr val="000000"/>
                          </a:solidFill>
                          <a:latin typeface="Times New Roman"/>
                          <a:ea typeface="Times New Roman"/>
                          <a:cs typeface="Times New Roman"/>
                          <a:sym typeface="Times New Roman"/>
                        </a:rPr>
                        <a:t>Week 7</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100"/>
                        <a:buFont typeface="Arial"/>
                        <a:buNone/>
                      </a:pPr>
                      <a:r>
                        <a:rPr lang="en-US" sz="2300">
                          <a:latin typeface="Times New Roman"/>
                          <a:ea typeface="Times New Roman"/>
                          <a:cs typeface="Times New Roman"/>
                          <a:sym typeface="Times New Roman"/>
                        </a:rPr>
                        <a:t>Extraction of students cgpa accordingly and creating a dataframe for it</a:t>
                      </a:r>
                      <a:endParaRPr sz="230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solidFill>
                            <a:srgbClr val="000000"/>
                          </a:solidFill>
                          <a:latin typeface="Times New Roman"/>
                          <a:ea typeface="Times New Roman"/>
                          <a:cs typeface="Times New Roman"/>
                          <a:sym typeface="Times New Roman"/>
                        </a:rPr>
                        <a:t>Week 8</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a:latin typeface="Times New Roman"/>
                          <a:ea typeface="Times New Roman"/>
                          <a:cs typeface="Times New Roman"/>
                          <a:sym typeface="Times New Roman"/>
                        </a:rPr>
                        <a:t>Combining all the dataframe and and preparing for stage 2 presentation</a:t>
                      </a:r>
                      <a:endParaRPr sz="2300" u="none" strike="noStrike" cap="none">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70" name="Google Shape;170;p22"/>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71" name="Google Shape;171;p22"/>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72" name="Google Shape;172;p22"/>
          <p:cNvSpPr txBox="1"/>
          <p:nvPr/>
        </p:nvSpPr>
        <p:spPr>
          <a:xfrm>
            <a:off x="2390336" y="187194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Times New Roman"/>
                <a:ea typeface="Times New Roman"/>
                <a:cs typeface="Times New Roman"/>
                <a:sym typeface="Times New Roman"/>
              </a:rPr>
              <a:t>Proposed system</a:t>
            </a:r>
            <a:endParaRPr sz="2700" b="1" i="1" u="none" strike="noStrike" cap="none" dirty="0">
              <a:solidFill>
                <a:srgbClr val="000000"/>
              </a:solidFill>
              <a:latin typeface="Times New Roman"/>
              <a:ea typeface="Times New Roman"/>
              <a:cs typeface="Times New Roman"/>
              <a:sym typeface="Times New Roman"/>
            </a:endParaRPr>
          </a:p>
        </p:txBody>
      </p:sp>
      <p:sp>
        <p:nvSpPr>
          <p:cNvPr id="7" name="Google Shape;172;p22"/>
          <p:cNvSpPr txBox="1"/>
          <p:nvPr/>
        </p:nvSpPr>
        <p:spPr>
          <a:xfrm>
            <a:off x="489249" y="2524171"/>
            <a:ext cx="11444603" cy="3848636"/>
          </a:xfrm>
          <a:prstGeom prst="rect">
            <a:avLst/>
          </a:prstGeom>
          <a:noFill/>
          <a:ln>
            <a:noFill/>
          </a:ln>
        </p:spPr>
        <p:txBody>
          <a:bodyPr spcFirstLastPara="1" wrap="square" lIns="91425" tIns="91425" rIns="91425" bIns="91425" anchor="t" anchorCtr="0">
            <a:noAutofit/>
          </a:bodyPr>
          <a:lstStyle/>
          <a:p>
            <a:pPr lvl="0">
              <a:buSzPts val="3600"/>
            </a:pPr>
            <a:r>
              <a:rPr lang="en-US" sz="2300" dirty="0" smtClean="0">
                <a:latin typeface="Times New Roman"/>
                <a:ea typeface="Times New Roman"/>
                <a:cs typeface="Times New Roman"/>
                <a:sym typeface="Times New Roman"/>
              </a:rPr>
              <a:t>Creating a system to extract MU (Mumbai University) exam results from PDF files and convert them into CSV format involves several steps, including text extraction, data parsing, and CSV file generation. Here's a high-level overview of the proposed system: </a:t>
            </a:r>
          </a:p>
          <a:p>
            <a:pPr marL="342900" lvl="0" indent="-342900">
              <a:buSzPts val="3600"/>
              <a:buFont typeface="Arial" panose="020B0604020202020204" pitchFamily="34" charset="0"/>
              <a:buChar char="•"/>
            </a:pPr>
            <a:r>
              <a:rPr lang="en-US" sz="2300" b="1" dirty="0" smtClean="0">
                <a:latin typeface="Times New Roman"/>
                <a:ea typeface="Times New Roman"/>
                <a:cs typeface="Times New Roman"/>
                <a:sym typeface="Times New Roman"/>
              </a:rPr>
              <a:t>Data Collection: </a:t>
            </a:r>
            <a:r>
              <a:rPr lang="en-US" sz="2300" dirty="0" smtClean="0">
                <a:latin typeface="Times New Roman"/>
                <a:ea typeface="Times New Roman"/>
                <a:cs typeface="Times New Roman"/>
                <a:sym typeface="Times New Roman"/>
              </a:rPr>
              <a:t>Gather the PDF files containing MU exam results. Ensure that the PDFs are well-structured, with consistent formatting.</a:t>
            </a:r>
          </a:p>
          <a:p>
            <a:pPr marL="342900" lvl="0" indent="-342900">
              <a:buSzPts val="3600"/>
              <a:buFont typeface="Arial" panose="020B0604020202020204" pitchFamily="34" charset="0"/>
              <a:buChar char="•"/>
            </a:pPr>
            <a:r>
              <a:rPr lang="en-US" sz="2300" b="1" dirty="0" smtClean="0">
                <a:latin typeface="Times New Roman"/>
                <a:ea typeface="Times New Roman"/>
                <a:cs typeface="Times New Roman"/>
                <a:sym typeface="Times New Roman"/>
              </a:rPr>
              <a:t>PDF Text Extraction: </a:t>
            </a:r>
            <a:r>
              <a:rPr lang="en-US" sz="2300" dirty="0" smtClean="0">
                <a:latin typeface="Times New Roman"/>
                <a:ea typeface="Times New Roman"/>
                <a:cs typeface="Times New Roman"/>
                <a:sym typeface="Times New Roman"/>
              </a:rPr>
              <a:t>Use a PDF text extraction library like PyPDF2, </a:t>
            </a:r>
            <a:r>
              <a:rPr lang="en-US" sz="2300" dirty="0" err="1" smtClean="0">
                <a:latin typeface="Times New Roman"/>
                <a:ea typeface="Times New Roman"/>
                <a:cs typeface="Times New Roman"/>
                <a:sym typeface="Times New Roman"/>
              </a:rPr>
              <a:t>pdfplumber</a:t>
            </a:r>
            <a:r>
              <a:rPr lang="en-US" sz="2300" dirty="0" smtClean="0">
                <a:latin typeface="Times New Roman"/>
                <a:ea typeface="Times New Roman"/>
                <a:cs typeface="Times New Roman"/>
                <a:sym typeface="Times New Roman"/>
              </a:rPr>
              <a:t>, or </a:t>
            </a:r>
            <a:r>
              <a:rPr lang="en-US" sz="2300" dirty="0" err="1" smtClean="0">
                <a:latin typeface="Times New Roman"/>
                <a:ea typeface="Times New Roman"/>
                <a:cs typeface="Times New Roman"/>
                <a:sym typeface="Times New Roman"/>
              </a:rPr>
              <a:t>pdfminer</a:t>
            </a:r>
            <a:r>
              <a:rPr lang="en-US" sz="2300" dirty="0" smtClean="0">
                <a:latin typeface="Times New Roman"/>
                <a:ea typeface="Times New Roman"/>
                <a:cs typeface="Times New Roman"/>
                <a:sym typeface="Times New Roman"/>
              </a:rPr>
              <a:t> to extract the text from the PDF files. These libraries can help you extract both structured and unstructured data.</a:t>
            </a:r>
          </a:p>
          <a:p>
            <a:pPr marL="342900" lvl="0" indent="-342900">
              <a:buSzPts val="3600"/>
              <a:buFont typeface="Arial" panose="020B0604020202020204" pitchFamily="34" charset="0"/>
              <a:buChar char="•"/>
            </a:pPr>
            <a:r>
              <a:rPr lang="en-US" sz="2300" b="1" dirty="0">
                <a:latin typeface="Times New Roman"/>
                <a:ea typeface="Times New Roman"/>
                <a:cs typeface="Times New Roman"/>
                <a:sym typeface="Times New Roman"/>
              </a:rPr>
              <a:t>CSV File Generation</a:t>
            </a:r>
            <a:r>
              <a:rPr lang="en-US" sz="2300" b="1" dirty="0" smtClean="0">
                <a:latin typeface="Times New Roman"/>
                <a:ea typeface="Times New Roman"/>
                <a:cs typeface="Times New Roman"/>
                <a:sym typeface="Times New Roman"/>
              </a:rPr>
              <a:t>: </a:t>
            </a:r>
            <a:r>
              <a:rPr lang="en-US" sz="2300" dirty="0" smtClean="0">
                <a:latin typeface="Times New Roman"/>
                <a:ea typeface="Times New Roman"/>
                <a:cs typeface="Times New Roman"/>
                <a:sym typeface="Times New Roman"/>
              </a:rPr>
              <a:t>Use </a:t>
            </a:r>
            <a:r>
              <a:rPr lang="en-US" sz="2300" dirty="0">
                <a:latin typeface="Times New Roman"/>
                <a:ea typeface="Times New Roman"/>
                <a:cs typeface="Times New Roman"/>
                <a:sym typeface="Times New Roman"/>
              </a:rPr>
              <a:t>a CSV library like pandas in Python to create a CSV file from the structured data</a:t>
            </a:r>
            <a:r>
              <a:rPr lang="en-US" sz="2300" dirty="0" smtClean="0">
                <a:latin typeface="Times New Roman"/>
                <a:ea typeface="Times New Roman"/>
                <a:cs typeface="Times New Roman"/>
                <a:sym typeface="Times New Roman"/>
              </a:rPr>
              <a:t>. Define </a:t>
            </a:r>
            <a:r>
              <a:rPr lang="en-US" sz="2300" dirty="0">
                <a:latin typeface="Times New Roman"/>
                <a:ea typeface="Times New Roman"/>
                <a:cs typeface="Times New Roman"/>
                <a:sym typeface="Times New Roman"/>
              </a:rPr>
              <a:t>the CSV file format, such as column headers for student name, roll number, subject names, and marks.</a:t>
            </a:r>
            <a:endParaRPr sz="230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78" name="Google Shape;178;p23"/>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79" name="Google Shape;179;p23"/>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80" name="Google Shape;180;p23"/>
          <p:cNvSpPr txBox="1"/>
          <p:nvPr/>
        </p:nvSpPr>
        <p:spPr>
          <a:xfrm>
            <a:off x="3173811" y="178269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0" i="0" u="sng" strike="noStrike" cap="none">
                <a:solidFill>
                  <a:srgbClr val="000000"/>
                </a:solidFill>
                <a:latin typeface="Times New Roman"/>
                <a:ea typeface="Times New Roman"/>
                <a:cs typeface="Times New Roman"/>
                <a:sym typeface="Times New Roman"/>
              </a:rPr>
              <a:t>Results</a:t>
            </a:r>
            <a:endParaRPr sz="1900" b="1" i="1" u="sng" strike="noStrike" cap="none">
              <a:solidFill>
                <a:srgbClr val="000000"/>
              </a:solidFill>
              <a:latin typeface="Times New Roman"/>
              <a:ea typeface="Times New Roman"/>
              <a:cs typeface="Times New Roman"/>
              <a:sym typeface="Times New Roman"/>
            </a:endParaRPr>
          </a:p>
        </p:txBody>
      </p:sp>
      <p:pic>
        <p:nvPicPr>
          <p:cNvPr id="181" name="Google Shape;181;p23"/>
          <p:cNvPicPr preferRelativeResize="0"/>
          <p:nvPr/>
        </p:nvPicPr>
        <p:blipFill>
          <a:blip r:embed="rId4">
            <a:alphaModFix/>
          </a:blip>
          <a:stretch>
            <a:fillRect/>
          </a:stretch>
        </p:blipFill>
        <p:spPr>
          <a:xfrm>
            <a:off x="157400" y="2321024"/>
            <a:ext cx="11571946" cy="3887450"/>
          </a:xfrm>
          <a:prstGeom prst="rect">
            <a:avLst/>
          </a:prstGeom>
          <a:noFill/>
          <a:ln>
            <a:noFill/>
          </a:ln>
        </p:spPr>
      </p:pic>
      <p:sp>
        <p:nvSpPr>
          <p:cNvPr id="182" name="Google Shape;182;p23"/>
          <p:cNvSpPr txBox="1"/>
          <p:nvPr/>
        </p:nvSpPr>
        <p:spPr>
          <a:xfrm>
            <a:off x="3794525" y="5991225"/>
            <a:ext cx="5753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latin typeface="Times New Roman"/>
                <a:ea typeface="Times New Roman"/>
                <a:cs typeface="Times New Roman"/>
                <a:sym typeface="Times New Roman"/>
              </a:rPr>
              <a:t>First output extraction of name seat no and marks</a:t>
            </a:r>
            <a:endParaRPr sz="2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88" name="Google Shape;188;p24"/>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89" name="Google Shape;189;p24"/>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90" name="Google Shape;190;p24"/>
          <p:cNvSpPr txBox="1"/>
          <p:nvPr/>
        </p:nvSpPr>
        <p:spPr>
          <a:xfrm>
            <a:off x="3173811" y="1909624"/>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0" i="0" u="sng" strike="noStrike" cap="none">
                <a:solidFill>
                  <a:srgbClr val="000000"/>
                </a:solidFill>
                <a:latin typeface="Times New Roman"/>
                <a:ea typeface="Times New Roman"/>
                <a:cs typeface="Times New Roman"/>
                <a:sym typeface="Times New Roman"/>
              </a:rPr>
              <a:t>Results</a:t>
            </a:r>
            <a:endParaRPr sz="1900" b="1" i="1" u="sng" strike="noStrike" cap="none">
              <a:solidFill>
                <a:srgbClr val="000000"/>
              </a:solidFill>
              <a:latin typeface="Times New Roman"/>
              <a:ea typeface="Times New Roman"/>
              <a:cs typeface="Times New Roman"/>
              <a:sym typeface="Times New Roman"/>
            </a:endParaRPr>
          </a:p>
        </p:txBody>
      </p:sp>
      <p:pic>
        <p:nvPicPr>
          <p:cNvPr id="191" name="Google Shape;191;p24"/>
          <p:cNvPicPr preferRelativeResize="0"/>
          <p:nvPr/>
        </p:nvPicPr>
        <p:blipFill>
          <a:blip r:embed="rId4">
            <a:alphaModFix/>
          </a:blip>
          <a:stretch>
            <a:fillRect/>
          </a:stretch>
        </p:blipFill>
        <p:spPr>
          <a:xfrm>
            <a:off x="1978025" y="2792649"/>
            <a:ext cx="7372350" cy="1895475"/>
          </a:xfrm>
          <a:prstGeom prst="rect">
            <a:avLst/>
          </a:prstGeom>
          <a:noFill/>
          <a:ln>
            <a:noFill/>
          </a:ln>
        </p:spPr>
      </p:pic>
      <p:sp>
        <p:nvSpPr>
          <p:cNvPr id="192" name="Google Shape;192;p24"/>
          <p:cNvSpPr txBox="1"/>
          <p:nvPr/>
        </p:nvSpPr>
        <p:spPr>
          <a:xfrm>
            <a:off x="3883000" y="5200850"/>
            <a:ext cx="5687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latin typeface="Times New Roman"/>
                <a:ea typeface="Times New Roman"/>
                <a:cs typeface="Times New Roman"/>
                <a:sym typeface="Times New Roman"/>
              </a:rPr>
              <a:t>Output 2 extraction of remark and total marks</a:t>
            </a:r>
            <a:endParaRPr sz="23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98" name="Google Shape;198;p25"/>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99" name="Google Shape;199;p25"/>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200" name="Google Shape;200;p25"/>
          <p:cNvSpPr txBox="1"/>
          <p:nvPr/>
        </p:nvSpPr>
        <p:spPr>
          <a:xfrm>
            <a:off x="3173811" y="185919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0" i="0" u="sng" strike="noStrike" cap="none">
                <a:solidFill>
                  <a:srgbClr val="000000"/>
                </a:solidFill>
                <a:latin typeface="Times New Roman"/>
                <a:ea typeface="Times New Roman"/>
                <a:cs typeface="Times New Roman"/>
                <a:sym typeface="Times New Roman"/>
              </a:rPr>
              <a:t>Results</a:t>
            </a:r>
            <a:endParaRPr sz="1900" b="1" i="1" u="sng" strike="noStrike" cap="none">
              <a:solidFill>
                <a:srgbClr val="000000"/>
              </a:solidFill>
              <a:latin typeface="Times New Roman"/>
              <a:ea typeface="Times New Roman"/>
              <a:cs typeface="Times New Roman"/>
              <a:sym typeface="Times New Roman"/>
            </a:endParaRPr>
          </a:p>
        </p:txBody>
      </p:sp>
      <p:pic>
        <p:nvPicPr>
          <p:cNvPr id="201" name="Google Shape;201;p25"/>
          <p:cNvPicPr preferRelativeResize="0"/>
          <p:nvPr/>
        </p:nvPicPr>
        <p:blipFill>
          <a:blip r:embed="rId4">
            <a:alphaModFix/>
          </a:blip>
          <a:stretch>
            <a:fillRect/>
          </a:stretch>
        </p:blipFill>
        <p:spPr>
          <a:xfrm>
            <a:off x="152400" y="2448474"/>
            <a:ext cx="11887200" cy="3241119"/>
          </a:xfrm>
          <a:prstGeom prst="rect">
            <a:avLst/>
          </a:prstGeom>
          <a:noFill/>
          <a:ln>
            <a:noFill/>
          </a:ln>
        </p:spPr>
      </p:pic>
      <p:sp>
        <p:nvSpPr>
          <p:cNvPr id="202" name="Google Shape;202;p25"/>
          <p:cNvSpPr txBox="1"/>
          <p:nvPr/>
        </p:nvSpPr>
        <p:spPr>
          <a:xfrm>
            <a:off x="3724828" y="5740289"/>
            <a:ext cx="5892815" cy="5385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smtClean="0">
                <a:latin typeface="Times New Roman"/>
                <a:ea typeface="Times New Roman"/>
                <a:cs typeface="Times New Roman"/>
                <a:sym typeface="Times New Roman"/>
              </a:rPr>
              <a:t>output</a:t>
            </a:r>
            <a:r>
              <a:rPr lang="en-US" sz="2300" dirty="0" smtClean="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3 extraction of C G CG  C*G and pointer</a:t>
            </a:r>
            <a:endParaRPr sz="23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98" name="Google Shape;198;p25"/>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99" name="Google Shape;199;p25"/>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200" name="Google Shape;200;p25"/>
          <p:cNvSpPr txBox="1"/>
          <p:nvPr/>
        </p:nvSpPr>
        <p:spPr>
          <a:xfrm>
            <a:off x="3173811" y="185919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0" i="0" u="sng" strike="noStrike" cap="none">
                <a:solidFill>
                  <a:srgbClr val="000000"/>
                </a:solidFill>
                <a:latin typeface="Times New Roman"/>
                <a:ea typeface="Times New Roman"/>
                <a:cs typeface="Times New Roman"/>
                <a:sym typeface="Times New Roman"/>
              </a:rPr>
              <a:t>Results</a:t>
            </a:r>
            <a:endParaRPr sz="1900" b="1" i="1" u="sng" strike="noStrike" cap="none">
              <a:solidFill>
                <a:srgbClr val="000000"/>
              </a:solidFill>
              <a:latin typeface="Times New Roman"/>
              <a:ea typeface="Times New Roman"/>
              <a:cs typeface="Times New Roman"/>
              <a:sym typeface="Times New Roman"/>
            </a:endParaRPr>
          </a:p>
        </p:txBody>
      </p:sp>
      <p:sp>
        <p:nvSpPr>
          <p:cNvPr id="202" name="Google Shape;202;p25"/>
          <p:cNvSpPr txBox="1"/>
          <p:nvPr/>
        </p:nvSpPr>
        <p:spPr>
          <a:xfrm>
            <a:off x="3724828" y="6346780"/>
            <a:ext cx="5892815" cy="5385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smtClean="0">
                <a:latin typeface="Times New Roman"/>
                <a:ea typeface="Times New Roman"/>
                <a:cs typeface="Times New Roman"/>
                <a:sym typeface="Times New Roman"/>
              </a:rPr>
              <a:t>output</a:t>
            </a:r>
            <a:r>
              <a:rPr lang="en-US" sz="2300" dirty="0" smtClean="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4</a:t>
            </a:r>
            <a:r>
              <a:rPr lang="en-US" sz="2300" dirty="0" smtClean="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extraction of C G CG  C*G and pointer</a:t>
            </a:r>
            <a:endParaRPr sz="2300" dirty="0">
              <a:latin typeface="Times New Roman"/>
              <a:ea typeface="Times New Roman"/>
              <a:cs typeface="Times New Roman"/>
              <a:sym typeface="Times New Roman"/>
            </a:endParaRPr>
          </a:p>
        </p:txBody>
      </p:sp>
      <p:pic>
        <p:nvPicPr>
          <p:cNvPr id="2" name="Picture 1"/>
          <p:cNvPicPr>
            <a:picLocks noChangeAspect="1"/>
          </p:cNvPicPr>
          <p:nvPr/>
        </p:nvPicPr>
        <p:blipFill>
          <a:blip r:embed="rId4"/>
          <a:stretch>
            <a:fillRect/>
          </a:stretch>
        </p:blipFill>
        <p:spPr>
          <a:xfrm>
            <a:off x="468142" y="2397966"/>
            <a:ext cx="11255715" cy="3948813"/>
          </a:xfrm>
          <a:prstGeom prst="rect">
            <a:avLst/>
          </a:prstGeom>
        </p:spPr>
      </p:pic>
    </p:spTree>
    <p:extLst>
      <p:ext uri="{BB962C8B-B14F-4D97-AF65-F5344CB8AC3E}">
        <p14:creationId xmlns:p14="http://schemas.microsoft.com/office/powerpoint/2010/main" val="43088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98" name="Google Shape;198;p25"/>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199" name="Google Shape;199;p25"/>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200" name="Google Shape;200;p25"/>
          <p:cNvSpPr txBox="1"/>
          <p:nvPr/>
        </p:nvSpPr>
        <p:spPr>
          <a:xfrm>
            <a:off x="3173811" y="185919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0" i="0" u="sng" strike="noStrike" cap="none">
                <a:solidFill>
                  <a:srgbClr val="000000"/>
                </a:solidFill>
                <a:latin typeface="Times New Roman"/>
                <a:ea typeface="Times New Roman"/>
                <a:cs typeface="Times New Roman"/>
                <a:sym typeface="Times New Roman"/>
              </a:rPr>
              <a:t>Results</a:t>
            </a:r>
            <a:endParaRPr sz="1900" b="1" i="1" u="sng" strike="noStrike" cap="none">
              <a:solidFill>
                <a:srgbClr val="000000"/>
              </a:solidFill>
              <a:latin typeface="Times New Roman"/>
              <a:ea typeface="Times New Roman"/>
              <a:cs typeface="Times New Roman"/>
              <a:sym typeface="Times New Roman"/>
            </a:endParaRPr>
          </a:p>
        </p:txBody>
      </p:sp>
      <p:sp>
        <p:nvSpPr>
          <p:cNvPr id="202" name="Google Shape;202;p25"/>
          <p:cNvSpPr txBox="1"/>
          <p:nvPr/>
        </p:nvSpPr>
        <p:spPr>
          <a:xfrm>
            <a:off x="3724828" y="6225479"/>
            <a:ext cx="5892815" cy="5385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300" dirty="0" smtClean="0">
                <a:latin typeface="Times New Roman"/>
                <a:ea typeface="Times New Roman"/>
                <a:cs typeface="Times New Roman"/>
                <a:sym typeface="Times New Roman"/>
              </a:rPr>
              <a:t>output</a:t>
            </a:r>
            <a:r>
              <a:rPr lang="en-US" sz="2300" dirty="0" smtClean="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4</a:t>
            </a:r>
            <a:r>
              <a:rPr lang="en-US" sz="2300" dirty="0" smtClean="0">
                <a:latin typeface="Times New Roman"/>
                <a:ea typeface="Times New Roman"/>
                <a:cs typeface="Times New Roman"/>
                <a:sym typeface="Times New Roman"/>
              </a:rPr>
              <a:t> </a:t>
            </a:r>
            <a:r>
              <a:rPr lang="en-US" sz="2300" dirty="0">
                <a:latin typeface="Times New Roman"/>
                <a:ea typeface="Times New Roman"/>
                <a:cs typeface="Times New Roman"/>
                <a:sym typeface="Times New Roman"/>
              </a:rPr>
              <a:t>extraction of C G CG  C*G and pointer</a:t>
            </a:r>
            <a:endParaRPr sz="2300" dirty="0">
              <a:latin typeface="Times New Roman"/>
              <a:ea typeface="Times New Roman"/>
              <a:cs typeface="Times New Roman"/>
              <a:sym typeface="Times New Roman"/>
            </a:endParaRPr>
          </a:p>
        </p:txBody>
      </p:sp>
      <p:pic>
        <p:nvPicPr>
          <p:cNvPr id="3" name="Picture 2"/>
          <p:cNvPicPr>
            <a:picLocks noChangeAspect="1"/>
          </p:cNvPicPr>
          <p:nvPr/>
        </p:nvPicPr>
        <p:blipFill>
          <a:blip r:embed="rId4"/>
          <a:stretch>
            <a:fillRect/>
          </a:stretch>
        </p:blipFill>
        <p:spPr>
          <a:xfrm>
            <a:off x="399556" y="2351314"/>
            <a:ext cx="11392887" cy="3874165"/>
          </a:xfrm>
          <a:prstGeom prst="rect">
            <a:avLst/>
          </a:prstGeom>
        </p:spPr>
      </p:pic>
    </p:spTree>
    <p:extLst>
      <p:ext uri="{BB962C8B-B14F-4D97-AF65-F5344CB8AC3E}">
        <p14:creationId xmlns:p14="http://schemas.microsoft.com/office/powerpoint/2010/main" val="275539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208" name="Google Shape;208;p26"/>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209" name="Google Shape;209;p26"/>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210" name="Google Shape;210;p26"/>
          <p:cNvSpPr txBox="1"/>
          <p:nvPr/>
        </p:nvSpPr>
        <p:spPr>
          <a:xfrm>
            <a:off x="3118249" y="188469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500" b="0" i="0" u="sng" strike="noStrike" cap="none">
                <a:solidFill>
                  <a:srgbClr val="000000"/>
                </a:solidFill>
                <a:latin typeface="Times New Roman"/>
                <a:ea typeface="Times New Roman"/>
                <a:cs typeface="Times New Roman"/>
                <a:sym typeface="Times New Roman"/>
              </a:rPr>
              <a:t>Conclusion</a:t>
            </a:r>
            <a:endParaRPr sz="1600" b="1" i="1" u="sng" strike="noStrike" cap="none">
              <a:solidFill>
                <a:srgbClr val="000000"/>
              </a:solidFill>
              <a:latin typeface="Times New Roman"/>
              <a:ea typeface="Times New Roman"/>
              <a:cs typeface="Times New Roman"/>
              <a:sym typeface="Times New Roman"/>
            </a:endParaRPr>
          </a:p>
        </p:txBody>
      </p:sp>
      <p:sp>
        <p:nvSpPr>
          <p:cNvPr id="211" name="Google Shape;211;p26"/>
          <p:cNvSpPr txBox="1"/>
          <p:nvPr/>
        </p:nvSpPr>
        <p:spPr>
          <a:xfrm>
            <a:off x="1769247" y="2805476"/>
            <a:ext cx="8653500" cy="22164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We conclude that by developing an application for extracting data from PDF to Excel presents an opportunity to overcome numerous challenges and streamline data processing workflows the application can offer a reliable and efficient solution.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With a user-friendly interface the application caters to the needs of users, allowing them to extract data from PDF files.</a:t>
            </a:r>
            <a:endParaRPr sz="2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p:nvPr/>
        </p:nvSpPr>
        <p:spPr>
          <a:xfrm>
            <a:off x="2017484" y="270533"/>
            <a:ext cx="9797100" cy="862200"/>
          </a:xfrm>
          <a:prstGeom prst="rect">
            <a:avLst/>
          </a:prstGeom>
          <a:noFill/>
          <a:ln>
            <a:noFill/>
          </a:ln>
        </p:spPr>
        <p:txBody>
          <a:bodyPr spcFirstLastPara="1" wrap="square" lIns="68550" tIns="34275" rIns="68550" bIns="34275" anchor="ctr" anchorCtr="0">
            <a:noAutofit/>
          </a:bodyPr>
          <a:lstStyle/>
          <a:p>
            <a:pPr marL="0" marR="0" lvl="0" indent="0" algn="l" rtl="0">
              <a:lnSpc>
                <a:spcPct val="90000"/>
              </a:lnSpc>
              <a:spcBef>
                <a:spcPts val="0"/>
              </a:spcBef>
              <a:spcAft>
                <a:spcPts val="0"/>
              </a:spcAft>
              <a:buClr>
                <a:schemeClr val="dk1"/>
              </a:buClr>
              <a:buSzPts val="4000"/>
              <a:buFont typeface="Bookman Old Style"/>
              <a:buNone/>
            </a:pPr>
            <a:endParaRPr sz="1400" b="0" i="0" u="none" strike="noStrike" cap="none">
              <a:solidFill>
                <a:srgbClr val="000000"/>
              </a:solidFill>
              <a:latin typeface="Arial"/>
              <a:ea typeface="Arial"/>
              <a:cs typeface="Arial"/>
              <a:sym typeface="Arial"/>
            </a:endParaRPr>
          </a:p>
        </p:txBody>
      </p:sp>
      <p:sp>
        <p:nvSpPr>
          <p:cNvPr id="217" name="Google Shape;217;p27"/>
          <p:cNvSpPr txBox="1"/>
          <p:nvPr/>
        </p:nvSpPr>
        <p:spPr>
          <a:xfrm>
            <a:off x="2332451" y="2321075"/>
            <a:ext cx="8788800" cy="3986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[1] B. Yildiz, K. Kaiser, and S. Miksch, “pdf2table: A method to extract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      table information from pdf files,” in IICAI, 2005, pp. 1773–1785.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[2] T. M. Breuel, “Two geometric algorithms for layout analysis,” in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      Document analysis systems v. Springer, 2002, pp. 188–199.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[3] “Applying the t-recs table recognition system to the business letter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      domain,” in Document Analysis and Recognition, 2001.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      Proceedings. Sixth International Conference on. IEEE, 2001, pp.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Times New Roman"/>
                <a:ea typeface="Times New Roman"/>
                <a:cs typeface="Times New Roman"/>
                <a:sym typeface="Times New Roman"/>
              </a:rPr>
              <a:t>       518–522.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p:txBody>
      </p:sp>
      <p:pic>
        <p:nvPicPr>
          <p:cNvPr id="218" name="Google Shape;218;p27"/>
          <p:cNvPicPr preferRelativeResize="0"/>
          <p:nvPr/>
        </p:nvPicPr>
        <p:blipFill rotWithShape="1">
          <a:blip r:embed="rId3">
            <a:alphaModFix/>
          </a:blip>
          <a:srcRect/>
          <a:stretch/>
        </p:blipFill>
        <p:spPr>
          <a:xfrm>
            <a:off x="489249" y="0"/>
            <a:ext cx="2179538" cy="1322361"/>
          </a:xfrm>
          <a:prstGeom prst="rect">
            <a:avLst/>
          </a:prstGeom>
          <a:noFill/>
          <a:ln>
            <a:noFill/>
          </a:ln>
        </p:spPr>
      </p:pic>
      <p:sp>
        <p:nvSpPr>
          <p:cNvPr id="219" name="Google Shape;219;p27"/>
          <p:cNvSpPr/>
          <p:nvPr/>
        </p:nvSpPr>
        <p:spPr>
          <a:xfrm>
            <a:off x="2668786" y="58332"/>
            <a:ext cx="8004900" cy="102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sp>
        <p:nvSpPr>
          <p:cNvPr id="220" name="Google Shape;220;p27"/>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221" name="Google Shape;221;p27"/>
          <p:cNvSpPr txBox="1"/>
          <p:nvPr/>
        </p:nvSpPr>
        <p:spPr>
          <a:xfrm>
            <a:off x="3173800" y="1782724"/>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500" b="0" i="0" u="sng" strike="noStrike" cap="none">
                <a:solidFill>
                  <a:srgbClr val="000000"/>
                </a:solidFill>
                <a:latin typeface="Times New Roman"/>
                <a:ea typeface="Times New Roman"/>
                <a:cs typeface="Times New Roman"/>
                <a:sym typeface="Times New Roman"/>
              </a:rPr>
              <a:t>References</a:t>
            </a:r>
            <a:endParaRPr sz="2500" b="1" i="1" u="sng"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89" name="Google Shape;89;p13"/>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90" name="Google Shape;90;p13"/>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91" name="Google Shape;91;p13"/>
          <p:cNvSpPr txBox="1"/>
          <p:nvPr/>
        </p:nvSpPr>
        <p:spPr>
          <a:xfrm>
            <a:off x="3173807" y="1757638"/>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600" b="0" i="0" u="sng" strike="noStrike" cap="none">
                <a:solidFill>
                  <a:srgbClr val="000000"/>
                </a:solidFill>
                <a:latin typeface="Times New Roman"/>
                <a:ea typeface="Times New Roman"/>
                <a:cs typeface="Times New Roman"/>
                <a:sym typeface="Times New Roman"/>
              </a:rPr>
              <a:t>Index</a:t>
            </a:r>
            <a:endParaRPr sz="1700" b="1" i="1" u="sng" strike="noStrike" cap="none">
              <a:solidFill>
                <a:srgbClr val="000000"/>
              </a:solidFill>
              <a:latin typeface="Times New Roman"/>
              <a:ea typeface="Times New Roman"/>
              <a:cs typeface="Times New Roman"/>
              <a:sym typeface="Times New Roman"/>
            </a:endParaRPr>
          </a:p>
        </p:txBody>
      </p:sp>
      <p:sp>
        <p:nvSpPr>
          <p:cNvPr id="92" name="Google Shape;92;p13"/>
          <p:cNvSpPr txBox="1"/>
          <p:nvPr/>
        </p:nvSpPr>
        <p:spPr>
          <a:xfrm>
            <a:off x="2089420" y="2258935"/>
            <a:ext cx="6098400" cy="4155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Introduction</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Need / Motivation</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Problem Definition</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H/w and S/w required</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Existing system</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Block diagram</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Implementation Plan</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Proposed system</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Results</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Conclusion</a:t>
            </a:r>
            <a:endParaRPr sz="24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400" i="0" u="none" strike="noStrike" cap="none">
                <a:solidFill>
                  <a:srgbClr val="000000"/>
                </a:solidFill>
                <a:latin typeface="Times New Roman"/>
                <a:ea typeface="Times New Roman"/>
                <a:cs typeface="Times New Roman"/>
                <a:sym typeface="Times New Roman"/>
              </a:rPr>
              <a:t>▪ References</a:t>
            </a:r>
            <a:endParaRPr sz="2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98" name="Google Shape;98;p14"/>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99" name="Google Shape;99;p14"/>
          <p:cNvSpPr txBox="1"/>
          <p:nvPr/>
        </p:nvSpPr>
        <p:spPr>
          <a:xfrm>
            <a:off x="2779900" y="983932"/>
            <a:ext cx="7893900" cy="7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00" name="Google Shape;100;p14"/>
          <p:cNvSpPr txBox="1"/>
          <p:nvPr/>
        </p:nvSpPr>
        <p:spPr>
          <a:xfrm>
            <a:off x="3173811" y="1777724"/>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Introduction</a:t>
            </a:r>
            <a:endParaRPr sz="2400" b="1" i="1" u="sng" strike="noStrike" cap="none">
              <a:solidFill>
                <a:srgbClr val="000000"/>
              </a:solidFill>
              <a:latin typeface="Times New Roman"/>
              <a:ea typeface="Times New Roman"/>
              <a:cs typeface="Times New Roman"/>
              <a:sym typeface="Times New Roman"/>
            </a:endParaRPr>
          </a:p>
        </p:txBody>
      </p:sp>
      <p:sp>
        <p:nvSpPr>
          <p:cNvPr id="101" name="Google Shape;101;p14"/>
          <p:cNvSpPr txBox="1"/>
          <p:nvPr/>
        </p:nvSpPr>
        <p:spPr>
          <a:xfrm>
            <a:off x="1402950" y="2163300"/>
            <a:ext cx="9386100" cy="46947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In today’s world, most of the documents help us to present and share a variety of information. </a:t>
            </a:r>
            <a:endParaRPr/>
          </a:p>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They contain tables to represent the data that shows associations between concepts. </a:t>
            </a:r>
            <a:endParaRPr/>
          </a:p>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Tables are extensively used for exhibiting structural and functional information. </a:t>
            </a:r>
            <a:endParaRPr/>
          </a:p>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There is a lack of a universal open-source tool which works on textual formats like PDFs as well as scanned documents. </a:t>
            </a:r>
            <a:endParaRPr/>
          </a:p>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Table detection techniques in scanned documents involve Optical Character Recognition and these techniques can vary from the methods used for PDFs. </a:t>
            </a:r>
            <a:endParaRPr/>
          </a:p>
          <a:p>
            <a:pPr marL="342900" marR="0" lvl="0" indent="-342900" algn="l" rtl="0">
              <a:spcBef>
                <a:spcPts val="0"/>
              </a:spcBef>
              <a:spcAft>
                <a:spcPts val="0"/>
              </a:spcAft>
              <a:buClr>
                <a:srgbClr val="000000"/>
              </a:buClr>
              <a:buSzPts val="2300"/>
              <a:buFont typeface="Arial"/>
              <a:buChar char="•"/>
            </a:pPr>
            <a:r>
              <a:rPr lang="en-US" sz="2300" b="0" i="0" u="none" strike="noStrike" cap="none">
                <a:solidFill>
                  <a:srgbClr val="000000"/>
                </a:solidFill>
                <a:latin typeface="Times New Roman"/>
                <a:ea typeface="Times New Roman"/>
                <a:cs typeface="Times New Roman"/>
                <a:sym typeface="Times New Roman"/>
              </a:rPr>
              <a:t>These open-source tools fail to correctly detect the data from borderless tables.</a:t>
            </a:r>
            <a:endParaRPr sz="2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07" name="Google Shape;107;p15"/>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08" name="Google Shape;108;p15"/>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09" name="Google Shape;109;p15"/>
          <p:cNvSpPr txBox="1"/>
          <p:nvPr/>
        </p:nvSpPr>
        <p:spPr>
          <a:xfrm>
            <a:off x="3118249" y="182094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Need / Motivation </a:t>
            </a:r>
            <a:endParaRPr sz="2400" b="0"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2400" u="sng">
              <a:latin typeface="Times New Roman"/>
              <a:ea typeface="Times New Roman"/>
              <a:cs typeface="Times New Roman"/>
              <a:sym typeface="Times New Roman"/>
            </a:endParaRPr>
          </a:p>
        </p:txBody>
      </p:sp>
      <p:sp>
        <p:nvSpPr>
          <p:cNvPr id="110" name="Google Shape;110;p15"/>
          <p:cNvSpPr txBox="1"/>
          <p:nvPr/>
        </p:nvSpPr>
        <p:spPr>
          <a:xfrm>
            <a:off x="1250650" y="2155875"/>
            <a:ext cx="10328400" cy="4985950"/>
          </a:xfrm>
          <a:prstGeom prst="rect">
            <a:avLst/>
          </a:prstGeom>
          <a:noFill/>
          <a:ln>
            <a:noFill/>
          </a:ln>
        </p:spPr>
        <p:txBody>
          <a:bodyPr spcFirstLastPara="1" wrap="square" lIns="91425" tIns="91425" rIns="91425" bIns="91425" anchor="t" anchorCtr="0">
            <a:spAutoFit/>
          </a:bodyPr>
          <a:lstStyle/>
          <a:p>
            <a:pPr marL="457200" lvl="0" indent="-381000" algn="just">
              <a:buClr>
                <a:srgbClr val="374151"/>
              </a:buClr>
              <a:buSzPts val="2400"/>
              <a:buFont typeface="Times New Roman"/>
              <a:buChar char="●"/>
            </a:pPr>
            <a:r>
              <a:rPr lang="en-US" sz="2400" dirty="0">
                <a:solidFill>
                  <a:schemeClr val="tx1"/>
                </a:solidFill>
                <a:highlight>
                  <a:srgbClr val="F7F7F8"/>
                </a:highlight>
                <a:latin typeface="Times New Roman"/>
                <a:ea typeface="Times New Roman"/>
                <a:cs typeface="Times New Roman"/>
                <a:sym typeface="Times New Roman"/>
              </a:rPr>
              <a:t>Summary, the motivation for a result </a:t>
            </a:r>
            <a:r>
              <a:rPr lang="en-US" sz="2400" dirty="0" smtClean="0">
                <a:solidFill>
                  <a:schemeClr val="tx1"/>
                </a:solidFill>
                <a:highlight>
                  <a:srgbClr val="F7F7F8"/>
                </a:highlight>
                <a:latin typeface="Times New Roman"/>
                <a:ea typeface="Times New Roman"/>
                <a:cs typeface="Times New Roman"/>
                <a:sym typeface="Times New Roman"/>
              </a:rPr>
              <a:t>extracting </a:t>
            </a:r>
            <a:r>
              <a:rPr lang="en-US" sz="2400" dirty="0">
                <a:solidFill>
                  <a:schemeClr val="tx1"/>
                </a:solidFill>
                <a:highlight>
                  <a:srgbClr val="F7F7F8"/>
                </a:highlight>
                <a:latin typeface="Times New Roman"/>
                <a:ea typeface="Times New Roman"/>
                <a:cs typeface="Times New Roman"/>
                <a:sym typeface="Times New Roman"/>
              </a:rPr>
              <a:t>system lies in its ability to streamline data management, improve data quality, and empower educational institutions with the tools and insights necessary to enhance their academic processes and outcomes</a:t>
            </a:r>
          </a:p>
          <a:p>
            <a:pPr marL="457200" lvl="0" indent="-381000" algn="just">
              <a:buClr>
                <a:srgbClr val="374151"/>
              </a:buClr>
              <a:buSzPts val="2400"/>
              <a:buFont typeface="Times New Roman"/>
              <a:buChar char="●"/>
            </a:pPr>
            <a:endParaRPr lang="en-US" sz="2400" dirty="0">
              <a:solidFill>
                <a:schemeClr val="tx1"/>
              </a:solidFill>
              <a:highlight>
                <a:srgbClr val="F7F7F8"/>
              </a:highlight>
              <a:latin typeface="Times New Roman"/>
              <a:ea typeface="Times New Roman"/>
              <a:cs typeface="Times New Roman"/>
              <a:sym typeface="Times New Roman"/>
            </a:endParaRPr>
          </a:p>
          <a:p>
            <a:pPr marL="457200" lvl="0" indent="-381000" algn="just">
              <a:buClr>
                <a:srgbClr val="374151"/>
              </a:buClr>
              <a:buSzPts val="2400"/>
              <a:buFont typeface="Times New Roman"/>
              <a:buChar char="●"/>
            </a:pPr>
            <a:r>
              <a:rPr lang="en-US" sz="2400" dirty="0">
                <a:solidFill>
                  <a:schemeClr val="tx1"/>
                </a:solidFill>
                <a:highlight>
                  <a:srgbClr val="F7F7F8"/>
                </a:highlight>
                <a:latin typeface="Times New Roman"/>
                <a:ea typeface="Times New Roman"/>
                <a:cs typeface="Times New Roman"/>
                <a:sym typeface="Times New Roman"/>
              </a:rPr>
              <a:t>The primary motivation for a result extracting system is to significantly enhance data management and analysis within educational institutions by automating the extraction of student result data from various sources. This system not only expedites the often time-consuming and error-prone data entry process but also ensures data accuracy, standardization, and security. It empowers institutions to make data-driven decisions for academic planning and student support, leveraging real-time updates and efficient scalability. </a:t>
            </a:r>
          </a:p>
          <a:p>
            <a:pPr marL="457200" lvl="0" indent="-381000" algn="just" rtl="0">
              <a:spcBef>
                <a:spcPts val="0"/>
              </a:spcBef>
              <a:spcAft>
                <a:spcPts val="0"/>
              </a:spcAft>
              <a:buClr>
                <a:srgbClr val="374151"/>
              </a:buClr>
              <a:buSzPts val="2400"/>
              <a:buFont typeface="Times New Roman"/>
              <a:buChar char="●"/>
            </a:pPr>
            <a:endParaRPr sz="2400" dirty="0">
              <a:solidFill>
                <a:schemeClr val="tx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16" name="Google Shape;116;p16"/>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17" name="Google Shape;117;p16"/>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18" name="Google Shape;118;p16"/>
          <p:cNvSpPr txBox="1"/>
          <p:nvPr/>
        </p:nvSpPr>
        <p:spPr>
          <a:xfrm>
            <a:off x="3173811" y="186314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Problem Definition</a:t>
            </a:r>
            <a:endParaRPr sz="2400" b="1" i="1" u="sng" strike="noStrike" cap="none">
              <a:solidFill>
                <a:srgbClr val="000000"/>
              </a:solidFill>
              <a:latin typeface="Times New Roman"/>
              <a:ea typeface="Times New Roman"/>
              <a:cs typeface="Times New Roman"/>
              <a:sym typeface="Times New Roman"/>
            </a:endParaRPr>
          </a:p>
        </p:txBody>
      </p:sp>
      <p:sp>
        <p:nvSpPr>
          <p:cNvPr id="119" name="Google Shape;119;p16"/>
          <p:cNvSpPr/>
          <p:nvPr/>
        </p:nvSpPr>
        <p:spPr>
          <a:xfrm>
            <a:off x="1858046" y="2656960"/>
            <a:ext cx="8475900" cy="1544100"/>
          </a:xfrm>
          <a:prstGeom prst="rect">
            <a:avLst/>
          </a:prstGeom>
          <a:noFill/>
          <a:ln>
            <a:noFill/>
          </a:ln>
        </p:spPr>
        <p:txBody>
          <a:bodyPr spcFirstLastPara="1" wrap="square" lIns="68550" tIns="34275" rIns="68550" bIns="34275" anchor="b" anchorCtr="0">
            <a:noAutofit/>
          </a:bodyPr>
          <a:lstStyle/>
          <a:p>
            <a:pPr marL="342900" marR="0" lvl="0" indent="-342900" algn="just" rtl="0">
              <a:lnSpc>
                <a:spcPct val="90000"/>
              </a:lnSpc>
              <a:spcBef>
                <a:spcPts val="0"/>
              </a:spcBef>
              <a:spcAft>
                <a:spcPts val="0"/>
              </a:spcAft>
              <a:buClr>
                <a:srgbClr val="000000"/>
              </a:buClr>
              <a:buSzPts val="2553"/>
              <a:buFont typeface="Arial"/>
              <a:buChar char="•"/>
            </a:pPr>
            <a:r>
              <a:rPr lang="en-US" sz="2300" b="0" i="0" u="none" strike="noStrike" cap="none" dirty="0">
                <a:solidFill>
                  <a:srgbClr val="000000"/>
                </a:solidFill>
                <a:latin typeface="Times New Roman"/>
                <a:ea typeface="Times New Roman"/>
                <a:cs typeface="Times New Roman"/>
                <a:sym typeface="Times New Roman"/>
              </a:rPr>
              <a:t>It is difficult for lots of student and also teachers to find student marks subject wise and it becomes hectic to convert it into proper excel file as the data is not stored in tabular format and there are tool available for same but not that efficient.</a:t>
            </a:r>
            <a:endParaRPr sz="2300" b="0" i="0" u="none" strike="noStrike" cap="none" dirty="0">
              <a:solidFill>
                <a:srgbClr val="000000"/>
              </a:solidFill>
              <a:latin typeface="Times New Roman"/>
              <a:ea typeface="Times New Roman"/>
              <a:cs typeface="Times New Roman"/>
              <a:sym typeface="Times New Roman"/>
            </a:endParaRPr>
          </a:p>
        </p:txBody>
      </p:sp>
      <p:sp>
        <p:nvSpPr>
          <p:cNvPr id="120" name="Google Shape;120;p16"/>
          <p:cNvSpPr/>
          <p:nvPr/>
        </p:nvSpPr>
        <p:spPr>
          <a:xfrm>
            <a:off x="1858046" y="4410643"/>
            <a:ext cx="8475900" cy="969600"/>
          </a:xfrm>
          <a:prstGeom prst="rect">
            <a:avLst/>
          </a:prstGeom>
          <a:noFill/>
          <a:ln>
            <a:noFill/>
          </a:ln>
        </p:spPr>
        <p:txBody>
          <a:bodyPr spcFirstLastPara="1" wrap="square" lIns="68550" tIns="34275" rIns="68550" bIns="34275" anchor="b" anchorCtr="0">
            <a:noAutofit/>
          </a:bodyPr>
          <a:lstStyle/>
          <a:p>
            <a:pPr marL="342900" marR="0" lvl="0" indent="-342900" algn="just" rtl="0">
              <a:lnSpc>
                <a:spcPct val="90000"/>
              </a:lnSpc>
              <a:spcBef>
                <a:spcPts val="0"/>
              </a:spcBef>
              <a:spcAft>
                <a:spcPts val="0"/>
              </a:spcAft>
              <a:buClr>
                <a:srgbClr val="000000"/>
              </a:buClr>
              <a:buSzPts val="2553"/>
              <a:buFont typeface="Arial"/>
              <a:buChar char="•"/>
            </a:pPr>
            <a:r>
              <a:rPr lang="en-US" sz="2300" b="0" i="0" u="none" strike="noStrike" cap="none">
                <a:solidFill>
                  <a:srgbClr val="000000"/>
                </a:solidFill>
                <a:latin typeface="Times New Roman"/>
                <a:ea typeface="Times New Roman"/>
                <a:cs typeface="Times New Roman"/>
                <a:sym typeface="Times New Roman"/>
              </a:rPr>
              <a:t>To overcome the above problem we have come up with an idea to extract data from pdf file to proper csv file so it becomes easy to search student information for a Teacher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26" name="Google Shape;126;p17"/>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27" name="Google Shape;127;p17"/>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28" name="Google Shape;128;p17"/>
          <p:cNvSpPr txBox="1"/>
          <p:nvPr/>
        </p:nvSpPr>
        <p:spPr>
          <a:xfrm>
            <a:off x="3118249" y="2114149"/>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600" b="0" i="0" u="sng" strike="noStrike" cap="none">
                <a:solidFill>
                  <a:srgbClr val="000000"/>
                </a:solidFill>
                <a:latin typeface="Times New Roman"/>
                <a:ea typeface="Times New Roman"/>
                <a:cs typeface="Times New Roman"/>
                <a:sym typeface="Times New Roman"/>
              </a:rPr>
              <a:t>H/w and S/w required</a:t>
            </a:r>
            <a:endParaRPr sz="1700" b="1" i="1" u="sng" strike="noStrike" cap="none">
              <a:solidFill>
                <a:srgbClr val="000000"/>
              </a:solidFill>
              <a:latin typeface="Times New Roman"/>
              <a:ea typeface="Times New Roman"/>
              <a:cs typeface="Times New Roman"/>
              <a:sym typeface="Times New Roman"/>
            </a:endParaRPr>
          </a:p>
        </p:txBody>
      </p:sp>
      <p:graphicFrame>
        <p:nvGraphicFramePr>
          <p:cNvPr id="129" name="Google Shape;129;p17"/>
          <p:cNvGraphicFramePr/>
          <p:nvPr/>
        </p:nvGraphicFramePr>
        <p:xfrm>
          <a:off x="2563363" y="2907950"/>
          <a:ext cx="8215850" cy="3271220"/>
        </p:xfrm>
        <a:graphic>
          <a:graphicData uri="http://schemas.openxmlformats.org/drawingml/2006/table">
            <a:tbl>
              <a:tblPr bandRow="1">
                <a:noFill/>
                <a:tableStyleId>{DCB3F02B-9208-4B67-8241-0A3AEEFECAC7}</a:tableStyleId>
              </a:tblPr>
              <a:tblGrid>
                <a:gridCol w="4053550">
                  <a:extLst>
                    <a:ext uri="{9D8B030D-6E8A-4147-A177-3AD203B41FA5}">
                      <a16:colId xmlns:a16="http://schemas.microsoft.com/office/drawing/2014/main" val="20000"/>
                    </a:ext>
                  </a:extLst>
                </a:gridCol>
                <a:gridCol w="4162300">
                  <a:extLst>
                    <a:ext uri="{9D8B030D-6E8A-4147-A177-3AD203B41FA5}">
                      <a16:colId xmlns:a16="http://schemas.microsoft.com/office/drawing/2014/main" val="20001"/>
                    </a:ext>
                  </a:extLst>
                </a:gridCol>
              </a:tblGrid>
              <a:tr h="664650">
                <a:tc>
                  <a:txBody>
                    <a:bodyPr/>
                    <a:lstStyle/>
                    <a:p>
                      <a:pPr marL="28575" lvl="0" indent="0" algn="ctr" rtl="0">
                        <a:spcBef>
                          <a:spcPts val="0"/>
                        </a:spcBef>
                        <a:spcAft>
                          <a:spcPts val="0"/>
                        </a:spcAft>
                        <a:buNone/>
                      </a:pPr>
                      <a:r>
                        <a:rPr lang="en-US" sz="2400">
                          <a:latin typeface="Times New Roman"/>
                          <a:ea typeface="Times New Roman"/>
                          <a:cs typeface="Times New Roman"/>
                          <a:sym typeface="Times New Roman"/>
                        </a:rPr>
                        <a:t>Name of the component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1905" lvl="0" indent="0" algn="ctr" rtl="0">
                        <a:spcBef>
                          <a:spcPts val="0"/>
                        </a:spcBef>
                        <a:spcAft>
                          <a:spcPts val="0"/>
                        </a:spcAft>
                        <a:buNone/>
                      </a:pPr>
                      <a:r>
                        <a:rPr lang="en-US" sz="2400">
                          <a:latin typeface="Times New Roman"/>
                          <a:ea typeface="Times New Roman"/>
                          <a:cs typeface="Times New Roman"/>
                          <a:sym typeface="Times New Roman"/>
                        </a:rPr>
                        <a:t>Specification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22650">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Processor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Minimum Intel i3 or i5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4025">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RAM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Minimum 2 GB RAM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29650">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Operating System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All operating systems are compatible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22650">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Language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2400">
                          <a:latin typeface="Times New Roman"/>
                          <a:ea typeface="Times New Roman"/>
                          <a:cs typeface="Times New Roman"/>
                          <a:sym typeface="Times New Roman"/>
                        </a:rPr>
                        <a:t>Python </a:t>
                      </a:r>
                      <a:endParaRPr sz="2400">
                        <a:latin typeface="Times New Roman"/>
                        <a:ea typeface="Times New Roman"/>
                        <a:cs typeface="Times New Roman"/>
                        <a:sym typeface="Times New Roman"/>
                      </a:endParaRPr>
                    </a:p>
                  </a:txBody>
                  <a:tcPr marL="69850" marR="73025" marT="5725"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35" name="Google Shape;135;p18"/>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36" name="Google Shape;136;p18"/>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a:t>
            </a:r>
            <a:r>
              <a:rPr lang="en-US" sz="2800" b="1" i="1" u="none" strike="noStrike" cap="none">
                <a:solidFill>
                  <a:schemeClr val="dk1"/>
                </a:solidFill>
                <a:latin typeface="Bookman Old Style"/>
                <a:ea typeface="Bookman Old Style"/>
                <a:cs typeface="Bookman Old Style"/>
                <a:sym typeface="Bookman Old Style"/>
              </a:rPr>
              <a:t>Science</a:t>
            </a:r>
            <a:endParaRPr sz="2800" b="0" i="0" u="none" strike="noStrike" cap="none">
              <a:solidFill>
                <a:schemeClr val="dk1"/>
              </a:solidFill>
              <a:latin typeface="Calibri"/>
              <a:ea typeface="Calibri"/>
              <a:cs typeface="Calibri"/>
              <a:sym typeface="Calibri"/>
            </a:endParaRPr>
          </a:p>
        </p:txBody>
      </p:sp>
      <p:sp>
        <p:nvSpPr>
          <p:cNvPr id="137" name="Google Shape;137;p18"/>
          <p:cNvSpPr txBox="1"/>
          <p:nvPr/>
        </p:nvSpPr>
        <p:spPr>
          <a:xfrm>
            <a:off x="-1497808" y="1684340"/>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Times New Roman"/>
                <a:ea typeface="Times New Roman"/>
                <a:cs typeface="Times New Roman"/>
                <a:sym typeface="Times New Roman"/>
              </a:rPr>
              <a:t>Existing System</a:t>
            </a:r>
            <a:endParaRPr sz="2700" b="1" i="1" u="none" strike="noStrike" cap="none" dirty="0">
              <a:solidFill>
                <a:srgbClr val="000000"/>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4"/>
          <a:stretch>
            <a:fillRect/>
          </a:stretch>
        </p:blipFill>
        <p:spPr>
          <a:xfrm>
            <a:off x="464131" y="2324101"/>
            <a:ext cx="10958510" cy="4458334"/>
          </a:xfrm>
          <a:prstGeom prst="rect">
            <a:avLst/>
          </a:prstGeom>
        </p:spPr>
      </p:pic>
      <p:sp>
        <p:nvSpPr>
          <p:cNvPr id="9" name="Google Shape;137;p18"/>
          <p:cNvSpPr txBox="1"/>
          <p:nvPr/>
        </p:nvSpPr>
        <p:spPr>
          <a:xfrm>
            <a:off x="6278480" y="1849337"/>
            <a:ext cx="7106100" cy="793800"/>
          </a:xfrm>
          <a:prstGeom prst="rect">
            <a:avLst/>
          </a:prstGeom>
          <a:noFill/>
          <a:ln>
            <a:noFill/>
          </a:ln>
        </p:spPr>
        <p:txBody>
          <a:bodyPr spcFirstLastPara="1" wrap="square" lIns="91425" tIns="91425" rIns="91425" bIns="91425" anchor="t" anchorCtr="0">
            <a:noAutofit/>
          </a:bodyPr>
          <a:lstStyle/>
          <a:p>
            <a:pPr lvl="0" algn="ctr">
              <a:buSzPts val="3600"/>
            </a:pPr>
            <a:r>
              <a:rPr lang="en-US" sz="1900" dirty="0">
                <a:latin typeface="Times New Roman"/>
                <a:ea typeface="Times New Roman"/>
                <a:cs typeface="Times New Roman"/>
                <a:sym typeface="Times New Roman"/>
                <a:hlinkClick r:id="rId5"/>
              </a:rPr>
              <a:t>https://www.zamzar.com/convert/pdf-to-csv</a:t>
            </a:r>
            <a:r>
              <a:rPr lang="en-US" sz="1900" dirty="0" smtClean="0">
                <a:latin typeface="Times New Roman"/>
                <a:ea typeface="Times New Roman"/>
                <a:cs typeface="Times New Roman"/>
                <a:sym typeface="Times New Roman"/>
                <a:hlinkClick r:id="rId5"/>
              </a:rPr>
              <a:t>/</a:t>
            </a:r>
            <a:endParaRPr lang="en-US" sz="1900" dirty="0" smtClean="0">
              <a:latin typeface="Times New Roman"/>
              <a:ea typeface="Times New Roman"/>
              <a:cs typeface="Times New Roman"/>
              <a:sym typeface="Times New Roman"/>
            </a:endParaRPr>
          </a:p>
          <a:p>
            <a:pPr lvl="0" algn="ctr">
              <a:buSzPts val="3600"/>
            </a:pPr>
            <a:endParaRPr sz="19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43" name="Google Shape;143;p19"/>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44" name="Google Shape;144;p19"/>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45" name="Google Shape;145;p19"/>
          <p:cNvSpPr txBox="1"/>
          <p:nvPr/>
        </p:nvSpPr>
        <p:spPr>
          <a:xfrm>
            <a:off x="7509529" y="3567325"/>
            <a:ext cx="47844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Block diagram</a:t>
            </a:r>
            <a:endParaRPr sz="2400" b="1" i="1" u="sng" strike="noStrike" cap="none">
              <a:solidFill>
                <a:srgbClr val="000000"/>
              </a:solidFill>
              <a:latin typeface="Times New Roman"/>
              <a:ea typeface="Times New Roman"/>
              <a:cs typeface="Times New Roman"/>
              <a:sym typeface="Times New Roman"/>
            </a:endParaRPr>
          </a:p>
        </p:txBody>
      </p:sp>
      <p:pic>
        <p:nvPicPr>
          <p:cNvPr id="146" name="Google Shape;146;p19"/>
          <p:cNvPicPr preferRelativeResize="0"/>
          <p:nvPr/>
        </p:nvPicPr>
        <p:blipFill rotWithShape="1">
          <a:blip r:embed="rId4">
            <a:alphaModFix/>
          </a:blip>
          <a:srcRect l="-4134"/>
          <a:stretch/>
        </p:blipFill>
        <p:spPr>
          <a:xfrm>
            <a:off x="1846725" y="1626300"/>
            <a:ext cx="5662801" cy="5054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2668786" y="58332"/>
            <a:ext cx="8005024" cy="10211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152" name="Google Shape;152;p20"/>
          <p:cNvPicPr preferRelativeResize="0"/>
          <p:nvPr/>
        </p:nvPicPr>
        <p:blipFill rotWithShape="1">
          <a:blip r:embed="rId3">
            <a:alphaModFix/>
          </a:blip>
          <a:srcRect/>
          <a:stretch/>
        </p:blipFill>
        <p:spPr>
          <a:xfrm>
            <a:off x="489249" y="0"/>
            <a:ext cx="2179537" cy="1322363"/>
          </a:xfrm>
          <a:prstGeom prst="rect">
            <a:avLst/>
          </a:prstGeom>
          <a:noFill/>
          <a:ln>
            <a:noFill/>
          </a:ln>
        </p:spPr>
      </p:pic>
      <p:sp>
        <p:nvSpPr>
          <p:cNvPr id="153" name="Google Shape;153;p20"/>
          <p:cNvSpPr txBox="1"/>
          <p:nvPr/>
        </p:nvSpPr>
        <p:spPr>
          <a:xfrm>
            <a:off x="2779910" y="1092566"/>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1" u="none" strike="noStrike" cap="none">
                <a:solidFill>
                  <a:schemeClr val="dk1"/>
                </a:solidFill>
                <a:latin typeface="Bookman Old Style"/>
                <a:ea typeface="Bookman Old Style"/>
                <a:cs typeface="Bookman Old Style"/>
                <a:sym typeface="Bookman Old Style"/>
              </a:rPr>
              <a:t>Department of Artificial Intelligence &amp; Data Science</a:t>
            </a:r>
            <a:endParaRPr sz="2400" b="0" i="0" u="none" strike="noStrike" cap="none">
              <a:solidFill>
                <a:schemeClr val="dk1"/>
              </a:solidFill>
              <a:latin typeface="Calibri"/>
              <a:ea typeface="Calibri"/>
              <a:cs typeface="Calibri"/>
              <a:sym typeface="Calibri"/>
            </a:endParaRPr>
          </a:p>
        </p:txBody>
      </p:sp>
      <p:sp>
        <p:nvSpPr>
          <p:cNvPr id="154" name="Google Shape;154;p20"/>
          <p:cNvSpPr txBox="1"/>
          <p:nvPr/>
        </p:nvSpPr>
        <p:spPr>
          <a:xfrm>
            <a:off x="3237561" y="1808174"/>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400" b="0" i="0" u="sng" strike="noStrike" cap="none">
                <a:solidFill>
                  <a:srgbClr val="000000"/>
                </a:solidFill>
                <a:latin typeface="Times New Roman"/>
                <a:ea typeface="Times New Roman"/>
                <a:cs typeface="Times New Roman"/>
                <a:sym typeface="Times New Roman"/>
              </a:rPr>
              <a:t>Implementation Plan</a:t>
            </a:r>
            <a:endParaRPr sz="2400" b="1" i="1" u="sng" strike="noStrike" cap="none">
              <a:solidFill>
                <a:srgbClr val="000000"/>
              </a:solidFill>
              <a:latin typeface="Times New Roman"/>
              <a:ea typeface="Times New Roman"/>
              <a:cs typeface="Times New Roman"/>
              <a:sym typeface="Times New Roman"/>
            </a:endParaRPr>
          </a:p>
        </p:txBody>
      </p:sp>
      <p:graphicFrame>
        <p:nvGraphicFramePr>
          <p:cNvPr id="155" name="Google Shape;155;p20"/>
          <p:cNvGraphicFramePr/>
          <p:nvPr/>
        </p:nvGraphicFramePr>
        <p:xfrm>
          <a:off x="1629150" y="2721525"/>
          <a:ext cx="9639900" cy="3718410"/>
        </p:xfrm>
        <a:graphic>
          <a:graphicData uri="http://schemas.openxmlformats.org/drawingml/2006/table">
            <a:tbl>
              <a:tblPr>
                <a:noFill/>
                <a:tableStyleId>{C7357A67-2F9F-451C-A81D-958E5640EF1A}</a:tableStyleId>
              </a:tblPr>
              <a:tblGrid>
                <a:gridCol w="3870675">
                  <a:extLst>
                    <a:ext uri="{9D8B030D-6E8A-4147-A177-3AD203B41FA5}">
                      <a16:colId xmlns:a16="http://schemas.microsoft.com/office/drawing/2014/main" val="20000"/>
                    </a:ext>
                  </a:extLst>
                </a:gridCol>
                <a:gridCol w="5769225">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b="1" u="none" strike="noStrike" cap="none">
                          <a:latin typeface="Times New Roman"/>
                          <a:ea typeface="Times New Roman"/>
                          <a:cs typeface="Times New Roman"/>
                          <a:sym typeface="Times New Roman"/>
                        </a:rPr>
                        <a:t>Project Duration</a:t>
                      </a:r>
                      <a:endParaRPr sz="2300" b="1"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300"/>
                        <a:buFont typeface="Arial"/>
                        <a:buNone/>
                      </a:pPr>
                      <a:r>
                        <a:rPr lang="en-US" sz="2300" b="1" u="none" strike="noStrike" cap="none">
                          <a:latin typeface="Times New Roman"/>
                          <a:ea typeface="Times New Roman"/>
                          <a:cs typeface="Times New Roman"/>
                          <a:sym typeface="Times New Roman"/>
                        </a:rPr>
                        <a:t>(in Weeks)</a:t>
                      </a:r>
                      <a:endParaRPr sz="23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US" sz="2300" b="1" u="none" strike="noStrike" cap="none">
                          <a:solidFill>
                            <a:srgbClr val="000000"/>
                          </a:solidFill>
                          <a:latin typeface="Times New Roman"/>
                          <a:ea typeface="Times New Roman"/>
                          <a:cs typeface="Times New Roman"/>
                          <a:sym typeface="Times New Roman"/>
                        </a:rPr>
                        <a:t>Activity Completed</a:t>
                      </a:r>
                      <a:endParaRPr sz="23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latin typeface="Times New Roman"/>
                          <a:ea typeface="Times New Roman"/>
                          <a:cs typeface="Times New Roman"/>
                          <a:sym typeface="Times New Roman"/>
                        </a:rPr>
                        <a:t>Week 1</a:t>
                      </a:r>
                      <a:endParaRPr sz="23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dirty="0">
                          <a:latin typeface="Times New Roman"/>
                          <a:ea typeface="Times New Roman"/>
                          <a:cs typeface="Times New Roman"/>
                          <a:sym typeface="Times New Roman"/>
                        </a:rPr>
                        <a:t>Selection Of Topic</a:t>
                      </a:r>
                      <a:endParaRPr sz="23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latin typeface="Times New Roman"/>
                          <a:ea typeface="Times New Roman"/>
                          <a:cs typeface="Times New Roman"/>
                          <a:sym typeface="Times New Roman"/>
                        </a:rPr>
                        <a:t>Week 2</a:t>
                      </a:r>
                      <a:endParaRPr sz="23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latin typeface="Times New Roman"/>
                          <a:ea typeface="Times New Roman"/>
                          <a:cs typeface="Times New Roman"/>
                          <a:sym typeface="Times New Roman"/>
                        </a:rPr>
                        <a:t>Topic Selection Presentation/ stage 1 presentation</a:t>
                      </a:r>
                      <a:endParaRPr sz="23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latin typeface="Times New Roman"/>
                          <a:ea typeface="Times New Roman"/>
                          <a:cs typeface="Times New Roman"/>
                          <a:sym typeface="Times New Roman"/>
                        </a:rPr>
                        <a:t>Week 3</a:t>
                      </a:r>
                      <a:endParaRPr sz="23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a:latin typeface="Times New Roman"/>
                          <a:ea typeface="Times New Roman"/>
                          <a:cs typeface="Times New Roman"/>
                          <a:sym typeface="Times New Roman"/>
                        </a:rPr>
                        <a:t>Conversation from pdf to text format for precise extraction</a:t>
                      </a:r>
                      <a:endParaRPr sz="23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2300"/>
                        <a:buFont typeface="Arial"/>
                        <a:buNone/>
                      </a:pPr>
                      <a:r>
                        <a:rPr lang="en-US" sz="2300" u="none" strike="noStrike" cap="none">
                          <a:solidFill>
                            <a:srgbClr val="000000"/>
                          </a:solidFill>
                          <a:latin typeface="Times New Roman"/>
                          <a:ea typeface="Times New Roman"/>
                          <a:cs typeface="Times New Roman"/>
                          <a:sym typeface="Times New Roman"/>
                        </a:rPr>
                        <a:t>Week 4</a:t>
                      </a:r>
                      <a:endParaRPr sz="23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300" dirty="0">
                          <a:latin typeface="Times New Roman"/>
                          <a:ea typeface="Times New Roman"/>
                          <a:cs typeface="Times New Roman"/>
                          <a:sym typeface="Times New Roman"/>
                        </a:rPr>
                        <a:t>Extraction of students name and seat number</a:t>
                      </a:r>
                      <a:endParaRPr sz="230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1205</Words>
  <Application>Microsoft Office PowerPoint</Application>
  <PresentationFormat>Widescreen</PresentationFormat>
  <Paragraphs>141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Patel</dc:creator>
  <cp:lastModifiedBy>Jay Patel</cp:lastModifiedBy>
  <cp:revision>16</cp:revision>
  <dcterms:modified xsi:type="dcterms:W3CDTF">2023-10-16T08:24:27Z</dcterms:modified>
</cp:coreProperties>
</file>