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3"/>
  </p:notesMasterIdLst>
  <p:sldIdLst>
    <p:sldId id="256" r:id="rId3"/>
    <p:sldId id="266" r:id="rId4"/>
    <p:sldId id="257" r:id="rId5"/>
    <p:sldId id="258" r:id="rId6"/>
    <p:sldId id="259" r:id="rId7"/>
    <p:sldId id="260" r:id="rId8"/>
    <p:sldId id="262" r:id="rId9"/>
    <p:sldId id="264" r:id="rId10"/>
    <p:sldId id="26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4840" autoAdjust="0"/>
  </p:normalViewPr>
  <p:slideViewPr>
    <p:cSldViewPr snapToGrid="0">
      <p:cViewPr varScale="1">
        <p:scale>
          <a:sx n="64" d="100"/>
          <a:sy n="64" d="100"/>
        </p:scale>
        <p:origin x="1397"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DC591-A859-4C31-BD59-1DC935724C08}"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93964-1A7D-4A20-BB74-80808C9E5DB0}" type="slidenum">
              <a:rPr lang="zh-CN" altLang="en-US" smtClean="0"/>
              <a:t>‹#›</a:t>
            </a:fld>
            <a:endParaRPr lang="zh-CN" altLang="en-US"/>
          </a:p>
        </p:txBody>
      </p:sp>
    </p:spTree>
    <p:extLst>
      <p:ext uri="{BB962C8B-B14F-4D97-AF65-F5344CB8AC3E}">
        <p14:creationId xmlns:p14="http://schemas.microsoft.com/office/powerpoint/2010/main" val="3495545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1</a:t>
            </a:fld>
            <a:endParaRPr lang="zh-CN" altLang="en-US"/>
          </a:p>
        </p:txBody>
      </p:sp>
    </p:spTree>
    <p:extLst>
      <p:ext uri="{BB962C8B-B14F-4D97-AF65-F5344CB8AC3E}">
        <p14:creationId xmlns:p14="http://schemas.microsoft.com/office/powerpoint/2010/main" val="3540633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2</a:t>
            </a:fld>
            <a:endParaRPr lang="zh-CN" altLang="en-US"/>
          </a:p>
        </p:txBody>
      </p:sp>
    </p:spTree>
    <p:extLst>
      <p:ext uri="{BB962C8B-B14F-4D97-AF65-F5344CB8AC3E}">
        <p14:creationId xmlns:p14="http://schemas.microsoft.com/office/powerpoint/2010/main" val="157101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3</a:t>
            </a:fld>
            <a:endParaRPr lang="zh-CN" altLang="en-US"/>
          </a:p>
        </p:txBody>
      </p:sp>
    </p:spTree>
    <p:extLst>
      <p:ext uri="{BB962C8B-B14F-4D97-AF65-F5344CB8AC3E}">
        <p14:creationId xmlns:p14="http://schemas.microsoft.com/office/powerpoint/2010/main" val="382045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Teach students in accordance with their aptitude. </a:t>
            </a:r>
          </a:p>
          <a:p>
            <a:r>
              <a:rPr lang="en-US" altLang="zh-CN" dirty="0"/>
              <a:t>Although teaching students in accordance with their aptitude is mentioned every day in our country, few people understand the true meaning of teaching in accordance with their aptitude. On the contrary, Western education is better in this aspect, and it is more suitable for the development of students and taps out their potential.</a:t>
            </a:r>
          </a:p>
          <a:p>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4</a:t>
            </a:fld>
            <a:endParaRPr lang="zh-CN" altLang="en-US"/>
          </a:p>
        </p:txBody>
      </p:sp>
    </p:spTree>
    <p:extLst>
      <p:ext uri="{BB962C8B-B14F-4D97-AF65-F5344CB8AC3E}">
        <p14:creationId xmlns:p14="http://schemas.microsoft.com/office/powerpoint/2010/main" val="72722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China’s basic education has a bunch of advantages. In recent years, foreign countries are also extracting from our education methods. Eastern and Western education have their own advantages and disadvantages, and they need complement each other.</a:t>
            </a:r>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5</a:t>
            </a:fld>
            <a:endParaRPr lang="zh-CN" altLang="en-US"/>
          </a:p>
        </p:txBody>
      </p:sp>
    </p:spTree>
    <p:extLst>
      <p:ext uri="{BB962C8B-B14F-4D97-AF65-F5344CB8AC3E}">
        <p14:creationId xmlns:p14="http://schemas.microsoft.com/office/powerpoint/2010/main" val="38625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any case, only when we connect the fundamentals of Eastern and Western traditional education can we comprehend the key cultural differences between the two traditions. Betray  own current situation based on two education systems.</a:t>
            </a:r>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6</a:t>
            </a:fld>
            <a:endParaRPr lang="zh-CN" altLang="en-US"/>
          </a:p>
        </p:txBody>
      </p:sp>
    </p:spTree>
    <p:extLst>
      <p:ext uri="{BB962C8B-B14F-4D97-AF65-F5344CB8AC3E}">
        <p14:creationId xmlns:p14="http://schemas.microsoft.com/office/powerpoint/2010/main" val="2670024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a:t>
            </a:r>
            <a:r>
              <a:rPr lang="en-US" altLang="zh-CN" dirty="0"/>
              <a:t> think everyone sits here must</a:t>
            </a:r>
          </a:p>
          <a:p>
            <a:r>
              <a:rPr lang="en-US" altLang="zh-CN" dirty="0"/>
              <a:t> have heavy pressure on learning when you were a child</a:t>
            </a:r>
            <a:r>
              <a:rPr lang="zh-CN" altLang="en-US" dirty="0"/>
              <a:t>，</a:t>
            </a:r>
            <a:r>
              <a:rPr lang="en-US" altLang="zh-CN" dirty="0"/>
              <a:t>such as endless homework and repeated mechanical </a:t>
            </a:r>
            <a:r>
              <a:rPr lang="en-US" altLang="zh-CN" dirty="0" err="1"/>
              <a:t>memoring</a:t>
            </a:r>
            <a:r>
              <a:rPr lang="en-US" altLang="zh-CN" dirty="0"/>
              <a:t> .</a:t>
            </a:r>
          </a:p>
          <a:p>
            <a:r>
              <a:rPr lang="en-US" altLang="zh-CN" dirty="0" err="1"/>
              <a:t>chinese</a:t>
            </a:r>
            <a:r>
              <a:rPr lang="en-US" altLang="zh-CN" dirty="0"/>
              <a:t> education is eager to instill knowledge into children</a:t>
            </a:r>
            <a:r>
              <a:rPr lang="zh-CN" altLang="en-US" dirty="0"/>
              <a:t>，</a:t>
            </a:r>
            <a:r>
              <a:rPr lang="en-US" altLang="zh-CN" dirty="0"/>
              <a:t>even during weekends</a:t>
            </a:r>
            <a:r>
              <a:rPr lang="zh-CN" altLang="en-US" dirty="0"/>
              <a:t>，</a:t>
            </a:r>
            <a:r>
              <a:rPr lang="en-US" altLang="zh-CN" dirty="0"/>
              <a:t>they still have to take part in</a:t>
            </a:r>
          </a:p>
          <a:p>
            <a:r>
              <a:rPr lang="en-US" altLang="zh-CN" dirty="0"/>
              <a:t>various remedial classes</a:t>
            </a:r>
            <a:r>
              <a:rPr lang="zh-CN" altLang="en-US" dirty="0"/>
              <a:t>，</a:t>
            </a:r>
            <a:r>
              <a:rPr lang="en-US" altLang="zh-CN" dirty="0"/>
              <a:t>so that students regard learning as a task that they have to finish</a:t>
            </a:r>
            <a:r>
              <a:rPr lang="zh-CN" altLang="en-US" dirty="0"/>
              <a:t>。</a:t>
            </a:r>
            <a:endParaRPr lang="en-US" altLang="zh-CN" dirty="0"/>
          </a:p>
          <a:p>
            <a:r>
              <a:rPr lang="en-US" altLang="zh-CN" dirty="0" err="1"/>
              <a:t>chinese</a:t>
            </a:r>
            <a:r>
              <a:rPr lang="en-US" altLang="zh-CN" dirty="0"/>
              <a:t> students have no questions</a:t>
            </a:r>
            <a:r>
              <a:rPr lang="zh-CN" altLang="en-US" dirty="0"/>
              <a:t>，</a:t>
            </a:r>
            <a:r>
              <a:rPr lang="en-US" altLang="zh-CN" dirty="0"/>
              <a:t>or they do not dare to put it because the atmosphere of class is serious.</a:t>
            </a:r>
          </a:p>
          <a:p>
            <a:r>
              <a:rPr lang="en-US" altLang="zh-CN" dirty="0"/>
              <a:t>on the contrary  western education is relaxed and </a:t>
            </a:r>
            <a:r>
              <a:rPr lang="en-US" altLang="zh-CN" dirty="0" err="1"/>
              <a:t>lively,students</a:t>
            </a:r>
            <a:r>
              <a:rPr lang="en-US" altLang="zh-CN" dirty="0"/>
              <a:t> would ask questions and discuss with teacher actively.</a:t>
            </a:r>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9</a:t>
            </a:fld>
            <a:endParaRPr lang="zh-CN" altLang="en-US"/>
          </a:p>
        </p:txBody>
      </p:sp>
    </p:spTree>
    <p:extLst>
      <p:ext uri="{BB962C8B-B14F-4D97-AF65-F5344CB8AC3E}">
        <p14:creationId xmlns:p14="http://schemas.microsoft.com/office/powerpoint/2010/main" val="1359060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593964-1A7D-4A20-BB74-80808C9E5DB0}" type="slidenum">
              <a:rPr lang="zh-CN" altLang="en-US" smtClean="0"/>
              <a:t>10</a:t>
            </a:fld>
            <a:endParaRPr lang="zh-CN" altLang="en-US"/>
          </a:p>
        </p:txBody>
      </p:sp>
    </p:spTree>
    <p:extLst>
      <p:ext uri="{BB962C8B-B14F-4D97-AF65-F5344CB8AC3E}">
        <p14:creationId xmlns:p14="http://schemas.microsoft.com/office/powerpoint/2010/main" val="106367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31882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145773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3902275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28304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88209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3642235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67320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127961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722218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380583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6673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739711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0121E6-C21C-4AA7-977C-881517C49638}" type="datetimeFigureOut">
              <a:rPr lang="zh-CN" altLang="en-US" smtClean="0"/>
              <a:t>2020/12/14</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109750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237771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28729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111698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142155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6F2C97-801E-4808-9FBA-9234777CE8F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0321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6F2C97-801E-4808-9FBA-9234777CE8F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4958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360378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70616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0121E6-C21C-4AA7-977C-881517C49638}"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267856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78312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0121E6-C21C-4AA7-977C-881517C49638}" type="datetimeFigureOut">
              <a:rPr lang="zh-CN" altLang="en-US" smtClean="0"/>
              <a:t>2020/12/14</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76F2C97-801E-4808-9FBA-9234777CE8F3}" type="slidenum">
              <a:rPr lang="zh-CN" altLang="en-US" smtClean="0"/>
              <a:t>‹#›</a:t>
            </a:fld>
            <a:endParaRPr lang="zh-CN" altLang="en-US"/>
          </a:p>
        </p:txBody>
      </p:sp>
    </p:spTree>
    <p:extLst>
      <p:ext uri="{BB962C8B-B14F-4D97-AF65-F5344CB8AC3E}">
        <p14:creationId xmlns:p14="http://schemas.microsoft.com/office/powerpoint/2010/main" val="18757494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9.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87998-2D54-40F0-B51F-AAF82E93A872}"/>
              </a:ext>
            </a:extLst>
          </p:cNvPr>
          <p:cNvSpPr>
            <a:spLocks noGrp="1"/>
          </p:cNvSpPr>
          <p:nvPr>
            <p:ph type="ctrTitle"/>
          </p:nvPr>
        </p:nvSpPr>
        <p:spPr>
          <a:xfrm>
            <a:off x="712177" y="1125416"/>
            <a:ext cx="11315700" cy="3791023"/>
          </a:xfrm>
        </p:spPr>
        <p:txBody>
          <a:bodyPr/>
          <a:lstStyle/>
          <a:p>
            <a:r>
              <a:rPr lang="en-US" altLang="zh-CN" dirty="0"/>
              <a:t>Analysis of </a:t>
            </a:r>
            <a:br>
              <a:rPr lang="en-US" altLang="zh-CN" dirty="0"/>
            </a:br>
            <a:r>
              <a:rPr lang="en-US" altLang="zh-CN" dirty="0"/>
              <a:t>Chinese and </a:t>
            </a:r>
            <a:br>
              <a:rPr lang="en-US" altLang="zh-CN" dirty="0"/>
            </a:br>
            <a:r>
              <a:rPr lang="en-US" altLang="zh-CN" dirty="0"/>
              <a:t>Western Education</a:t>
            </a:r>
            <a:endParaRPr lang="zh-CN" altLang="en-US" dirty="0"/>
          </a:p>
        </p:txBody>
      </p:sp>
      <p:sp>
        <p:nvSpPr>
          <p:cNvPr id="3" name="副标题 2">
            <a:extLst>
              <a:ext uri="{FF2B5EF4-FFF2-40B4-BE49-F238E27FC236}">
                <a16:creationId xmlns:a16="http://schemas.microsoft.com/office/drawing/2014/main" id="{A9C4E52F-3385-48A2-AE21-9344E4B58FE4}"/>
              </a:ext>
            </a:extLst>
          </p:cNvPr>
          <p:cNvSpPr>
            <a:spLocks noGrp="1"/>
          </p:cNvSpPr>
          <p:nvPr>
            <p:ph type="subTitle" idx="1"/>
          </p:nvPr>
        </p:nvSpPr>
        <p:spPr>
          <a:xfrm>
            <a:off x="911586" y="4846603"/>
            <a:ext cx="7891272" cy="1069848"/>
          </a:xfrm>
        </p:spPr>
        <p:txBody>
          <a:bodyPr>
            <a:normAutofit fontScale="55000" lnSpcReduction="20000"/>
          </a:bodyPr>
          <a:lstStyle/>
          <a:p>
            <a:r>
              <a:rPr lang="en-US" altLang="zh-CN" dirty="0"/>
              <a:t>20721997       </a:t>
            </a:r>
            <a:r>
              <a:rPr lang="zh-CN" altLang="en-US" dirty="0"/>
              <a:t>王思成</a:t>
            </a:r>
            <a:endParaRPr lang="en-US" altLang="zh-CN" dirty="0"/>
          </a:p>
          <a:p>
            <a:r>
              <a:rPr lang="en-US" altLang="zh-CN" dirty="0"/>
              <a:t>20722017       </a:t>
            </a:r>
            <a:r>
              <a:rPr lang="zh-CN" altLang="en-US" dirty="0"/>
              <a:t>吕良良</a:t>
            </a:r>
            <a:endParaRPr lang="en-US" altLang="zh-CN" dirty="0"/>
          </a:p>
          <a:p>
            <a:r>
              <a:rPr lang="en-US" altLang="zh-CN" dirty="0"/>
              <a:t>20722018	</a:t>
            </a:r>
            <a:r>
              <a:rPr lang="zh-CN" altLang="en-US" dirty="0"/>
              <a:t>张瑞</a:t>
            </a:r>
            <a:endParaRPr lang="en-US" altLang="zh-CN" dirty="0"/>
          </a:p>
          <a:p>
            <a:r>
              <a:rPr lang="en-US" altLang="zh-CN" dirty="0"/>
              <a:t>20722028	</a:t>
            </a:r>
            <a:r>
              <a:rPr lang="zh-CN" altLang="en-US" dirty="0"/>
              <a:t>刘镇</a:t>
            </a:r>
          </a:p>
        </p:txBody>
      </p:sp>
      <p:pic>
        <p:nvPicPr>
          <p:cNvPr id="4" name="图片 3">
            <a:extLst>
              <a:ext uri="{FF2B5EF4-FFF2-40B4-BE49-F238E27FC236}">
                <a16:creationId xmlns:a16="http://schemas.microsoft.com/office/drawing/2014/main" id="{BBC2C216-5F37-46B6-A305-1319516707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Tree>
    <p:extLst>
      <p:ext uri="{BB962C8B-B14F-4D97-AF65-F5344CB8AC3E}">
        <p14:creationId xmlns:p14="http://schemas.microsoft.com/office/powerpoint/2010/main" val="18239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C5DDD5B-2971-49CB-A997-C9D508BBE32B}"/>
              </a:ext>
            </a:extLst>
          </p:cNvPr>
          <p:cNvSpPr>
            <a:spLocks noGrp="1"/>
          </p:cNvSpPr>
          <p:nvPr>
            <p:ph type="title"/>
          </p:nvPr>
        </p:nvSpPr>
        <p:spPr>
          <a:xfrm>
            <a:off x="1435608" y="297449"/>
            <a:ext cx="10058400" cy="1609344"/>
          </a:xfrm>
        </p:spPr>
        <p:txBody>
          <a:bodyPr/>
          <a:lstStyle/>
          <a:p>
            <a:pPr algn="ctr"/>
            <a:r>
              <a:rPr lang="en-US" altLang="zh-CN" dirty="0"/>
              <a:t>view</a:t>
            </a:r>
            <a:endParaRPr lang="zh-CN" altLang="en-US" dirty="0"/>
          </a:p>
        </p:txBody>
      </p:sp>
      <p:sp>
        <p:nvSpPr>
          <p:cNvPr id="5" name="内容占位符 2">
            <a:extLst>
              <a:ext uri="{FF2B5EF4-FFF2-40B4-BE49-F238E27FC236}">
                <a16:creationId xmlns:a16="http://schemas.microsoft.com/office/drawing/2014/main" id="{0256A6C6-1BC1-4821-AEF5-A89F577A0342}"/>
              </a:ext>
            </a:extLst>
          </p:cNvPr>
          <p:cNvSpPr>
            <a:spLocks noGrp="1"/>
          </p:cNvSpPr>
          <p:nvPr>
            <p:ph idx="1"/>
          </p:nvPr>
        </p:nvSpPr>
        <p:spPr>
          <a:xfrm>
            <a:off x="1069848" y="1694688"/>
            <a:ext cx="10058400" cy="4477512"/>
          </a:xfrm>
        </p:spPr>
        <p:txBody>
          <a:bodyPr>
            <a:normAutofit/>
          </a:bodyPr>
          <a:lstStyle/>
          <a:p>
            <a:r>
              <a:rPr lang="en-US" altLang="zh-CN" sz="2800" dirty="0"/>
              <a:t>The differences in teaching </a:t>
            </a:r>
            <a:r>
              <a:rPr lang="zh-CN" altLang="en-US" sz="2800" dirty="0"/>
              <a:t>，</a:t>
            </a:r>
            <a:r>
              <a:rPr lang="en-US" altLang="zh-CN" sz="2800" dirty="0"/>
              <a:t>may result in the difference of abilities and habits.</a:t>
            </a:r>
          </a:p>
          <a:p>
            <a:pPr marL="0" indent="0">
              <a:buNone/>
            </a:pPr>
            <a:endParaRPr lang="en-US" altLang="zh-CN" sz="2400" dirty="0"/>
          </a:p>
          <a:p>
            <a:pPr marL="0" indent="0">
              <a:buNone/>
            </a:pPr>
            <a:r>
              <a:rPr lang="en-US" altLang="zh-CN" sz="2400" dirty="0"/>
              <a:t>  the autonomous learning ability</a:t>
            </a:r>
          </a:p>
          <a:p>
            <a:pPr marL="0" indent="0">
              <a:buNone/>
            </a:pPr>
            <a:r>
              <a:rPr lang="en-US" altLang="zh-CN" sz="2400" dirty="0"/>
              <a:t>   social skills and basic life skills</a:t>
            </a:r>
            <a:r>
              <a:rPr lang="zh-CN" altLang="en-US" dirty="0"/>
              <a:t>。</a:t>
            </a:r>
            <a:endParaRPr lang="en-US" altLang="zh-CN" dirty="0"/>
          </a:p>
          <a:p>
            <a:pPr marL="0" indent="0">
              <a:buNone/>
            </a:pPr>
            <a:r>
              <a:rPr lang="en-US" altLang="zh-CN" sz="2800" dirty="0"/>
              <a:t>Parents</a:t>
            </a:r>
            <a:r>
              <a:rPr lang="zh-CN" altLang="en-US" sz="2800" dirty="0"/>
              <a:t>：</a:t>
            </a:r>
            <a:r>
              <a:rPr lang="zh-CN" altLang="en-US" sz="2400" dirty="0"/>
              <a:t>“</a:t>
            </a:r>
            <a:r>
              <a:rPr lang="en-US" altLang="zh-CN" sz="2400" dirty="0"/>
              <a:t>what you need to do is just to improve your score</a:t>
            </a:r>
            <a:r>
              <a:rPr lang="zh-CN" altLang="en-US" dirty="0"/>
              <a:t>！</a:t>
            </a:r>
            <a:endParaRPr lang="en-US" altLang="zh-CN" dirty="0"/>
          </a:p>
          <a:p>
            <a:r>
              <a:rPr lang="en-US" altLang="zh-CN" dirty="0"/>
              <a:t>               </a:t>
            </a:r>
          </a:p>
        </p:txBody>
      </p:sp>
      <p:pic>
        <p:nvPicPr>
          <p:cNvPr id="6" name="图片 5">
            <a:extLst>
              <a:ext uri="{FF2B5EF4-FFF2-40B4-BE49-F238E27FC236}">
                <a16:creationId xmlns:a16="http://schemas.microsoft.com/office/drawing/2014/main" id="{52BF1EF5-A242-4A88-8E70-FD9B420E0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Tree>
    <p:extLst>
      <p:ext uri="{BB962C8B-B14F-4D97-AF65-F5344CB8AC3E}">
        <p14:creationId xmlns:p14="http://schemas.microsoft.com/office/powerpoint/2010/main" val="324354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28C6BE-0A85-48CD-8955-5668C23FA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pic>
        <p:nvPicPr>
          <p:cNvPr id="11" name="图片 10">
            <a:extLst>
              <a:ext uri="{FF2B5EF4-FFF2-40B4-BE49-F238E27FC236}">
                <a16:creationId xmlns:a16="http://schemas.microsoft.com/office/drawing/2014/main" id="{BB17065F-7077-4CEC-A4AB-BEA28B944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2987" y="3429000"/>
            <a:ext cx="4806025" cy="3075856"/>
          </a:xfrm>
          <a:prstGeom prst="rect">
            <a:avLst/>
          </a:prstGeom>
        </p:spPr>
      </p:pic>
      <p:pic>
        <p:nvPicPr>
          <p:cNvPr id="10" name="图片 9">
            <a:extLst>
              <a:ext uri="{FF2B5EF4-FFF2-40B4-BE49-F238E27FC236}">
                <a16:creationId xmlns:a16="http://schemas.microsoft.com/office/drawing/2014/main" id="{700618AF-E0CB-4CA1-B358-615188D197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7634" y="1101006"/>
            <a:ext cx="4008878" cy="2168525"/>
          </a:xfrm>
          <a:prstGeom prst="rect">
            <a:avLst/>
          </a:prstGeom>
        </p:spPr>
      </p:pic>
      <p:pic>
        <p:nvPicPr>
          <p:cNvPr id="12" name="图片 11">
            <a:extLst>
              <a:ext uri="{FF2B5EF4-FFF2-40B4-BE49-F238E27FC236}">
                <a16:creationId xmlns:a16="http://schemas.microsoft.com/office/drawing/2014/main" id="{3D833091-F79E-478F-8777-484D90310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488" y="1101007"/>
            <a:ext cx="3697507" cy="2168524"/>
          </a:xfrm>
          <a:prstGeom prst="rect">
            <a:avLst/>
          </a:prstGeom>
        </p:spPr>
      </p:pic>
      <p:sp>
        <p:nvSpPr>
          <p:cNvPr id="13" name="标题 1">
            <a:extLst>
              <a:ext uri="{FF2B5EF4-FFF2-40B4-BE49-F238E27FC236}">
                <a16:creationId xmlns:a16="http://schemas.microsoft.com/office/drawing/2014/main" id="{927456B1-260C-456F-8C36-18798A8FD301}"/>
              </a:ext>
            </a:extLst>
          </p:cNvPr>
          <p:cNvSpPr>
            <a:spLocks noGrp="1"/>
          </p:cNvSpPr>
          <p:nvPr>
            <p:ph type="title"/>
          </p:nvPr>
        </p:nvSpPr>
        <p:spPr>
          <a:xfrm>
            <a:off x="4084515" y="190642"/>
            <a:ext cx="4780084" cy="830629"/>
          </a:xfrm>
        </p:spPr>
        <p:txBody>
          <a:bodyPr>
            <a:normAutofit fontScale="90000"/>
          </a:bodyPr>
          <a:lstStyle/>
          <a:p>
            <a:r>
              <a:rPr lang="en-US" altLang="zh-CN" dirty="0"/>
              <a:t>Introduction</a:t>
            </a:r>
            <a:endParaRPr lang="zh-CN" altLang="en-US" dirty="0"/>
          </a:p>
        </p:txBody>
      </p:sp>
    </p:spTree>
    <p:extLst>
      <p:ext uri="{BB962C8B-B14F-4D97-AF65-F5344CB8AC3E}">
        <p14:creationId xmlns:p14="http://schemas.microsoft.com/office/powerpoint/2010/main" val="238204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80">
                                          <p:stCondLst>
                                            <p:cond delay="0"/>
                                          </p:stCondLst>
                                        </p:cTn>
                                        <p:tgtEl>
                                          <p:spTgt spid="11"/>
                                        </p:tgtEl>
                                      </p:cBhvr>
                                    </p:animEffect>
                                    <p:anim calcmode="lin" valueType="num">
                                      <p:cBhvr>
                                        <p:cTn id="1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3" dur="26">
                                          <p:stCondLst>
                                            <p:cond delay="650"/>
                                          </p:stCondLst>
                                        </p:cTn>
                                        <p:tgtEl>
                                          <p:spTgt spid="11"/>
                                        </p:tgtEl>
                                      </p:cBhvr>
                                      <p:to x="100000" y="60000"/>
                                    </p:animScale>
                                    <p:animScale>
                                      <p:cBhvr>
                                        <p:cTn id="24" dur="166" decel="50000">
                                          <p:stCondLst>
                                            <p:cond delay="676"/>
                                          </p:stCondLst>
                                        </p:cTn>
                                        <p:tgtEl>
                                          <p:spTgt spid="11"/>
                                        </p:tgtEl>
                                      </p:cBhvr>
                                      <p:to x="100000" y="100000"/>
                                    </p:animScale>
                                    <p:animScale>
                                      <p:cBhvr>
                                        <p:cTn id="25" dur="26">
                                          <p:stCondLst>
                                            <p:cond delay="1312"/>
                                          </p:stCondLst>
                                        </p:cTn>
                                        <p:tgtEl>
                                          <p:spTgt spid="11"/>
                                        </p:tgtEl>
                                      </p:cBhvr>
                                      <p:to x="100000" y="80000"/>
                                    </p:animScale>
                                    <p:animScale>
                                      <p:cBhvr>
                                        <p:cTn id="26" dur="166" decel="50000">
                                          <p:stCondLst>
                                            <p:cond delay="1338"/>
                                          </p:stCondLst>
                                        </p:cTn>
                                        <p:tgtEl>
                                          <p:spTgt spid="11"/>
                                        </p:tgtEl>
                                      </p:cBhvr>
                                      <p:to x="100000" y="100000"/>
                                    </p:animScale>
                                    <p:animScale>
                                      <p:cBhvr>
                                        <p:cTn id="27" dur="26">
                                          <p:stCondLst>
                                            <p:cond delay="1642"/>
                                          </p:stCondLst>
                                        </p:cTn>
                                        <p:tgtEl>
                                          <p:spTgt spid="11"/>
                                        </p:tgtEl>
                                      </p:cBhvr>
                                      <p:to x="100000" y="90000"/>
                                    </p:animScale>
                                    <p:animScale>
                                      <p:cBhvr>
                                        <p:cTn id="28" dur="166" decel="50000">
                                          <p:stCondLst>
                                            <p:cond delay="1668"/>
                                          </p:stCondLst>
                                        </p:cTn>
                                        <p:tgtEl>
                                          <p:spTgt spid="11"/>
                                        </p:tgtEl>
                                      </p:cBhvr>
                                      <p:to x="100000" y="100000"/>
                                    </p:animScale>
                                    <p:animScale>
                                      <p:cBhvr>
                                        <p:cTn id="29" dur="26">
                                          <p:stCondLst>
                                            <p:cond delay="1808"/>
                                          </p:stCondLst>
                                        </p:cTn>
                                        <p:tgtEl>
                                          <p:spTgt spid="11"/>
                                        </p:tgtEl>
                                      </p:cBhvr>
                                      <p:to x="100000" y="95000"/>
                                    </p:animScale>
                                    <p:animScale>
                                      <p:cBhvr>
                                        <p:cTn id="3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4DC11-589C-4180-B280-478A29D1BF71}"/>
              </a:ext>
            </a:extLst>
          </p:cNvPr>
          <p:cNvSpPr>
            <a:spLocks noGrp="1"/>
          </p:cNvSpPr>
          <p:nvPr>
            <p:ph type="title"/>
          </p:nvPr>
        </p:nvSpPr>
        <p:spPr>
          <a:xfrm>
            <a:off x="3068515" y="642937"/>
            <a:ext cx="4780084" cy="830629"/>
          </a:xfrm>
        </p:spPr>
        <p:txBody>
          <a:bodyPr>
            <a:normAutofit fontScale="90000"/>
          </a:bodyPr>
          <a:lstStyle/>
          <a:p>
            <a:r>
              <a:rPr lang="en-US" altLang="zh-CN" dirty="0"/>
              <a:t>catalog</a:t>
            </a:r>
            <a:endParaRPr lang="zh-CN" altLang="en-US" dirty="0"/>
          </a:p>
        </p:txBody>
      </p:sp>
      <p:pic>
        <p:nvPicPr>
          <p:cNvPr id="4" name="图片 3">
            <a:extLst>
              <a:ext uri="{FF2B5EF4-FFF2-40B4-BE49-F238E27FC236}">
                <a16:creationId xmlns:a16="http://schemas.microsoft.com/office/drawing/2014/main" id="{D228C6BE-0A85-48CD-8955-5668C23FA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
        <p:nvSpPr>
          <p:cNvPr id="9" name="标题 1">
            <a:extLst>
              <a:ext uri="{FF2B5EF4-FFF2-40B4-BE49-F238E27FC236}">
                <a16:creationId xmlns:a16="http://schemas.microsoft.com/office/drawing/2014/main" id="{AA32C7DA-92F9-4B5B-BF9E-D9B13B9B0B45}"/>
              </a:ext>
            </a:extLst>
          </p:cNvPr>
          <p:cNvSpPr txBox="1">
            <a:spLocks/>
          </p:cNvSpPr>
          <p:nvPr/>
        </p:nvSpPr>
        <p:spPr>
          <a:xfrm>
            <a:off x="1506416" y="2247991"/>
            <a:ext cx="6100884" cy="3557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571500" indent="-571500">
              <a:lnSpc>
                <a:spcPct val="150000"/>
              </a:lnSpc>
              <a:buFont typeface="Wingdings" panose="05000000000000000000" pitchFamily="2" charset="2"/>
              <a:buChar char="l"/>
            </a:pPr>
            <a:r>
              <a:rPr lang="en-US" altLang="zh-CN" sz="4400" dirty="0">
                <a:solidFill>
                  <a:srgbClr val="0070C0"/>
                </a:solidFill>
              </a:rPr>
              <a:t>EDUCATION IN school</a:t>
            </a:r>
          </a:p>
          <a:p>
            <a:pPr marL="571500" indent="-571500">
              <a:lnSpc>
                <a:spcPct val="150000"/>
              </a:lnSpc>
              <a:buFont typeface="Wingdings" panose="05000000000000000000" pitchFamily="2" charset="2"/>
              <a:buChar char="l"/>
            </a:pPr>
            <a:r>
              <a:rPr lang="en-US" altLang="zh-CN" sz="4400" dirty="0">
                <a:solidFill>
                  <a:srgbClr val="0070C0"/>
                </a:solidFill>
              </a:rPr>
              <a:t>The family education</a:t>
            </a:r>
          </a:p>
          <a:p>
            <a:pPr marL="571500" indent="-571500">
              <a:lnSpc>
                <a:spcPct val="150000"/>
              </a:lnSpc>
              <a:buFont typeface="Wingdings" panose="05000000000000000000" pitchFamily="2" charset="2"/>
              <a:buChar char="l"/>
            </a:pPr>
            <a:r>
              <a:rPr lang="en-US" altLang="zh-CN" sz="4400" dirty="0">
                <a:solidFill>
                  <a:srgbClr val="0070C0"/>
                </a:solidFill>
              </a:rPr>
              <a:t>teaching methods</a:t>
            </a:r>
          </a:p>
          <a:p>
            <a:pPr marL="571500" indent="-571500">
              <a:buFont typeface="Wingdings" panose="05000000000000000000" pitchFamily="2" charset="2"/>
              <a:buChar char="l"/>
            </a:pPr>
            <a:endParaRPr lang="en-US" altLang="zh-CN" sz="4400" dirty="0">
              <a:solidFill>
                <a:srgbClr val="0070C0"/>
              </a:solidFill>
            </a:endParaRPr>
          </a:p>
          <a:p>
            <a:pPr marL="571500" indent="-571500">
              <a:buFont typeface="Wingdings" panose="05000000000000000000" pitchFamily="2" charset="2"/>
              <a:buChar char="l"/>
            </a:pPr>
            <a:endParaRPr lang="zh-CN" altLang="en-US" sz="4400" dirty="0">
              <a:solidFill>
                <a:srgbClr val="0070C0"/>
              </a:solidFill>
            </a:endParaRPr>
          </a:p>
        </p:txBody>
      </p:sp>
      <p:pic>
        <p:nvPicPr>
          <p:cNvPr id="13" name="图片 12">
            <a:extLst>
              <a:ext uri="{FF2B5EF4-FFF2-40B4-BE49-F238E27FC236}">
                <a16:creationId xmlns:a16="http://schemas.microsoft.com/office/drawing/2014/main" id="{9525748A-9E33-4282-8D08-5E3CAFA987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5173" y="3225800"/>
            <a:ext cx="3733800" cy="2800350"/>
          </a:xfrm>
          <a:prstGeom prst="rect">
            <a:avLst/>
          </a:prstGeom>
        </p:spPr>
      </p:pic>
    </p:spTree>
    <p:extLst>
      <p:ext uri="{BB962C8B-B14F-4D97-AF65-F5344CB8AC3E}">
        <p14:creationId xmlns:p14="http://schemas.microsoft.com/office/powerpoint/2010/main" val="26032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F4BF0-9DF0-41D3-85D6-6E5408C0EEF5}"/>
              </a:ext>
            </a:extLst>
          </p:cNvPr>
          <p:cNvSpPr>
            <a:spLocks noGrp="1"/>
          </p:cNvSpPr>
          <p:nvPr>
            <p:ph type="title"/>
          </p:nvPr>
        </p:nvSpPr>
        <p:spPr/>
        <p:txBody>
          <a:bodyPr/>
          <a:lstStyle/>
          <a:p>
            <a:r>
              <a:rPr lang="en-US" altLang="zh-CN" dirty="0"/>
              <a:t>Difference: the aspect of school</a:t>
            </a:r>
            <a:endParaRPr lang="zh-CN" altLang="en-US" dirty="0"/>
          </a:p>
        </p:txBody>
      </p:sp>
      <p:sp>
        <p:nvSpPr>
          <p:cNvPr id="3" name="内容占位符 2">
            <a:extLst>
              <a:ext uri="{FF2B5EF4-FFF2-40B4-BE49-F238E27FC236}">
                <a16:creationId xmlns:a16="http://schemas.microsoft.com/office/drawing/2014/main" id="{68672433-B4D9-4DB8-8642-E4393E27A6A1}"/>
              </a:ext>
            </a:extLst>
          </p:cNvPr>
          <p:cNvSpPr>
            <a:spLocks noGrp="1"/>
          </p:cNvSpPr>
          <p:nvPr>
            <p:ph idx="1"/>
          </p:nvPr>
        </p:nvSpPr>
        <p:spPr>
          <a:xfrm>
            <a:off x="1069848" y="1931831"/>
            <a:ext cx="10058400" cy="4240369"/>
          </a:xfrm>
        </p:spPr>
        <p:txBody>
          <a:bodyPr>
            <a:normAutofit/>
          </a:bodyPr>
          <a:lstStyle/>
          <a:p>
            <a:r>
              <a:rPr lang="en-US" altLang="zh-CN" dirty="0">
                <a:highlight>
                  <a:srgbClr val="00FFFF"/>
                </a:highlight>
              </a:rPr>
              <a:t>West</a:t>
            </a:r>
          </a:p>
          <a:p>
            <a:r>
              <a:rPr lang="en-US" altLang="zh-CN" dirty="0"/>
              <a:t>Their education is all-round. Western basic education allows students to have greater freedom of choice on the basis of meeting the most basic requirements. </a:t>
            </a:r>
          </a:p>
          <a:p>
            <a:r>
              <a:rPr lang="en-US" altLang="zh-CN" dirty="0"/>
              <a:t>For instance, if a student is not interested in physics, chemistry or biology and feels extremely rough, he can select more basic level on those, and learn more courses of interest that he is good at. </a:t>
            </a:r>
          </a:p>
          <a:p>
            <a:endParaRPr lang="en-US" altLang="zh-CN" dirty="0"/>
          </a:p>
          <a:p>
            <a:r>
              <a:rPr lang="en-US" altLang="zh-CN" dirty="0">
                <a:highlight>
                  <a:srgbClr val="00FF00"/>
                </a:highlight>
              </a:rPr>
              <a:t>Advantage:</a:t>
            </a:r>
          </a:p>
          <a:p>
            <a:r>
              <a:rPr lang="en-US" altLang="zh-CN" dirty="0"/>
              <a:t>Suppose that you take only one of physics, chemistry, and biology, you can meet equally the requirements for graduation from high school . Finally , you enter a top university and have identical opportunity to become an "elite".</a:t>
            </a:r>
            <a:endParaRPr lang="zh-CN" altLang="en-US" dirty="0"/>
          </a:p>
        </p:txBody>
      </p:sp>
      <p:pic>
        <p:nvPicPr>
          <p:cNvPr id="4" name="图片 3">
            <a:extLst>
              <a:ext uri="{FF2B5EF4-FFF2-40B4-BE49-F238E27FC236}">
                <a16:creationId xmlns:a16="http://schemas.microsoft.com/office/drawing/2014/main" id="{2EEFE7C9-159B-4C08-8048-ADB389D499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Tree>
    <p:extLst>
      <p:ext uri="{BB962C8B-B14F-4D97-AF65-F5344CB8AC3E}">
        <p14:creationId xmlns:p14="http://schemas.microsoft.com/office/powerpoint/2010/main" val="411650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692A5-9FFC-459E-B40B-5E7C5D56C6ED}"/>
              </a:ext>
            </a:extLst>
          </p:cNvPr>
          <p:cNvSpPr>
            <a:spLocks noGrp="1"/>
          </p:cNvSpPr>
          <p:nvPr>
            <p:ph type="title"/>
          </p:nvPr>
        </p:nvSpPr>
        <p:spPr>
          <a:xfrm>
            <a:off x="838200" y="365126"/>
            <a:ext cx="9774115" cy="971306"/>
          </a:xfrm>
        </p:spPr>
        <p:txBody>
          <a:bodyPr/>
          <a:lstStyle/>
          <a:p>
            <a:r>
              <a:rPr lang="en-US" altLang="zh-CN" dirty="0"/>
              <a:t>the aspect of school</a:t>
            </a:r>
            <a:endParaRPr lang="zh-CN" altLang="en-US" dirty="0"/>
          </a:p>
        </p:txBody>
      </p:sp>
      <p:sp>
        <p:nvSpPr>
          <p:cNvPr id="3" name="内容占位符 2">
            <a:extLst>
              <a:ext uri="{FF2B5EF4-FFF2-40B4-BE49-F238E27FC236}">
                <a16:creationId xmlns:a16="http://schemas.microsoft.com/office/drawing/2014/main" id="{CE81FF45-CD1F-4260-A4E7-3B08DAA5837E}"/>
              </a:ext>
            </a:extLst>
          </p:cNvPr>
          <p:cNvSpPr>
            <a:spLocks noGrp="1"/>
          </p:cNvSpPr>
          <p:nvPr>
            <p:ph idx="1"/>
          </p:nvPr>
        </p:nvSpPr>
        <p:spPr>
          <a:xfrm>
            <a:off x="838200" y="1336432"/>
            <a:ext cx="10515600" cy="4840531"/>
          </a:xfrm>
        </p:spPr>
        <p:txBody>
          <a:bodyPr>
            <a:normAutofit/>
          </a:bodyPr>
          <a:lstStyle/>
          <a:p>
            <a:r>
              <a:rPr lang="en-US" altLang="zh-CN" dirty="0">
                <a:solidFill>
                  <a:srgbClr val="FF0000"/>
                </a:solidFill>
                <a:highlight>
                  <a:srgbClr val="FFFF00"/>
                </a:highlight>
              </a:rPr>
              <a:t>China</a:t>
            </a:r>
          </a:p>
          <a:p>
            <a:r>
              <a:rPr lang="en-US" altLang="zh-CN" dirty="0"/>
              <a:t>Chinese education is an "elite" education, which eliminates those who cannot learn profound knowledge. Chinese education requires that all subjects of mathematics, physics and chemistry are comprehensive. If you grasp better, you stand out certainly. </a:t>
            </a:r>
          </a:p>
          <a:p>
            <a:r>
              <a:rPr lang="en-US" altLang="zh-CN" dirty="0"/>
              <a:t>However, poor mastery of any subject may have a fatal impact on the future of life.</a:t>
            </a:r>
          </a:p>
          <a:p>
            <a:endParaRPr lang="en-US" altLang="zh-CN" dirty="0"/>
          </a:p>
          <a:p>
            <a:r>
              <a:rPr lang="en-US" altLang="zh-CN" dirty="0">
                <a:highlight>
                  <a:srgbClr val="00FF00"/>
                </a:highlight>
              </a:rPr>
              <a:t>Ideal:</a:t>
            </a:r>
          </a:p>
          <a:p>
            <a:r>
              <a:rPr lang="en-US" altLang="zh-CN" dirty="0"/>
              <a:t>Not only do you pay attention to your child's academic performance, but also care about the cultivation of the child's ability, so that he can adapt to various environments from an early age. Let children have independent thinking so as to adapt to various changes in society</a:t>
            </a:r>
            <a:endParaRPr lang="zh-CN" altLang="en-US" dirty="0"/>
          </a:p>
        </p:txBody>
      </p:sp>
      <p:pic>
        <p:nvPicPr>
          <p:cNvPr id="4" name="图片 3">
            <a:extLst>
              <a:ext uri="{FF2B5EF4-FFF2-40B4-BE49-F238E27FC236}">
                <a16:creationId xmlns:a16="http://schemas.microsoft.com/office/drawing/2014/main" id="{1D1A7C13-6BA7-4873-A923-99D42728A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8627" y="0"/>
            <a:ext cx="2199927" cy="861144"/>
          </a:xfrm>
          <a:prstGeom prst="rect">
            <a:avLst/>
          </a:prstGeom>
        </p:spPr>
      </p:pic>
    </p:spTree>
    <p:extLst>
      <p:ext uri="{BB962C8B-B14F-4D97-AF65-F5344CB8AC3E}">
        <p14:creationId xmlns:p14="http://schemas.microsoft.com/office/powerpoint/2010/main" val="80268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E1C8-98C0-4845-AAC1-4A16B3EF0105}"/>
              </a:ext>
            </a:extLst>
          </p:cNvPr>
          <p:cNvSpPr>
            <a:spLocks noGrp="1"/>
          </p:cNvSpPr>
          <p:nvPr>
            <p:ph type="title"/>
          </p:nvPr>
        </p:nvSpPr>
        <p:spPr/>
        <p:txBody>
          <a:bodyPr/>
          <a:lstStyle/>
          <a:p>
            <a:pPr algn="ctr"/>
            <a:r>
              <a:rPr lang="en-US" altLang="zh-CN" dirty="0"/>
              <a:t>view</a:t>
            </a:r>
            <a:endParaRPr lang="zh-CN" altLang="en-US" dirty="0"/>
          </a:p>
        </p:txBody>
      </p:sp>
      <p:sp>
        <p:nvSpPr>
          <p:cNvPr id="3" name="内容占位符 2">
            <a:extLst>
              <a:ext uri="{FF2B5EF4-FFF2-40B4-BE49-F238E27FC236}">
                <a16:creationId xmlns:a16="http://schemas.microsoft.com/office/drawing/2014/main" id="{95898A03-8CCC-4B8A-9DD6-81666AFB6AE6}"/>
              </a:ext>
            </a:extLst>
          </p:cNvPr>
          <p:cNvSpPr>
            <a:spLocks noGrp="1"/>
          </p:cNvSpPr>
          <p:nvPr>
            <p:ph idx="1"/>
          </p:nvPr>
        </p:nvSpPr>
        <p:spPr/>
        <p:txBody>
          <a:bodyPr/>
          <a:lstStyle/>
          <a:p>
            <a:r>
              <a:rPr lang="en-US" altLang="zh-CN" dirty="0"/>
              <a:t>Western-style innovations have never been suitable for us, and those are also suitable for our education reform. Any copying of Western educational models will not work. </a:t>
            </a:r>
          </a:p>
          <a:p>
            <a:endParaRPr lang="en-US" altLang="zh-CN" dirty="0"/>
          </a:p>
          <a:p>
            <a:r>
              <a:rPr lang="en-US" altLang="zh-CN" dirty="0"/>
              <a:t>If the educational models of the East and the West are organically combined, they will be Chinese. Let me use the best core of the western education model and being gradually on the way of China.</a:t>
            </a:r>
          </a:p>
        </p:txBody>
      </p:sp>
      <p:pic>
        <p:nvPicPr>
          <p:cNvPr id="4" name="图片 3">
            <a:extLst>
              <a:ext uri="{FF2B5EF4-FFF2-40B4-BE49-F238E27FC236}">
                <a16:creationId xmlns:a16="http://schemas.microsoft.com/office/drawing/2014/main" id="{CFE9E54E-9EFD-40A9-9755-58E3AF6421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26628"/>
            <a:ext cx="2199927" cy="861144"/>
          </a:xfrm>
          <a:prstGeom prst="rect">
            <a:avLst/>
          </a:prstGeom>
        </p:spPr>
      </p:pic>
    </p:spTree>
    <p:extLst>
      <p:ext uri="{BB962C8B-B14F-4D97-AF65-F5344CB8AC3E}">
        <p14:creationId xmlns:p14="http://schemas.microsoft.com/office/powerpoint/2010/main" val="275511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F4BF0-9DF0-41D3-85D6-6E5408C0EEF5}"/>
              </a:ext>
            </a:extLst>
          </p:cNvPr>
          <p:cNvSpPr>
            <a:spLocks noGrp="1"/>
          </p:cNvSpPr>
          <p:nvPr>
            <p:ph type="title"/>
          </p:nvPr>
        </p:nvSpPr>
        <p:spPr/>
        <p:txBody>
          <a:bodyPr/>
          <a:lstStyle/>
          <a:p>
            <a:r>
              <a:rPr lang="en-US" altLang="zh-CN" dirty="0"/>
              <a:t>Difference: the aspect of FAMILY</a:t>
            </a:r>
            <a:endParaRPr lang="zh-CN" altLang="en-US" dirty="0"/>
          </a:p>
        </p:txBody>
      </p:sp>
      <p:sp>
        <p:nvSpPr>
          <p:cNvPr id="3" name="内容占位符 2">
            <a:extLst>
              <a:ext uri="{FF2B5EF4-FFF2-40B4-BE49-F238E27FC236}">
                <a16:creationId xmlns:a16="http://schemas.microsoft.com/office/drawing/2014/main" id="{68672433-B4D9-4DB8-8642-E4393E27A6A1}"/>
              </a:ext>
            </a:extLst>
          </p:cNvPr>
          <p:cNvSpPr>
            <a:spLocks noGrp="1"/>
          </p:cNvSpPr>
          <p:nvPr>
            <p:ph idx="1"/>
          </p:nvPr>
        </p:nvSpPr>
        <p:spPr/>
        <p:txBody>
          <a:bodyPr>
            <a:normAutofit/>
          </a:bodyPr>
          <a:lstStyle/>
          <a:p>
            <a:r>
              <a:rPr lang="en-US" altLang="zh-CN" dirty="0">
                <a:highlight>
                  <a:srgbClr val="FFFF00"/>
                </a:highlight>
              </a:rPr>
              <a:t>West</a:t>
            </a:r>
          </a:p>
          <a:p>
            <a:r>
              <a:rPr lang="en-US" altLang="zh-CN" dirty="0"/>
              <a:t>In the West, parents pay more attention to the cultivation of their children's interests and hobbies when they are young, pay more attention to the healthy growth of their children, and pay less attention to the paper results of exams.</a:t>
            </a:r>
          </a:p>
          <a:p>
            <a:r>
              <a:rPr lang="en-US" altLang="zh-CN" dirty="0">
                <a:highlight>
                  <a:srgbClr val="FFFF00"/>
                </a:highlight>
              </a:rPr>
              <a:t>China</a:t>
            </a:r>
          </a:p>
          <a:p>
            <a:r>
              <a:rPr lang="en-US" altLang="zh-CN" dirty="0"/>
              <a:t>When I was a kid, I used to hear that after good study, you make a lot of money. I think this sentence to a certain extent reflects the many family learning utility is too strong, too much emphasis on learning, and too little attention to the development of the child itself interest, for example, when we face the university entrance exam to college don't know what they like.</a:t>
            </a:r>
          </a:p>
        </p:txBody>
      </p:sp>
      <p:pic>
        <p:nvPicPr>
          <p:cNvPr id="4" name="图片 3">
            <a:extLst>
              <a:ext uri="{FF2B5EF4-FFF2-40B4-BE49-F238E27FC236}">
                <a16:creationId xmlns:a16="http://schemas.microsoft.com/office/drawing/2014/main" id="{2EEFE7C9-159B-4C08-8048-ADB389D49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Tree>
    <p:extLst>
      <p:ext uri="{BB962C8B-B14F-4D97-AF65-F5344CB8AC3E}">
        <p14:creationId xmlns:p14="http://schemas.microsoft.com/office/powerpoint/2010/main" val="255382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E1C8-98C0-4845-AAC1-4A16B3EF0105}"/>
              </a:ext>
            </a:extLst>
          </p:cNvPr>
          <p:cNvSpPr>
            <a:spLocks noGrp="1"/>
          </p:cNvSpPr>
          <p:nvPr>
            <p:ph type="title"/>
          </p:nvPr>
        </p:nvSpPr>
        <p:spPr/>
        <p:txBody>
          <a:bodyPr/>
          <a:lstStyle/>
          <a:p>
            <a:pPr algn="ctr"/>
            <a:r>
              <a:rPr lang="en-US" altLang="zh-CN" dirty="0"/>
              <a:t>view</a:t>
            </a:r>
            <a:endParaRPr lang="zh-CN" altLang="en-US" dirty="0"/>
          </a:p>
        </p:txBody>
      </p:sp>
      <p:sp>
        <p:nvSpPr>
          <p:cNvPr id="3" name="内容占位符 2">
            <a:extLst>
              <a:ext uri="{FF2B5EF4-FFF2-40B4-BE49-F238E27FC236}">
                <a16:creationId xmlns:a16="http://schemas.microsoft.com/office/drawing/2014/main" id="{95898A03-8CCC-4B8A-9DD6-81666AFB6AE6}"/>
              </a:ext>
            </a:extLst>
          </p:cNvPr>
          <p:cNvSpPr>
            <a:spLocks noGrp="1"/>
          </p:cNvSpPr>
          <p:nvPr>
            <p:ph idx="1"/>
          </p:nvPr>
        </p:nvSpPr>
        <p:spPr/>
        <p:txBody>
          <a:bodyPr/>
          <a:lstStyle/>
          <a:p>
            <a:r>
              <a:rPr lang="en-US" altLang="zh-CN" dirty="0"/>
              <a:t>I think the possible reason behind is: 1. The difference in the level of national economic development, when life is facing difficulties, and what to talk about the cultivation of interest. 2. China's large population more competitive, the corresponding spent on interest training time is reduced.</a:t>
            </a:r>
          </a:p>
        </p:txBody>
      </p:sp>
      <p:pic>
        <p:nvPicPr>
          <p:cNvPr id="4" name="图片 3">
            <a:extLst>
              <a:ext uri="{FF2B5EF4-FFF2-40B4-BE49-F238E27FC236}">
                <a16:creationId xmlns:a16="http://schemas.microsoft.com/office/drawing/2014/main" id="{CFE9E54E-9EFD-40A9-9755-58E3AF642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Tree>
    <p:extLst>
      <p:ext uri="{BB962C8B-B14F-4D97-AF65-F5344CB8AC3E}">
        <p14:creationId xmlns:p14="http://schemas.microsoft.com/office/powerpoint/2010/main" val="425557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3AAA6C-1B09-4E2D-8341-A3092B41B147}"/>
              </a:ext>
            </a:extLst>
          </p:cNvPr>
          <p:cNvSpPr>
            <a:spLocks noGrp="1"/>
          </p:cNvSpPr>
          <p:nvPr>
            <p:ph type="title"/>
          </p:nvPr>
        </p:nvSpPr>
        <p:spPr>
          <a:xfrm>
            <a:off x="1355462" y="343162"/>
            <a:ext cx="9650511" cy="1203781"/>
          </a:xfrm>
        </p:spPr>
        <p:txBody>
          <a:bodyPr>
            <a:normAutofit fontScale="90000"/>
          </a:bodyPr>
          <a:lstStyle/>
          <a:p>
            <a:r>
              <a:rPr lang="en-US" altLang="zh-CN" dirty="0"/>
              <a:t>Difference: the aspect of teaching methods</a:t>
            </a:r>
            <a:endParaRPr lang="zh-CN" altLang="en-US" dirty="0"/>
          </a:p>
        </p:txBody>
      </p:sp>
      <p:sp>
        <p:nvSpPr>
          <p:cNvPr id="5" name="内容占位符 2">
            <a:extLst>
              <a:ext uri="{FF2B5EF4-FFF2-40B4-BE49-F238E27FC236}">
                <a16:creationId xmlns:a16="http://schemas.microsoft.com/office/drawing/2014/main" id="{2B71CE3D-8C11-45DF-A8D5-24790DBA3B2C}"/>
              </a:ext>
            </a:extLst>
          </p:cNvPr>
          <p:cNvSpPr>
            <a:spLocks noGrp="1"/>
          </p:cNvSpPr>
          <p:nvPr>
            <p:ph idx="1"/>
          </p:nvPr>
        </p:nvSpPr>
        <p:spPr>
          <a:xfrm>
            <a:off x="1066800" y="1669587"/>
            <a:ext cx="10058400" cy="4050792"/>
          </a:xfrm>
        </p:spPr>
        <p:txBody>
          <a:bodyPr>
            <a:normAutofit/>
          </a:bodyPr>
          <a:lstStyle/>
          <a:p>
            <a:endParaRPr lang="en-US" altLang="zh-CN" dirty="0"/>
          </a:p>
          <a:p>
            <a:endParaRPr lang="en-US" altLang="zh-CN" dirty="0"/>
          </a:p>
          <a:p>
            <a:r>
              <a:rPr lang="en-US" altLang="zh-CN" dirty="0">
                <a:highlight>
                  <a:srgbClr val="FFFF00"/>
                </a:highlight>
              </a:rPr>
              <a:t>China  </a:t>
            </a:r>
            <a:r>
              <a:rPr lang="en-US" altLang="zh-CN" dirty="0"/>
              <a:t>                                                                            </a:t>
            </a:r>
            <a:r>
              <a:rPr lang="en-US" altLang="zh-CN" dirty="0">
                <a:highlight>
                  <a:srgbClr val="FFFF00"/>
                </a:highlight>
              </a:rPr>
              <a:t>west</a:t>
            </a:r>
          </a:p>
          <a:p>
            <a:r>
              <a:rPr lang="en-US" altLang="zh-CN" dirty="0"/>
              <a:t>have heavy pressure on learning                            class atmosphere is relaxed  </a:t>
            </a:r>
          </a:p>
          <a:p>
            <a:r>
              <a:rPr lang="en-US" altLang="zh-CN" dirty="0"/>
              <a:t>endless homework                                                     and lively</a:t>
            </a:r>
            <a:r>
              <a:rPr lang="zh-CN" altLang="en-US" dirty="0"/>
              <a:t>。</a:t>
            </a:r>
            <a:endParaRPr lang="en-US" altLang="zh-CN" dirty="0"/>
          </a:p>
          <a:p>
            <a:r>
              <a:rPr lang="en-US" altLang="zh-CN" dirty="0"/>
              <a:t> repeated mechanical </a:t>
            </a:r>
            <a:r>
              <a:rPr lang="en-US" altLang="zh-CN" dirty="0" err="1"/>
              <a:t>memoring</a:t>
            </a:r>
            <a:r>
              <a:rPr lang="en-US" altLang="zh-CN" dirty="0"/>
              <a:t>                            </a:t>
            </a:r>
          </a:p>
          <a:p>
            <a:r>
              <a:rPr lang="en-US" altLang="zh-CN" dirty="0"/>
              <a:t>Endless tutoring</a:t>
            </a:r>
            <a:r>
              <a:rPr lang="zh-CN" altLang="en-US" dirty="0"/>
              <a:t>；                                                      </a:t>
            </a:r>
            <a:endParaRPr lang="en-US" altLang="zh-CN" dirty="0"/>
          </a:p>
        </p:txBody>
      </p:sp>
      <p:pic>
        <p:nvPicPr>
          <p:cNvPr id="6" name="图片 5">
            <a:extLst>
              <a:ext uri="{FF2B5EF4-FFF2-40B4-BE49-F238E27FC236}">
                <a16:creationId xmlns:a16="http://schemas.microsoft.com/office/drawing/2014/main" id="{E6F6F90C-2443-436F-9356-17D13CC0BD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073" y="0"/>
            <a:ext cx="2199927" cy="861144"/>
          </a:xfrm>
          <a:prstGeom prst="rect">
            <a:avLst/>
          </a:prstGeom>
        </p:spPr>
      </p:pic>
    </p:spTree>
    <p:extLst>
      <p:ext uri="{BB962C8B-B14F-4D97-AF65-F5344CB8AC3E}">
        <p14:creationId xmlns:p14="http://schemas.microsoft.com/office/powerpoint/2010/main" val="201091809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305</TotalTime>
  <Words>858</Words>
  <Application>Microsoft Office PowerPoint</Application>
  <PresentationFormat>宽屏</PresentationFormat>
  <Paragraphs>68</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等线</vt:lpstr>
      <vt:lpstr>Calibri</vt:lpstr>
      <vt:lpstr>Calibri Light</vt:lpstr>
      <vt:lpstr>Rockwell</vt:lpstr>
      <vt:lpstr>Rockwell Condensed</vt:lpstr>
      <vt:lpstr>Wingdings</vt:lpstr>
      <vt:lpstr>Wingdings 2</vt:lpstr>
      <vt:lpstr>HDOfficeLightV0</vt:lpstr>
      <vt:lpstr>木材纹理</vt:lpstr>
      <vt:lpstr>Analysis of  Chinese and  Western Education</vt:lpstr>
      <vt:lpstr>Introduction</vt:lpstr>
      <vt:lpstr>catalog</vt:lpstr>
      <vt:lpstr>Difference: the aspect of school</vt:lpstr>
      <vt:lpstr>the aspect of school</vt:lpstr>
      <vt:lpstr>view</vt:lpstr>
      <vt:lpstr>Difference: the aspect of FAMILY</vt:lpstr>
      <vt:lpstr>view</vt:lpstr>
      <vt:lpstr>Difference: the aspect of teaching methods</vt:lpstr>
      <vt:lpst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Chinese and Western Education</dc:title>
  <dc:creator>Administrator</dc:creator>
  <cp:lastModifiedBy>Jay Zhen</cp:lastModifiedBy>
  <cp:revision>54</cp:revision>
  <dcterms:created xsi:type="dcterms:W3CDTF">2020-12-08T14:24:32Z</dcterms:created>
  <dcterms:modified xsi:type="dcterms:W3CDTF">2020-12-14T04:15:09Z</dcterms:modified>
</cp:coreProperties>
</file>