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9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0676-FEFE-4DFD-8963-485CE2E104A9}" type="datetimeFigureOut">
              <a:rPr lang="de-AT" smtClean="0"/>
              <a:t>24.08.2020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617F1-8C76-45F2-BF3F-81B1D1C02B7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62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0676-FEFE-4DFD-8963-485CE2E104A9}" type="datetimeFigureOut">
              <a:rPr lang="de-AT" smtClean="0"/>
              <a:t>24.08.2020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617F1-8C76-45F2-BF3F-81B1D1C02B7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487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0676-FEFE-4DFD-8963-485CE2E104A9}" type="datetimeFigureOut">
              <a:rPr lang="de-AT" smtClean="0"/>
              <a:t>24.08.2020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617F1-8C76-45F2-BF3F-81B1D1C02B7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030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0676-FEFE-4DFD-8963-485CE2E104A9}" type="datetimeFigureOut">
              <a:rPr lang="de-AT" smtClean="0"/>
              <a:t>24.08.2020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617F1-8C76-45F2-BF3F-81B1D1C02B7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949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0676-FEFE-4DFD-8963-485CE2E104A9}" type="datetimeFigureOut">
              <a:rPr lang="de-AT" smtClean="0"/>
              <a:t>24.08.2020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617F1-8C76-45F2-BF3F-81B1D1C02B7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016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0676-FEFE-4DFD-8963-485CE2E104A9}" type="datetimeFigureOut">
              <a:rPr lang="de-AT" smtClean="0"/>
              <a:t>24.08.2020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617F1-8C76-45F2-BF3F-81B1D1C02B7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2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0676-FEFE-4DFD-8963-485CE2E104A9}" type="datetimeFigureOut">
              <a:rPr lang="de-AT" smtClean="0"/>
              <a:t>24.08.2020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617F1-8C76-45F2-BF3F-81B1D1C02B7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99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0676-FEFE-4DFD-8963-485CE2E104A9}" type="datetimeFigureOut">
              <a:rPr lang="de-AT" smtClean="0"/>
              <a:t>24.08.2020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617F1-8C76-45F2-BF3F-81B1D1C02B7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597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0676-FEFE-4DFD-8963-485CE2E104A9}" type="datetimeFigureOut">
              <a:rPr lang="de-AT" smtClean="0"/>
              <a:t>24.08.2020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617F1-8C76-45F2-BF3F-81B1D1C02B7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070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0676-FEFE-4DFD-8963-485CE2E104A9}" type="datetimeFigureOut">
              <a:rPr lang="de-AT" smtClean="0"/>
              <a:t>24.08.2020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617F1-8C76-45F2-BF3F-81B1D1C02B7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985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0676-FEFE-4DFD-8963-485CE2E104A9}" type="datetimeFigureOut">
              <a:rPr lang="de-AT" smtClean="0"/>
              <a:t>24.08.2020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617F1-8C76-45F2-BF3F-81B1D1C02B7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571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F0676-FEFE-4DFD-8963-485CE2E104A9}" type="datetimeFigureOut">
              <a:rPr lang="de-AT" smtClean="0"/>
              <a:t>24.08.2020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617F1-8C76-45F2-BF3F-81B1D1C02B7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639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1.jpe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38897" y="47057"/>
            <a:ext cx="7933038" cy="63043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Oval 1"/>
          <p:cNvSpPr/>
          <p:nvPr/>
        </p:nvSpPr>
        <p:spPr>
          <a:xfrm>
            <a:off x="4912392" y="762895"/>
            <a:ext cx="875763" cy="96333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TextBox 2"/>
          <p:cNvSpPr txBox="1"/>
          <p:nvPr/>
        </p:nvSpPr>
        <p:spPr>
          <a:xfrm>
            <a:off x="4971435" y="950369"/>
            <a:ext cx="73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Data</a:t>
            </a:r>
            <a:endParaRPr lang="de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561451" y="55295"/>
            <a:ext cx="656822" cy="61818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Oval 4"/>
          <p:cNvSpPr/>
          <p:nvPr/>
        </p:nvSpPr>
        <p:spPr>
          <a:xfrm>
            <a:off x="6132416" y="755573"/>
            <a:ext cx="656822" cy="61818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Oval 5"/>
          <p:cNvSpPr/>
          <p:nvPr/>
        </p:nvSpPr>
        <p:spPr>
          <a:xfrm>
            <a:off x="6141006" y="1514777"/>
            <a:ext cx="656822" cy="6181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Box 6"/>
          <p:cNvSpPr txBox="1"/>
          <p:nvPr/>
        </p:nvSpPr>
        <p:spPr>
          <a:xfrm>
            <a:off x="5638133" y="261007"/>
            <a:ext cx="489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</a:t>
            </a:r>
            <a:endParaRPr lang="de-AT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51737" y="919757"/>
            <a:ext cx="658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Invalid</a:t>
            </a:r>
            <a:endParaRPr lang="de-AT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38858" y="1719080"/>
            <a:ext cx="658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  <a:endParaRPr lang="de-AT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Half Frame 9"/>
          <p:cNvSpPr/>
          <p:nvPr/>
        </p:nvSpPr>
        <p:spPr>
          <a:xfrm rot="5400000">
            <a:off x="6073266" y="394611"/>
            <a:ext cx="504666" cy="270456"/>
          </a:xfrm>
          <a:prstGeom prst="halfFram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99278" y="1383127"/>
            <a:ext cx="90146" cy="11591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tangle 13"/>
          <p:cNvSpPr/>
          <p:nvPr/>
        </p:nvSpPr>
        <p:spPr>
          <a:xfrm>
            <a:off x="2936383" y="2343955"/>
            <a:ext cx="5100034" cy="12621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ound Diagonal Corner Rectangle 14"/>
          <p:cNvSpPr/>
          <p:nvPr/>
        </p:nvSpPr>
        <p:spPr>
          <a:xfrm>
            <a:off x="4198511" y="2484793"/>
            <a:ext cx="2575775" cy="334845"/>
          </a:xfrm>
          <a:prstGeom prst="round2Diag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TextBox 15"/>
          <p:cNvSpPr txBox="1"/>
          <p:nvPr/>
        </p:nvSpPr>
        <p:spPr>
          <a:xfrm>
            <a:off x="4546244" y="2518794"/>
            <a:ext cx="2395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Editors like Eclipse, Ride</a:t>
            </a:r>
            <a:endParaRPr lang="de-AT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70478" y="2975020"/>
            <a:ext cx="3631843" cy="3348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TextBox 18"/>
          <p:cNvSpPr txBox="1"/>
          <p:nvPr/>
        </p:nvSpPr>
        <p:spPr>
          <a:xfrm>
            <a:off x="4672886" y="2993169"/>
            <a:ext cx="239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Robot Framework</a:t>
            </a:r>
            <a:endParaRPr lang="de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Left Arrow 19"/>
          <p:cNvSpPr/>
          <p:nvPr/>
        </p:nvSpPr>
        <p:spPr>
          <a:xfrm>
            <a:off x="2189408" y="3070443"/>
            <a:ext cx="1468191" cy="149276"/>
          </a:xfrm>
          <a:prstGeom prst="lef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054" y="2815510"/>
            <a:ext cx="752475" cy="79057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146219" y="2536309"/>
            <a:ext cx="1803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Reports</a:t>
            </a:r>
            <a:endParaRPr lang="de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49261" y="3812146"/>
            <a:ext cx="5087156" cy="13780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4" name="Rounded Rectangle 23"/>
          <p:cNvSpPr/>
          <p:nvPr/>
        </p:nvSpPr>
        <p:spPr>
          <a:xfrm>
            <a:off x="3915177" y="3940935"/>
            <a:ext cx="3153180" cy="29621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5" name="TextBox 24"/>
          <p:cNvSpPr txBox="1"/>
          <p:nvPr/>
        </p:nvSpPr>
        <p:spPr>
          <a:xfrm>
            <a:off x="4930459" y="3946203"/>
            <a:ext cx="2395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Libraries</a:t>
            </a:r>
            <a:endParaRPr lang="de-AT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78050" y="4453704"/>
            <a:ext cx="1468193" cy="59481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7" name="TextBox 26"/>
          <p:cNvSpPr txBox="1"/>
          <p:nvPr/>
        </p:nvSpPr>
        <p:spPr>
          <a:xfrm>
            <a:off x="3258355" y="4631052"/>
            <a:ext cx="1133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Tools</a:t>
            </a:r>
            <a:endParaRPr lang="de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Frame 27"/>
          <p:cNvSpPr/>
          <p:nvPr/>
        </p:nvSpPr>
        <p:spPr>
          <a:xfrm>
            <a:off x="643945" y="4250031"/>
            <a:ext cx="1596980" cy="937773"/>
          </a:xfrm>
          <a:prstGeom prst="fram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31" name="Left-Right Arrow 30"/>
          <p:cNvSpPr/>
          <p:nvPr/>
        </p:nvSpPr>
        <p:spPr>
          <a:xfrm>
            <a:off x="2253804" y="4676221"/>
            <a:ext cx="824247" cy="122258"/>
          </a:xfrm>
          <a:prstGeom prst="left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2" name="TextBox 31"/>
          <p:cNvSpPr txBox="1"/>
          <p:nvPr/>
        </p:nvSpPr>
        <p:spPr>
          <a:xfrm>
            <a:off x="875763" y="4476504"/>
            <a:ext cx="115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Automated Scripts</a:t>
            </a:r>
            <a:endParaRPr lang="de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59992" y="5316830"/>
            <a:ext cx="5087156" cy="93815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4" name="TextBox 33"/>
          <p:cNvSpPr txBox="1"/>
          <p:nvPr/>
        </p:nvSpPr>
        <p:spPr>
          <a:xfrm>
            <a:off x="2934239" y="5414516"/>
            <a:ext cx="2225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Under Test</a:t>
            </a:r>
            <a:endParaRPr lang="de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708" y="5490630"/>
            <a:ext cx="1047750" cy="5905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</p:pic>
      <p:sp>
        <p:nvSpPr>
          <p:cNvPr id="36" name="Left-Right Arrow 35"/>
          <p:cNvSpPr/>
          <p:nvPr/>
        </p:nvSpPr>
        <p:spPr>
          <a:xfrm rot="16200000">
            <a:off x="5025968" y="1965493"/>
            <a:ext cx="619852" cy="127350"/>
          </a:xfrm>
          <a:prstGeom prst="left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" name="Flowchart: Delay 28"/>
          <p:cNvSpPr/>
          <p:nvPr/>
        </p:nvSpPr>
        <p:spPr>
          <a:xfrm rot="10800000">
            <a:off x="8896865" y="1062681"/>
            <a:ext cx="2652584" cy="3262184"/>
          </a:xfrm>
          <a:prstGeom prst="flowChartDelay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7" name="TextBox 36"/>
          <p:cNvSpPr txBox="1"/>
          <p:nvPr/>
        </p:nvSpPr>
        <p:spPr>
          <a:xfrm>
            <a:off x="527222" y="261007"/>
            <a:ext cx="3387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ACCELERATOR</a:t>
            </a:r>
            <a:endParaRPr lang="de-AT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434062" y="2331309"/>
            <a:ext cx="1860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GTF BUILD MANAGER</a:t>
            </a:r>
            <a:endParaRPr lang="de-A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Left Arrow 38"/>
          <p:cNvSpPr/>
          <p:nvPr/>
        </p:nvSpPr>
        <p:spPr>
          <a:xfrm>
            <a:off x="8171935" y="1573427"/>
            <a:ext cx="1052546" cy="152807"/>
          </a:xfrm>
          <a:prstGeom prst="lef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17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31" y="4250593"/>
            <a:ext cx="6284514" cy="2468790"/>
          </a:xfrm>
          <a:prstGeom prst="rect">
            <a:avLst/>
          </a:prstGeom>
        </p:spPr>
      </p:pic>
      <p:sp>
        <p:nvSpPr>
          <p:cNvPr id="2" name="AutoShape 2" descr="data:image/jpeg;base64,/9j/4AAQSkZJRgABAQAAAQABAAD/2wCEAAkGBxISERISEhIVEBUXFRgVFxUYGBUWFRUVFRcXGBYYFxYYHSggGBolHRYVITEhJSkrMC4uFx8zODMtNygtLisBCgoKDg0OGhAQGi8mICUtLSstKystLS8rLS0tLS0tLy0tLS0tLS0tLS0tLS0tLS0tLS0tLS0tLS0tLS0tLS0tLf/AABEIAOEA4QMBEQACEQEDEQH/xAAcAAEAAQUBAQAAAAAAAAAAAAAABgECAwQFBwj/xABAEAACAQIEBAMFBgMGBgMAAAABAgADEQQFEiEGMUFRE2FxIjKBkaEHFEJSsdEjYsFygpKi4fAVM0NzsvEkU9L/xAAaAQEAAgMBAAAAAAAAAAAAAAAAAQIDBAUG/8QANREAAgICAAUBBwIEBgMAAAAAAAECAwQRBRIhMVFBEyIyYXGRoRSBM0JSwQYjsdHh8GKi8f/aAAwDAQACEQMRAD8A9xgCAIAgCAIAgCAIAgCAIAgCAIAgCAIAgCAIAgCAIAgCAIAgCAIAgCAIAgCAIAgCAIAgCAIAgCAIAgCAIAgCAIAgCAIAgCAIAgCAIAgCAIAgCAIAgCAIAgCAIAgCAIAgCAIAgCAIAgCAIAgCAIAgCAIAgCAIAgCAIAgCAUJghtLuaVfOMOnvVkB7agT8hM0aLZdoswTyqYfFJGu/EmFH/Vv6Kx/pMiw7n/KYnxHHX8xReJcKf+p/lf8AaHhXL+UquJY7/mNmjnGHblVT4m36zHLHtj3izNHMol2mjdVgdwbzE1o2FJPsVkEiAIAgCAIAgCAIAgCAIAgCAIAgCAIAgCAIBz80zmjhxeo2/RRux+HT4zPTj2WvUUa9+VXSveZE8fxnVbakopDufaf9h9Z1auFwXWb2ca7i05dILRy6gxFdS7Mao7F1J+CX/QTZXsKpcqWv2/uab9vcuZvf7mk6ldmBU9iLfSbEZKfws1ZRcejCNv8AX5byZLoVQDyWiDJrlNbIZnw+LdN0Yr6EiYp0xl0ki8LZw6xbR3MDxVVXZ7VR57N8x+00reHwfw9Do08Xuh0n1X5JJl2d0a1gG0t+Vtj8O85tuNZX3R2cfiFN/RPT8M6U1zeEAQBAEAQBAEAQBAEAQBAEAQBAEAsrVVRSzEKo3JOwElJt6REpKK2yMYzO6uILJhVKoG0NVJ03b8q9SfT1uJvRx4VJStfXvpHOsybLW41Lp5OXhuEKzuDVKpcEki7tcW53I53O9zNyXEYQjqtGlHhtk5bmzu4PhDDIBqBqHuSwHyBmlZxG6fZ6N6vhlEe62dGlkmGUgihTuOR0g2+c15ZFslpyZsxxKYvaii7EZajm7LT7D+GpNu12vKxtlHs39yZ0Rl3S+xxanBlPciowJvzVbb9gLWm6uJTXRo58uEQfVSMb8Frp2qEtbsLE9PT5yy4nPfVdCj4PHl6S6nOw/DGKABKUr391iT5b227TYnnUt6Tf7GpDhmQuul+5vNwrUKqf4SN1Ht6T8jNdZ6Ta6tGw+FylFPomc7F8N4lDtTVx/Ix2/wARBm3DPqkura+qNK3hd8X0W/oaWIwlWkR4lNkJ5djbsRcTNC2uxe7LZp241tb96LR2Mn4kdLLU1Ovnuw9D19Jp5GFGXWLSZ0MPiVlfu2JtflEvwuJSoodGDA9f98pyZwlB6kj0VVsLY80HtGaVMggCAIAgCAIAgCAIAgCAIAgFGa25gGtWoJUtrUOAbgMLgEcjblfzmRNx7GGWpdwuDTUWIub36WF+dgNr7c+chyZMYRNqUMogCAIAgCAIAgCAUMEPRiKoTyUlvTe362vLbkinLW/ByMwRcIfFpqVU++BbR5XXmPVeXnNmvmv9xvr6eTn3qGI/aQWk++u32OrgMalZA6G4+oPYzXsrlXLlkb1F8Loc8H0NiUMwgCAIAgCAIAgCAIAgCAUJgGi9fUfLp+8zRjowylszUzKsgzAypZMqDILpl0gsWVagUXYgC4G/cmwHqSQJKWyG0u5fIJEAQBAOXnee0sMp1HU/RBbVvyJ/KPMzYx8ad8tR+5qZWZXjx3Lv4IU/GmKJJBRR0Gm4HxvcztrhVOuuzgS4vkN7WvsUrcW4lkZSVIcEE2sR3AsfTnfnEeG1KW16ES4pfKDi/U7fCeXOcOayuNZDeHsLU97Me1zbtNDOsiruTXRd/mdDh1EvYOxS6vt8iL4/NK1QgVX8TSTa4WwvztYeU6tGPVFbgtbOJkZFtj1Y96NrJc9ag9wAVNta9/MdjMeThq1fP0L4ebPGltdn3R6NRxaNTFQMNBFwSbC083YvZtqXTR7CqasipR6pmumdYZmCLXpsxNrBgd+23Wav6ujm5edbNj2Fmt8rN+bJiEAQBAEAQBAEAQBAOfmWI/APU/0EyQj6mOcvQw0jMpjNmm0owZlaUaBeDILJhibbWv58oLb8GsuC1Mr1GNQruo5Ip7hep8yT1taW59LSKcm2pS/4N2YzOIAgCAa2Ky+lUIL01exvuP178h8peFk4fC9GKdNc+slshPEGV0i2Jp0aeh6YSsOzKwIcKOnQ27zsYmRZHklN7T2jh5mNW3ONa01pkRV7gj4j+v0/SdtrTTOGux2Mk4gehSr0+asp091qHYEeVrk+gmjlYSusjJd/X6G/iZsqa5Q9H2+px/FuDc3PP17+vf5ze5En0NHuWivJcCNGjndZ6iqiFjY2CAk3vz2+N55f/EWDB1/qG9Ndz0PBMixT9guz7Eu+z/hFhapU5XBPbb8K9/MzxWPjSy7FLWoL18nsZTWLBx3uT/B6fPTHKEAQBAEAQBAEAQDBjcSKdNnO+kXt1J6AeZNh8ZaMeZ6KylyrZwqF+bHUSSSfMm5t2HYdBabOvBrm0jDlfftGhs2FaVaBmRpRokyhpVobLgZUsmVvBOyt5BbZW8FtlbyCdi8DZpZvmtPDUzUqG3QDqzdAJmoondPlgjDkZEKYc0meZ4etVxVave1V6qH2AxXZWVhp2t7IXYGeishDHrh6affR5mErMiyb7trts5rYVkb+J/D7hgwNuRsCL95t+2jOPudfoarqlB+90NapYEjUNj/N+0zRk9b0U5TH4gH4h/m//MOXTsWUTJhcE9VtKb72vZvptufITj8S43ThrUusn2iu51MDhN2U9rpH1b7HoHDfBi0wHrDf8p94/wBo9B/KPjPIW/qOIT9plPUfSC7fuerphRhQ5MddfWXr+xM6agAACwGwA5CbqiorSMLbb2y6SQIAgCAIAgCAIAgHG4hYk0kHu6i7+ekewP8AEQf7kz0a6sw3b6I1UmUxmZO/WCDMrSGgZQ0rokyq0o0DIGkaBdqldE7K3jROzg4/i3DoyJTZazM1vZZQige8WfkLDpNuvBtnFya0l/3ojUszq4SUU9s3ssz/AA+Idko1NbKLnZgLXtcEix59JjtxbaknNa2Zqsqu1tQe9EO404sYsaFBnp6SRUaxRiegW/tAee17zr8N4dFr2liT8HK4hny37OtteSJ4zH1KoDVKjVCCQCxJsCByvy5Tr1UQqk1BaOVZZOxbm9nW4Xar4WKejUFFqSrU1WBvbVdSx2AsOX+s0eIKHta1NbT6a/ubmHzqE3B6a67OBjsxqVWL1HZ2N9ySbXN7C/Ib8hOhXXXVHlgtGpOUrHzSezA7lmAUFibGw3JNt/reYLcmumDlZLSXky1UTtlywW2yW8O8C1atnr+wvbv+/wCnrPKZnGr8ncMVcsf6n/ZHosThNVPvZHvP+ldv3Z6NleT0cOAKai9rauv+g8hOZTiQrfO+sn3b7nUndKS5eyXouxkzPM6OHVWrOKYeolJSb71KjBUUW7k/DcnYTbMRtCAXQBAEAQBAEAQBAEAj+Y1dVVvL2flz+t5tVrUTXm9swqZcoZVMAyq0EGVWlWiTIGldAvDSNAuDyNAr4kcpJCOOqtOjZhhUc1NjVcEqCLbKoOzEDnty6zr8Nrla9OxrXou5yc9xr6qG9+pEuH8waniKZFTwlLrr9oqpUG5v3HOdjNpjOl7W2l08nMxrHCxNPS9Tq8aZhRxVamcN/EezK5AsDa2nc25DVvy85pcPjPGhL2vReht5rhfNez6sx4bhvZDVr0wpIY21EWUFnAe2m+m/XpFnEdt8kXvsIYK6c0i7OM+waYWph8Nc67XNjz1A7lvja2w6TWqqudqtufYz2WVKt11epy8k4XxGJIuDTU9x7R9B09TNTN4/XB+zx1zy/CM+Jwac1z3e7H8s9Q4e4To4YA6dTdzue/8Av6ThSjbfL2mRLb8ei/Y7cFCmPJUtL8v9yRTOlrsQcXNOJqNA0ybujVDSaotilJgL2c357j69pIPM+LcwrlszwVeozqzCrhqpt/CrqPGw6AjYKyppHmp7mAehUeLqHg5dVqal++6ERrewtR6ZcK7HkSRpA5kn1IAkNSoFBZjYAXJPQCVlJRTbJSbekYcAxZS5BGo6gDzC2AW/mQL/ABmKhuSc36/6FrEk9L0NmZyggCAIAgCAIBBsvzFXaorMq1BUe6X9qxYspsd91IM6c6XFJrto50LVJtPudIGYjKXgwC8GAZA8gFweNAv8SRokeJI0C1q0A4nFirUwtQML2GoEkAKQDZr+U2cOxwuTRr5cFKppnlGu24cA9xqB/SellZvujz6h8zcybOGwzl1ZT7JFrsBcjYmy72mnkxVq0zYok63srgcuxGKA3JB0gM2q1hfZBb2vQTk5vGcbEfKusvC7nSxOF5GSuZ9I+X2PQOGeBEp2ep73drF/gOSfUzz99+ZnP/NfLD+lf3O3TjY2J/DXNLy/7E5w2GSmLItv1PqesyVUwqWooSnKT2zBmObUKBQVqqUi7aUDGxYkgbDtuLnkL7zKVI1xBxXUwmOSm4HgFAxsDqsxILX8ip2HT4WAx8OYWlUfMMG9npM4qrbqlUXDKfIeGQYBHaWRuMccvxQNSlWw7UkqAblKZL0ql+jJYr5XA5WuBNOFMh+5YGlQxL063gszq5WypdmZSNV7EBjv5yspKK2yUm3pG/SBxBDsCtEG6qedQ9GYfl6gdec04qWRLml0guy8/N/I2G1UtL4vPg6s3jWEAQBAEAQBALXOx9IRDPEM2zALmPiLYaHUE9DYBXJ+Fx8J66inmxOV+qPN3WayeZHolCurqGUhgb2I3BsSNj8JwpRcXpnXjJSW0ZQ0qSV8Te0aGy7XIJK+JIBQ1pGySxsRIbJ0YKmKldggvFmdPXvSoNqpqpaqwNgdPTVexXfl1PpOniVxq96zu+xzsqx2e7Dsu5FsDgKtY+wu35jsvz6/C8nO4xj4q9+XXwu5XD4Xfkv3F08vsTzh7gUCzVd+vtDr5J/Vr+k83fnZud0X+XD/ANmegpwcTE6v35fhEvy6vhaddsLTdTXVNbLzcJ7IBY9PeXbz5SKMSun4V18vuXtyJ2d+3j0O5TabJhI/knHOFxmJrYSkzpUQEKzqFFQrcPoB3upHJgL87EAyARfgrB/8TwOKw2Ldnr0sQ1qrHU6OVAvv01K4K8rbbbWA5VTH1aWKwuGxyanouaLMd1q4atZASfxAAtZvnYgwCX8M8N4jCZg5Ht4fwyockX0kgqtueoFbdrb9bQCXZhj6VFddRgvO3c9wPpMVlqh09X2S7stGDl9PPoeZcS8VviSVS6Uwfn5/7+Hc9rh/BZTkrstfNQ8fX5nD4jxhRi6sZ/WX+x6Jww18Hhv+0g+SgTSyoqN00vLOhhNvHg34OpNc2hAEAQBAEAQCyr7ptzsf0kx7kS7M+cd23vcnc353J358957yDSikeRkts9O4UqXwdHpYEfJiJ5zNWr5HaxXupGrxPxIMOPDSzVT3vZARzNuvYTJh4btfNLsY8nJVa0u5CcFnFWm9KqXapoYmzMxBBABG522J38517ceEouKWtnNhdKMlJs9Ow+MV0V1NwwDD0M8zZFwk4s70JKSTRVq8xtl9Ee4i4oGHIRV8SoRcDewBNhfvex2E2sbG9quZvSNbIyPZ9Eupy834trUggNFVZk1G7XsbkW0g+Q5mZKsSubb5uiMdmTOOlo4P3/G4sFQxKHY8lT5gXPoL+kxZOZhYXWT6+O7LY+Ll5fSK6eeyJfw3wVUFNlqH2Xtq1DY23ACczz62v2nByM3LzpJwXs4+fU7dGFi4kdTfPLx6E2y/KKVEDStz+Y8/h2+EijCrqfN3fl9y92XOxcvZeF2OJh8/rf8AGKuBqBBS+7irRIB1MfZ1aiT/ANwWH5JuGscriD/42fYDEclxNNsM/bUCQvxLPRH92QDV4pzTMMrx33tqj4vBVSEZNgKQv7gUWVXFyVf8Xusb2MAi4ykYrMsYcDV01bDHYR1Ng2oq7pv7rXqHnyKEHYmASH7HM3Z8xxyOvhvWU1nSxAWrTq2qCx3U6qzbdLW6QD0/N8gw2Kam1ekKhpm6k369Db3l5Gx22gHO4h4uo4caVId+QtuAf6n6dyJSqN2VP2eNHb9X/KibZV48ee968L1Z5fm2c1cS5aoxt2v+v7cp63hvBqsT/Ml703/M/wC3g8vxDitmT7kfdh4X9/JhpUzbfYbbnbv8/hOnKa30OQ0z2jhhbYPDf9pD81Bnist7um/mz2mEtY8PodOa5tCAIAgCAIAgCAfOebUvDr1k5aatRf8AC5E9zjz5qov5I8ndHVjXzJdwBjb0qlIn3W1D0YAbfEfWcriUP8yMvJv4MvccSFVsRdiTZtzuRYnfra286kekUc+XWTLTUBAGk3JI2PX2e4lXJr1JUdndyXiVteHpEhKYGi1veuCFJN+9py8rHjyyn6m/j3vmjH0JTUxo7zhtnVSOLnmX/elFtnX3W9eh6kenKY1xavEem979F3Mj4bZkraWvmzeyT7PGcipiWLnu9z8kJ3/vG3lNWzOzMrpWvZx/JsV4WLj9bHzy/BPcuyajRA0KCR+I7n4dh6SlOFXW+Z9ZeX1ZktypzXL2XhG/pm4axysLxDhamJfCU6oesgJZQDYaSAy6rWLAncDlv2gEW48TwMyyrG8h4hw7n+V9hf8Au1Kp+EgF/wBsGFb7nTxCD28NXp1R89P/AJFD8JIJQ4pYmh7SipSq0wSp3DI4B/QwDy7J8loZZnSq2Np0kCF0V9Wtlqhk8N3sEUglSCTc+ztcwSeqPicPh9dUhKbVLM7KFD1CAACxHvbAC52ExWXRh09fRLuXhVKfX08+hB+IuPWq3p0dk5XB5+p/F+n9qdLD4Hflanke7H+n1f1NDK4tTj+7R70v6vRfQiiVNTgsNRJG7Ek/S09bVjQor5K1pL0R5m7IndPnm9v5lVqnpZfQAH585l5F6ms2Xgk+ZJlXpFNNnu2Ao6KVNPyoq/IATwlkuabfzPdVR5YRXyNiUMggCAIAgCAIAgHhf2mYTwcwq9BUC1R/eFm/zK09Twu7moS8dDz+fXq1vycDL80ehrambFlKegbqPMEAzZuhGzSZgrk4dUY820LU/hsGVlVxY306hcqfMG+3pMddrcfeLWVpS6GicRYA9j+37Sk7V6kxgdLJ8ixNZlKoUFwbsCCbHovM/pOHm8ax6k4RfNLwup1cXhN9mpNcq8s9Jyjg5g71KjsNZ1EE+g2UbDYAXNztODOWXlJKXuR+Xc7UIY2O2170vwSYUsNhKZqMVpqLXqNz3IUb+pAmWjCqq6pdfLKW5VlnRvp4OsJtmsRbOeNqShUwYGPrO5RadMkgFQGZiQDdbMNxsd99jYDBwzxua2I+6YvDnCV/wg6rMbX0kMLqSNxzB+VwJDS4ewy4l8WKS+O3Oobkiy6bqDspI2JAuYBwPtSwYr5XVdCGNJlrKwII9htLkEdlZ/lAOjUojMcstfT95ww9oi4V3S4Nuul7H4QDYyjLhhMLSotU1ikgTW1luF2G19u3wkSnGC3J6JjGUnqKPKOOcfTw2aU8dh/4treNT56wAKdRCD+alsAeovIg5Tjz8rUfRv1Jkoxlycyb9UvQnWb8A0MVRWrgK5w6uq1Ep7vhXVgCpFO96Yta2ggC/umZsa32FvtYpb+Zivr9rX7Nt6PPM2yrEYNtOKpGiL2FQHVQY9NNUCwPk2k+U9XicXpt92Xuv8fc87k8Ntr6x6oso8x8/lvOnLrE5muoEkozrcN4TxcVh6feoCf7K+030UzRzrPZ0Tl8tGxiV+0vjH5nuE8Se0EAQBAEAQBAEA5+c5xSwya6h3PuqPeY+Q/rNfIyYUR3L7Gaiid0tRPFPtAzh8U61mAAW6BR0Um436m/6zLwHikp2yhPpvsY+M8PUKozj6dyJ4cNUOmmpc9gCT8bcp6W/NrqW5ySOBVjTseoJskOUcEYmsRq/hjsNz8T7o+s4V/H1J8uPFyfn0OxVwVxXNfJRXj1J7kfAdCjYsNTd+bf4jy+AnPshlZPW+el4RvVvHx/4MNvyyV4bDIgsihf1PqZmqx66l7iMdl87H7zOFxnxBUwQwzqmpGq2qtzsoF9I/mIuQf5D3mYwnO4xxlPMMC4wgbFFK6AhNQKn82i13WzW+N/wwCn2W5nia/i+LXDpTVKYpEe2tvde/YgMDe5JHS24k0Mci5Tm61yv/x64bcC+jWR4gA/lbS1vytYQC37QcfQxWKwBwVRa1cNbUm9vaRqYJ7g6z5C94B6XnmWricPWoElRUQrqHNT0PnY2268oINHhzh9MFhPuxqGsntFi4UL7fvALyCXubEnmd5DaitslJt6RpZ/xlh8MCAdbDko+m3/AKHnKUq/Kly40d/+T7f8k2yqoW7pa+Xqea53xViMUTuaa9ADvb16fC3xnpMH/D1cGrL3zy+fZfRHFyuMWSXJUuWP5f7kfxWF1IQOfMeo5ft8Z2czEjbQ4a+hzcbJddql9z0r7DuIPFw1TBOfbw51IDz8FyTb+42pfIFJ4aUXF6Z6pNNbR6XWpK6lWUOpFipAIIPQg8xIJPOOLeBsHRU1qOJpZdz9iqw+7N5AMQaZ/sG38pm7jcQuo6J7XhmpkYVV3ddfKPPMLiAzOu3sm2tbtSe/Wm9hrHwE9Ph58cldE013PO5mE8d9XtM9E+y7L9VWrXtsi+Gp7s1i3pYAf4pzeN3ajGvz1N3g9O5uzx0PSZ509AIAgCAIAgCAIB5bnGU4vEYh3qXBuQBYkBQdgOlp5m+nItsbcWzv02UVwWpIyUOC1YWq2IPMHf6D95nx+HZEZKW+X/UxX51EouOuY72X5FQogBUFh0sAv+EbTpRwIb5rG5P5mhLMnrlglFfI6i2AsNhN2MVFaSNRybe2cLjXKWxOEdaZIqIRUQAkamTfT53F7edjJII9hOMMdiqaLg6K1KiUw1dm5a7kAKCw97Tq687dIJNvCijneGHig0a9EsCF/CzKQDY76CQDbndCL9xA+y/G6BXwVRVp1qTMTsAXUGzXP4tLdezLBJo5+GyrMRjKalqFa+tRsNTe+t+QOoBx8RygEgzPDtm2WajRahVuXpK3PUl7WJAurrtew5+UEF/2ZtTbCCq+HWhVT+G1U0xTNRQBpbXYX22PmplZSUVtkpNvSOhnvGuGw9xqDv0H+n/oecpU7sl6x4b+b6ItZ7Olbulr5epAs/4lxeJqGnSawtyW2q/ZR+wv5ztYnA60lbmS5n4/lRzMjisvgx1r5+pH6+V1adxVUoxIb2r3NgxJv1npaZ06Sr7LwcOzn3uff5mAUwOo/wA37TaU99kYGjIqDlcn0H7mHJr0I0a2U5gcuzCjjFJ8M38QfmpMQtYWHMj2agH8s8jxfH5Ledep6Pht/PXyv0PaeN+NKeX06LBPvD1m9imrBb0wNTvc7WAIA7ll9ZyDpEbzvh3CZygzHAOoxIARg4tq0j/lVl50nG1mHl7wtLQajLbWysltaRBKdNxUai1NqdVWCtSYe2GPIW/ED0IuD0nscG7GdO6unlHl8ym9Was6+Ge6cMZUMLhqdL8QF3Pd23b9vQCeVy73fdKf2+h6LFoVNSgdWaxsCAIAgCAIAgCAc7NKP4x6H+hkoHPDSSCuqAVvALgYBBalsuzQP7uHxex7JVv9BqN/So3aQDLjMFVwea069Gm70sTdaqopOliRqYgct7Pf+3AOhxJwQmLrCutZsOxGmppW+sWt3Fjp2PO4A2gEmwqJQopTZyVRQoZzdm0iwJPUyllsK1uT0XhXKb1FEfzzj7D0Lqn8R+w3+fb4kS1FOVlfwIaX9UuiItnRR/Fl18LuRHFcZPXCmqWVSzqVUm6rpGhgQBY3vynVp/w773Na+drr17fY59vF+mq1yr8/cjCkBiGJqrc73sW6Brm5HIT1NeMlBKK5ThytbbcupsfeRbZdLbHWGfUSOZNzbv25y/sNPq+njSMbn8iQjiFD4NTEUBV0lgpFQk7BQxZWvqFySAduc5v6Ga5oVS156f7Gx7ddHNE4pLRxNJKjUldWUEB0UkA9N+U4zdlUnFPTXhm8lGcd6IxxLw7hvDerQIU093RDr28xf2PX12nSxM65SUbOqfbZqX48NbiQnO6dNqemmjalIOpiCbgEFQAAADc977cpsZmLZdU3JrfdJFMS+NVi12ZhwtOpVRTXqeIaVJaNJeqUEvpX+13IvsF36TT4fw9KG7o/F+Dbzc1ueq32/JdgMfXwVYV8NU0PsDfenUUfgqqPeXnY8xzBE5+dw6dD5l1ibuJmxuWn3PT8uzHCZyqVFIweYYcagTpZ6XmL7V6BP+1axHMTcexvNJ9yScGZ82Nw5qsgUrUelrQk0a3hm3i0SdzTY3tccwRva5gk70AQBAEAQBAEAQC10BBB5GAR+uhRip6fUdJYgs1QC4NALg0A1c0yyjiUFOugqIGDWJI3HLcEHqR53kNpdyUtlMbneHoLd6iqB0uOnSYPbqT5a05Pwupm9g0uabUV8yIZv9pIFxh6Za34jsOduov9PjN+nhWZf8bUF92atmdjVfD7z+yIZj+IsVXbU9Vl8lJUfPmfiZ3cXgOLV1ceZ+ZdTl38Uvs6J6XhdDXXFMSC2l/7Sqfra/U9Z2I4sUtLp9DnStbe2bX3ldH/AC11FjvawtYcgLW6dZdUSU/i6FHNa7FzYtAtlpjVY3c89/yqtgB66vhJVEm9yl08f/f7aKuS10RnyrLa1fV4Q5bHmNm572tbuL8pTIyKqWlMQrlPsZM0yath1BqBVHSzKbm/QA35W6SKMuu6TUROmUO5uZFWxdQYhkr1Bop6juWLNY6FF77mx5dpr5cMetwTgur/AAZKnY09M5mAxdai5amzUyQQx7jmQb+c27qqrYpSW/BhjKUX0MFWoWJZiLn0+gXYTJGKitRRV7ZRCPM/TeTJNkaOxwvkT42v4ajTTG9R+iqf1Y9AflYGc/iOTDHp97q32X/fQ28THlbZ7vRL1JTjvslpNikZKhTD76l1MKygizIlQblHFwbnlfn08W5bPTpaPSMLh0potOmoREUKqqLKqqLAADkAJUkywBAEAQBAEAQBAEA5+b4YsoZRdh0HMj/T94ctBLZwGrW2KuD28Opf/wAZieTBefsZVRJ+PuZKZqN7tGq3qugfN7Sjyd/DFv8ABb2CXxSX+pw+MM7xOBVWbDEq2wcMCqt0ViPdPwse82sTGyMqXKpKP5ZiutopW9OX4R55mHGeMrXGsU17Lz+Z/oBO3T/h6ldbW5v59vsjn2cWt7VpR+nf7nDqMzG7sWPdiSfmZ3KcSupahFJfI5dt07HuT2ZqGx+nzmz7NGFsvDnvMqgijL1cnz+A/aX0l1ZXqdPAZZWqlFFNgCxuxSygbXNyLTWtyaq9vf5LxqlJ9ic5RkVGiD7IqMb+0yi9uwHScO/KstffS8G5XTGJ1MHRSkummoRb3sOVzNablN7k9mVJLsa+a5ZSxAHiA3GwZTYj+h+ImSm6dL3EpZXGfcrkuXJhkKqSxJuWPM9h5ASL7pXS5pEVwUFpEB4ly5qFVrnUKhZwRcbXuV36i4+k7+DcrYJeq6GjdXyy+pyA03jDo7XDeQ1sc4p0wFRT7dUjZQe/5m7D+k52bmV4icpPcn2RtY+NK56Xbye2ZHk9LCUVo0hYDck+87dWY9TPF5GRO+xzm+p6KmmNUeWJ0JgMogCAIAgCAIAgCAIAgCAWlpOgY2rCTojZrYtkqI1Ooq1EYWZWAKkHoQZeKcXtdyHprTPJeLvs8ZCauC/iJzNAn21/sMfeHkd/WehwuJ/y3ff/AHObdiesCAlrEqwKsNiCLEEdCDuDO7CSa2jQlBruXB/OZUUcTIzde/69ZKZVxJFwZjESoysBdgNLdbjoD0vf6TRz63KKa9DLTpPRNhXnI5DaLxXkchGy8V5HINlfHkchGy18WFBJIAG5JNgB5mSq23pDZBuKs+Wuy003RTz/ADMdtvIfW87eDiOlOc+jf4NS2XO9I7HCvANWvapib4elz0/9Vx6H3B5nfy6zSzuMwr3Gnq/Pov8Ac2aMJy6z6I9ay3BUqFNaVFBTReQH1JPUnuZ5S2ydknOb2zsQUYLlijavMRk2VgkQBAEAQBAEAQBAEAGAYne0kg0q+JtLpENnPrY7zmWMSrZo1s0AmaNZRs0K2ceczRqKuRHs9p4bE/8ANQFuQcey4/vDmPI3E3aJzq+FmKcYy7kJx+QspJpOKg7N7LfsfpOvVmJ/EjVlj+DlVA6bOpX1G3zm7GyL7MwOpoolexBHTf5ekydGtFOQ7p4srkbaB8Dv8zNVYNZfmkatbiDEPe9Vhfovsj6TPDEqXoVbkymGzutTNxVc9LMxYfI9ZeWJVPpoquZHby/iaq6hRT8Rh1Go6vgBt05maN2FCD3zdDLHmfobi5PjMWR47rQT8o3P+EG1/U7dpi/U0Y/8NbflllTKXxEw4eyDDYazImt//sf2m+HRfhORl5V1/wAT6eF2NmuqMOyJRTxE5koGbmNqnWmJxLKRsJUmNxLqRmUyui6ZcJUyJlYJEAQBAEAQBAEAoYBrV5ZEHGxt5kiVZxcVeZ4sxs5eIRpniyjOfWptM8ZFTSq0DM0ZIg1XwxmaM0VMRwp7TPGxIg16mVIedNT8Bf5zZhka9SrijEchpn8H1b95mWUV5EXJw8n5Pq37y36p+SOSJuUMhUfgHyv+srLKfknlXg7WBy8jkLTTtuTJSO/g8ORNCyaLHXoUppykTo3adOYHIto2qaTE2SkbKLMbZdIzqJjZkRkEgyIrILCAIAgCAIAgCAUMAx1Ekg0q+GvLJkaOfWwEupFWjUqZd5TIplXE1amVeUyKwrymB8o8pkVpXlMLZP5S6uI5Sz/gvlLq8jlKjJPKW/UEcheuRjtLfqRyGdMkHaP1RHIbNPJx2lXksnkNyllgHSYZXsnkNqngRMLuZPIbCYWY3YTyGdKEo5k8plWnKORPKZAkrssol4EgskVkFisEiAIAgCAIAgCAIBS0AoVgFhpCTsgxthxJ2NFhwwk8xGiw4USeYaKfdB2k85Gin3QdpPOOUDCDtHOOUuGFHaTzkcpeMMO0jnHKXigJHOTylwoyvMNF4pyOYcpUJI2TylQsbGitpBOisEiAIAgCAIAgCAIAgCAIAgCAIAgFLQBaALQBaALSdgWkAWgFYAgCAIAgCAIAgCAIAgCAIAgCAIAgCAIAgCAIAgCAIAgCAIAgCAIAgCAIAgCAIAgCAIAgCAI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4" name="AutoShape 6" descr="data:image/jpeg;base64,/9j/4AAQSkZJRgABAQAAAQABAAD/2wCEAAkGBxISERISEhIVEBUXFRgVFxUYGBUWFRUVFRcXGBYYFxYYHSggGBolHRYVITEhJSkrMC4uFx8zODMtNygtLisBCgoKDg0OGhAQGi8mICUtLSstKystLS8rLS0tLS0tLy0tLS0tLS0tLS0tLS0tLS0tLS0tLS0tLS0tLS0tLS0tLf/AABEIAOEA4QMBEQACEQEDEQH/xAAcAAEAAQUBAQAAAAAAAAAAAAAABgECAwQFBwj/xABAEAACAQIEBAMFBgMGBgMAAAABAgADEQQFEiEGMUFRE2FxIjKBkaEHFEJSsdEjYsFygpKi4fAVM0NzsvEkU9L/xAAaAQEAAgMBAAAAAAAAAAAAAAAAAQIDBAUG/8QANREAAgICAAUBBwIEBgMAAAAAAAECAwQRBRIhMVFBEyIyYXGRoRSBM0JSwQYjsdHh8GKi8f/aAAwDAQACEQMRAD8A9xgCAIAgCAIAgCAIAgCAIAgCAIAgCAIAgCAIAgCAIAgCAIAgCAIAgCAIAgCAIAgCAIAgCAIAgCAIAgCAIAgCAIAgCAIAgCAIAgCAIAgCAIAgCAIAgCAIAgCAIAgCAIAgCAIAgCAIAgCAIAgCAIAgCAIAgCAIAgCAIAgCAUJghtLuaVfOMOnvVkB7agT8hM0aLZdoswTyqYfFJGu/EmFH/Vv6Kx/pMiw7n/KYnxHHX8xReJcKf+p/lf8AaHhXL+UquJY7/mNmjnGHblVT4m36zHLHtj3izNHMol2mjdVgdwbzE1o2FJPsVkEiAIAgCAIAgCAIAgCAIAgCAIAgCAIAgCAIBz80zmjhxeo2/RRux+HT4zPTj2WvUUa9+VXSveZE8fxnVbakopDufaf9h9Z1auFwXWb2ca7i05dILRy6gxFdS7Mao7F1J+CX/QTZXsKpcqWv2/uab9vcuZvf7mk6ldmBU9iLfSbEZKfws1ZRcejCNv8AX5byZLoVQDyWiDJrlNbIZnw+LdN0Yr6EiYp0xl0ki8LZw6xbR3MDxVVXZ7VR57N8x+00reHwfw9Do08Xuh0n1X5JJl2d0a1gG0t+Vtj8O85tuNZX3R2cfiFN/RPT8M6U1zeEAQBAEAQBAEAQBAEAQBAEAQBAEAsrVVRSzEKo3JOwElJt6REpKK2yMYzO6uILJhVKoG0NVJ03b8q9SfT1uJvRx4VJStfXvpHOsybLW41Lp5OXhuEKzuDVKpcEki7tcW53I53O9zNyXEYQjqtGlHhtk5bmzu4PhDDIBqBqHuSwHyBmlZxG6fZ6N6vhlEe62dGlkmGUgihTuOR0g2+c15ZFslpyZsxxKYvaii7EZajm7LT7D+GpNu12vKxtlHs39yZ0Rl3S+xxanBlPciowJvzVbb9gLWm6uJTXRo58uEQfVSMb8Frp2qEtbsLE9PT5yy4nPfVdCj4PHl6S6nOw/DGKABKUr391iT5b227TYnnUt6Tf7GpDhmQuul+5vNwrUKqf4SN1Ht6T8jNdZ6Ta6tGw+FylFPomc7F8N4lDtTVx/Ix2/wARBm3DPqkura+qNK3hd8X0W/oaWIwlWkR4lNkJ5djbsRcTNC2uxe7LZp241tb96LR2Mn4kdLLU1Ovnuw9D19Jp5GFGXWLSZ0MPiVlfu2JtflEvwuJSoodGDA9f98pyZwlB6kj0VVsLY80HtGaVMggCAIAgCAIAgCAIAgCAIAgFGa25gGtWoJUtrUOAbgMLgEcjblfzmRNx7GGWpdwuDTUWIub36WF+dgNr7c+chyZMYRNqUMogCAIAgCAIAgCAUMEPRiKoTyUlvTe362vLbkinLW/ByMwRcIfFpqVU++BbR5XXmPVeXnNmvmv9xvr6eTn3qGI/aQWk++u32OrgMalZA6G4+oPYzXsrlXLlkb1F8Loc8H0NiUMwgCAIAgCAIAgCAIAgCAUJgGi9fUfLp+8zRjowylszUzKsgzAypZMqDILpl0gsWVagUXYgC4G/cmwHqSQJKWyG0u5fIJEAQBAOXnee0sMp1HU/RBbVvyJ/KPMzYx8ad8tR+5qZWZXjx3Lv4IU/GmKJJBRR0Gm4HxvcztrhVOuuzgS4vkN7WvsUrcW4lkZSVIcEE2sR3AsfTnfnEeG1KW16ES4pfKDi/U7fCeXOcOayuNZDeHsLU97Me1zbtNDOsiruTXRd/mdDh1EvYOxS6vt8iL4/NK1QgVX8TSTa4WwvztYeU6tGPVFbgtbOJkZFtj1Y96NrJc9ag9wAVNta9/MdjMeThq1fP0L4ebPGltdn3R6NRxaNTFQMNBFwSbC083YvZtqXTR7CqasipR6pmumdYZmCLXpsxNrBgd+23Wav6ujm5edbNj2Fmt8rN+bJiEAQBAEAQBAEAQBAOfmWI/APU/0EyQj6mOcvQw0jMpjNmm0owZlaUaBeDILJhibbWv58oLb8GsuC1Mr1GNQruo5Ip7hep8yT1taW59LSKcm2pS/4N2YzOIAgCAa2Ky+lUIL01exvuP178h8peFk4fC9GKdNc+slshPEGV0i2Jp0aeh6YSsOzKwIcKOnQ27zsYmRZHklN7T2jh5mNW3ONa01pkRV7gj4j+v0/SdtrTTOGux2Mk4gehSr0+asp091qHYEeVrk+gmjlYSusjJd/X6G/iZsqa5Q9H2+px/FuDc3PP17+vf5ze5En0NHuWivJcCNGjndZ6iqiFjY2CAk3vz2+N55f/EWDB1/qG9Ndz0PBMixT9guz7Eu+z/hFhapU5XBPbb8K9/MzxWPjSy7FLWoL18nsZTWLBx3uT/B6fPTHKEAQBAEAQBAEAQDBjcSKdNnO+kXt1J6AeZNh8ZaMeZ6KylyrZwqF+bHUSSSfMm5t2HYdBabOvBrm0jDlfftGhs2FaVaBmRpRokyhpVobLgZUsmVvBOyt5BbZW8FtlbyCdi8DZpZvmtPDUzUqG3QDqzdAJmoondPlgjDkZEKYc0meZ4etVxVave1V6qH2AxXZWVhp2t7IXYGeishDHrh6affR5mErMiyb7trts5rYVkb+J/D7hgwNuRsCL95t+2jOPudfoarqlB+90NapYEjUNj/N+0zRk9b0U5TH4gH4h/m//MOXTsWUTJhcE9VtKb72vZvptufITj8S43ThrUusn2iu51MDhN2U9rpH1b7HoHDfBi0wHrDf8p94/wBo9B/KPjPIW/qOIT9plPUfSC7fuerphRhQ5MddfWXr+xM6agAACwGwA5CbqiorSMLbb2y6SQIAgCAIAgCAIAgHG4hYk0kHu6i7+ekewP8AEQf7kz0a6sw3b6I1UmUxmZO/WCDMrSGgZQ0rokyq0o0DIGkaBdqldE7K3jROzg4/i3DoyJTZazM1vZZQige8WfkLDpNuvBtnFya0l/3ojUszq4SUU9s3ssz/AA+Idko1NbKLnZgLXtcEix59JjtxbaknNa2Zqsqu1tQe9EO404sYsaFBnp6SRUaxRiegW/tAee17zr8N4dFr2liT8HK4hny37OtteSJ4zH1KoDVKjVCCQCxJsCByvy5Tr1UQqk1BaOVZZOxbm9nW4Xar4WKejUFFqSrU1WBvbVdSx2AsOX+s0eIKHta1NbT6a/ubmHzqE3B6a67OBjsxqVWL1HZ2N9ySbXN7C/Ib8hOhXXXVHlgtGpOUrHzSezA7lmAUFibGw3JNt/reYLcmumDlZLSXky1UTtlywW2yW8O8C1atnr+wvbv+/wCnrPKZnGr8ncMVcsf6n/ZHosThNVPvZHvP+ldv3Z6NleT0cOAKai9rauv+g8hOZTiQrfO+sn3b7nUndKS5eyXouxkzPM6OHVWrOKYeolJSb71KjBUUW7k/DcnYTbMRtCAXQBAEAQBAEAQBAEAj+Y1dVVvL2flz+t5tVrUTXm9swqZcoZVMAyq0EGVWlWiTIGldAvDSNAuDyNAr4kcpJCOOqtOjZhhUc1NjVcEqCLbKoOzEDnty6zr8Nrla9OxrXou5yc9xr6qG9+pEuH8waniKZFTwlLrr9oqpUG5v3HOdjNpjOl7W2l08nMxrHCxNPS9Tq8aZhRxVamcN/EezK5AsDa2nc25DVvy85pcPjPGhL2vReht5rhfNez6sx4bhvZDVr0wpIY21EWUFnAe2m+m/XpFnEdt8kXvsIYK6c0i7OM+waYWph8Nc67XNjz1A7lvja2w6TWqqudqtufYz2WVKt11epy8k4XxGJIuDTU9x7R9B09TNTN4/XB+zx1zy/CM+Jwac1z3e7H8s9Q4e4To4YA6dTdzue/8Av6ThSjbfL2mRLb8ei/Y7cFCmPJUtL8v9yRTOlrsQcXNOJqNA0ybujVDSaotilJgL2c357j69pIPM+LcwrlszwVeozqzCrhqpt/CrqPGw6AjYKyppHmp7mAehUeLqHg5dVqal++6ERrewtR6ZcK7HkSRpA5kn1IAkNSoFBZjYAXJPQCVlJRTbJSbekYcAxZS5BGo6gDzC2AW/mQL/ABmKhuSc36/6FrEk9L0NmZyggCAIAgCAIBBsvzFXaorMq1BUe6X9qxYspsd91IM6c6XFJrto50LVJtPudIGYjKXgwC8GAZA8gFweNAv8SRokeJI0C1q0A4nFirUwtQML2GoEkAKQDZr+U2cOxwuTRr5cFKppnlGu24cA9xqB/SellZvujz6h8zcybOGwzl1ZT7JFrsBcjYmy72mnkxVq0zYok63srgcuxGKA3JB0gM2q1hfZBb2vQTk5vGcbEfKusvC7nSxOF5GSuZ9I+X2PQOGeBEp2ep73drF/gOSfUzz99+ZnP/NfLD+lf3O3TjY2J/DXNLy/7E5w2GSmLItv1PqesyVUwqWooSnKT2zBmObUKBQVqqUi7aUDGxYkgbDtuLnkL7zKVI1xBxXUwmOSm4HgFAxsDqsxILX8ip2HT4WAx8OYWlUfMMG9npM4qrbqlUXDKfIeGQYBHaWRuMccvxQNSlWw7UkqAblKZL0ql+jJYr5XA5WuBNOFMh+5YGlQxL063gszq5WypdmZSNV7EBjv5yspKK2yUm3pG/SBxBDsCtEG6qedQ9GYfl6gdec04qWRLml0guy8/N/I2G1UtL4vPg6s3jWEAQBAEAQBALXOx9IRDPEM2zALmPiLYaHUE9DYBXJ+Fx8J66inmxOV+qPN3WayeZHolCurqGUhgb2I3BsSNj8JwpRcXpnXjJSW0ZQ0qSV8Te0aGy7XIJK+JIBQ1pGySxsRIbJ0YKmKldggvFmdPXvSoNqpqpaqwNgdPTVexXfl1PpOniVxq96zu+xzsqx2e7Dsu5FsDgKtY+wu35jsvz6/C8nO4xj4q9+XXwu5XD4Xfkv3F08vsTzh7gUCzVd+vtDr5J/Vr+k83fnZud0X+XD/ANmegpwcTE6v35fhEvy6vhaddsLTdTXVNbLzcJ7IBY9PeXbz5SKMSun4V18vuXtyJ2d+3j0O5TabJhI/knHOFxmJrYSkzpUQEKzqFFQrcPoB3upHJgL87EAyARfgrB/8TwOKw2Ldnr0sQ1qrHU6OVAvv01K4K8rbbbWA5VTH1aWKwuGxyanouaLMd1q4atZASfxAAtZvnYgwCX8M8N4jCZg5Ht4fwyockX0kgqtueoFbdrb9bQCXZhj6VFddRgvO3c9wPpMVlqh09X2S7stGDl9PPoeZcS8VviSVS6Uwfn5/7+Hc9rh/BZTkrstfNQ8fX5nD4jxhRi6sZ/WX+x6Jww18Hhv+0g+SgTSyoqN00vLOhhNvHg34OpNc2hAEAQBAEAQCyr7ptzsf0kx7kS7M+cd23vcnc353J358957yDSikeRkts9O4UqXwdHpYEfJiJ5zNWr5HaxXupGrxPxIMOPDSzVT3vZARzNuvYTJh4btfNLsY8nJVa0u5CcFnFWm9KqXapoYmzMxBBABG522J38517ceEouKWtnNhdKMlJs9Ow+MV0V1NwwDD0M8zZFwk4s70JKSTRVq8xtl9Ee4i4oGHIRV8SoRcDewBNhfvex2E2sbG9quZvSNbIyPZ9Eupy834trUggNFVZk1G7XsbkW0g+Q5mZKsSubb5uiMdmTOOlo4P3/G4sFQxKHY8lT5gXPoL+kxZOZhYXWT6+O7LY+Ll5fSK6eeyJfw3wVUFNlqH2Xtq1DY23ACczz62v2nByM3LzpJwXs4+fU7dGFi4kdTfPLx6E2y/KKVEDStz+Y8/h2+EijCrqfN3fl9y92XOxcvZeF2OJh8/rf8AGKuBqBBS+7irRIB1MfZ1aiT/ANwWH5JuGscriD/42fYDEclxNNsM/bUCQvxLPRH92QDV4pzTMMrx33tqj4vBVSEZNgKQv7gUWVXFyVf8Xusb2MAi4ykYrMsYcDV01bDHYR1Ng2oq7pv7rXqHnyKEHYmASH7HM3Z8xxyOvhvWU1nSxAWrTq2qCx3U6qzbdLW6QD0/N8gw2Kam1ekKhpm6k369Db3l5Gx22gHO4h4uo4caVId+QtuAf6n6dyJSqN2VP2eNHb9X/KibZV48ee968L1Z5fm2c1cS5aoxt2v+v7cp63hvBqsT/Ml703/M/wC3g8vxDitmT7kfdh4X9/JhpUzbfYbbnbv8/hOnKa30OQ0z2jhhbYPDf9pD81Bnist7um/mz2mEtY8PodOa5tCAIAgCAIAgCAfOebUvDr1k5aatRf8AC5E9zjz5qov5I8ndHVjXzJdwBjb0qlIn3W1D0YAbfEfWcriUP8yMvJv4MvccSFVsRdiTZtzuRYnfra286kekUc+XWTLTUBAGk3JI2PX2e4lXJr1JUdndyXiVteHpEhKYGi1veuCFJN+9py8rHjyyn6m/j3vmjH0JTUxo7zhtnVSOLnmX/elFtnX3W9eh6kenKY1xavEem979F3Mj4bZkraWvmzeyT7PGcipiWLnu9z8kJ3/vG3lNWzOzMrpWvZx/JsV4WLj9bHzy/BPcuyajRA0KCR+I7n4dh6SlOFXW+Z9ZeX1ZktypzXL2XhG/pm4axysLxDhamJfCU6oesgJZQDYaSAy6rWLAncDlv2gEW48TwMyyrG8h4hw7n+V9hf8Au1Kp+EgF/wBsGFb7nTxCD28NXp1R89P/AJFD8JIJQ4pYmh7SipSq0wSp3DI4B/QwDy7J8loZZnSq2Np0kCF0V9Wtlqhk8N3sEUglSCTc+ztcwSeqPicPh9dUhKbVLM7KFD1CAACxHvbAC52ExWXRh09fRLuXhVKfX08+hB+IuPWq3p0dk5XB5+p/F+n9qdLD4Hflanke7H+n1f1NDK4tTj+7R70v6vRfQiiVNTgsNRJG7Ek/S09bVjQor5K1pL0R5m7IndPnm9v5lVqnpZfQAH585l5F6ms2Xgk+ZJlXpFNNnu2Ao6KVNPyoq/IATwlkuabfzPdVR5YRXyNiUMggCAIAgCAIAgHhf2mYTwcwq9BUC1R/eFm/zK09Twu7moS8dDz+fXq1vycDL80ehrambFlKegbqPMEAzZuhGzSZgrk4dUY820LU/hsGVlVxY306hcqfMG+3pMddrcfeLWVpS6GicRYA9j+37Sk7V6kxgdLJ8ixNZlKoUFwbsCCbHovM/pOHm8ax6k4RfNLwup1cXhN9mpNcq8s9Jyjg5g71KjsNZ1EE+g2UbDYAXNztODOWXlJKXuR+Xc7UIY2O2170vwSYUsNhKZqMVpqLXqNz3IUb+pAmWjCqq6pdfLKW5VlnRvp4OsJtmsRbOeNqShUwYGPrO5RadMkgFQGZiQDdbMNxsd99jYDBwzxua2I+6YvDnCV/wg6rMbX0kMLqSNxzB+VwJDS4ewy4l8WKS+O3Oobkiy6bqDspI2JAuYBwPtSwYr5XVdCGNJlrKwII9htLkEdlZ/lAOjUojMcstfT95ww9oi4V3S4Nuul7H4QDYyjLhhMLSotU1ikgTW1luF2G19u3wkSnGC3J6JjGUnqKPKOOcfTw2aU8dh/4treNT56wAKdRCD+alsAeovIg5Tjz8rUfRv1Jkoxlycyb9UvQnWb8A0MVRWrgK5w6uq1Ep7vhXVgCpFO96Yta2ggC/umZsa32FvtYpb+Zivr9rX7Nt6PPM2yrEYNtOKpGiL2FQHVQY9NNUCwPk2k+U9XicXpt92Xuv8fc87k8Ntr6x6oso8x8/lvOnLrE5muoEkozrcN4TxcVh6feoCf7K+030UzRzrPZ0Tl8tGxiV+0vjH5nuE8Se0EAQBAEAQBAEA5+c5xSwya6h3PuqPeY+Q/rNfIyYUR3L7Gaiid0tRPFPtAzh8U61mAAW6BR0Um436m/6zLwHikp2yhPpvsY+M8PUKozj6dyJ4cNUOmmpc9gCT8bcp6W/NrqW5ySOBVjTseoJskOUcEYmsRq/hjsNz8T7o+s4V/H1J8uPFyfn0OxVwVxXNfJRXj1J7kfAdCjYsNTd+bf4jy+AnPshlZPW+el4RvVvHx/4MNvyyV4bDIgsihf1PqZmqx66l7iMdl87H7zOFxnxBUwQwzqmpGq2qtzsoF9I/mIuQf5D3mYwnO4xxlPMMC4wgbFFK6AhNQKn82i13WzW+N/wwCn2W5nia/i+LXDpTVKYpEe2tvde/YgMDe5JHS24k0Mci5Tm61yv/x64bcC+jWR4gA/lbS1vytYQC37QcfQxWKwBwVRa1cNbUm9vaRqYJ7g6z5C94B6XnmWricPWoElRUQrqHNT0PnY2268oINHhzh9MFhPuxqGsntFi4UL7fvALyCXubEnmd5DaitslJt6RpZ/xlh8MCAdbDko+m3/AKHnKUq/Kly40d/+T7f8k2yqoW7pa+Xqea53xViMUTuaa9ADvb16fC3xnpMH/D1cGrL3zy+fZfRHFyuMWSXJUuWP5f7kfxWF1IQOfMeo5ft8Z2czEjbQ4a+hzcbJddql9z0r7DuIPFw1TBOfbw51IDz8FyTb+42pfIFJ4aUXF6Z6pNNbR6XWpK6lWUOpFipAIIPQg8xIJPOOLeBsHRU1qOJpZdz9iqw+7N5AMQaZ/sG38pm7jcQuo6J7XhmpkYVV3ddfKPPMLiAzOu3sm2tbtSe/Wm9hrHwE9Ph58cldE013PO5mE8d9XtM9E+y7L9VWrXtsi+Gp7s1i3pYAf4pzeN3ajGvz1N3g9O5uzx0PSZ509AIAgCAIAgCAIB5bnGU4vEYh3qXBuQBYkBQdgOlp5m+nItsbcWzv02UVwWpIyUOC1YWq2IPMHf6D95nx+HZEZKW+X/UxX51EouOuY72X5FQogBUFh0sAv+EbTpRwIb5rG5P5mhLMnrlglFfI6i2AsNhN2MVFaSNRybe2cLjXKWxOEdaZIqIRUQAkamTfT53F7edjJII9hOMMdiqaLg6K1KiUw1dm5a7kAKCw97Tq687dIJNvCijneGHig0a9EsCF/CzKQDY76CQDbndCL9xA+y/G6BXwVRVp1qTMTsAXUGzXP4tLdezLBJo5+GyrMRjKalqFa+tRsNTe+t+QOoBx8RygEgzPDtm2WajRahVuXpK3PUl7WJAurrtew5+UEF/2ZtTbCCq+HWhVT+G1U0xTNRQBpbXYX22PmplZSUVtkpNvSOhnvGuGw9xqDv0H+n/oecpU7sl6x4b+b6ItZ7Olbulr5epAs/4lxeJqGnSawtyW2q/ZR+wv5ztYnA60lbmS5n4/lRzMjisvgx1r5+pH6+V1adxVUoxIb2r3NgxJv1npaZ06Sr7LwcOzn3uff5mAUwOo/wA37TaU99kYGjIqDlcn0H7mHJr0I0a2U5gcuzCjjFJ8M38QfmpMQtYWHMj2agH8s8jxfH5Ledep6Pht/PXyv0PaeN+NKeX06LBPvD1m9imrBb0wNTvc7WAIA7ll9ZyDpEbzvh3CZygzHAOoxIARg4tq0j/lVl50nG1mHl7wtLQajLbWysltaRBKdNxUai1NqdVWCtSYe2GPIW/ED0IuD0nscG7GdO6unlHl8ym9Was6+Ge6cMZUMLhqdL8QF3Pd23b9vQCeVy73fdKf2+h6LFoVNSgdWaxsCAIAgCAIAgCAc7NKP4x6H+hkoHPDSSCuqAVvALgYBBalsuzQP7uHxex7JVv9BqN/So3aQDLjMFVwea069Gm70sTdaqopOliRqYgct7Pf+3AOhxJwQmLrCutZsOxGmppW+sWt3Fjp2PO4A2gEmwqJQopTZyVRQoZzdm0iwJPUyllsK1uT0XhXKb1FEfzzj7D0Lqn8R+w3+fb4kS1FOVlfwIaX9UuiItnRR/Fl18LuRHFcZPXCmqWVSzqVUm6rpGhgQBY3vynVp/w773Na+drr17fY59vF+mq1yr8/cjCkBiGJqrc73sW6Brm5HIT1NeMlBKK5ThytbbcupsfeRbZdLbHWGfUSOZNzbv25y/sNPq+njSMbn8iQjiFD4NTEUBV0lgpFQk7BQxZWvqFySAduc5v6Ga5oVS156f7Gx7ddHNE4pLRxNJKjUldWUEB0UkA9N+U4zdlUnFPTXhm8lGcd6IxxLw7hvDerQIU093RDr28xf2PX12nSxM65SUbOqfbZqX48NbiQnO6dNqemmjalIOpiCbgEFQAAADc977cpsZmLZdU3JrfdJFMS+NVi12ZhwtOpVRTXqeIaVJaNJeqUEvpX+13IvsF36TT4fw9KG7o/F+Dbzc1ueq32/JdgMfXwVYV8NU0PsDfenUUfgqqPeXnY8xzBE5+dw6dD5l1ibuJmxuWn3PT8uzHCZyqVFIweYYcagTpZ6XmL7V6BP+1axHMTcexvNJ9yScGZ82Nw5qsgUrUelrQk0a3hm3i0SdzTY3tccwRva5gk70AQBAEAQBAEAQC10BBB5GAR+uhRip6fUdJYgs1QC4NALg0A1c0yyjiUFOugqIGDWJI3HLcEHqR53kNpdyUtlMbneHoLd6iqB0uOnSYPbqT5a05Pwupm9g0uabUV8yIZv9pIFxh6Za34jsOduov9PjN+nhWZf8bUF92atmdjVfD7z+yIZj+IsVXbU9Vl8lJUfPmfiZ3cXgOLV1ceZ+ZdTl38Uvs6J6XhdDXXFMSC2l/7Sqfra/U9Z2I4sUtLp9DnStbe2bX3ldH/AC11FjvawtYcgLW6dZdUSU/i6FHNa7FzYtAtlpjVY3c89/yqtgB66vhJVEm9yl08f/f7aKuS10RnyrLa1fV4Q5bHmNm572tbuL8pTIyKqWlMQrlPsZM0yath1BqBVHSzKbm/QA35W6SKMuu6TUROmUO5uZFWxdQYhkr1Bop6juWLNY6FF77mx5dpr5cMetwTgur/AAZKnY09M5mAxdai5amzUyQQx7jmQb+c27qqrYpSW/BhjKUX0MFWoWJZiLn0+gXYTJGKitRRV7ZRCPM/TeTJNkaOxwvkT42v4ajTTG9R+iqf1Y9AflYGc/iOTDHp97q32X/fQ28THlbZ7vRL1JTjvslpNikZKhTD76l1MKygizIlQblHFwbnlfn08W5bPTpaPSMLh0potOmoREUKqqLKqqLAADkAJUkywBAEAQBAEAQBAEA5+b4YsoZRdh0HMj/T94ctBLZwGrW2KuD28Opf/wAZieTBefsZVRJ+PuZKZqN7tGq3qugfN7Sjyd/DFv8ABb2CXxSX+pw+MM7xOBVWbDEq2wcMCqt0ViPdPwse82sTGyMqXKpKP5ZiutopW9OX4R55mHGeMrXGsU17Lz+Z/oBO3T/h6ldbW5v59vsjn2cWt7VpR+nf7nDqMzG7sWPdiSfmZ3KcSupahFJfI5dt07HuT2ZqGx+nzmz7NGFsvDnvMqgijL1cnz+A/aX0l1ZXqdPAZZWqlFFNgCxuxSygbXNyLTWtyaq9vf5LxqlJ9ic5RkVGiD7IqMb+0yi9uwHScO/KstffS8G5XTGJ1MHRSkummoRb3sOVzNablN7k9mVJLsa+a5ZSxAHiA3GwZTYj+h+ImSm6dL3EpZXGfcrkuXJhkKqSxJuWPM9h5ASL7pXS5pEVwUFpEB4ly5qFVrnUKhZwRcbXuV36i4+k7+DcrYJeq6GjdXyy+pyA03jDo7XDeQ1sc4p0wFRT7dUjZQe/5m7D+k52bmV4icpPcn2RtY+NK56Xbye2ZHk9LCUVo0hYDck+87dWY9TPF5GRO+xzm+p6KmmNUeWJ0JgMogCAIAgCAIAgCAIAgCAWlpOgY2rCTojZrYtkqI1Ooq1EYWZWAKkHoQZeKcXtdyHprTPJeLvs8ZCauC/iJzNAn21/sMfeHkd/WehwuJ/y3ff/AHObdiesCAlrEqwKsNiCLEEdCDuDO7CSa2jQlBruXB/OZUUcTIzde/69ZKZVxJFwZjESoysBdgNLdbjoD0vf6TRz63KKa9DLTpPRNhXnI5DaLxXkchGy8V5HINlfHkchGy18WFBJIAG5JNgB5mSq23pDZBuKs+Wuy003RTz/ADMdtvIfW87eDiOlOc+jf4NS2XO9I7HCvANWvapib4elz0/9Vx6H3B5nfy6zSzuMwr3Gnq/Pov8Ac2aMJy6z6I9ay3BUqFNaVFBTReQH1JPUnuZ5S2ydknOb2zsQUYLlijavMRk2VgkQBAEAQBAEAQBAEAGAYne0kg0q+JtLpENnPrY7zmWMSrZo1s0AmaNZRs0K2ceczRqKuRHs9p4bE/8ANQFuQcey4/vDmPI3E3aJzq+FmKcYy7kJx+QspJpOKg7N7LfsfpOvVmJ/EjVlj+DlVA6bOpX1G3zm7GyL7MwOpoolexBHTf5ekydGtFOQ7p4srkbaB8Dv8zNVYNZfmkatbiDEPe9Vhfovsj6TPDEqXoVbkymGzutTNxVc9LMxYfI9ZeWJVPpoquZHby/iaq6hRT8Rh1Go6vgBt05maN2FCD3zdDLHmfobi5PjMWR47rQT8o3P+EG1/U7dpi/U0Y/8NbflllTKXxEw4eyDDYazImt//sf2m+HRfhORl5V1/wAT6eF2NmuqMOyJRTxE5koGbmNqnWmJxLKRsJUmNxLqRmUyui6ZcJUyJlYJEAQBAEAQBAEAoYBrV5ZEHGxt5kiVZxcVeZ4sxs5eIRpniyjOfWptM8ZFTSq0DM0ZIg1XwxmaM0VMRwp7TPGxIg16mVIedNT8Bf5zZhka9SrijEchpn8H1b95mWUV5EXJw8n5Pq37y36p+SOSJuUMhUfgHyv+srLKfknlXg7WBy8jkLTTtuTJSO/g8ORNCyaLHXoUppykTo3adOYHIto2qaTE2SkbKLMbZdIzqJjZkRkEgyIrILCAIAgCAIAgCAUMAx1Ekg0q+GvLJkaOfWwEupFWjUqZd5TIplXE1amVeUyKwrymB8o8pkVpXlMLZP5S6uI5Sz/gvlLq8jlKjJPKW/UEcheuRjtLfqRyGdMkHaP1RHIbNPJx2lXksnkNyllgHSYZXsnkNqngRMLuZPIbCYWY3YTyGdKEo5k8plWnKORPKZAkrssol4EgskVkFisEiAIAgCAIAgCAIBS0AoVgFhpCTsgxthxJ2NFhwwk8xGiw4USeYaKfdB2k85Gin3QdpPOOUDCDtHOOUuGFHaTzkcpeMMO0jnHKXigJHOTylwoyvMNF4pyOYcpUJI2TylQsbGitpBOisEiAIAgCAIAgCAIAgCAIAgCAIAgFLQBaALQBaALSdgWkAWgFYAgCAIAgCAIAgCAIAgCAIAgCAIAgCAIAgCAIAgCAIAgCAIAgCAIAgCAIAgCAIAgCAIAgCAIB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135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19" name="Picture 1" descr="image0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898" y="2723563"/>
            <a:ext cx="902678" cy="60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226359" y="2083811"/>
            <a:ext cx="1567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JDBC Connection</a:t>
            </a:r>
            <a:endParaRPr lang="de-AT" sz="1000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5240777" y="3025799"/>
            <a:ext cx="586154" cy="1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30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156" y="4286630"/>
            <a:ext cx="1035058" cy="531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07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919" y="4263680"/>
            <a:ext cx="1503161" cy="554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3079" name="Straight Arrow Connector 3078"/>
          <p:cNvCxnSpPr/>
          <p:nvPr/>
        </p:nvCxnSpPr>
        <p:spPr>
          <a:xfrm>
            <a:off x="6364470" y="3439271"/>
            <a:ext cx="5841" cy="81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151122" y="2694095"/>
            <a:ext cx="7950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 smtClean="0">
                <a:latin typeface="Batang" panose="02030600000101010101" pitchFamily="18" charset="-127"/>
              </a:rPr>
              <a:t>AJAX </a:t>
            </a:r>
            <a:r>
              <a:rPr lang="en-GB" sz="700" b="1" dirty="0" smtClean="0">
                <a:latin typeface="Bodoni MT Condensed" panose="02070606080606020203" pitchFamily="18" charset="0"/>
              </a:rPr>
              <a:t>request</a:t>
            </a:r>
            <a:endParaRPr lang="de-AT" sz="700" b="1" dirty="0">
              <a:latin typeface="Bodoni MT Condensed" panose="02070606080606020203" pitchFamily="18" charset="0"/>
            </a:endParaRPr>
          </a:p>
        </p:txBody>
      </p:sp>
      <p:pic>
        <p:nvPicPr>
          <p:cNvPr id="3092" name="Picture 309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562" y="4283204"/>
            <a:ext cx="1272683" cy="515804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5946214" y="2297374"/>
            <a:ext cx="1253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>
                <a:latin typeface="Arial Black" panose="020B0A04020102020204" pitchFamily="34" charset="0"/>
              </a:rPr>
              <a:t>Build</a:t>
            </a:r>
            <a:endParaRPr lang="de-AT" sz="700" b="1" dirty="0">
              <a:latin typeface="Arial Black" panose="020B0A04020102020204" pitchFamily="34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6392160" y="5123056"/>
            <a:ext cx="0" cy="208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695" y="912677"/>
            <a:ext cx="858224" cy="505023"/>
          </a:xfrm>
          <a:prstGeom prst="rect">
            <a:avLst/>
          </a:prstGeom>
        </p:spPr>
      </p:pic>
      <p:cxnSp>
        <p:nvCxnSpPr>
          <p:cNvPr id="121" name="Straight Arrow Connector 120"/>
          <p:cNvCxnSpPr/>
          <p:nvPr/>
        </p:nvCxnSpPr>
        <p:spPr>
          <a:xfrm>
            <a:off x="6370311" y="1423420"/>
            <a:ext cx="0" cy="746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1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3488" y="2749233"/>
            <a:ext cx="752475" cy="790575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1063985" y="3693825"/>
            <a:ext cx="1028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        Reports</a:t>
            </a:r>
            <a:endParaRPr lang="de-AT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-1204070" y="244537"/>
            <a:ext cx="715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GTF Build  Manager</a:t>
            </a:r>
            <a:endParaRPr lang="de-AT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748" y="592487"/>
            <a:ext cx="1407566" cy="140756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86731" y="2644571"/>
            <a:ext cx="1762125" cy="952500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stCxn id="22" idx="0"/>
          </p:cNvCxnSpPr>
          <p:nvPr/>
        </p:nvCxnSpPr>
        <p:spPr>
          <a:xfrm flipH="1" flipV="1">
            <a:off x="4262511" y="1885071"/>
            <a:ext cx="5283" cy="759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10800000" flipV="1">
            <a:off x="4649572" y="3750687"/>
            <a:ext cx="1637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Start/Stop Container</a:t>
            </a:r>
            <a:endParaRPr lang="de-AT" sz="1000" dirty="0"/>
          </a:p>
        </p:txBody>
      </p:sp>
      <p:cxnSp>
        <p:nvCxnSpPr>
          <p:cNvPr id="73" name="Straight Arrow Connector 72"/>
          <p:cNvCxnSpPr>
            <a:stCxn id="22" idx="1"/>
          </p:cNvCxnSpPr>
          <p:nvPr/>
        </p:nvCxnSpPr>
        <p:spPr>
          <a:xfrm flipH="1">
            <a:off x="2015963" y="3120821"/>
            <a:ext cx="1370768" cy="23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683" y="3214087"/>
            <a:ext cx="1175257" cy="3238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087" y="4255684"/>
            <a:ext cx="750848" cy="602733"/>
          </a:xfrm>
          <a:prstGeom prst="rect">
            <a:avLst/>
          </a:prstGeom>
        </p:spPr>
      </p:pic>
      <p:cxnSp>
        <p:nvCxnSpPr>
          <p:cNvPr id="26" name="Straight Connector 25"/>
          <p:cNvCxnSpPr>
            <a:stCxn id="22" idx="2"/>
          </p:cNvCxnSpPr>
          <p:nvPr/>
        </p:nvCxnSpPr>
        <p:spPr>
          <a:xfrm flipH="1">
            <a:off x="4262511" y="3597071"/>
            <a:ext cx="5283" cy="34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262511" y="3940046"/>
            <a:ext cx="1947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210300" y="3940046"/>
            <a:ext cx="0" cy="26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2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3654" y="354227"/>
            <a:ext cx="4835611" cy="641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 smtClean="0">
                <a:solidFill>
                  <a:srgbClr val="0070C0"/>
                </a:solidFill>
              </a:rPr>
              <a:t>TEST ACCELERATOR – HIGHLIGHTS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AT" sz="1400" dirty="0" smtClean="0"/>
              <a:t>Open source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RF is application and platform </a:t>
            </a:r>
            <a:r>
              <a:rPr lang="en-US" sz="1400" dirty="0" smtClean="0"/>
              <a:t>independent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User doesn't need a programming language to write a Robot </a:t>
            </a:r>
            <a:r>
              <a:rPr lang="en-US" sz="1400" dirty="0" smtClean="0"/>
              <a:t>Framework test </a:t>
            </a:r>
            <a:r>
              <a:rPr lang="en-US" sz="1400" dirty="0"/>
              <a:t>case &amp; run </a:t>
            </a:r>
            <a:r>
              <a:rPr lang="en-US" sz="1400" dirty="0" smtClean="0"/>
              <a:t>it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Non technical person who does not have experience with programming language can contribute and learn automation, also can learn python on the </a:t>
            </a:r>
            <a:r>
              <a:rPr lang="en-US" sz="1400" dirty="0" smtClean="0"/>
              <a:t>go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AT" sz="1400" dirty="0"/>
              <a:t>Q</a:t>
            </a:r>
            <a:r>
              <a:rPr lang="de-AT" sz="1400" dirty="0" smtClean="0"/>
              <a:t>uick </a:t>
            </a:r>
            <a:r>
              <a:rPr lang="de-AT" sz="1400" dirty="0"/>
              <a:t>and fast implementation</a:t>
            </a:r>
            <a:endParaRPr lang="en-US" sz="14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Supports </a:t>
            </a:r>
            <a:r>
              <a:rPr lang="en-US" sz="1400" i="1" dirty="0"/>
              <a:t>Keyword driven</a:t>
            </a:r>
            <a:r>
              <a:rPr lang="en-US" sz="1400" dirty="0"/>
              <a:t>, </a:t>
            </a:r>
            <a:r>
              <a:rPr lang="en-US" sz="1400" i="1" dirty="0"/>
              <a:t>Data-driven</a:t>
            </a:r>
            <a:r>
              <a:rPr lang="en-US" sz="1400" dirty="0"/>
              <a:t> and </a:t>
            </a:r>
            <a:r>
              <a:rPr lang="en-US" sz="1400" i="1" dirty="0"/>
              <a:t>Behaviour-driven</a:t>
            </a:r>
            <a:r>
              <a:rPr lang="en-US" sz="1400" dirty="0"/>
              <a:t> (BDD) </a:t>
            </a:r>
            <a:r>
              <a:rPr lang="en-US" sz="1400" dirty="0" smtClean="0"/>
              <a:t>approaches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use of Selenium2 library in RF will help a person to automate the existing manual test cases of a project in a Rapid </a:t>
            </a:r>
            <a:r>
              <a:rPr lang="en-US" sz="1400" dirty="0" smtClean="0"/>
              <a:t>pace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Robot Framework provides lots of libraries to test different application like Appium Library for Mobile Automation, Database Library for DB testing, Android Library etc</a:t>
            </a:r>
            <a:r>
              <a:rPr lang="en-US" sz="14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Robot can be used for REST and SOAP service </a:t>
            </a:r>
            <a:r>
              <a:rPr lang="en-US" sz="1400" dirty="0" smtClean="0"/>
              <a:t>tests</a:t>
            </a:r>
            <a:endParaRPr lang="de-AT" sz="1400" dirty="0"/>
          </a:p>
          <a:p>
            <a:pPr>
              <a:lnSpc>
                <a:spcPct val="150000"/>
              </a:lnSpc>
            </a:pPr>
            <a:endParaRPr lang="en-GB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6899190" y="354227"/>
            <a:ext cx="48356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 smtClean="0">
                <a:solidFill>
                  <a:srgbClr val="0070C0"/>
                </a:solidFill>
              </a:rPr>
              <a:t>GTF BUILD MANAGER – HIGHLIGHTS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Any person(technical/non technical) can trigger the build and view the test report any time, scheduling feature also can be </a:t>
            </a:r>
            <a:r>
              <a:rPr lang="en-US" sz="1400" dirty="0" smtClean="0"/>
              <a:t>implemented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Performance testing and Automation testing </a:t>
            </a:r>
            <a:r>
              <a:rPr lang="en-US" sz="1400" dirty="0" smtClean="0"/>
              <a:t>of various </a:t>
            </a:r>
            <a:r>
              <a:rPr lang="en-US" sz="1400" dirty="0"/>
              <a:t>applications using different tools can be integrated under an </a:t>
            </a:r>
            <a:r>
              <a:rPr lang="en-US" sz="1400" dirty="0" smtClean="0"/>
              <a:t>umbrella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provides agility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The application is built </a:t>
            </a:r>
            <a:r>
              <a:rPr lang="en-GB" sz="1400" dirty="0" smtClean="0"/>
              <a:t>on </a:t>
            </a:r>
            <a:r>
              <a:rPr lang="en-GB" sz="1400" dirty="0"/>
              <a:t>top of open source technologies </a:t>
            </a:r>
            <a:r>
              <a:rPr lang="en-GB" sz="1400" dirty="0" smtClean="0"/>
              <a:t>only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 smtClean="0"/>
              <a:t>Provides a clean User Interface for Business Users to easily understand the product, access different Test Suites and trigger them</a:t>
            </a:r>
            <a:endParaRPr lang="en-GB" sz="14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>
              <a:lnSpc>
                <a:spcPct val="150000"/>
              </a:lnSpc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0519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Batang</vt:lpstr>
      <vt:lpstr>Arial</vt:lpstr>
      <vt:lpstr>Arial Black</vt:lpstr>
      <vt:lpstr>Bodoni MT Condensed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</vt:vector>
  </TitlesOfParts>
  <Company>Allianz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Vardhan Vishnu</dc:creator>
  <cp:lastModifiedBy>Vardhan Vishnu</cp:lastModifiedBy>
  <cp:revision>50</cp:revision>
  <dcterms:created xsi:type="dcterms:W3CDTF">2020-08-14T04:56:29Z</dcterms:created>
  <dcterms:modified xsi:type="dcterms:W3CDTF">2020-08-24T17:11:16Z</dcterms:modified>
</cp:coreProperties>
</file>