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DM Sans Bold" charset="1" panose="00000000000000000000"/>
      <p:regular r:id="rId24"/>
    </p:embeddedFont>
    <p:embeddedFont>
      <p:font typeface="DM Sans" charset="1" panose="00000000000000000000"/>
      <p:regular r:id="rId25"/>
    </p:embeddedFont>
    <p:embeddedFont>
      <p:font typeface="Canva Sans Bold" charset="1" panose="020B0803030501040103"/>
      <p:regular r:id="rId26"/>
    </p:embeddedFont>
    <p:embeddedFont>
      <p:font typeface="Canva Sans" charset="1" panose="020B0503030501040103"/>
      <p:regular r:id="rId27"/>
    </p:embeddedFont>
    <p:embeddedFont>
      <p:font typeface="Canva Sans Italics" charset="1" panose="020B0503030501040103"/>
      <p:regular r:id="rId28"/>
    </p:embeddedFont>
    <p:embeddedFont>
      <p:font typeface="DM Sans Italic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svg" Type="http://schemas.openxmlformats.org/officeDocument/2006/relationships/image"/><Relationship Id="rId11" Target="../media/image52.png" Type="http://schemas.openxmlformats.org/officeDocument/2006/relationships/image"/><Relationship Id="rId12" Target="../media/image53.svg" Type="http://schemas.openxmlformats.org/officeDocument/2006/relationships/image"/><Relationship Id="rId2" Target="../media/image1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48.png" Type="http://schemas.openxmlformats.org/officeDocument/2006/relationships/image"/><Relationship Id="rId8" Target="../media/image49.sv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54.png" Type="http://schemas.openxmlformats.org/officeDocument/2006/relationships/image"/><Relationship Id="rId4" Target="../media/image5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18.png" Type="http://schemas.openxmlformats.org/officeDocument/2006/relationships/image"/><Relationship Id="rId17" Target="../media/image19.svg" Type="http://schemas.openxmlformats.org/officeDocument/2006/relationships/image"/><Relationship Id="rId18" Target="../media/image20.png" Type="http://schemas.openxmlformats.org/officeDocument/2006/relationships/image"/><Relationship Id="rId19" Target="../media/image21.svg" Type="http://schemas.openxmlformats.org/officeDocument/2006/relationships/image"/><Relationship Id="rId2" Target="../media/image2.png" Type="http://schemas.openxmlformats.org/officeDocument/2006/relationships/image"/><Relationship Id="rId20" Target="../media/image22.png" Type="http://schemas.openxmlformats.org/officeDocument/2006/relationships/image"/><Relationship Id="rId21" Target="../media/image23.svg" Type="http://schemas.openxmlformats.org/officeDocument/2006/relationships/image"/><Relationship Id="rId22" Target="../media/image24.png" Type="http://schemas.openxmlformats.org/officeDocument/2006/relationships/image"/><Relationship Id="rId23" Target="../media/image25.svg" Type="http://schemas.openxmlformats.org/officeDocument/2006/relationships/image"/><Relationship Id="rId24" Target="../media/image26.png" Type="http://schemas.openxmlformats.org/officeDocument/2006/relationships/image"/><Relationship Id="rId25" Target="../media/image27.svg" Type="http://schemas.openxmlformats.org/officeDocument/2006/relationships/image"/><Relationship Id="rId26" Target="../media/image28.png" Type="http://schemas.openxmlformats.org/officeDocument/2006/relationships/image"/><Relationship Id="rId27" Target="../media/image29.sv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Project presentation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TEAM - 08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34931" y="861179"/>
            <a:ext cx="7848753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Text Translation Module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52029" y="4556663"/>
            <a:ext cx="10314034" cy="430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8811" indent="-389405" lvl="1">
              <a:lnSpc>
                <a:spcPts val="4869"/>
              </a:lnSpc>
              <a:buFont typeface="Arial"/>
              <a:buChar char="•"/>
            </a:pPr>
            <a:r>
              <a:rPr lang="en-US" sz="3607" spc="216">
                <a:solidFill>
                  <a:srgbClr val="000000"/>
                </a:solidFill>
                <a:latin typeface="DM Sans"/>
              </a:rPr>
              <a:t>Utilizing translation API like </a:t>
            </a:r>
          </a:p>
          <a:p>
            <a:pPr algn="l">
              <a:lnSpc>
                <a:spcPts val="4869"/>
              </a:lnSpc>
            </a:pPr>
            <a:r>
              <a:rPr lang="en-US" sz="3607" spc="216">
                <a:solidFill>
                  <a:srgbClr val="000000"/>
                </a:solidFill>
                <a:latin typeface="DM Sans"/>
              </a:rPr>
              <a:t>     </a:t>
            </a:r>
            <a:r>
              <a:rPr lang="en-US" sz="3607" spc="216">
                <a:solidFill>
                  <a:srgbClr val="000000"/>
                </a:solidFill>
                <a:latin typeface="DM Sans Italics"/>
              </a:rPr>
              <a:t>Google Translate</a:t>
            </a:r>
            <a:r>
              <a:rPr lang="en-US" sz="3607" spc="216">
                <a:solidFill>
                  <a:srgbClr val="000000"/>
                </a:solidFill>
                <a:latin typeface="DM Sans"/>
              </a:rPr>
              <a:t>, this module can   </a:t>
            </a:r>
          </a:p>
          <a:p>
            <a:pPr algn="l">
              <a:lnSpc>
                <a:spcPts val="4869"/>
              </a:lnSpc>
            </a:pPr>
            <a:r>
              <a:rPr lang="en-US" sz="3607" spc="216">
                <a:solidFill>
                  <a:srgbClr val="000000"/>
                </a:solidFill>
                <a:latin typeface="DM Sans"/>
              </a:rPr>
              <a:t>     </a:t>
            </a:r>
            <a:r>
              <a:rPr lang="en-US" sz="3607" spc="216">
                <a:solidFill>
                  <a:srgbClr val="000000"/>
                </a:solidFill>
                <a:latin typeface="DM Sans"/>
              </a:rPr>
              <a:t>convert the text input into the desired                </a:t>
            </a:r>
          </a:p>
          <a:p>
            <a:pPr algn="l">
              <a:lnSpc>
                <a:spcPts val="4869"/>
              </a:lnSpc>
            </a:pPr>
            <a:r>
              <a:rPr lang="en-US" sz="3607" spc="216">
                <a:solidFill>
                  <a:srgbClr val="000000"/>
                </a:solidFill>
                <a:latin typeface="DM Sans"/>
              </a:rPr>
              <a:t>     language.</a:t>
            </a:r>
          </a:p>
          <a:p>
            <a:pPr algn="l" marL="798829" indent="-399415" lvl="1">
              <a:lnSpc>
                <a:spcPts val="4994"/>
              </a:lnSpc>
              <a:buFont typeface="Arial"/>
              <a:buChar char="•"/>
            </a:pPr>
            <a:r>
              <a:rPr lang="en-US" sz="3699" spc="221">
                <a:solidFill>
                  <a:srgbClr val="000000"/>
                </a:solidFill>
                <a:latin typeface="DM Sans"/>
              </a:rPr>
              <a:t>Offers a myraid of language options for translation based on user preference.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85932" y="319047"/>
            <a:ext cx="11450187" cy="9648905"/>
          </a:xfrm>
          <a:custGeom>
            <a:avLst/>
            <a:gdLst/>
            <a:ahLst/>
            <a:cxnLst/>
            <a:rect r="r" b="b" t="t" l="l"/>
            <a:pathLst>
              <a:path h="9648905" w="11450187">
                <a:moveTo>
                  <a:pt x="0" y="0"/>
                </a:moveTo>
                <a:lnTo>
                  <a:pt x="11450187" y="0"/>
                </a:lnTo>
                <a:lnTo>
                  <a:pt x="11450187" y="9648906"/>
                </a:lnTo>
                <a:lnTo>
                  <a:pt x="0" y="9648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19907" y="2617872"/>
            <a:ext cx="6273391" cy="5862769"/>
          </a:xfrm>
          <a:custGeom>
            <a:avLst/>
            <a:gdLst/>
            <a:ahLst/>
            <a:cxnLst/>
            <a:rect r="r" b="b" t="t" l="l"/>
            <a:pathLst>
              <a:path h="5862769" w="6273391">
                <a:moveTo>
                  <a:pt x="0" y="0"/>
                </a:moveTo>
                <a:lnTo>
                  <a:pt x="6273390" y="0"/>
                </a:lnTo>
                <a:lnTo>
                  <a:pt x="6273390" y="5862769"/>
                </a:lnTo>
                <a:lnTo>
                  <a:pt x="0" y="58627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90138" y="1219200"/>
            <a:ext cx="8751165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Summarization Module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53682"/>
            <a:ext cx="9227415" cy="5604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1251" indent="-355625" lvl="1">
              <a:lnSpc>
                <a:spcPts val="4447"/>
              </a:lnSpc>
              <a:buFont typeface="Arial"/>
              <a:buChar char="•"/>
            </a:pPr>
            <a:r>
              <a:rPr lang="en-US" sz="3294" spc="197">
                <a:solidFill>
                  <a:srgbClr val="000000"/>
                </a:solidFill>
                <a:latin typeface="DM Sans"/>
              </a:rPr>
              <a:t>The Text Summarization module leverages the </a:t>
            </a:r>
            <a:r>
              <a:rPr lang="en-US" sz="3294" spc="197">
                <a:solidFill>
                  <a:srgbClr val="000000"/>
                </a:solidFill>
                <a:latin typeface="DM Sans Italics"/>
              </a:rPr>
              <a:t>NLTK library</a:t>
            </a:r>
            <a:r>
              <a:rPr lang="en-US" sz="3294" spc="197">
                <a:solidFill>
                  <a:srgbClr val="000000"/>
                </a:solidFill>
                <a:latin typeface="DM Sans"/>
              </a:rPr>
              <a:t> for natural language processing capabilities.</a:t>
            </a:r>
          </a:p>
          <a:p>
            <a:pPr algn="l" marL="711251" indent="-355625" lvl="1">
              <a:lnSpc>
                <a:spcPts val="4447"/>
              </a:lnSpc>
              <a:buFont typeface="Arial"/>
              <a:buChar char="•"/>
            </a:pPr>
            <a:r>
              <a:rPr lang="en-US" sz="3294" spc="197">
                <a:solidFill>
                  <a:srgbClr val="000000"/>
                </a:solidFill>
                <a:latin typeface="DM Sans"/>
              </a:rPr>
              <a:t>It incorporates the </a:t>
            </a:r>
            <a:r>
              <a:rPr lang="en-US" sz="3294" spc="197">
                <a:solidFill>
                  <a:srgbClr val="000000"/>
                </a:solidFill>
                <a:latin typeface="DM Sans Italics"/>
              </a:rPr>
              <a:t>PageRank Algorithm</a:t>
            </a:r>
            <a:r>
              <a:rPr lang="en-US" sz="3294" spc="197">
                <a:solidFill>
                  <a:srgbClr val="000000"/>
                </a:solidFill>
                <a:latin typeface="DM Sans"/>
              </a:rPr>
              <a:t> to rank the importance of sentences within the text structure.</a:t>
            </a:r>
          </a:p>
          <a:p>
            <a:pPr algn="l" marL="711251" indent="-355625" lvl="1">
              <a:lnSpc>
                <a:spcPts val="4447"/>
              </a:lnSpc>
              <a:buFont typeface="Arial"/>
              <a:buChar char="•"/>
            </a:pPr>
            <a:r>
              <a:rPr lang="en-US" sz="3294" spc="197">
                <a:solidFill>
                  <a:srgbClr val="000000"/>
                </a:solidFill>
                <a:latin typeface="DM Sans"/>
              </a:rPr>
              <a:t>This also utilizes </a:t>
            </a:r>
            <a:r>
              <a:rPr lang="en-US" sz="3294" spc="197">
                <a:solidFill>
                  <a:srgbClr val="000000"/>
                </a:solidFill>
                <a:latin typeface="DM Sans Italics"/>
              </a:rPr>
              <a:t>cosine similarity</a:t>
            </a:r>
            <a:r>
              <a:rPr lang="en-US" sz="3294" spc="197">
                <a:solidFill>
                  <a:srgbClr val="000000"/>
                </a:solidFill>
                <a:latin typeface="DM Sans"/>
              </a:rPr>
              <a:t> to compare and evaluate the relevance of sentences, resulting in concise and coherent summaries.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15737" y="549091"/>
            <a:ext cx="11603856" cy="9737909"/>
          </a:xfrm>
          <a:custGeom>
            <a:avLst/>
            <a:gdLst/>
            <a:ahLst/>
            <a:cxnLst/>
            <a:rect r="r" b="b" t="t" l="l"/>
            <a:pathLst>
              <a:path h="9737909" w="11603856">
                <a:moveTo>
                  <a:pt x="0" y="0"/>
                </a:moveTo>
                <a:lnTo>
                  <a:pt x="11603856" y="0"/>
                </a:lnTo>
                <a:lnTo>
                  <a:pt x="11603856" y="9737909"/>
                </a:lnTo>
                <a:lnTo>
                  <a:pt x="0" y="9737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93123" y="1804347"/>
            <a:ext cx="1244538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User Interface Module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04220" y="3661037"/>
            <a:ext cx="13879560" cy="4385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29134" indent="-464567" lvl="1">
              <a:lnSpc>
                <a:spcPts val="5809"/>
              </a:lnSpc>
              <a:buFont typeface="Arial"/>
              <a:buChar char="•"/>
            </a:pPr>
            <a:r>
              <a:rPr lang="en-US" sz="4303" spc="258">
                <a:solidFill>
                  <a:srgbClr val="000000"/>
                </a:solidFill>
                <a:latin typeface="DM Sans"/>
              </a:rPr>
              <a:t>The user interface module integrates the </a:t>
            </a:r>
            <a:r>
              <a:rPr lang="en-US" sz="4303" spc="258">
                <a:solidFill>
                  <a:srgbClr val="000000"/>
                </a:solidFill>
                <a:latin typeface="DM Sans Italics"/>
              </a:rPr>
              <a:t>CustomTkinter Library</a:t>
            </a:r>
            <a:r>
              <a:rPr lang="en-US" sz="4303" spc="258">
                <a:solidFill>
                  <a:srgbClr val="000000"/>
                </a:solidFill>
                <a:latin typeface="DM Sans"/>
              </a:rPr>
              <a:t> to enhance the visual and interactive components of this project.</a:t>
            </a:r>
          </a:p>
          <a:p>
            <a:pPr algn="just" marL="929134" indent="-464567" lvl="1">
              <a:lnSpc>
                <a:spcPts val="5809"/>
              </a:lnSpc>
              <a:buFont typeface="Arial"/>
              <a:buChar char="•"/>
            </a:pPr>
            <a:r>
              <a:rPr lang="en-US" sz="4303" spc="258">
                <a:solidFill>
                  <a:srgbClr val="000000"/>
                </a:solidFill>
                <a:latin typeface="DM Sans"/>
              </a:rPr>
              <a:t>This aims to provide users with a seamless and promoting ease of use and with the translation functionality.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494369" y="-971440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-403630" y="8421509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5"/>
                </a:lnTo>
                <a:lnTo>
                  <a:pt x="0" y="27650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604764" y="4812248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5400000">
            <a:off x="-1489631" y="4429695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2061" y="1025292"/>
            <a:ext cx="5694396" cy="3680913"/>
            <a:chOff x="0" y="0"/>
            <a:chExt cx="2105563" cy="13610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5563" cy="1361056"/>
            </a:xfrm>
            <a:custGeom>
              <a:avLst/>
              <a:gdLst/>
              <a:ahLst/>
              <a:cxnLst/>
              <a:rect r="r" b="b" t="t" l="l"/>
              <a:pathLst>
                <a:path h="1361056" w="2105563">
                  <a:moveTo>
                    <a:pt x="20394" y="0"/>
                  </a:moveTo>
                  <a:lnTo>
                    <a:pt x="2085169" y="0"/>
                  </a:lnTo>
                  <a:cubicBezTo>
                    <a:pt x="2090578" y="0"/>
                    <a:pt x="2095765" y="2149"/>
                    <a:pt x="2099590" y="5973"/>
                  </a:cubicBezTo>
                  <a:cubicBezTo>
                    <a:pt x="2103414" y="9798"/>
                    <a:pt x="2105563" y="14985"/>
                    <a:pt x="2105563" y="20394"/>
                  </a:cubicBezTo>
                  <a:lnTo>
                    <a:pt x="2105563" y="1340663"/>
                  </a:lnTo>
                  <a:cubicBezTo>
                    <a:pt x="2105563" y="1346071"/>
                    <a:pt x="2103414" y="1351259"/>
                    <a:pt x="2099590" y="1355083"/>
                  </a:cubicBezTo>
                  <a:cubicBezTo>
                    <a:pt x="2095765" y="1358908"/>
                    <a:pt x="2090578" y="1361056"/>
                    <a:pt x="2085169" y="1361056"/>
                  </a:cubicBezTo>
                  <a:lnTo>
                    <a:pt x="20394" y="1361056"/>
                  </a:lnTo>
                  <a:cubicBezTo>
                    <a:pt x="14985" y="1361056"/>
                    <a:pt x="9798" y="1358908"/>
                    <a:pt x="5973" y="1355083"/>
                  </a:cubicBezTo>
                  <a:cubicBezTo>
                    <a:pt x="2149" y="1351259"/>
                    <a:pt x="0" y="1346071"/>
                    <a:pt x="0" y="1340663"/>
                  </a:cubicBezTo>
                  <a:lnTo>
                    <a:pt x="0" y="20394"/>
                  </a:lnTo>
                  <a:cubicBezTo>
                    <a:pt x="0" y="14985"/>
                    <a:pt x="2149" y="9798"/>
                    <a:pt x="5973" y="5973"/>
                  </a:cubicBezTo>
                  <a:cubicBezTo>
                    <a:pt x="9798" y="2149"/>
                    <a:pt x="14985" y="0"/>
                    <a:pt x="20394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05563" cy="1399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277667" y="5811083"/>
            <a:ext cx="6088790" cy="3447217"/>
            <a:chOff x="0" y="0"/>
            <a:chExt cx="2251394" cy="12746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51394" cy="1274645"/>
            </a:xfrm>
            <a:custGeom>
              <a:avLst/>
              <a:gdLst/>
              <a:ahLst/>
              <a:cxnLst/>
              <a:rect r="r" b="b" t="t" l="l"/>
              <a:pathLst>
                <a:path h="1274645" w="2251394">
                  <a:moveTo>
                    <a:pt x="19073" y="0"/>
                  </a:moveTo>
                  <a:lnTo>
                    <a:pt x="2232322" y="0"/>
                  </a:lnTo>
                  <a:cubicBezTo>
                    <a:pt x="2237380" y="0"/>
                    <a:pt x="2242231" y="2009"/>
                    <a:pt x="2245808" y="5586"/>
                  </a:cubicBezTo>
                  <a:cubicBezTo>
                    <a:pt x="2249385" y="9163"/>
                    <a:pt x="2251394" y="14014"/>
                    <a:pt x="2251394" y="19073"/>
                  </a:cubicBezTo>
                  <a:lnTo>
                    <a:pt x="2251394" y="1255572"/>
                  </a:lnTo>
                  <a:cubicBezTo>
                    <a:pt x="2251394" y="1260631"/>
                    <a:pt x="2249385" y="1265482"/>
                    <a:pt x="2245808" y="1269059"/>
                  </a:cubicBezTo>
                  <a:cubicBezTo>
                    <a:pt x="2242231" y="1272635"/>
                    <a:pt x="2237380" y="1274645"/>
                    <a:pt x="2232322" y="1274645"/>
                  </a:cubicBezTo>
                  <a:lnTo>
                    <a:pt x="19073" y="1274645"/>
                  </a:lnTo>
                  <a:cubicBezTo>
                    <a:pt x="14014" y="1274645"/>
                    <a:pt x="9163" y="1272635"/>
                    <a:pt x="5586" y="1269059"/>
                  </a:cubicBezTo>
                  <a:cubicBezTo>
                    <a:pt x="2009" y="1265482"/>
                    <a:pt x="0" y="1260631"/>
                    <a:pt x="0" y="1255572"/>
                  </a:cubicBezTo>
                  <a:lnTo>
                    <a:pt x="0" y="19073"/>
                  </a:lnTo>
                  <a:cubicBezTo>
                    <a:pt x="0" y="14014"/>
                    <a:pt x="2009" y="9163"/>
                    <a:pt x="5586" y="5586"/>
                  </a:cubicBezTo>
                  <a:cubicBezTo>
                    <a:pt x="9163" y="2009"/>
                    <a:pt x="14014" y="0"/>
                    <a:pt x="19073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51394" cy="1312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46494" y="1028700"/>
            <a:ext cx="6069445" cy="3497473"/>
            <a:chOff x="0" y="0"/>
            <a:chExt cx="2244241" cy="1293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44241" cy="1293227"/>
            </a:xfrm>
            <a:custGeom>
              <a:avLst/>
              <a:gdLst/>
              <a:ahLst/>
              <a:cxnLst/>
              <a:rect r="r" b="b" t="t" l="l"/>
              <a:pathLst>
                <a:path h="1293227" w="2244241">
                  <a:moveTo>
                    <a:pt x="19133" y="0"/>
                  </a:moveTo>
                  <a:lnTo>
                    <a:pt x="2225108" y="0"/>
                  </a:lnTo>
                  <a:cubicBezTo>
                    <a:pt x="2235675" y="0"/>
                    <a:pt x="2244241" y="8566"/>
                    <a:pt x="2244241" y="19133"/>
                  </a:cubicBezTo>
                  <a:lnTo>
                    <a:pt x="2244241" y="1274094"/>
                  </a:lnTo>
                  <a:cubicBezTo>
                    <a:pt x="2244241" y="1284661"/>
                    <a:pt x="2235675" y="1293227"/>
                    <a:pt x="2225108" y="1293227"/>
                  </a:cubicBezTo>
                  <a:lnTo>
                    <a:pt x="19133" y="1293227"/>
                  </a:lnTo>
                  <a:cubicBezTo>
                    <a:pt x="8566" y="1293227"/>
                    <a:pt x="0" y="1284661"/>
                    <a:pt x="0" y="1274094"/>
                  </a:cubicBezTo>
                  <a:lnTo>
                    <a:pt x="0" y="19133"/>
                  </a:lnTo>
                  <a:cubicBezTo>
                    <a:pt x="0" y="8566"/>
                    <a:pt x="8566" y="0"/>
                    <a:pt x="19133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44241" cy="1331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46494" y="5661163"/>
            <a:ext cx="6069445" cy="3600545"/>
            <a:chOff x="0" y="0"/>
            <a:chExt cx="2244241" cy="13313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44241" cy="1331339"/>
            </a:xfrm>
            <a:custGeom>
              <a:avLst/>
              <a:gdLst/>
              <a:ahLst/>
              <a:cxnLst/>
              <a:rect r="r" b="b" t="t" l="l"/>
              <a:pathLst>
                <a:path h="1331339" w="2244241">
                  <a:moveTo>
                    <a:pt x="19133" y="0"/>
                  </a:moveTo>
                  <a:lnTo>
                    <a:pt x="2225108" y="0"/>
                  </a:lnTo>
                  <a:cubicBezTo>
                    <a:pt x="2235675" y="0"/>
                    <a:pt x="2244241" y="8566"/>
                    <a:pt x="2244241" y="19133"/>
                  </a:cubicBezTo>
                  <a:lnTo>
                    <a:pt x="2244241" y="1312206"/>
                  </a:lnTo>
                  <a:cubicBezTo>
                    <a:pt x="2244241" y="1322773"/>
                    <a:pt x="2235675" y="1331339"/>
                    <a:pt x="2225108" y="1331339"/>
                  </a:cubicBezTo>
                  <a:lnTo>
                    <a:pt x="19133" y="1331339"/>
                  </a:lnTo>
                  <a:cubicBezTo>
                    <a:pt x="8566" y="1331339"/>
                    <a:pt x="0" y="1322773"/>
                    <a:pt x="0" y="1312206"/>
                  </a:cubicBezTo>
                  <a:lnTo>
                    <a:pt x="0" y="19133"/>
                  </a:lnTo>
                  <a:cubicBezTo>
                    <a:pt x="0" y="8566"/>
                    <a:pt x="8566" y="0"/>
                    <a:pt x="19133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244241" cy="13694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8975047">
            <a:off x="7290859" y="209739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908163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2064365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8702042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17961" y="1838713"/>
            <a:ext cx="2062992" cy="1967579"/>
          </a:xfrm>
          <a:custGeom>
            <a:avLst/>
            <a:gdLst/>
            <a:ahLst/>
            <a:cxnLst/>
            <a:rect r="r" b="b" t="t" l="l"/>
            <a:pathLst>
              <a:path h="1967579" w="2062992">
                <a:moveTo>
                  <a:pt x="0" y="0"/>
                </a:moveTo>
                <a:lnTo>
                  <a:pt x="2062992" y="0"/>
                </a:lnTo>
                <a:lnTo>
                  <a:pt x="2062992" y="1967579"/>
                </a:lnTo>
                <a:lnTo>
                  <a:pt x="0" y="19675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34220" y="6610957"/>
            <a:ext cx="1946733" cy="1700958"/>
          </a:xfrm>
          <a:custGeom>
            <a:avLst/>
            <a:gdLst/>
            <a:ahLst/>
            <a:cxnLst/>
            <a:rect r="r" b="b" t="t" l="l"/>
            <a:pathLst>
              <a:path h="1700958" w="1946733">
                <a:moveTo>
                  <a:pt x="0" y="0"/>
                </a:moveTo>
                <a:lnTo>
                  <a:pt x="1946733" y="0"/>
                </a:lnTo>
                <a:lnTo>
                  <a:pt x="1946733" y="1700958"/>
                </a:lnTo>
                <a:lnTo>
                  <a:pt x="0" y="17009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092127" y="1872280"/>
            <a:ext cx="1521152" cy="1697240"/>
          </a:xfrm>
          <a:custGeom>
            <a:avLst/>
            <a:gdLst/>
            <a:ahLst/>
            <a:cxnLst/>
            <a:rect r="r" b="b" t="t" l="l"/>
            <a:pathLst>
              <a:path h="1697240" w="1521152">
                <a:moveTo>
                  <a:pt x="0" y="0"/>
                </a:moveTo>
                <a:lnTo>
                  <a:pt x="1521152" y="0"/>
                </a:lnTo>
                <a:lnTo>
                  <a:pt x="1521152" y="1697240"/>
                </a:lnTo>
                <a:lnTo>
                  <a:pt x="0" y="1697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601517" y="6523500"/>
            <a:ext cx="1776392" cy="1676470"/>
          </a:xfrm>
          <a:custGeom>
            <a:avLst/>
            <a:gdLst/>
            <a:ahLst/>
            <a:cxnLst/>
            <a:rect r="r" b="b" t="t" l="l"/>
            <a:pathLst>
              <a:path h="1676470" w="1776392">
                <a:moveTo>
                  <a:pt x="0" y="0"/>
                </a:moveTo>
                <a:lnTo>
                  <a:pt x="1776392" y="0"/>
                </a:lnTo>
                <a:lnTo>
                  <a:pt x="1776392" y="1676470"/>
                </a:lnTo>
                <a:lnTo>
                  <a:pt x="0" y="16764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4101836" y="1509155"/>
            <a:ext cx="2816627" cy="22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6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4101836" y="6485400"/>
            <a:ext cx="2816627" cy="22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6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3458475" y="7069451"/>
            <a:ext cx="2816627" cy="22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6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6995244" y="4385814"/>
            <a:ext cx="4297511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Uses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880953" y="1772038"/>
            <a:ext cx="3554885" cy="1944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3"/>
              </a:lnSpc>
            </a:pPr>
            <a:r>
              <a:rPr lang="en-US" sz="3709">
                <a:solidFill>
                  <a:srgbClr val="000000"/>
                </a:solidFill>
                <a:latin typeface="Canva Sans"/>
              </a:rPr>
              <a:t>Breaks down language Barriers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56637" y="6794215"/>
            <a:ext cx="2816627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"/>
              </a:rPr>
              <a:t>Improves Efficiency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021468" y="2100526"/>
            <a:ext cx="2977363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"/>
              </a:rPr>
              <a:t>Enhances Accessibility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93647" y="7045239"/>
            <a:ext cx="3305184" cy="746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8"/>
              </a:lnSpc>
            </a:pPr>
            <a:r>
              <a:rPr lang="en-US" sz="4341">
                <a:solidFill>
                  <a:srgbClr val="000000"/>
                </a:solidFill>
                <a:latin typeface="Canva Sans"/>
              </a:rPr>
              <a:t>Summarizes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8116" y="1430484"/>
            <a:ext cx="5527999" cy="3773748"/>
            <a:chOff x="0" y="0"/>
            <a:chExt cx="1085321" cy="7409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5321" cy="740906"/>
            </a:xfrm>
            <a:custGeom>
              <a:avLst/>
              <a:gdLst/>
              <a:ahLst/>
              <a:cxnLst/>
              <a:rect r="r" b="b" t="t" l="l"/>
              <a:pathLst>
                <a:path h="740906" w="1085321">
                  <a:moveTo>
                    <a:pt x="47617" y="0"/>
                  </a:moveTo>
                  <a:lnTo>
                    <a:pt x="1037704" y="0"/>
                  </a:lnTo>
                  <a:cubicBezTo>
                    <a:pt x="1050333" y="0"/>
                    <a:pt x="1062444" y="5017"/>
                    <a:pt x="1071374" y="13947"/>
                  </a:cubicBezTo>
                  <a:cubicBezTo>
                    <a:pt x="1080304" y="22876"/>
                    <a:pt x="1085321" y="34988"/>
                    <a:pt x="1085321" y="47617"/>
                  </a:cubicBezTo>
                  <a:lnTo>
                    <a:pt x="1085321" y="693289"/>
                  </a:lnTo>
                  <a:cubicBezTo>
                    <a:pt x="1085321" y="719587"/>
                    <a:pt x="1064002" y="740906"/>
                    <a:pt x="1037704" y="740906"/>
                  </a:cubicBezTo>
                  <a:lnTo>
                    <a:pt x="47617" y="740906"/>
                  </a:lnTo>
                  <a:cubicBezTo>
                    <a:pt x="21319" y="740906"/>
                    <a:pt x="0" y="719587"/>
                    <a:pt x="0" y="693289"/>
                  </a:cubicBezTo>
                  <a:lnTo>
                    <a:pt x="0" y="47617"/>
                  </a:lnTo>
                  <a:cubicBezTo>
                    <a:pt x="0" y="21319"/>
                    <a:pt x="21319" y="0"/>
                    <a:pt x="4761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85321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98116" y="5786913"/>
            <a:ext cx="5527999" cy="3773748"/>
            <a:chOff x="0" y="0"/>
            <a:chExt cx="1085321" cy="740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85321" cy="740906"/>
            </a:xfrm>
            <a:custGeom>
              <a:avLst/>
              <a:gdLst/>
              <a:ahLst/>
              <a:cxnLst/>
              <a:rect r="r" b="b" t="t" l="l"/>
              <a:pathLst>
                <a:path h="740906" w="1085321">
                  <a:moveTo>
                    <a:pt x="47617" y="0"/>
                  </a:moveTo>
                  <a:lnTo>
                    <a:pt x="1037704" y="0"/>
                  </a:lnTo>
                  <a:cubicBezTo>
                    <a:pt x="1050333" y="0"/>
                    <a:pt x="1062444" y="5017"/>
                    <a:pt x="1071374" y="13947"/>
                  </a:cubicBezTo>
                  <a:cubicBezTo>
                    <a:pt x="1080304" y="22876"/>
                    <a:pt x="1085321" y="34988"/>
                    <a:pt x="1085321" y="47617"/>
                  </a:cubicBezTo>
                  <a:lnTo>
                    <a:pt x="1085321" y="693289"/>
                  </a:lnTo>
                  <a:cubicBezTo>
                    <a:pt x="1085321" y="719587"/>
                    <a:pt x="1064002" y="740906"/>
                    <a:pt x="1037704" y="740906"/>
                  </a:cubicBezTo>
                  <a:lnTo>
                    <a:pt x="47617" y="740906"/>
                  </a:lnTo>
                  <a:cubicBezTo>
                    <a:pt x="21319" y="740906"/>
                    <a:pt x="0" y="719587"/>
                    <a:pt x="0" y="693289"/>
                  </a:cubicBezTo>
                  <a:lnTo>
                    <a:pt x="0" y="47617"/>
                  </a:lnTo>
                  <a:cubicBezTo>
                    <a:pt x="0" y="21319"/>
                    <a:pt x="21319" y="0"/>
                    <a:pt x="4761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85321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312727" y="1430484"/>
            <a:ext cx="5527999" cy="3773748"/>
            <a:chOff x="0" y="0"/>
            <a:chExt cx="1085321" cy="7409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5321" cy="740906"/>
            </a:xfrm>
            <a:custGeom>
              <a:avLst/>
              <a:gdLst/>
              <a:ahLst/>
              <a:cxnLst/>
              <a:rect r="r" b="b" t="t" l="l"/>
              <a:pathLst>
                <a:path h="740906" w="1085321">
                  <a:moveTo>
                    <a:pt x="47617" y="0"/>
                  </a:moveTo>
                  <a:lnTo>
                    <a:pt x="1037704" y="0"/>
                  </a:lnTo>
                  <a:cubicBezTo>
                    <a:pt x="1050333" y="0"/>
                    <a:pt x="1062444" y="5017"/>
                    <a:pt x="1071374" y="13947"/>
                  </a:cubicBezTo>
                  <a:cubicBezTo>
                    <a:pt x="1080304" y="22876"/>
                    <a:pt x="1085321" y="34988"/>
                    <a:pt x="1085321" y="47617"/>
                  </a:cubicBezTo>
                  <a:lnTo>
                    <a:pt x="1085321" y="693289"/>
                  </a:lnTo>
                  <a:cubicBezTo>
                    <a:pt x="1085321" y="719587"/>
                    <a:pt x="1064002" y="740906"/>
                    <a:pt x="1037704" y="740906"/>
                  </a:cubicBezTo>
                  <a:lnTo>
                    <a:pt x="47617" y="740906"/>
                  </a:lnTo>
                  <a:cubicBezTo>
                    <a:pt x="21319" y="740906"/>
                    <a:pt x="0" y="719587"/>
                    <a:pt x="0" y="693289"/>
                  </a:cubicBezTo>
                  <a:lnTo>
                    <a:pt x="0" y="47617"/>
                  </a:lnTo>
                  <a:cubicBezTo>
                    <a:pt x="0" y="21319"/>
                    <a:pt x="21319" y="0"/>
                    <a:pt x="4761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85321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312727" y="5786913"/>
            <a:ext cx="5527999" cy="3773748"/>
            <a:chOff x="0" y="0"/>
            <a:chExt cx="1085321" cy="7409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85321" cy="740906"/>
            </a:xfrm>
            <a:custGeom>
              <a:avLst/>
              <a:gdLst/>
              <a:ahLst/>
              <a:cxnLst/>
              <a:rect r="r" b="b" t="t" l="l"/>
              <a:pathLst>
                <a:path h="740906" w="1085321">
                  <a:moveTo>
                    <a:pt x="47617" y="0"/>
                  </a:moveTo>
                  <a:lnTo>
                    <a:pt x="1037704" y="0"/>
                  </a:lnTo>
                  <a:cubicBezTo>
                    <a:pt x="1050333" y="0"/>
                    <a:pt x="1062444" y="5017"/>
                    <a:pt x="1071374" y="13947"/>
                  </a:cubicBezTo>
                  <a:cubicBezTo>
                    <a:pt x="1080304" y="22876"/>
                    <a:pt x="1085321" y="34988"/>
                    <a:pt x="1085321" y="47617"/>
                  </a:cubicBezTo>
                  <a:lnTo>
                    <a:pt x="1085321" y="693289"/>
                  </a:lnTo>
                  <a:cubicBezTo>
                    <a:pt x="1085321" y="719587"/>
                    <a:pt x="1064002" y="740906"/>
                    <a:pt x="1037704" y="740906"/>
                  </a:cubicBezTo>
                  <a:lnTo>
                    <a:pt x="47617" y="740906"/>
                  </a:lnTo>
                  <a:cubicBezTo>
                    <a:pt x="21319" y="740906"/>
                    <a:pt x="0" y="719587"/>
                    <a:pt x="0" y="693289"/>
                  </a:cubicBezTo>
                  <a:lnTo>
                    <a:pt x="0" y="47617"/>
                  </a:lnTo>
                  <a:cubicBezTo>
                    <a:pt x="0" y="21319"/>
                    <a:pt x="21319" y="0"/>
                    <a:pt x="4761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85321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98116" y="1430484"/>
            <a:ext cx="5495716" cy="1035970"/>
            <a:chOff x="0" y="0"/>
            <a:chExt cx="1102384" cy="20780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02384" cy="207805"/>
            </a:xfrm>
            <a:custGeom>
              <a:avLst/>
              <a:gdLst/>
              <a:ahLst/>
              <a:cxnLst/>
              <a:rect r="r" b="b" t="t" l="l"/>
              <a:pathLst>
                <a:path h="207805" w="1102384">
                  <a:moveTo>
                    <a:pt x="23948" y="0"/>
                  </a:moveTo>
                  <a:lnTo>
                    <a:pt x="1078436" y="0"/>
                  </a:lnTo>
                  <a:cubicBezTo>
                    <a:pt x="1084787" y="0"/>
                    <a:pt x="1090879" y="2523"/>
                    <a:pt x="1095370" y="7014"/>
                  </a:cubicBezTo>
                  <a:cubicBezTo>
                    <a:pt x="1099861" y="11505"/>
                    <a:pt x="1102384" y="17597"/>
                    <a:pt x="1102384" y="23948"/>
                  </a:cubicBezTo>
                  <a:lnTo>
                    <a:pt x="1102384" y="183857"/>
                  </a:lnTo>
                  <a:cubicBezTo>
                    <a:pt x="1102384" y="190208"/>
                    <a:pt x="1099861" y="196299"/>
                    <a:pt x="1095370" y="200791"/>
                  </a:cubicBezTo>
                  <a:cubicBezTo>
                    <a:pt x="1090879" y="205282"/>
                    <a:pt x="1084787" y="207805"/>
                    <a:pt x="1078436" y="207805"/>
                  </a:cubicBezTo>
                  <a:lnTo>
                    <a:pt x="23948" y="207805"/>
                  </a:lnTo>
                  <a:cubicBezTo>
                    <a:pt x="17597" y="207805"/>
                    <a:pt x="11505" y="205282"/>
                    <a:pt x="7014" y="200791"/>
                  </a:cubicBezTo>
                  <a:cubicBezTo>
                    <a:pt x="2523" y="196299"/>
                    <a:pt x="0" y="190208"/>
                    <a:pt x="0" y="183857"/>
                  </a:cubicBezTo>
                  <a:lnTo>
                    <a:pt x="0" y="23948"/>
                  </a:lnTo>
                  <a:cubicBezTo>
                    <a:pt x="0" y="17597"/>
                    <a:pt x="2523" y="11505"/>
                    <a:pt x="7014" y="7014"/>
                  </a:cubicBezTo>
                  <a:cubicBezTo>
                    <a:pt x="11505" y="2523"/>
                    <a:pt x="17597" y="0"/>
                    <a:pt x="23948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02384" cy="245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98116" y="5786913"/>
            <a:ext cx="5527999" cy="882550"/>
            <a:chOff x="0" y="0"/>
            <a:chExt cx="1085321" cy="1732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85321" cy="173272"/>
            </a:xfrm>
            <a:custGeom>
              <a:avLst/>
              <a:gdLst/>
              <a:ahLst/>
              <a:cxnLst/>
              <a:rect r="r" b="b" t="t" l="l"/>
              <a:pathLst>
                <a:path h="173272" w="1085321">
                  <a:moveTo>
                    <a:pt x="23808" y="0"/>
                  </a:moveTo>
                  <a:lnTo>
                    <a:pt x="1061512" y="0"/>
                  </a:lnTo>
                  <a:cubicBezTo>
                    <a:pt x="1067827" y="0"/>
                    <a:pt x="1073882" y="2508"/>
                    <a:pt x="1078347" y="6973"/>
                  </a:cubicBezTo>
                  <a:cubicBezTo>
                    <a:pt x="1082812" y="11438"/>
                    <a:pt x="1085321" y="17494"/>
                    <a:pt x="1085321" y="23808"/>
                  </a:cubicBezTo>
                  <a:lnTo>
                    <a:pt x="1085321" y="149464"/>
                  </a:lnTo>
                  <a:cubicBezTo>
                    <a:pt x="1085321" y="155778"/>
                    <a:pt x="1082812" y="161834"/>
                    <a:pt x="1078347" y="166299"/>
                  </a:cubicBezTo>
                  <a:cubicBezTo>
                    <a:pt x="1073882" y="170764"/>
                    <a:pt x="1067827" y="173272"/>
                    <a:pt x="1061512" y="173272"/>
                  </a:cubicBezTo>
                  <a:lnTo>
                    <a:pt x="23808" y="173272"/>
                  </a:lnTo>
                  <a:cubicBezTo>
                    <a:pt x="17494" y="173272"/>
                    <a:pt x="11438" y="170764"/>
                    <a:pt x="6973" y="166299"/>
                  </a:cubicBezTo>
                  <a:cubicBezTo>
                    <a:pt x="2508" y="161834"/>
                    <a:pt x="0" y="155778"/>
                    <a:pt x="0" y="149464"/>
                  </a:cubicBezTo>
                  <a:lnTo>
                    <a:pt x="0" y="23808"/>
                  </a:lnTo>
                  <a:cubicBezTo>
                    <a:pt x="0" y="17494"/>
                    <a:pt x="2508" y="11438"/>
                    <a:pt x="6973" y="6973"/>
                  </a:cubicBezTo>
                  <a:cubicBezTo>
                    <a:pt x="11438" y="2508"/>
                    <a:pt x="17494" y="0"/>
                    <a:pt x="23808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85321" cy="211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243216" y="1430484"/>
            <a:ext cx="5597510" cy="1035970"/>
            <a:chOff x="0" y="0"/>
            <a:chExt cx="1122803" cy="2078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22803" cy="207805"/>
            </a:xfrm>
            <a:custGeom>
              <a:avLst/>
              <a:gdLst/>
              <a:ahLst/>
              <a:cxnLst/>
              <a:rect r="r" b="b" t="t" l="l"/>
              <a:pathLst>
                <a:path h="207805" w="1122803">
                  <a:moveTo>
                    <a:pt x="23513" y="0"/>
                  </a:moveTo>
                  <a:lnTo>
                    <a:pt x="1099290" y="0"/>
                  </a:lnTo>
                  <a:cubicBezTo>
                    <a:pt x="1112276" y="0"/>
                    <a:pt x="1122803" y="10527"/>
                    <a:pt x="1122803" y="23513"/>
                  </a:cubicBezTo>
                  <a:lnTo>
                    <a:pt x="1122803" y="184292"/>
                  </a:lnTo>
                  <a:cubicBezTo>
                    <a:pt x="1122803" y="197278"/>
                    <a:pt x="1112276" y="207805"/>
                    <a:pt x="1099290" y="207805"/>
                  </a:cubicBezTo>
                  <a:lnTo>
                    <a:pt x="23513" y="207805"/>
                  </a:lnTo>
                  <a:cubicBezTo>
                    <a:pt x="10527" y="207805"/>
                    <a:pt x="0" y="197278"/>
                    <a:pt x="0" y="184292"/>
                  </a:cubicBezTo>
                  <a:lnTo>
                    <a:pt x="0" y="23513"/>
                  </a:lnTo>
                  <a:cubicBezTo>
                    <a:pt x="0" y="10527"/>
                    <a:pt x="10527" y="0"/>
                    <a:pt x="235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122803" cy="245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312727" y="5786913"/>
            <a:ext cx="5527999" cy="852551"/>
            <a:chOff x="0" y="0"/>
            <a:chExt cx="1085321" cy="16738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85321" cy="167383"/>
            </a:xfrm>
            <a:custGeom>
              <a:avLst/>
              <a:gdLst/>
              <a:ahLst/>
              <a:cxnLst/>
              <a:rect r="r" b="b" t="t" l="l"/>
              <a:pathLst>
                <a:path h="167383" w="1085321">
                  <a:moveTo>
                    <a:pt x="23808" y="0"/>
                  </a:moveTo>
                  <a:lnTo>
                    <a:pt x="1061512" y="0"/>
                  </a:lnTo>
                  <a:cubicBezTo>
                    <a:pt x="1067827" y="0"/>
                    <a:pt x="1073882" y="2508"/>
                    <a:pt x="1078347" y="6973"/>
                  </a:cubicBezTo>
                  <a:cubicBezTo>
                    <a:pt x="1082812" y="11438"/>
                    <a:pt x="1085321" y="17494"/>
                    <a:pt x="1085321" y="23808"/>
                  </a:cubicBezTo>
                  <a:lnTo>
                    <a:pt x="1085321" y="143574"/>
                  </a:lnTo>
                  <a:cubicBezTo>
                    <a:pt x="1085321" y="149889"/>
                    <a:pt x="1082812" y="155944"/>
                    <a:pt x="1078347" y="160409"/>
                  </a:cubicBezTo>
                  <a:cubicBezTo>
                    <a:pt x="1073882" y="164874"/>
                    <a:pt x="1067827" y="167383"/>
                    <a:pt x="1061512" y="167383"/>
                  </a:cubicBezTo>
                  <a:lnTo>
                    <a:pt x="23808" y="167383"/>
                  </a:lnTo>
                  <a:cubicBezTo>
                    <a:pt x="17494" y="167383"/>
                    <a:pt x="11438" y="164874"/>
                    <a:pt x="6973" y="160409"/>
                  </a:cubicBezTo>
                  <a:cubicBezTo>
                    <a:pt x="2508" y="155944"/>
                    <a:pt x="0" y="149889"/>
                    <a:pt x="0" y="143574"/>
                  </a:cubicBezTo>
                  <a:lnTo>
                    <a:pt x="0" y="23808"/>
                  </a:lnTo>
                  <a:cubicBezTo>
                    <a:pt x="0" y="17494"/>
                    <a:pt x="2508" y="11438"/>
                    <a:pt x="6973" y="6973"/>
                  </a:cubicBezTo>
                  <a:cubicBezTo>
                    <a:pt x="11438" y="2508"/>
                    <a:pt x="17494" y="0"/>
                    <a:pt x="23808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85321" cy="20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3696684" y="1948469"/>
            <a:ext cx="3146968" cy="6897465"/>
          </a:xfrm>
          <a:custGeom>
            <a:avLst/>
            <a:gdLst/>
            <a:ahLst/>
            <a:cxnLst/>
            <a:rect r="r" b="b" t="t" l="l"/>
            <a:pathLst>
              <a:path h="6897465" w="3146968">
                <a:moveTo>
                  <a:pt x="0" y="0"/>
                </a:moveTo>
                <a:lnTo>
                  <a:pt x="3146969" y="0"/>
                </a:lnTo>
                <a:lnTo>
                  <a:pt x="3146969" y="6897465"/>
                </a:lnTo>
                <a:lnTo>
                  <a:pt x="0" y="6897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239062" y="1628030"/>
            <a:ext cx="4596347" cy="751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6"/>
              </a:lnSpc>
            </a:pPr>
            <a:r>
              <a:rPr lang="en-US" sz="2552">
                <a:solidFill>
                  <a:srgbClr val="000000"/>
                </a:solidFill>
                <a:latin typeface="DM Sans Bold"/>
              </a:rPr>
              <a:t>Enhanced Accuracy in Diverse Conditions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627492" y="1628030"/>
            <a:ext cx="3880595" cy="751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6"/>
              </a:lnSpc>
            </a:pPr>
            <a:r>
              <a:rPr lang="en-US" sz="2552">
                <a:solidFill>
                  <a:srgbClr val="000000"/>
                </a:solidFill>
                <a:latin typeface="DM Sans Bold"/>
              </a:rPr>
              <a:t>Focused Translation Solutions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45957" y="5980782"/>
            <a:ext cx="4540347" cy="40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708">
                <a:solidFill>
                  <a:srgbClr val="000000"/>
                </a:solidFill>
                <a:latin typeface="DM Sans Bold"/>
              </a:rPr>
              <a:t>Efficiency and Productivity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502171" y="5980782"/>
            <a:ext cx="5338555" cy="40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0"/>
              </a:lnSpc>
            </a:pPr>
            <a:r>
              <a:rPr lang="en-US" sz="2718">
                <a:solidFill>
                  <a:srgbClr val="000000"/>
                </a:solidFill>
                <a:latin typeface="DM Sans Bold"/>
              </a:rPr>
              <a:t>Improved Data Management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45957" y="2619682"/>
            <a:ext cx="6121539" cy="2272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7"/>
              </a:lnSpc>
            </a:pPr>
            <a:r>
              <a:rPr lang="en-US" sz="2287" spc="137">
                <a:solidFill>
                  <a:srgbClr val="000000"/>
                </a:solidFill>
                <a:latin typeface="DM Sans"/>
              </a:rPr>
              <a:t>Better handling of various </a:t>
            </a:r>
          </a:p>
          <a:p>
            <a:pPr algn="l">
              <a:lnSpc>
                <a:spcPts val="3087"/>
              </a:lnSpc>
            </a:pPr>
            <a:r>
              <a:rPr lang="en-US" sz="2287" spc="137">
                <a:solidFill>
                  <a:srgbClr val="000000"/>
                </a:solidFill>
                <a:latin typeface="DM Sans"/>
              </a:rPr>
              <a:t>speech attributes and </a:t>
            </a:r>
          </a:p>
          <a:p>
            <a:pPr algn="l">
              <a:lnSpc>
                <a:spcPts val="3087"/>
              </a:lnSpc>
            </a:pPr>
            <a:r>
              <a:rPr lang="en-US" sz="2287" spc="137">
                <a:solidFill>
                  <a:srgbClr val="000000"/>
                </a:solidFill>
                <a:latin typeface="DM Sans"/>
              </a:rPr>
              <a:t>environmental conditions </a:t>
            </a:r>
          </a:p>
          <a:p>
            <a:pPr algn="l">
              <a:lnSpc>
                <a:spcPts val="3087"/>
              </a:lnSpc>
            </a:pPr>
            <a:r>
              <a:rPr lang="en-US" sz="2287" spc="137">
                <a:solidFill>
                  <a:srgbClr val="000000"/>
                </a:solidFill>
                <a:latin typeface="DM Sans"/>
              </a:rPr>
              <a:t>makes it highly </a:t>
            </a:r>
          </a:p>
          <a:p>
            <a:pPr algn="l">
              <a:lnSpc>
                <a:spcPts val="3087"/>
              </a:lnSpc>
            </a:pPr>
            <a:r>
              <a:rPr lang="en-US" sz="2287" spc="137">
                <a:solidFill>
                  <a:srgbClr val="000000"/>
                </a:solidFill>
                <a:latin typeface="DM Sans"/>
              </a:rPr>
              <a:t>suited in multilingual </a:t>
            </a:r>
          </a:p>
          <a:p>
            <a:pPr algn="l" marL="0" indent="0" lvl="0">
              <a:lnSpc>
                <a:spcPts val="3087"/>
              </a:lnSpc>
              <a:spcBef>
                <a:spcPct val="0"/>
              </a:spcBef>
            </a:pPr>
            <a:r>
              <a:rPr lang="en-US" sz="2287" spc="137">
                <a:solidFill>
                  <a:srgbClr val="000000"/>
                </a:solidFill>
                <a:latin typeface="DM Sans"/>
              </a:rPr>
              <a:t>environments.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67495" y="2619682"/>
            <a:ext cx="6129189" cy="151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1"/>
              </a:lnSpc>
            </a:pPr>
            <a:r>
              <a:rPr lang="en-US" sz="2290" spc="137">
                <a:solidFill>
                  <a:srgbClr val="000000"/>
                </a:solidFill>
                <a:latin typeface="DM Sans"/>
              </a:rPr>
              <a:t>By possibly offering specialized translations, this tool becomes invaluable where nuanced </a:t>
            </a:r>
          </a:p>
          <a:p>
            <a:pPr algn="l" marL="0" indent="0" lvl="0">
              <a:lnSpc>
                <a:spcPts val="3091"/>
              </a:lnSpc>
              <a:spcBef>
                <a:spcPct val="0"/>
              </a:spcBef>
            </a:pPr>
            <a:r>
              <a:rPr lang="en-US" sz="2290" spc="137">
                <a:solidFill>
                  <a:srgbClr val="000000"/>
                </a:solidFill>
                <a:latin typeface="DM Sans"/>
              </a:rPr>
              <a:t>terminology is crucial.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567495" y="6935649"/>
            <a:ext cx="6129189" cy="151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1"/>
              </a:lnSpc>
            </a:pPr>
            <a:r>
              <a:rPr lang="en-US" sz="2290" spc="137">
                <a:solidFill>
                  <a:srgbClr val="000000"/>
                </a:solidFill>
                <a:latin typeface="DM Sans"/>
              </a:rPr>
              <a:t>Advanced history saving </a:t>
            </a:r>
          </a:p>
          <a:p>
            <a:pPr algn="l">
              <a:lnSpc>
                <a:spcPts val="3091"/>
              </a:lnSpc>
            </a:pPr>
            <a:r>
              <a:rPr lang="en-US" sz="2290" spc="137">
                <a:solidFill>
                  <a:srgbClr val="000000"/>
                </a:solidFill>
                <a:latin typeface="DM Sans"/>
              </a:rPr>
              <a:t>capabilities enhance users </a:t>
            </a:r>
          </a:p>
          <a:p>
            <a:pPr algn="l">
              <a:lnSpc>
                <a:spcPts val="3091"/>
              </a:lnSpc>
            </a:pPr>
            <a:r>
              <a:rPr lang="en-US" sz="2290" spc="137">
                <a:solidFill>
                  <a:srgbClr val="000000"/>
                </a:solidFill>
                <a:latin typeface="DM Sans"/>
              </a:rPr>
              <a:t>ability to manage large </a:t>
            </a:r>
          </a:p>
          <a:p>
            <a:pPr algn="l" marL="0" indent="0" lvl="0">
              <a:lnSpc>
                <a:spcPts val="3091"/>
              </a:lnSpc>
              <a:spcBef>
                <a:spcPct val="0"/>
              </a:spcBef>
            </a:pPr>
            <a:r>
              <a:rPr lang="en-US" sz="2290" spc="137">
                <a:solidFill>
                  <a:srgbClr val="000000"/>
                </a:solidFill>
                <a:latin typeface="DM Sans"/>
              </a:rPr>
              <a:t>volumes of ongoing translations.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45957" y="6972321"/>
            <a:ext cx="6121539" cy="1509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7"/>
              </a:lnSpc>
            </a:pPr>
            <a:r>
              <a:rPr lang="en-US" sz="2287" spc="137">
                <a:solidFill>
                  <a:srgbClr val="000000"/>
                </a:solidFill>
                <a:latin typeface="DM Sans"/>
              </a:rPr>
              <a:t>Summarization features save </a:t>
            </a:r>
          </a:p>
          <a:p>
            <a:pPr algn="l">
              <a:lnSpc>
                <a:spcPts val="3087"/>
              </a:lnSpc>
            </a:pPr>
            <a:r>
              <a:rPr lang="en-US" sz="2287" spc="137">
                <a:solidFill>
                  <a:srgbClr val="000000"/>
                </a:solidFill>
                <a:latin typeface="DM Sans"/>
              </a:rPr>
              <a:t>time and improve productivity </a:t>
            </a:r>
          </a:p>
          <a:p>
            <a:pPr algn="l">
              <a:lnSpc>
                <a:spcPts val="3087"/>
              </a:lnSpc>
            </a:pPr>
            <a:r>
              <a:rPr lang="en-US" sz="2287" spc="137">
                <a:solidFill>
                  <a:srgbClr val="000000"/>
                </a:solidFill>
                <a:latin typeface="DM Sans"/>
              </a:rPr>
              <a:t>by allowing users to grasp </a:t>
            </a:r>
          </a:p>
          <a:p>
            <a:pPr algn="l" marL="0" indent="0" lvl="0">
              <a:lnSpc>
                <a:spcPts val="3087"/>
              </a:lnSpc>
              <a:spcBef>
                <a:spcPct val="0"/>
              </a:spcBef>
            </a:pPr>
            <a:r>
              <a:rPr lang="en-US" sz="2287" spc="137">
                <a:solidFill>
                  <a:srgbClr val="000000"/>
                </a:solidFill>
                <a:latin typeface="DM Sans"/>
              </a:rPr>
              <a:t>essential information.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9" id="39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2" id="42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3" id="43"/>
          <p:cNvSpPr txBox="true"/>
          <p:nvPr/>
        </p:nvSpPr>
        <p:spPr>
          <a:xfrm rot="0">
            <a:off x="192683" y="211967"/>
            <a:ext cx="17066617" cy="97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2"/>
              </a:lnSpc>
            </a:pPr>
            <a:r>
              <a:rPr lang="en-US" sz="5651">
                <a:solidFill>
                  <a:srgbClr val="000000"/>
                </a:solidFill>
                <a:latin typeface="Canva Sans Bold"/>
              </a:rPr>
              <a:t>Advantages Over Google Translator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32501" y="1907439"/>
            <a:ext cx="882299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Real-time Applications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519302" y="6381216"/>
            <a:ext cx="3162028" cy="1301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  <a:r>
              <a:rPr lang="en-US" sz="3399">
                <a:solidFill>
                  <a:srgbClr val="000000"/>
                </a:solidFill>
                <a:latin typeface="DM Sans"/>
              </a:rPr>
              <a:t>Business Meetings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67193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71930" y="6381216"/>
            <a:ext cx="2747991" cy="133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499">
                <a:solidFill>
                  <a:srgbClr val="000000"/>
                </a:solidFill>
                <a:latin typeface="DM Sans"/>
              </a:rPr>
              <a:t>Educational Settings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14442" y="6381216"/>
            <a:ext cx="2646492" cy="1968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  <a:r>
              <a:rPr lang="en-US" sz="3399">
                <a:solidFill>
                  <a:srgbClr val="000000"/>
                </a:solidFill>
                <a:latin typeface="DM Sans"/>
              </a:rPr>
              <a:t>Everyday Multilingual interactions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2" id="32"/>
          <p:cNvSpPr txBox="true"/>
          <p:nvPr/>
        </p:nvSpPr>
        <p:spPr>
          <a:xfrm rot="0">
            <a:off x="1438078" y="6438366"/>
            <a:ext cx="278963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Travelers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Language Translator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9961" y="4097171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Project  mission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403723" y="1170261"/>
            <a:ext cx="9569827" cy="2561528"/>
            <a:chOff x="0" y="0"/>
            <a:chExt cx="3203578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03578" cy="857492"/>
            </a:xfrm>
            <a:custGeom>
              <a:avLst/>
              <a:gdLst/>
              <a:ahLst/>
              <a:cxnLst/>
              <a:rect r="r" b="b" t="t" l="l"/>
              <a:pathLst>
                <a:path h="857492" w="3203578">
                  <a:moveTo>
                    <a:pt x="12135" y="0"/>
                  </a:moveTo>
                  <a:lnTo>
                    <a:pt x="3191443" y="0"/>
                  </a:lnTo>
                  <a:cubicBezTo>
                    <a:pt x="3194662" y="0"/>
                    <a:pt x="3197748" y="1278"/>
                    <a:pt x="3200024" y="3554"/>
                  </a:cubicBezTo>
                  <a:cubicBezTo>
                    <a:pt x="3202300" y="5830"/>
                    <a:pt x="3203578" y="8917"/>
                    <a:pt x="3203578" y="12135"/>
                  </a:cubicBezTo>
                  <a:lnTo>
                    <a:pt x="3203578" y="845358"/>
                  </a:lnTo>
                  <a:cubicBezTo>
                    <a:pt x="3203578" y="848576"/>
                    <a:pt x="3202300" y="851662"/>
                    <a:pt x="3200024" y="853938"/>
                  </a:cubicBezTo>
                  <a:cubicBezTo>
                    <a:pt x="3197748" y="856214"/>
                    <a:pt x="3194662" y="857492"/>
                    <a:pt x="3191443" y="857492"/>
                  </a:cubicBezTo>
                  <a:lnTo>
                    <a:pt x="12135" y="857492"/>
                  </a:lnTo>
                  <a:cubicBezTo>
                    <a:pt x="5433" y="857492"/>
                    <a:pt x="0" y="852059"/>
                    <a:pt x="0" y="845358"/>
                  </a:cubicBezTo>
                  <a:lnTo>
                    <a:pt x="0" y="12135"/>
                  </a:lnTo>
                  <a:cubicBezTo>
                    <a:pt x="0" y="5433"/>
                    <a:pt x="5433" y="0"/>
                    <a:pt x="12135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3203578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565048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403723" y="3862348"/>
            <a:ext cx="9569827" cy="2561528"/>
            <a:chOff x="0" y="0"/>
            <a:chExt cx="3203578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03578" cy="857492"/>
            </a:xfrm>
            <a:custGeom>
              <a:avLst/>
              <a:gdLst/>
              <a:ahLst/>
              <a:cxnLst/>
              <a:rect r="r" b="b" t="t" l="l"/>
              <a:pathLst>
                <a:path h="857492" w="3203578">
                  <a:moveTo>
                    <a:pt x="12135" y="0"/>
                  </a:moveTo>
                  <a:lnTo>
                    <a:pt x="3191443" y="0"/>
                  </a:lnTo>
                  <a:cubicBezTo>
                    <a:pt x="3194662" y="0"/>
                    <a:pt x="3197748" y="1278"/>
                    <a:pt x="3200024" y="3554"/>
                  </a:cubicBezTo>
                  <a:cubicBezTo>
                    <a:pt x="3202300" y="5830"/>
                    <a:pt x="3203578" y="8917"/>
                    <a:pt x="3203578" y="12135"/>
                  </a:cubicBezTo>
                  <a:lnTo>
                    <a:pt x="3203578" y="845358"/>
                  </a:lnTo>
                  <a:cubicBezTo>
                    <a:pt x="3203578" y="848576"/>
                    <a:pt x="3202300" y="851662"/>
                    <a:pt x="3200024" y="853938"/>
                  </a:cubicBezTo>
                  <a:cubicBezTo>
                    <a:pt x="3197748" y="856214"/>
                    <a:pt x="3194662" y="857492"/>
                    <a:pt x="3191443" y="857492"/>
                  </a:cubicBezTo>
                  <a:lnTo>
                    <a:pt x="12135" y="857492"/>
                  </a:lnTo>
                  <a:cubicBezTo>
                    <a:pt x="5433" y="857492"/>
                    <a:pt x="0" y="852059"/>
                    <a:pt x="0" y="845358"/>
                  </a:cubicBezTo>
                  <a:lnTo>
                    <a:pt x="0" y="12135"/>
                  </a:lnTo>
                  <a:cubicBezTo>
                    <a:pt x="0" y="5433"/>
                    <a:pt x="5433" y="0"/>
                    <a:pt x="12135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3203578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403723" y="6557226"/>
            <a:ext cx="9569827" cy="2561528"/>
            <a:chOff x="0" y="0"/>
            <a:chExt cx="3203578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03578" cy="857492"/>
            </a:xfrm>
            <a:custGeom>
              <a:avLst/>
              <a:gdLst/>
              <a:ahLst/>
              <a:cxnLst/>
              <a:rect r="r" b="b" t="t" l="l"/>
              <a:pathLst>
                <a:path h="857492" w="3203578">
                  <a:moveTo>
                    <a:pt x="12135" y="0"/>
                  </a:moveTo>
                  <a:lnTo>
                    <a:pt x="3191443" y="0"/>
                  </a:lnTo>
                  <a:cubicBezTo>
                    <a:pt x="3194662" y="0"/>
                    <a:pt x="3197748" y="1278"/>
                    <a:pt x="3200024" y="3554"/>
                  </a:cubicBezTo>
                  <a:cubicBezTo>
                    <a:pt x="3202300" y="5830"/>
                    <a:pt x="3203578" y="8917"/>
                    <a:pt x="3203578" y="12135"/>
                  </a:cubicBezTo>
                  <a:lnTo>
                    <a:pt x="3203578" y="845358"/>
                  </a:lnTo>
                  <a:cubicBezTo>
                    <a:pt x="3203578" y="848576"/>
                    <a:pt x="3202300" y="851662"/>
                    <a:pt x="3200024" y="853938"/>
                  </a:cubicBezTo>
                  <a:cubicBezTo>
                    <a:pt x="3197748" y="856214"/>
                    <a:pt x="3194662" y="857492"/>
                    <a:pt x="3191443" y="857492"/>
                  </a:cubicBezTo>
                  <a:lnTo>
                    <a:pt x="12135" y="857492"/>
                  </a:lnTo>
                  <a:cubicBezTo>
                    <a:pt x="5433" y="857492"/>
                    <a:pt x="0" y="852059"/>
                    <a:pt x="0" y="845358"/>
                  </a:cubicBezTo>
                  <a:lnTo>
                    <a:pt x="0" y="12135"/>
                  </a:lnTo>
                  <a:cubicBezTo>
                    <a:pt x="0" y="5433"/>
                    <a:pt x="5433" y="0"/>
                    <a:pt x="12135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3203578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565048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40560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4424417"/>
            <a:ext cx="4132127" cy="23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8971373" y="4161299"/>
            <a:ext cx="7379662" cy="1861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4"/>
              </a:lnSpc>
            </a:pPr>
            <a:r>
              <a:rPr lang="en-US" sz="5324">
                <a:solidFill>
                  <a:srgbClr val="000000"/>
                </a:solidFill>
                <a:latin typeface="Canva Sans Bold"/>
              </a:rPr>
              <a:t>Linguistic voice Translation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49311" y="7346817"/>
            <a:ext cx="602378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Summarizer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565048" y="1661224"/>
            <a:ext cx="9569827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Linguistic Text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Translation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31972" y="2023532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7" y="0"/>
                </a:lnTo>
                <a:lnTo>
                  <a:pt x="5513037" y="6211873"/>
                </a:lnTo>
                <a:lnTo>
                  <a:pt x="0" y="62118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03613" y="1956857"/>
            <a:ext cx="10089073" cy="612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7668" indent="-378834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Canva Sans Bold"/>
              </a:rPr>
              <a:t>    These tools can recognize the text and spoken language in various languages and translate it into English. </a:t>
            </a:r>
          </a:p>
          <a:p>
            <a:pPr algn="ctr" marL="757668" indent="-378834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Canva Sans Bold"/>
              </a:rPr>
              <a:t>This eliminates language barriers for documents and any visual text you encounter. </a:t>
            </a:r>
          </a:p>
          <a:p>
            <a:pPr algn="ctr" marL="757668" indent="-378834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Canva Sans Bold"/>
              </a:rPr>
              <a:t>This facilitates communication with people speaking different languages during conversations, interviews or lectures.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5743" y="1833937"/>
            <a:ext cx="10559192" cy="6571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3204" indent="-386602" lvl="1">
              <a:lnSpc>
                <a:spcPts val="4834"/>
              </a:lnSpc>
              <a:buFont typeface="Arial"/>
              <a:buChar char="•"/>
            </a:pPr>
            <a:r>
              <a:rPr lang="en-US" sz="3581" spc="214">
                <a:solidFill>
                  <a:srgbClr val="000000"/>
                </a:solidFill>
                <a:latin typeface="DM Sans Bold"/>
              </a:rPr>
              <a:t>   This project can seamlessly translate  </a:t>
            </a:r>
          </a:p>
          <a:p>
            <a:pPr algn="l">
              <a:lnSpc>
                <a:spcPts val="4834"/>
              </a:lnSpc>
            </a:pPr>
            <a:r>
              <a:rPr lang="en-US" sz="3581" spc="214">
                <a:solidFill>
                  <a:srgbClr val="000000"/>
                </a:solidFill>
                <a:latin typeface="DM Sans Bold"/>
              </a:rPr>
              <a:t>         text into over 107 global </a:t>
            </a:r>
          </a:p>
          <a:p>
            <a:pPr algn="l">
              <a:lnSpc>
                <a:spcPts val="4834"/>
              </a:lnSpc>
            </a:pPr>
            <a:r>
              <a:rPr lang="en-US" sz="3581" spc="214">
                <a:solidFill>
                  <a:srgbClr val="000000"/>
                </a:solidFill>
                <a:latin typeface="DM Sans Bold"/>
              </a:rPr>
              <a:t>         </a:t>
            </a:r>
            <a:r>
              <a:rPr lang="en-US" sz="3581" spc="214">
                <a:solidFill>
                  <a:srgbClr val="000000"/>
                </a:solidFill>
                <a:latin typeface="DM Sans Bold"/>
              </a:rPr>
              <a:t>languages.</a:t>
            </a:r>
          </a:p>
          <a:p>
            <a:pPr algn="l" marL="773204" indent="-386602" lvl="1">
              <a:lnSpc>
                <a:spcPts val="4834"/>
              </a:lnSpc>
              <a:buFont typeface="Arial"/>
              <a:buChar char="•"/>
            </a:pPr>
            <a:r>
              <a:rPr lang="en-US" sz="3581" spc="214">
                <a:solidFill>
                  <a:srgbClr val="000000"/>
                </a:solidFill>
                <a:latin typeface="DM Sans Bold"/>
              </a:rPr>
              <a:t>   This project goes beyond </a:t>
            </a:r>
          </a:p>
          <a:p>
            <a:pPr algn="l">
              <a:lnSpc>
                <a:spcPts val="4834"/>
              </a:lnSpc>
            </a:pPr>
            <a:r>
              <a:rPr lang="en-US" sz="3581" spc="214">
                <a:solidFill>
                  <a:srgbClr val="000000"/>
                </a:solidFill>
                <a:latin typeface="DM Sans Bold"/>
              </a:rPr>
              <a:t>         translation by summarizing </a:t>
            </a:r>
          </a:p>
          <a:p>
            <a:pPr algn="l">
              <a:lnSpc>
                <a:spcPts val="4834"/>
              </a:lnSpc>
            </a:pPr>
            <a:r>
              <a:rPr lang="en-US" sz="3581" spc="214">
                <a:solidFill>
                  <a:srgbClr val="000000"/>
                </a:solidFill>
                <a:latin typeface="DM Sans Bold"/>
              </a:rPr>
              <a:t>         </a:t>
            </a:r>
            <a:r>
              <a:rPr lang="en-US" sz="3581" spc="214">
                <a:solidFill>
                  <a:srgbClr val="000000"/>
                </a:solidFill>
                <a:latin typeface="DM Sans Bold"/>
              </a:rPr>
              <a:t>the recognised text or translated </a:t>
            </a:r>
          </a:p>
          <a:p>
            <a:pPr algn="l">
              <a:lnSpc>
                <a:spcPts val="4834"/>
              </a:lnSpc>
            </a:pPr>
            <a:r>
              <a:rPr lang="en-US" sz="3581" spc="214">
                <a:solidFill>
                  <a:srgbClr val="000000"/>
                </a:solidFill>
                <a:latin typeface="DM Sans Bold"/>
              </a:rPr>
              <a:t>         </a:t>
            </a:r>
            <a:r>
              <a:rPr lang="en-US" sz="3581" spc="214">
                <a:solidFill>
                  <a:srgbClr val="000000"/>
                </a:solidFill>
                <a:latin typeface="DM Sans Bold"/>
              </a:rPr>
              <a:t>speech. </a:t>
            </a:r>
          </a:p>
          <a:p>
            <a:pPr algn="l" marL="773204" indent="-386602" lvl="1">
              <a:lnSpc>
                <a:spcPts val="4834"/>
              </a:lnSpc>
              <a:buFont typeface="Arial"/>
              <a:buChar char="•"/>
            </a:pPr>
            <a:r>
              <a:rPr lang="en-US" sz="3581" spc="214">
                <a:solidFill>
                  <a:srgbClr val="000000"/>
                </a:solidFill>
                <a:latin typeface="DM Sans Bold"/>
              </a:rPr>
              <a:t>   </a:t>
            </a:r>
            <a:r>
              <a:rPr lang="en-US" sz="3581" spc="214">
                <a:solidFill>
                  <a:srgbClr val="000000"/>
                </a:solidFill>
                <a:latin typeface="DM Sans Bold"/>
              </a:rPr>
              <a:t>This provides a concise </a:t>
            </a:r>
          </a:p>
          <a:p>
            <a:pPr algn="l">
              <a:lnSpc>
                <a:spcPts val="4834"/>
              </a:lnSpc>
            </a:pPr>
            <a:r>
              <a:rPr lang="en-US" sz="3581" spc="214">
                <a:solidFill>
                  <a:srgbClr val="000000"/>
                </a:solidFill>
                <a:latin typeface="DM Sans Bold"/>
              </a:rPr>
              <a:t>         understanding of the content, </a:t>
            </a:r>
          </a:p>
          <a:p>
            <a:pPr algn="l">
              <a:lnSpc>
                <a:spcPts val="4834"/>
              </a:lnSpc>
            </a:pPr>
            <a:r>
              <a:rPr lang="en-US" sz="3581" spc="214">
                <a:solidFill>
                  <a:srgbClr val="000000"/>
                </a:solidFill>
                <a:latin typeface="DM Sans Bold"/>
              </a:rPr>
              <a:t>         </a:t>
            </a:r>
            <a:r>
              <a:rPr lang="en-US" sz="3581" spc="214">
                <a:solidFill>
                  <a:srgbClr val="000000"/>
                </a:solidFill>
                <a:latin typeface="DM Sans Bold"/>
              </a:rPr>
              <a:t>saving time and effort.</a:t>
            </a:r>
          </a:p>
          <a:p>
            <a:pPr algn="l" marL="0" indent="0" lvl="0">
              <a:lnSpc>
                <a:spcPts val="3807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585" r="0" b="-16585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12689" y="2469540"/>
            <a:ext cx="809209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Why use this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6429" y="4272935"/>
            <a:ext cx="7707571" cy="284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</a:rPr>
              <a:t>Utilizing this Language Translator offers a myriad of compelling reasons, each stemming from the increasing globalization of our world and the consequent need for effective cross-language communication tools.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71387"/>
            <a:ext cx="8751165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Speech Recognition Module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563110"/>
            <a:ext cx="9402905" cy="325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</a:rPr>
              <a:t>This module uses  </a:t>
            </a:r>
            <a:r>
              <a:rPr lang="en-US" sz="3699">
                <a:solidFill>
                  <a:srgbClr val="000000"/>
                </a:solidFill>
                <a:latin typeface="Canva Sans Italics"/>
              </a:rPr>
              <a:t>SpeechRecognition </a:t>
            </a:r>
            <a:r>
              <a:rPr lang="en-US" sz="3699">
                <a:solidFill>
                  <a:srgbClr val="000000"/>
                </a:solidFill>
                <a:latin typeface="Canva Sans"/>
              </a:rPr>
              <a:t>Library to recognize speech input from the user.</a:t>
            </a: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</a:rPr>
              <a:t>It converts spoken words into text format for further processing.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4645" y="576972"/>
            <a:ext cx="10926634" cy="9133056"/>
          </a:xfrm>
          <a:custGeom>
            <a:avLst/>
            <a:gdLst/>
            <a:ahLst/>
            <a:cxnLst/>
            <a:rect r="r" b="b" t="t" l="l"/>
            <a:pathLst>
              <a:path h="9133056" w="10926634">
                <a:moveTo>
                  <a:pt x="0" y="0"/>
                </a:moveTo>
                <a:lnTo>
                  <a:pt x="10926634" y="0"/>
                </a:lnTo>
                <a:lnTo>
                  <a:pt x="10926634" y="9133056"/>
                </a:lnTo>
                <a:lnTo>
                  <a:pt x="0" y="9133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99" r="0" b="-39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DAF_1XnEeqQ</dc:identifier>
  <dcterms:modified xsi:type="dcterms:W3CDTF">2011-08-01T06:04:30Z</dcterms:modified>
  <cp:revision>1</cp:revision>
  <dc:title>Blue Doodle Project Presentation</dc:title>
</cp:coreProperties>
</file>