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64" r:id="rId5"/>
    <p:sldId id="265" r:id="rId6"/>
    <p:sldId id="266" r:id="rId7"/>
    <p:sldId id="267" r:id="rId8"/>
    <p:sldId id="269" r:id="rId9"/>
    <p:sldId id="270" r:id="rId10"/>
    <p:sldId id="271" r:id="rId11"/>
    <p:sldId id="299" r:id="rId12"/>
    <p:sldId id="272" r:id="rId13"/>
    <p:sldId id="273" r:id="rId14"/>
    <p:sldId id="274" r:id="rId15"/>
    <p:sldId id="275" r:id="rId16"/>
    <p:sldId id="276" r:id="rId17"/>
    <p:sldId id="277" r:id="rId18"/>
    <p:sldId id="278" r:id="rId19"/>
    <p:sldId id="291" r:id="rId20"/>
    <p:sldId id="292" r:id="rId21"/>
    <p:sldId id="300" r:id="rId22"/>
    <p:sldId id="293" r:id="rId23"/>
    <p:sldId id="294" r:id="rId24"/>
    <p:sldId id="295" r:id="rId25"/>
    <p:sldId id="296" r:id="rId26"/>
    <p:sldId id="297" r:id="rId27"/>
    <p:sldId id="298" r:id="rId28"/>
    <p:sldId id="279" r:id="rId29"/>
    <p:sldId id="280" r:id="rId30"/>
    <p:sldId id="281" r:id="rId31"/>
    <p:sldId id="290"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C1034A-5E31-4439-B430-B986E5EDDD83}"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309335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C1034A-5E31-4439-B430-B986E5EDDD83}"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150398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C1034A-5E31-4439-B430-B986E5EDDD83}"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113415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C1034A-5E31-4439-B430-B986E5EDDD83}"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39227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1034A-5E31-4439-B430-B986E5EDDD83}"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94108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C1034A-5E31-4439-B430-B986E5EDDD83}"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27664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C1034A-5E31-4439-B430-B986E5EDDD83}"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194675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C1034A-5E31-4439-B430-B986E5EDDD83}"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96407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1034A-5E31-4439-B430-B986E5EDDD83}"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12588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1034A-5E31-4439-B430-B986E5EDDD83}"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02915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1034A-5E31-4439-B430-B986E5EDDD83}"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9377E-9703-4A8D-B14E-6A62AB692160}" type="slidenum">
              <a:rPr lang="en-IN" smtClean="0"/>
              <a:t>‹#›</a:t>
            </a:fld>
            <a:endParaRPr lang="en-IN"/>
          </a:p>
        </p:txBody>
      </p:sp>
    </p:spTree>
    <p:extLst>
      <p:ext uri="{BB962C8B-B14F-4D97-AF65-F5344CB8AC3E}">
        <p14:creationId xmlns:p14="http://schemas.microsoft.com/office/powerpoint/2010/main" val="26854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1034A-5E31-4439-B430-B986E5EDDD83}" type="datetimeFigureOut">
              <a:rPr lang="en-IN" smtClean="0"/>
              <a:t>12-03-2022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9377E-9703-4A8D-B14E-6A62AB692160}" type="slidenum">
              <a:rPr lang="en-IN" smtClean="0"/>
              <a:t>‹#›</a:t>
            </a:fld>
            <a:endParaRPr lang="en-IN"/>
          </a:p>
        </p:txBody>
      </p:sp>
    </p:spTree>
    <p:extLst>
      <p:ext uri="{BB962C8B-B14F-4D97-AF65-F5344CB8AC3E}">
        <p14:creationId xmlns:p14="http://schemas.microsoft.com/office/powerpoint/2010/main" val="39090191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HDFC_Life" TargetMode="External"/><Relationship Id="rId2" Type="http://schemas.openxmlformats.org/officeDocument/2006/relationships/hyperlink" Target="https://www.shriramlife.com/" TargetMode="External"/><Relationship Id="rId1" Type="http://schemas.openxmlformats.org/officeDocument/2006/relationships/slideLayout" Target="../slideLayouts/slideLayout2.xml"/><Relationship Id="rId5" Type="http://schemas.openxmlformats.org/officeDocument/2006/relationships/hyperlink" Target="https://www.investopedia.com/terms/b/bancassurance.asp" TargetMode="External"/><Relationship Id="rId4" Type="http://schemas.openxmlformats.org/officeDocument/2006/relationships/hyperlink" Target="https://en.wikipedia.org/wiki/Life_Insurance_Corpo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530" y="1331259"/>
            <a:ext cx="9144000" cy="3031735"/>
          </a:xfrm>
        </p:spPr>
        <p:txBody>
          <a:bodyPr>
            <a:normAutofit fontScale="90000"/>
          </a:bodyPr>
          <a:lstStyle/>
          <a:p>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
            </a:r>
            <a:br>
              <a:rPr lang="en-IN" sz="2000" b="1" dirty="0"/>
            </a:br>
            <a:r>
              <a:rPr lang="en-IN" sz="2000" b="1" dirty="0"/>
              <a:t>Shree Chanakya Education Society’s</a:t>
            </a:r>
            <a:br>
              <a:rPr lang="en-IN" sz="2000" b="1" dirty="0"/>
            </a:br>
            <a:r>
              <a:rPr lang="en-IN" sz="2000" b="1" dirty="0"/>
              <a:t>Indira Institute of Management, Pune</a:t>
            </a:r>
            <a:br>
              <a:rPr lang="en-IN" sz="2000" b="1" dirty="0"/>
            </a:br>
            <a:r>
              <a:rPr lang="en-IN" sz="3600" dirty="0"/>
              <a:t/>
            </a:r>
            <a:br>
              <a:rPr lang="en-IN" sz="3600" dirty="0"/>
            </a:br>
            <a:r>
              <a:rPr lang="en-IN" sz="3600" b="1" dirty="0">
                <a:solidFill>
                  <a:srgbClr val="FF0000"/>
                </a:solidFill>
              </a:rPr>
              <a:t>Summer Internship Project</a:t>
            </a:r>
            <a:br>
              <a:rPr lang="en-IN" sz="3600" b="1" dirty="0">
                <a:solidFill>
                  <a:srgbClr val="FF0000"/>
                </a:solidFill>
              </a:rPr>
            </a:br>
            <a:r>
              <a:rPr lang="en-IN" sz="2200" b="1" dirty="0">
                <a:solidFill>
                  <a:srgbClr val="FF0000"/>
                </a:solidFill>
              </a:rPr>
              <a:t>MBA Semester III (Batch 2020-22)</a:t>
            </a:r>
            <a:br>
              <a:rPr lang="en-IN" sz="2200" b="1" dirty="0">
                <a:solidFill>
                  <a:srgbClr val="FF0000"/>
                </a:solidFill>
              </a:rPr>
            </a:br>
            <a:r>
              <a:rPr lang="en-IN" sz="2200" b="1" dirty="0">
                <a:solidFill>
                  <a:srgbClr val="FF0000"/>
                </a:solidFill>
              </a:rPr>
              <a:t/>
            </a:r>
            <a:br>
              <a:rPr lang="en-IN" sz="2200" b="1" dirty="0">
                <a:solidFill>
                  <a:srgbClr val="FF0000"/>
                </a:solidFill>
              </a:rPr>
            </a:br>
            <a:r>
              <a:rPr lang="en-IN" sz="2700" b="1" i="1" dirty="0"/>
              <a:t>Name of the Student </a:t>
            </a:r>
            <a:r>
              <a:rPr lang="en-IN" sz="2700" b="1" i="1" dirty="0" smtClean="0"/>
              <a:t>: Jay Rajesh Dixit</a:t>
            </a:r>
            <a:r>
              <a:rPr lang="en-IN" sz="2700" b="1" i="1" dirty="0"/>
              <a:t/>
            </a:r>
            <a:br>
              <a:rPr lang="en-IN" sz="2700" b="1" i="1" dirty="0"/>
            </a:br>
            <a:r>
              <a:rPr lang="en-IN" sz="2700" b="1" i="1" dirty="0"/>
              <a:t>Roll No. </a:t>
            </a:r>
            <a:r>
              <a:rPr lang="en-IN" sz="2700" b="1" i="1" dirty="0" smtClean="0"/>
              <a:t>: BA-03</a:t>
            </a:r>
            <a:r>
              <a:rPr lang="en-IN" sz="2700" b="1" i="1" dirty="0"/>
              <a:t/>
            </a:r>
            <a:br>
              <a:rPr lang="en-IN" sz="2700" b="1" i="1" dirty="0"/>
            </a:br>
            <a:r>
              <a:rPr lang="en-IN" sz="2700" b="1" i="1" dirty="0"/>
              <a:t>Specialization : </a:t>
            </a:r>
            <a:r>
              <a:rPr lang="en-IN" sz="2700" b="1" i="1" dirty="0" smtClean="0"/>
              <a:t>Business Analytics</a:t>
            </a:r>
            <a:endParaRPr lang="en-IN" sz="2700" b="1" i="1" dirty="0"/>
          </a:p>
        </p:txBody>
      </p:sp>
      <p:sp>
        <p:nvSpPr>
          <p:cNvPr id="3" name="Subtitle 2"/>
          <p:cNvSpPr>
            <a:spLocks noGrp="1"/>
          </p:cNvSpPr>
          <p:nvPr>
            <p:ph type="subTitle" idx="1"/>
          </p:nvPr>
        </p:nvSpPr>
        <p:spPr>
          <a:xfrm>
            <a:off x="1389530" y="4798826"/>
            <a:ext cx="9144000" cy="1655762"/>
          </a:xfrm>
        </p:spPr>
        <p:txBody>
          <a:bodyPr>
            <a:noAutofit/>
          </a:bodyPr>
          <a:lstStyle/>
          <a:p>
            <a:pPr algn="l"/>
            <a:r>
              <a:rPr lang="en-IN" sz="2000" b="1" i="1" dirty="0"/>
              <a:t>Title </a:t>
            </a:r>
            <a:r>
              <a:rPr lang="en-IN" sz="2000" b="1" i="1" dirty="0" smtClean="0"/>
              <a:t>: </a:t>
            </a:r>
            <a:r>
              <a:rPr lang="en-US" sz="2000" b="1" i="1" dirty="0"/>
              <a:t>Study of Customer </a:t>
            </a:r>
            <a:r>
              <a:rPr lang="en-US" sz="2000" b="1" i="1" dirty="0" err="1"/>
              <a:t>Behaviour</a:t>
            </a:r>
            <a:r>
              <a:rPr lang="en-US" sz="2000" b="1" i="1" dirty="0"/>
              <a:t> towards the different distribution channels of Life Insurance products of </a:t>
            </a:r>
            <a:r>
              <a:rPr lang="en-US" sz="2000" b="1" i="1" dirty="0" err="1"/>
              <a:t>Shriram</a:t>
            </a:r>
            <a:r>
              <a:rPr lang="en-US" sz="2000" b="1" i="1" dirty="0"/>
              <a:t> Life Insurance</a:t>
            </a:r>
            <a:endParaRPr lang="en-IN" sz="2000" b="1" i="1" dirty="0"/>
          </a:p>
          <a:p>
            <a:pPr algn="l"/>
            <a:r>
              <a:rPr lang="en-IN" sz="2000" b="1" i="1" dirty="0"/>
              <a:t>Name of the Organization</a:t>
            </a:r>
            <a:r>
              <a:rPr lang="en-IN" sz="2000" b="1" i="1" dirty="0" smtClean="0"/>
              <a:t>: </a:t>
            </a:r>
            <a:r>
              <a:rPr lang="en-IN" sz="2000" b="1" i="1" dirty="0" err="1" smtClean="0"/>
              <a:t>Shriram</a:t>
            </a:r>
            <a:r>
              <a:rPr lang="en-IN" sz="2000" b="1" i="1" dirty="0" smtClean="0"/>
              <a:t> Life Insurance</a:t>
            </a:r>
            <a:endParaRPr lang="en-IN" sz="2000" b="1" i="1" dirty="0"/>
          </a:p>
          <a:p>
            <a:pPr algn="l"/>
            <a:r>
              <a:rPr lang="en-IN" sz="2000" b="1" i="1" dirty="0"/>
              <a:t>Name of the Internal Guide </a:t>
            </a:r>
            <a:r>
              <a:rPr lang="en-IN" sz="2000" b="1" i="1" dirty="0" smtClean="0"/>
              <a:t>: </a:t>
            </a:r>
            <a:r>
              <a:rPr lang="en-IN" sz="2000" b="1" i="1" dirty="0" err="1" smtClean="0"/>
              <a:t>Prof.</a:t>
            </a:r>
            <a:r>
              <a:rPr lang="en-IN" sz="2000" b="1" i="1" dirty="0" smtClean="0"/>
              <a:t> </a:t>
            </a:r>
            <a:r>
              <a:rPr lang="en-IN" sz="2000" b="1" i="1" dirty="0" err="1" smtClean="0"/>
              <a:t>Sunita</a:t>
            </a:r>
            <a:r>
              <a:rPr lang="en-IN" sz="2000" b="1" i="1" dirty="0" smtClean="0"/>
              <a:t> </a:t>
            </a:r>
            <a:r>
              <a:rPr lang="en-IN" sz="2000" b="1" i="1" dirty="0" err="1" smtClean="0"/>
              <a:t>Bangal</a:t>
            </a:r>
            <a:endParaRPr lang="en-IN" sz="2000" b="1" i="1" dirty="0"/>
          </a:p>
          <a:p>
            <a:pPr algn="l"/>
            <a:r>
              <a:rPr lang="en-IN" sz="2000" b="1" i="1" dirty="0"/>
              <a:t>Name of the External Guide </a:t>
            </a:r>
            <a:r>
              <a:rPr lang="en-IN" sz="2000" b="1" i="1" dirty="0" smtClean="0"/>
              <a:t>: </a:t>
            </a:r>
            <a:r>
              <a:rPr lang="en-IN" sz="2000" b="1" i="1" dirty="0" err="1" smtClean="0"/>
              <a:t>Pranita</a:t>
            </a:r>
            <a:r>
              <a:rPr lang="en-IN" sz="2000" b="1" i="1" dirty="0" smtClean="0"/>
              <a:t> </a:t>
            </a:r>
            <a:r>
              <a:rPr lang="en-IN" sz="2000" b="1" i="1" dirty="0" err="1" smtClean="0"/>
              <a:t>Bhavar</a:t>
            </a:r>
            <a:endParaRPr lang="en-IN" sz="2000" b="1" i="1" dirty="0"/>
          </a:p>
        </p:txBody>
      </p:sp>
      <p:pic>
        <p:nvPicPr>
          <p:cNvPr id="4" name="Picture 3"/>
          <p:cNvPicPr>
            <a:picLocks noChangeAspect="1"/>
          </p:cNvPicPr>
          <p:nvPr/>
        </p:nvPicPr>
        <p:blipFill>
          <a:blip r:embed="rId2"/>
          <a:stretch>
            <a:fillRect/>
          </a:stretch>
        </p:blipFill>
        <p:spPr>
          <a:xfrm>
            <a:off x="5538167" y="74182"/>
            <a:ext cx="1115665" cy="1115665"/>
          </a:xfrm>
          <a:prstGeom prst="rect">
            <a:avLst/>
          </a:prstGeom>
        </p:spPr>
      </p:pic>
    </p:spTree>
    <p:extLst>
      <p:ext uri="{BB962C8B-B14F-4D97-AF65-F5344CB8AC3E}">
        <p14:creationId xmlns:p14="http://schemas.microsoft.com/office/powerpoint/2010/main" val="589327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0000"/>
                </a:solidFill>
              </a:rPr>
              <a:t>CHAPTER	V:  APPLICATION OF BUSINESS MODELS (VIZ., MKTG MODELS, FINANCIAL MODELS etc.,)</a:t>
            </a:r>
            <a:endParaRPr lang="en-IN" sz="3600" dirty="0">
              <a:solidFill>
                <a:srgbClr val="FF0000"/>
              </a:solidFill>
            </a:endParaRPr>
          </a:p>
        </p:txBody>
      </p:sp>
      <p:sp>
        <p:nvSpPr>
          <p:cNvPr id="4" name="Text Placeholder 3"/>
          <p:cNvSpPr>
            <a:spLocks noGrp="1"/>
          </p:cNvSpPr>
          <p:nvPr>
            <p:ph type="body" idx="1"/>
          </p:nvPr>
        </p:nvSpPr>
        <p:spPr>
          <a:xfrm>
            <a:off x="839788" y="1681163"/>
            <a:ext cx="5157787" cy="539523"/>
          </a:xfrm>
        </p:spPr>
        <p:txBody>
          <a:bodyPr/>
          <a:lstStyle/>
          <a:p>
            <a:r>
              <a:rPr lang="en-IN" dirty="0" smtClean="0"/>
              <a:t>SWOT Analysis:</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93372" y="2220687"/>
            <a:ext cx="8208432" cy="4268560"/>
          </a:xfrm>
        </p:spPr>
      </p:pic>
    </p:spTree>
    <p:extLst>
      <p:ext uri="{BB962C8B-B14F-4D97-AF65-F5344CB8AC3E}">
        <p14:creationId xmlns:p14="http://schemas.microsoft.com/office/powerpoint/2010/main" val="860371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0000"/>
                </a:solidFill>
              </a:rPr>
              <a:t>CHAPTER	V:  APPLICATION OF BUSINESS MODELS (VIZ., MKTG MODELS, FINANCIAL MODELS etc.,)</a:t>
            </a:r>
            <a:endParaRPr lang="en-IN" sz="3600" dirty="0"/>
          </a:p>
        </p:txBody>
      </p:sp>
      <p:sp>
        <p:nvSpPr>
          <p:cNvPr id="3" name="Content Placeholder 2"/>
          <p:cNvSpPr>
            <a:spLocks noGrp="1"/>
          </p:cNvSpPr>
          <p:nvPr>
            <p:ph idx="1"/>
          </p:nvPr>
        </p:nvSpPr>
        <p:spPr/>
        <p:txBody>
          <a:bodyPr>
            <a:normAutofit fontScale="70000" lnSpcReduction="20000"/>
          </a:bodyPr>
          <a:lstStyle/>
          <a:p>
            <a:pPr marL="0" indent="0">
              <a:buNone/>
            </a:pPr>
            <a:r>
              <a:rPr lang="en-IN" sz="3400" b="1" dirty="0" smtClean="0"/>
              <a:t>PESTLE Analysis:</a:t>
            </a:r>
          </a:p>
          <a:p>
            <a:r>
              <a:rPr lang="en-US" b="1" dirty="0"/>
              <a:t>Political</a:t>
            </a:r>
            <a:r>
              <a:rPr lang="en-US" dirty="0"/>
              <a:t>: Business processes heavily depend on type of the government in the nation. An open-minded government and stable political environment present promising </a:t>
            </a:r>
          </a:p>
          <a:p>
            <a:r>
              <a:rPr lang="en-US" b="1" dirty="0"/>
              <a:t>Economic</a:t>
            </a:r>
            <a:r>
              <a:rPr lang="en-US" dirty="0"/>
              <a:t>: This includes economic factors such as interest rate, employment and unemployment rate, savings, low return, inflation rate.</a:t>
            </a:r>
          </a:p>
          <a:p>
            <a:r>
              <a:rPr lang="en-US" b="1" dirty="0"/>
              <a:t>Social</a:t>
            </a:r>
            <a:r>
              <a:rPr lang="en-US" dirty="0"/>
              <a:t>: Factors include population, lifestyle, and education. </a:t>
            </a:r>
            <a:r>
              <a:rPr lang="en-US" dirty="0" err="1"/>
              <a:t>Shriram</a:t>
            </a:r>
            <a:r>
              <a:rPr lang="en-US" dirty="0"/>
              <a:t> life Insurance serve people in bottom of the pyramid and provide better value and wider range of services to its customers.</a:t>
            </a:r>
          </a:p>
          <a:p>
            <a:r>
              <a:rPr lang="en-US" b="1" dirty="0"/>
              <a:t>Technological</a:t>
            </a:r>
            <a:r>
              <a:rPr lang="en-US" dirty="0"/>
              <a:t>: This includes technological tools such as digital, mobile and social media to provide services to the customers.</a:t>
            </a:r>
          </a:p>
          <a:p>
            <a:r>
              <a:rPr lang="en-US" b="1" dirty="0"/>
              <a:t>Legal</a:t>
            </a:r>
            <a:r>
              <a:rPr lang="en-US" dirty="0"/>
              <a:t>: An organization must understand what is legal and allowed within the region they operate. They also must adhere to the changes in legislation and its impact on business operations.</a:t>
            </a:r>
          </a:p>
          <a:p>
            <a:r>
              <a:rPr lang="en-US" b="1" dirty="0"/>
              <a:t>Environmental:</a:t>
            </a:r>
            <a:r>
              <a:rPr lang="en-US" dirty="0"/>
              <a:t> Recycling and waste management and the growing environmental pollution has adopted business to adopt innovative recycling and waste management. </a:t>
            </a:r>
            <a:r>
              <a:rPr lang="en-US" dirty="0" err="1"/>
              <a:t>Shriram</a:t>
            </a:r>
            <a:r>
              <a:rPr lang="en-US" dirty="0"/>
              <a:t> Life Insurance has adopted these methods in concern for environment. </a:t>
            </a: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024762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CHAPTER VI: OBJECTIVES AND SCOPE OF PROJECT </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a:t>Objectives</a:t>
            </a:r>
            <a:r>
              <a:rPr lang="en-US" b="1" i="1" dirty="0" smtClean="0"/>
              <a:t>:</a:t>
            </a:r>
          </a:p>
          <a:p>
            <a:pPr marL="514350" indent="-514350">
              <a:buAutoNum type="arabicParenR"/>
            </a:pPr>
            <a:r>
              <a:rPr lang="en-US" dirty="0" smtClean="0"/>
              <a:t>To </a:t>
            </a:r>
            <a:r>
              <a:rPr lang="en-US" dirty="0"/>
              <a:t>study the customers’ perception towards the selection of a distribution channel. </a:t>
            </a:r>
            <a:endParaRPr lang="en-US" dirty="0" smtClean="0"/>
          </a:p>
          <a:p>
            <a:pPr marL="514350" indent="-514350">
              <a:buAutoNum type="arabicParenR"/>
            </a:pPr>
            <a:r>
              <a:rPr lang="en-US" dirty="0"/>
              <a:t>To study certain factors which can influence the customers towards buying the products through the distribution channel.</a:t>
            </a:r>
            <a:endParaRPr lang="en-US" b="1" i="1" dirty="0"/>
          </a:p>
          <a:p>
            <a:pPr marL="0" indent="0">
              <a:buNone/>
            </a:pPr>
            <a:r>
              <a:rPr lang="en-US" b="1" i="1" dirty="0" smtClean="0"/>
              <a:t>Scope </a:t>
            </a:r>
            <a:r>
              <a:rPr lang="en-US" b="1" i="1" dirty="0"/>
              <a:t>of Project</a:t>
            </a:r>
            <a:r>
              <a:rPr lang="en-US" b="1" i="1" dirty="0" smtClean="0"/>
              <a:t>:</a:t>
            </a:r>
          </a:p>
          <a:p>
            <a:pPr marL="0" indent="0">
              <a:buNone/>
            </a:pPr>
            <a:r>
              <a:rPr lang="en-US" b="1" i="1" dirty="0" smtClean="0"/>
              <a:t>1) </a:t>
            </a:r>
            <a:r>
              <a:rPr lang="en-US" dirty="0"/>
              <a:t>The most preferred Product distribution channel by the </a:t>
            </a:r>
            <a:r>
              <a:rPr lang="en-US" dirty="0" smtClean="0"/>
              <a:t>respondents/customer.</a:t>
            </a:r>
          </a:p>
          <a:p>
            <a:pPr marL="0" indent="0">
              <a:buNone/>
            </a:pPr>
            <a:r>
              <a:rPr lang="en-US" b="1" i="1" dirty="0" smtClean="0"/>
              <a:t>2) </a:t>
            </a:r>
            <a:r>
              <a:rPr lang="en-US" dirty="0"/>
              <a:t>How factors such as Occupation, Education, Annual Income, Type of Insurance plan and amount invested in buying them, can be considered in ordered to increase the reach of distribution channel towards the customers </a:t>
            </a:r>
            <a:endParaRPr lang="en-IN" b="1" i="1" dirty="0"/>
          </a:p>
        </p:txBody>
      </p:sp>
    </p:spTree>
    <p:extLst>
      <p:ext uri="{BB962C8B-B14F-4D97-AF65-F5344CB8AC3E}">
        <p14:creationId xmlns:p14="http://schemas.microsoft.com/office/powerpoint/2010/main" val="874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CHAPTER VII:  RESEARCH METHODOLOGY</a:t>
            </a:r>
            <a:r>
              <a:rPr lang="en-IN" sz="4000" dirty="0">
                <a:solidFill>
                  <a:srgbClr val="FF0000"/>
                </a:solidFill>
              </a:rPr>
              <a:t/>
            </a:r>
            <a:br>
              <a:rPr lang="en-IN" sz="4000"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352697" y="1825624"/>
            <a:ext cx="11377749" cy="5032376"/>
          </a:xfrm>
        </p:spPr>
        <p:txBody>
          <a:bodyPr>
            <a:normAutofit fontScale="62500" lnSpcReduction="20000"/>
          </a:bodyPr>
          <a:lstStyle/>
          <a:p>
            <a:pPr marL="457200" lvl="1" indent="0">
              <a:buNone/>
            </a:pPr>
            <a:r>
              <a:rPr lang="en-US" sz="3200" b="1" i="1" dirty="0"/>
              <a:t>Rational for the study : </a:t>
            </a:r>
          </a:p>
          <a:p>
            <a:pPr marL="457200" lvl="1" indent="0">
              <a:buNone/>
            </a:pPr>
            <a:r>
              <a:rPr lang="en-US" sz="3200" dirty="0"/>
              <a:t>The main aim of the study to determine the customer </a:t>
            </a:r>
            <a:r>
              <a:rPr lang="en-US" sz="3200" dirty="0" smtClean="0"/>
              <a:t>behavior </a:t>
            </a:r>
            <a:r>
              <a:rPr lang="en-US" sz="3200" dirty="0"/>
              <a:t>towards the various distribution channels of the products of </a:t>
            </a:r>
            <a:r>
              <a:rPr lang="en-US" sz="3200" dirty="0" err="1"/>
              <a:t>Shriram</a:t>
            </a:r>
            <a:r>
              <a:rPr lang="en-US" sz="3200" dirty="0"/>
              <a:t> Life Insurance. Factors such as Annual income, Investment capacity of individual, Education and occupation are studied for fulfilling the aim of study.</a:t>
            </a:r>
            <a:endParaRPr lang="en-US" sz="3200" b="1" i="1" dirty="0"/>
          </a:p>
          <a:p>
            <a:pPr lvl="1"/>
            <a:endParaRPr lang="en-US" sz="3200" b="1" i="1" dirty="0"/>
          </a:p>
          <a:p>
            <a:pPr lvl="1"/>
            <a:endParaRPr lang="en-US" sz="3200" dirty="0"/>
          </a:p>
          <a:p>
            <a:pPr marL="457200" lvl="1" indent="0">
              <a:buNone/>
            </a:pPr>
            <a:r>
              <a:rPr lang="en-US" sz="3200" b="1" i="1" dirty="0" smtClean="0"/>
              <a:t>Statement </a:t>
            </a:r>
            <a:r>
              <a:rPr lang="en-US" sz="3200" b="1" i="1" dirty="0"/>
              <a:t>of problem </a:t>
            </a:r>
            <a:r>
              <a:rPr lang="en-US" sz="3200" b="1" i="1" dirty="0" smtClean="0"/>
              <a:t>:</a:t>
            </a:r>
          </a:p>
          <a:p>
            <a:pPr marL="457200" lvl="1" indent="0">
              <a:buNone/>
            </a:pPr>
            <a:r>
              <a:rPr lang="en-US" sz="3200" dirty="0"/>
              <a:t>When it comes to selling of a product, the method of selling or the way it is being sold is to be considered. In case of a Life Insurance, a product is sold in many ways, through different channels. So, which channels help in maximum sales of Life Insurance product is studied. </a:t>
            </a:r>
            <a:endParaRPr lang="en-US" sz="3200" b="1" i="1" dirty="0"/>
          </a:p>
          <a:p>
            <a:pPr lvl="1"/>
            <a:endParaRPr lang="en-US" sz="3200" dirty="0"/>
          </a:p>
          <a:p>
            <a:pPr lvl="1"/>
            <a:endParaRPr lang="en-IN" sz="3200" dirty="0"/>
          </a:p>
          <a:p>
            <a:pPr marL="457200" lvl="1" indent="0">
              <a:buNone/>
            </a:pPr>
            <a:r>
              <a:rPr lang="en-US" sz="3200" b="1" i="1" dirty="0"/>
              <a:t>Significance of the Problem : </a:t>
            </a:r>
          </a:p>
          <a:p>
            <a:pPr marL="457200" lvl="1" indent="0">
              <a:buNone/>
            </a:pPr>
            <a:r>
              <a:rPr lang="en-US" sz="3200" dirty="0"/>
              <a:t>It is important to understand which media to be used to sell the product, through which a company can attain maximum sales/profit. This problem can be </a:t>
            </a:r>
            <a:r>
              <a:rPr lang="en-US" sz="3200" dirty="0" smtClean="0"/>
              <a:t>utilized </a:t>
            </a:r>
            <a:r>
              <a:rPr lang="en-US" sz="3200" dirty="0"/>
              <a:t>by an </a:t>
            </a:r>
            <a:r>
              <a:rPr lang="en-US" sz="3200" dirty="0" smtClean="0"/>
              <a:t>organization </a:t>
            </a:r>
            <a:r>
              <a:rPr lang="en-US" sz="3200" dirty="0"/>
              <a:t>to determine proper channel for product distribution.</a:t>
            </a:r>
            <a:endParaRPr lang="en-US" sz="3200" b="1" i="1" dirty="0"/>
          </a:p>
          <a:p>
            <a:pPr lvl="1"/>
            <a:endParaRPr lang="en-US" sz="1800" b="1" i="1" dirty="0"/>
          </a:p>
          <a:p>
            <a:pPr lvl="1"/>
            <a:endParaRPr lang="en-IN" sz="1800" dirty="0"/>
          </a:p>
          <a:p>
            <a:pPr marL="0" indent="0">
              <a:buNone/>
            </a:pPr>
            <a:r>
              <a:rPr lang="en-US" dirty="0"/>
              <a:t/>
            </a:r>
            <a:br>
              <a:rPr lang="en-US" dirty="0"/>
            </a:br>
            <a:endParaRPr lang="en-IN" dirty="0"/>
          </a:p>
        </p:txBody>
      </p:sp>
    </p:spTree>
    <p:extLst>
      <p:ext uri="{BB962C8B-B14F-4D97-AF65-F5344CB8AC3E}">
        <p14:creationId xmlns:p14="http://schemas.microsoft.com/office/powerpoint/2010/main" val="1676034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en-US" b="1" i="1" dirty="0"/>
              <a:t>Research Objectives </a:t>
            </a:r>
            <a:r>
              <a:rPr lang="en-US" b="1" i="1" dirty="0" smtClean="0"/>
              <a:t>:</a:t>
            </a:r>
          </a:p>
          <a:p>
            <a:pPr marL="457200" lvl="1" indent="0">
              <a:buNone/>
            </a:pPr>
            <a:r>
              <a:rPr lang="en-US" dirty="0"/>
              <a:t>Primary objective: To understand the customer </a:t>
            </a:r>
            <a:r>
              <a:rPr lang="en-US" dirty="0" smtClean="0"/>
              <a:t>behavior </a:t>
            </a:r>
            <a:r>
              <a:rPr lang="en-US" dirty="0"/>
              <a:t>towards a product distribution channel</a:t>
            </a:r>
            <a:r>
              <a:rPr lang="en-US" dirty="0" smtClean="0"/>
              <a:t>.</a:t>
            </a:r>
          </a:p>
          <a:p>
            <a:pPr marL="457200" lvl="1" indent="0">
              <a:buNone/>
            </a:pPr>
            <a:endParaRPr lang="en-US" dirty="0" smtClean="0"/>
          </a:p>
          <a:p>
            <a:pPr marL="457200" lvl="1" indent="0">
              <a:buNone/>
            </a:pPr>
            <a:r>
              <a:rPr lang="en-US" dirty="0" smtClean="0"/>
              <a:t>Secondary </a:t>
            </a:r>
            <a:r>
              <a:rPr lang="en-US" dirty="0"/>
              <a:t>objective: To study certain factors which can influence the customers towards buying the products through the distribution channel</a:t>
            </a:r>
            <a:endParaRPr lang="en-US" b="1" i="1" dirty="0"/>
          </a:p>
          <a:p>
            <a:pPr lvl="1"/>
            <a:endParaRPr lang="en-US" b="1" i="1" dirty="0"/>
          </a:p>
          <a:p>
            <a:pPr marL="457200" lvl="1" indent="0">
              <a:buNone/>
            </a:pPr>
            <a:endParaRPr lang="en-US" b="1" i="1" dirty="0"/>
          </a:p>
          <a:p>
            <a:pPr lvl="1"/>
            <a:endParaRPr lang="en-US" sz="1800" dirty="0"/>
          </a:p>
          <a:p>
            <a:pPr lvl="1"/>
            <a:endParaRPr lang="en-US" sz="1800" dirty="0"/>
          </a:p>
          <a:p>
            <a:pPr lvl="1"/>
            <a:endParaRPr lang="en-IN" sz="1800" dirty="0"/>
          </a:p>
          <a:p>
            <a:pPr lvl="1"/>
            <a:endParaRPr lang="en-US" sz="1800" dirty="0"/>
          </a:p>
          <a:p>
            <a:pPr lvl="1"/>
            <a:endParaRPr lang="en-US" sz="1800" dirty="0"/>
          </a:p>
          <a:p>
            <a:pPr lvl="1"/>
            <a:endParaRPr lang="en-IN" sz="1800" dirty="0"/>
          </a:p>
          <a:p>
            <a:endParaRPr lang="en-IN" dirty="0"/>
          </a:p>
        </p:txBody>
      </p:sp>
      <p:sp>
        <p:nvSpPr>
          <p:cNvPr id="4" name="Title 1"/>
          <p:cNvSpPr>
            <a:spLocks noGrp="1"/>
          </p:cNvSpPr>
          <p:nvPr>
            <p:ph type="title"/>
          </p:nvPr>
        </p:nvSpPr>
        <p:spPr/>
        <p:txBody>
          <a:bodyPr>
            <a:normAutofit fontScale="90000"/>
          </a:bodyPr>
          <a:lstStyle/>
          <a:p>
            <a:pPr algn="ctr"/>
            <a:r>
              <a:rPr lang="en-US" b="1" dirty="0">
                <a:solidFill>
                  <a:srgbClr val="FF0000"/>
                </a:solidFill>
              </a:rPr>
              <a:t>CHAPTER VII:  RESEARCH METHODOLOGY (contd..)</a:t>
            </a:r>
            <a:r>
              <a:rPr lang="en-IN" sz="4000" dirty="0">
                <a:solidFill>
                  <a:srgbClr val="FF0000"/>
                </a:solidFill>
              </a:rPr>
              <a:t/>
            </a:r>
            <a:br>
              <a:rPr lang="en-IN" sz="4000"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229177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lvl="1" indent="0">
              <a:buNone/>
            </a:pPr>
            <a:r>
              <a:rPr lang="en-US" b="1" i="1" dirty="0"/>
              <a:t>Research design (Research Type) </a:t>
            </a:r>
            <a:r>
              <a:rPr lang="en-US" b="1" i="1" dirty="0" smtClean="0"/>
              <a:t>:</a:t>
            </a:r>
          </a:p>
          <a:p>
            <a:pPr marL="457200" lvl="1" indent="0">
              <a:buNone/>
            </a:pPr>
            <a:r>
              <a:rPr lang="en-US" dirty="0"/>
              <a:t>Research type is survey research.</a:t>
            </a:r>
            <a:endParaRPr lang="en-US" b="1" i="1" dirty="0"/>
          </a:p>
          <a:p>
            <a:pPr lvl="1"/>
            <a:endParaRPr lang="en-US" b="1" i="1" dirty="0"/>
          </a:p>
          <a:p>
            <a:pPr marL="457200" lvl="1" indent="0">
              <a:buNone/>
            </a:pPr>
            <a:r>
              <a:rPr lang="en-US" b="1" i="1" dirty="0" smtClean="0"/>
              <a:t>Data </a:t>
            </a:r>
            <a:r>
              <a:rPr lang="en-US" b="1" i="1" dirty="0"/>
              <a:t>sources (Primary and secondary sources) </a:t>
            </a:r>
            <a:r>
              <a:rPr lang="en-US" b="1" i="1" dirty="0" smtClean="0"/>
              <a:t>:</a:t>
            </a:r>
          </a:p>
          <a:p>
            <a:pPr marL="457200" lvl="1" indent="0">
              <a:buNone/>
            </a:pPr>
            <a:r>
              <a:rPr lang="en-US" dirty="0"/>
              <a:t>The primary data was collected through questionnaire. The respondents were asked to fill the Google Forms. Secondary data was collected through various sources such as websites, reports etc.</a:t>
            </a:r>
            <a:endParaRPr lang="en-US" b="1" i="1" dirty="0"/>
          </a:p>
          <a:p>
            <a:pPr lvl="1"/>
            <a:endParaRPr lang="en-US" b="1" i="1" dirty="0"/>
          </a:p>
          <a:p>
            <a:pPr marL="457200" lvl="1" indent="0">
              <a:buNone/>
            </a:pPr>
            <a:r>
              <a:rPr lang="en-US" b="1" i="1" dirty="0" smtClean="0"/>
              <a:t>Data </a:t>
            </a:r>
            <a:r>
              <a:rPr lang="en-US" b="1" i="1" dirty="0"/>
              <a:t>Collection Instrument (for e.g. Questionnaire) </a:t>
            </a:r>
            <a:r>
              <a:rPr lang="en-US" b="1" i="1" dirty="0" smtClean="0"/>
              <a:t>:</a:t>
            </a:r>
          </a:p>
          <a:p>
            <a:pPr marL="457200" lvl="1" indent="0">
              <a:buNone/>
            </a:pPr>
            <a:r>
              <a:rPr lang="en-US" dirty="0"/>
              <a:t>Data is collected through a questionnaire which was circulated using Google Forms. It includes basic questions such as name of respondent, age group, education, occupation, Annual Income </a:t>
            </a:r>
            <a:r>
              <a:rPr lang="en-US" dirty="0" err="1"/>
              <a:t>etc</a:t>
            </a:r>
            <a:endParaRPr lang="en-US" b="1" i="1" dirty="0"/>
          </a:p>
          <a:p>
            <a:pPr lvl="1"/>
            <a:endParaRPr lang="en-IN" sz="1800" dirty="0"/>
          </a:p>
          <a:p>
            <a:endParaRPr lang="en-IN" dirty="0"/>
          </a:p>
        </p:txBody>
      </p:sp>
      <p:sp>
        <p:nvSpPr>
          <p:cNvPr id="4" name="Title 1"/>
          <p:cNvSpPr>
            <a:spLocks noGrp="1"/>
          </p:cNvSpPr>
          <p:nvPr>
            <p:ph type="title"/>
          </p:nvPr>
        </p:nvSpPr>
        <p:spPr/>
        <p:txBody>
          <a:bodyPr>
            <a:normAutofit fontScale="90000"/>
          </a:bodyPr>
          <a:lstStyle/>
          <a:p>
            <a:pPr algn="ctr"/>
            <a:r>
              <a:rPr lang="en-US" b="1" dirty="0">
                <a:solidFill>
                  <a:srgbClr val="FF0000"/>
                </a:solidFill>
              </a:rPr>
              <a:t>CHAPTER VII:  RESEARCH METHODOLOGY (contd..)</a:t>
            </a:r>
            <a:r>
              <a:rPr lang="en-IN" sz="4000" dirty="0">
                <a:solidFill>
                  <a:srgbClr val="FF0000"/>
                </a:solidFill>
              </a:rPr>
              <a:t/>
            </a:r>
            <a:br>
              <a:rPr lang="en-IN" sz="4000"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08646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1"/>
            <a:r>
              <a:rPr lang="en-US" b="1" i="1" dirty="0"/>
              <a:t>Sampling Design :</a:t>
            </a:r>
            <a:endParaRPr lang="en-IN" sz="1800" b="1" i="1" dirty="0"/>
          </a:p>
          <a:p>
            <a:pPr lvl="2"/>
            <a:r>
              <a:rPr lang="en-US" dirty="0"/>
              <a:t>Sample Size </a:t>
            </a:r>
            <a:r>
              <a:rPr lang="en-US" dirty="0" smtClean="0"/>
              <a:t>- 110</a:t>
            </a:r>
            <a:endParaRPr lang="en-IN" sz="1600" dirty="0"/>
          </a:p>
          <a:p>
            <a:pPr lvl="2"/>
            <a:r>
              <a:rPr lang="en-US" dirty="0"/>
              <a:t>Sampling Method </a:t>
            </a:r>
            <a:r>
              <a:rPr lang="en-US" dirty="0" smtClean="0"/>
              <a:t>- </a:t>
            </a:r>
            <a:r>
              <a:rPr lang="en-IN" sz="1600" dirty="0"/>
              <a:t>Convenience Sampling </a:t>
            </a:r>
          </a:p>
          <a:p>
            <a:pPr lvl="2"/>
            <a:r>
              <a:rPr lang="en-US" dirty="0"/>
              <a:t>Sampling Unit </a:t>
            </a:r>
            <a:r>
              <a:rPr lang="en-US" dirty="0" smtClean="0"/>
              <a:t>– </a:t>
            </a:r>
            <a:r>
              <a:rPr lang="en-IN" dirty="0"/>
              <a:t>An individual person</a:t>
            </a:r>
            <a:endParaRPr lang="en-US" dirty="0"/>
          </a:p>
          <a:p>
            <a:pPr marL="914400" lvl="2" indent="0">
              <a:buNone/>
            </a:pPr>
            <a:endParaRPr lang="en-IN" sz="1600" dirty="0"/>
          </a:p>
          <a:p>
            <a:pPr lvl="1"/>
            <a:r>
              <a:rPr lang="en-US" b="1" i="1" dirty="0"/>
              <a:t>Outline of analysis (a brief outline of tools and techniques to be used for analysis, statistical tools and tests to be used) </a:t>
            </a:r>
            <a:r>
              <a:rPr lang="en-US" b="1" i="1" dirty="0" smtClean="0"/>
              <a:t>:</a:t>
            </a:r>
          </a:p>
          <a:p>
            <a:pPr marL="457200" lvl="1" indent="0">
              <a:buNone/>
            </a:pPr>
            <a:r>
              <a:rPr lang="en-US" dirty="0"/>
              <a:t>The data was collected through online questionnaire circulated through Google Forms. This data was maintained in the form of an excel sheet (a feature of Google Forms to compile the responses into excel sheet). Thus a dataset was created through the responses. </a:t>
            </a:r>
            <a:endParaRPr lang="en-US" dirty="0" smtClean="0"/>
          </a:p>
          <a:p>
            <a:pPr marL="457200" lvl="1" indent="0">
              <a:buNone/>
            </a:pPr>
            <a:r>
              <a:rPr lang="en-US" dirty="0"/>
              <a:t>This dataset was further subjected to </a:t>
            </a:r>
            <a:r>
              <a:rPr lang="en-US" dirty="0" smtClean="0"/>
              <a:t>visualization </a:t>
            </a:r>
            <a:r>
              <a:rPr lang="en-US" dirty="0"/>
              <a:t>through Tableau (a data </a:t>
            </a:r>
            <a:r>
              <a:rPr lang="en-US" dirty="0" smtClean="0"/>
              <a:t>visualization </a:t>
            </a:r>
            <a:r>
              <a:rPr lang="en-US" dirty="0"/>
              <a:t>tool). This tool is easy to </a:t>
            </a:r>
            <a:r>
              <a:rPr lang="en-US" dirty="0" smtClean="0"/>
              <a:t>visualize </a:t>
            </a:r>
            <a:r>
              <a:rPr lang="en-US" dirty="0"/>
              <a:t>the data with the feature of applying filters to plots. This creates an easy way to look at the data and its implications.</a:t>
            </a:r>
            <a:endParaRPr lang="en-US" b="1" i="1" dirty="0"/>
          </a:p>
          <a:p>
            <a:pPr lvl="1"/>
            <a:endParaRPr lang="en-US" sz="1800" dirty="0"/>
          </a:p>
          <a:p>
            <a:pPr lvl="1"/>
            <a:endParaRPr lang="en-IN" sz="1800" dirty="0"/>
          </a:p>
          <a:p>
            <a:endParaRPr lang="en-IN" dirty="0"/>
          </a:p>
        </p:txBody>
      </p:sp>
      <p:sp>
        <p:nvSpPr>
          <p:cNvPr id="4" name="Title 1"/>
          <p:cNvSpPr>
            <a:spLocks noGrp="1"/>
          </p:cNvSpPr>
          <p:nvPr>
            <p:ph type="title"/>
          </p:nvPr>
        </p:nvSpPr>
        <p:spPr/>
        <p:txBody>
          <a:bodyPr>
            <a:normAutofit fontScale="90000"/>
          </a:bodyPr>
          <a:lstStyle/>
          <a:p>
            <a:pPr algn="ctr"/>
            <a:r>
              <a:rPr lang="en-US" b="1" dirty="0">
                <a:solidFill>
                  <a:srgbClr val="FF0000"/>
                </a:solidFill>
              </a:rPr>
              <a:t>CHAPTER VII:  RESEARCH METHODOLOGY (contd..)</a:t>
            </a:r>
            <a:r>
              <a:rPr lang="en-IN" sz="4000" dirty="0">
                <a:solidFill>
                  <a:srgbClr val="FF0000"/>
                </a:solidFill>
              </a:rPr>
              <a:t/>
            </a:r>
            <a:br>
              <a:rPr lang="en-IN" sz="4000"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513334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b="1" i="1" dirty="0"/>
              <a:t>Limitations of the Project : </a:t>
            </a:r>
            <a:endParaRPr lang="en-US" b="1" i="1" dirty="0" smtClean="0"/>
          </a:p>
          <a:p>
            <a:pPr lvl="1"/>
            <a:endParaRPr lang="en-US" sz="1800" b="1" i="1" dirty="0"/>
          </a:p>
          <a:p>
            <a:pPr marL="457200" lvl="1" indent="0">
              <a:buNone/>
            </a:pPr>
            <a:r>
              <a:rPr lang="en-US" dirty="0" smtClean="0"/>
              <a:t>This </a:t>
            </a:r>
            <a:r>
              <a:rPr lang="en-US" dirty="0"/>
              <a:t>project contains majority of respondents of same age group, it is difficult to </a:t>
            </a:r>
            <a:r>
              <a:rPr lang="en-US" dirty="0" smtClean="0"/>
              <a:t>analyze </a:t>
            </a:r>
            <a:r>
              <a:rPr lang="en-US" dirty="0"/>
              <a:t>the </a:t>
            </a:r>
            <a:r>
              <a:rPr lang="en-US" dirty="0" smtClean="0"/>
              <a:t>results </a:t>
            </a:r>
            <a:r>
              <a:rPr lang="en-US" dirty="0"/>
              <a:t>on the basis of age </a:t>
            </a:r>
            <a:r>
              <a:rPr lang="en-US" dirty="0" smtClean="0"/>
              <a:t>factor.</a:t>
            </a:r>
            <a:endParaRPr lang="en-IN" b="1" i="1" dirty="0"/>
          </a:p>
        </p:txBody>
      </p:sp>
      <p:sp>
        <p:nvSpPr>
          <p:cNvPr id="4" name="Title 1"/>
          <p:cNvSpPr>
            <a:spLocks noGrp="1"/>
          </p:cNvSpPr>
          <p:nvPr>
            <p:ph type="title"/>
          </p:nvPr>
        </p:nvSpPr>
        <p:spPr/>
        <p:txBody>
          <a:bodyPr>
            <a:normAutofit fontScale="90000"/>
          </a:bodyPr>
          <a:lstStyle/>
          <a:p>
            <a:pPr algn="ctr"/>
            <a:r>
              <a:rPr lang="en-US" b="1" dirty="0">
                <a:solidFill>
                  <a:srgbClr val="FF0000"/>
                </a:solidFill>
              </a:rPr>
              <a:t>CHAPTER VII:  RESEARCH METHODOLOGY (contd..)</a:t>
            </a:r>
            <a:r>
              <a:rPr lang="en-IN" sz="4000" dirty="0">
                <a:solidFill>
                  <a:srgbClr val="FF0000"/>
                </a:solidFill>
              </a:rPr>
              <a:t/>
            </a:r>
            <a:br>
              <a:rPr lang="en-IN" sz="4000"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8871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VIII:  DATA ANALYSIS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Charts: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44909"/>
            <a:ext cx="3213599" cy="3366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39" y="1959429"/>
            <a:ext cx="5525589" cy="4352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196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VIII: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1690688"/>
            <a:ext cx="4990011" cy="4474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211" y="1690687"/>
            <a:ext cx="5525589" cy="4474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3146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Autofit/>
          </a:bodyPr>
          <a:lstStyle/>
          <a:p>
            <a:pPr algn="ctr"/>
            <a:r>
              <a:rPr lang="en-US" sz="3200" b="1" dirty="0">
                <a:solidFill>
                  <a:srgbClr val="FF0000"/>
                </a:solidFill>
              </a:rPr>
              <a:t>CHAPTER I: INTRODUCTION AND RATIONALE OF THE STUDY</a:t>
            </a:r>
            <a:endParaRPr lang="en-IN" sz="3200" dirty="0">
              <a:solidFill>
                <a:srgbClr val="FF0000"/>
              </a:solidFill>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dirty="0"/>
              <a:t> </a:t>
            </a:r>
            <a:endParaRPr lang="en-IN" dirty="0"/>
          </a:p>
          <a:p>
            <a:pPr marL="0" lvl="0" indent="0">
              <a:buNone/>
            </a:pPr>
            <a:r>
              <a:rPr lang="en-US" sz="5600" b="1" i="1" dirty="0"/>
              <a:t>Introduction to the title : </a:t>
            </a:r>
          </a:p>
          <a:p>
            <a:pPr marL="514350" lvl="0" indent="-514350">
              <a:buAutoNum type="arabicParenR"/>
            </a:pPr>
            <a:r>
              <a:rPr lang="en-US" sz="5600" dirty="0" smtClean="0"/>
              <a:t>Life </a:t>
            </a:r>
            <a:r>
              <a:rPr lang="en-US" sz="5600" dirty="0"/>
              <a:t>Insurance </a:t>
            </a:r>
            <a:r>
              <a:rPr lang="en-US" sz="5600" dirty="0" smtClean="0"/>
              <a:t>can </a:t>
            </a:r>
            <a:r>
              <a:rPr lang="en-US" sz="5600" dirty="0"/>
              <a:t>provide a financial security to an individual and his family at the time of disaster or calamity. </a:t>
            </a:r>
            <a:endParaRPr lang="en-US" sz="5600" dirty="0" smtClean="0"/>
          </a:p>
          <a:p>
            <a:pPr marL="514350" lvl="0" indent="-514350">
              <a:buAutoNum type="arabicParenR"/>
            </a:pPr>
            <a:r>
              <a:rPr lang="en-US" sz="5600" dirty="0" smtClean="0"/>
              <a:t>Life </a:t>
            </a:r>
            <a:r>
              <a:rPr lang="en-US" sz="5600" dirty="0"/>
              <a:t>Insurance can be defined as a contract between an insurer (company) and a Life Insurance policyholder. This contract states that the Insurer pays the policyholder, a sum of money upon the death of the insured </a:t>
            </a:r>
            <a:r>
              <a:rPr lang="en-US" sz="5600" dirty="0" smtClean="0"/>
              <a:t>person </a:t>
            </a:r>
          </a:p>
          <a:p>
            <a:pPr marL="514350" lvl="0" indent="-514350">
              <a:buAutoNum type="arabicParenR"/>
            </a:pPr>
            <a:r>
              <a:rPr lang="en-US" sz="5600" dirty="0"/>
              <a:t>T</a:t>
            </a:r>
            <a:r>
              <a:rPr lang="en-US" sz="5600" dirty="0" smtClean="0"/>
              <a:t>he </a:t>
            </a:r>
            <a:r>
              <a:rPr lang="en-US" sz="5600" dirty="0"/>
              <a:t>key objective of any insurer (Life Insurance Company) is to provide effective distribution channels of products, so that the potential policyholders can avail it. </a:t>
            </a:r>
            <a:endParaRPr lang="en-US" sz="5600" dirty="0" smtClean="0"/>
          </a:p>
          <a:p>
            <a:pPr marL="514350" lvl="0" indent="-514350">
              <a:buAutoNum type="arabicParenR"/>
            </a:pPr>
            <a:r>
              <a:rPr lang="en-US" sz="5600" dirty="0" smtClean="0"/>
              <a:t>The </a:t>
            </a:r>
            <a:r>
              <a:rPr lang="en-US" sz="5600" dirty="0"/>
              <a:t>distribution channels can be beneficial to an </a:t>
            </a:r>
            <a:r>
              <a:rPr lang="en-US" sz="5600" dirty="0" smtClean="0"/>
              <a:t>organization </a:t>
            </a:r>
            <a:r>
              <a:rPr lang="en-US" sz="5600" dirty="0"/>
              <a:t>to gain profit with the virtue of its different methods to reach and approaches towards the customers.</a:t>
            </a:r>
            <a:endParaRPr lang="en-US" sz="5600" b="1" i="1" dirty="0"/>
          </a:p>
          <a:p>
            <a:pPr marL="0" lvl="0" indent="0">
              <a:buNone/>
            </a:pPr>
            <a:endParaRPr lang="en-US" sz="5600" dirty="0"/>
          </a:p>
          <a:p>
            <a:pPr marL="0" lvl="0" indent="0">
              <a:buNone/>
            </a:pPr>
            <a:endParaRPr lang="en-IN" sz="5600" dirty="0"/>
          </a:p>
          <a:p>
            <a:pPr marL="0" indent="0">
              <a:buNone/>
            </a:pPr>
            <a:endParaRPr lang="en-IN" sz="5600" dirty="0"/>
          </a:p>
          <a:p>
            <a:pPr marL="0" lvl="0" indent="0">
              <a:buNone/>
            </a:pPr>
            <a:r>
              <a:rPr lang="en-US" sz="5600" b="1" i="1" dirty="0"/>
              <a:t>Significance of the study</a:t>
            </a:r>
            <a:r>
              <a:rPr lang="en-US" sz="5600" b="1" i="1" dirty="0" smtClean="0"/>
              <a:t>:</a:t>
            </a:r>
          </a:p>
          <a:p>
            <a:pPr marL="514350" lvl="0" indent="-514350">
              <a:buAutoNum type="arabicParenR"/>
            </a:pPr>
            <a:r>
              <a:rPr lang="en-US" sz="5600" dirty="0" smtClean="0"/>
              <a:t>A </a:t>
            </a:r>
            <a:r>
              <a:rPr lang="en-US" sz="5600" dirty="0"/>
              <a:t>Company provides its services to customers in order to satisfy the needs in return to gain profits and income. A company ensures that its products should be availed by as many customers</a:t>
            </a:r>
            <a:r>
              <a:rPr lang="en-US" sz="5600" dirty="0" smtClean="0"/>
              <a:t>.</a:t>
            </a:r>
          </a:p>
          <a:p>
            <a:pPr marL="514350" lvl="0" indent="-514350">
              <a:buAutoNum type="arabicParenR"/>
            </a:pPr>
            <a:r>
              <a:rPr lang="en-US" sz="5600" dirty="0" smtClean="0"/>
              <a:t>Company </a:t>
            </a:r>
            <a:r>
              <a:rPr lang="en-US" sz="5600" dirty="0"/>
              <a:t>introduces different business channels to sells its products and services</a:t>
            </a:r>
            <a:r>
              <a:rPr lang="en-US" sz="5600" dirty="0" smtClean="0"/>
              <a:t>.</a:t>
            </a:r>
          </a:p>
          <a:p>
            <a:pPr marL="514350" lvl="0" indent="-514350">
              <a:buAutoNum type="arabicParenR"/>
            </a:pPr>
            <a:r>
              <a:rPr lang="en-US" sz="5600" dirty="0"/>
              <a:t>This study can be helpful for evaluating the customer </a:t>
            </a:r>
            <a:r>
              <a:rPr lang="en-US" sz="5600" dirty="0" smtClean="0"/>
              <a:t>behavior </a:t>
            </a:r>
            <a:r>
              <a:rPr lang="en-US" sz="5600" dirty="0"/>
              <a:t>towards various distribution channels, which a Life Insurance Company </a:t>
            </a:r>
            <a:r>
              <a:rPr lang="en-US" sz="5600" dirty="0" smtClean="0"/>
              <a:t>possesses.</a:t>
            </a:r>
          </a:p>
          <a:p>
            <a:pPr marL="514350" lvl="0" indent="-514350">
              <a:buAutoNum type="arabicParenR"/>
            </a:pPr>
            <a:r>
              <a:rPr lang="en-US" sz="5600" dirty="0" smtClean="0"/>
              <a:t>Can be </a:t>
            </a:r>
            <a:r>
              <a:rPr lang="en-US" sz="5600" dirty="0"/>
              <a:t>helpful to the </a:t>
            </a:r>
            <a:r>
              <a:rPr lang="en-US" sz="5600" dirty="0" smtClean="0"/>
              <a:t>organization </a:t>
            </a:r>
            <a:r>
              <a:rPr lang="en-US" sz="5600" dirty="0"/>
              <a:t>to evaluate different factors (income, occupation, education </a:t>
            </a:r>
            <a:r>
              <a:rPr lang="en-US" sz="5600" dirty="0" smtClean="0"/>
              <a:t>etc.) </a:t>
            </a:r>
            <a:r>
              <a:rPr lang="en-US" sz="5600" dirty="0"/>
              <a:t>to develop strategies to reach the customers through these distribution channels. </a:t>
            </a:r>
            <a:endParaRPr lang="en-US" sz="5600" dirty="0" smtClean="0"/>
          </a:p>
          <a:p>
            <a:pPr marL="514350" lvl="0" indent="-514350">
              <a:buAutoNum type="arabicParenR"/>
            </a:pPr>
            <a:endParaRPr lang="en-IN" b="1" i="1" dirty="0"/>
          </a:p>
        </p:txBody>
      </p:sp>
    </p:spTree>
    <p:extLst>
      <p:ext uri="{BB962C8B-B14F-4D97-AF65-F5344CB8AC3E}">
        <p14:creationId xmlns:p14="http://schemas.microsoft.com/office/powerpoint/2010/main" val="2924933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VIII: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464" y="1819388"/>
            <a:ext cx="4970010" cy="4411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71" y="1819388"/>
            <a:ext cx="4872447" cy="4516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607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071154"/>
            <a:ext cx="10515600" cy="5105809"/>
          </a:xfrm>
        </p:spPr>
        <p:txBody>
          <a:bodyPr/>
          <a:lstStyle/>
          <a:p>
            <a:pPr marL="0" indent="0">
              <a:buNone/>
            </a:pPr>
            <a:r>
              <a:rPr lang="en-IN" dirty="0" smtClean="0"/>
              <a:t>Overall Dashboard: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777183"/>
            <a:ext cx="10515599" cy="4636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3042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005840"/>
            <a:ext cx="10515600" cy="5171123"/>
          </a:xfrm>
        </p:spPr>
        <p:txBody>
          <a:bodyPr/>
          <a:lstStyle/>
          <a:p>
            <a:pPr marL="0" indent="0">
              <a:buNone/>
            </a:pPr>
            <a:r>
              <a:rPr lang="en-IN" dirty="0" smtClean="0"/>
              <a:t>Dashboard:</a:t>
            </a:r>
          </a:p>
          <a:p>
            <a:pPr marL="514350" indent="-514350">
              <a:buAutoNum type="arabicParenR"/>
            </a:pPr>
            <a:r>
              <a:rPr lang="en-IN" dirty="0" smtClean="0"/>
              <a:t>Direct Business: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83" y="2050869"/>
            <a:ext cx="9483633" cy="4478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1497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058092"/>
            <a:ext cx="10515600" cy="5118871"/>
          </a:xfrm>
        </p:spPr>
        <p:txBody>
          <a:bodyPr/>
          <a:lstStyle/>
          <a:p>
            <a:pPr marL="0" indent="0">
              <a:buNone/>
            </a:pPr>
            <a:r>
              <a:rPr lang="en-IN" dirty="0" smtClean="0"/>
              <a:t>2) </a:t>
            </a:r>
            <a:r>
              <a:rPr lang="en-IN" dirty="0" err="1" smtClean="0"/>
              <a:t>Bancassurance</a:t>
            </a:r>
            <a:r>
              <a:rPr lang="en-IN"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17" y="1751058"/>
            <a:ext cx="9566366" cy="4439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0925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280160"/>
            <a:ext cx="10515600" cy="4896803"/>
          </a:xfrm>
        </p:spPr>
        <p:txBody>
          <a:bodyPr/>
          <a:lstStyle/>
          <a:p>
            <a:pPr marL="0" indent="0">
              <a:buNone/>
            </a:pPr>
            <a:r>
              <a:rPr lang="en-IN" dirty="0" smtClean="0"/>
              <a:t>3) Brokers: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394" y="1772684"/>
            <a:ext cx="8495212" cy="47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8852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005840"/>
            <a:ext cx="10515600" cy="5171123"/>
          </a:xfrm>
        </p:spPr>
        <p:txBody>
          <a:bodyPr/>
          <a:lstStyle/>
          <a:p>
            <a:pPr marL="0" indent="0">
              <a:buNone/>
            </a:pPr>
            <a:r>
              <a:rPr lang="en-IN" dirty="0" smtClean="0"/>
              <a:t>4) Corporate Agents: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17" y="1646555"/>
            <a:ext cx="7889965" cy="4435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2595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345474"/>
            <a:ext cx="10515600" cy="4831489"/>
          </a:xfrm>
        </p:spPr>
        <p:txBody>
          <a:bodyPr/>
          <a:lstStyle/>
          <a:p>
            <a:pPr marL="0" indent="0">
              <a:buNone/>
            </a:pPr>
            <a:r>
              <a:rPr lang="en-IN" dirty="0" smtClean="0"/>
              <a:t>5) Individual agents: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519" y="2013354"/>
            <a:ext cx="7680961" cy="4318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0328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b="1" dirty="0">
                <a:solidFill>
                  <a:srgbClr val="FF0000"/>
                </a:solidFill>
              </a:rPr>
              <a:t>CHAPTER VIII:  DATA ANALYSIS</a:t>
            </a:r>
            <a:endParaRPr lang="en-IN" dirty="0"/>
          </a:p>
        </p:txBody>
      </p:sp>
      <p:sp>
        <p:nvSpPr>
          <p:cNvPr id="3" name="Content Placeholder 2"/>
          <p:cNvSpPr>
            <a:spLocks noGrp="1"/>
          </p:cNvSpPr>
          <p:nvPr>
            <p:ph idx="1"/>
          </p:nvPr>
        </p:nvSpPr>
        <p:spPr>
          <a:xfrm>
            <a:off x="838200" y="1005840"/>
            <a:ext cx="10515600" cy="5171123"/>
          </a:xfrm>
        </p:spPr>
        <p:txBody>
          <a:bodyPr/>
          <a:lstStyle/>
          <a:p>
            <a:pPr marL="0" indent="0">
              <a:buNone/>
            </a:pPr>
            <a:r>
              <a:rPr lang="en-IN" dirty="0" smtClean="0"/>
              <a:t>6) Web Aggregators: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291" y="1646555"/>
            <a:ext cx="8399417" cy="4722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779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IX: FINDINGS</a:t>
            </a:r>
            <a:r>
              <a:rPr lang="en-US" dirty="0">
                <a:solidFill>
                  <a:srgbClr val="FF0000"/>
                </a:solidFill>
              </a:rPr>
              <a:t> </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As discussed earlier, the respondents prefer the ‘Individual agents’ channel most to avail the Life Insurance products</a:t>
            </a:r>
            <a:r>
              <a:rPr lang="en-US" dirty="0" smtClean="0"/>
              <a:t>.</a:t>
            </a:r>
          </a:p>
          <a:p>
            <a:r>
              <a:rPr lang="en-US" dirty="0" smtClean="0"/>
              <a:t> Followed </a:t>
            </a:r>
            <a:r>
              <a:rPr lang="en-US" dirty="0"/>
              <a:t>by ‘Individual agents’ channel, we have ‘Direct Business’ and ‘Web Aggregators’ channels. And ‘</a:t>
            </a:r>
            <a:r>
              <a:rPr lang="en-US" dirty="0" err="1"/>
              <a:t>Bancassurance</a:t>
            </a:r>
            <a:r>
              <a:rPr lang="en-US" dirty="0"/>
              <a:t>’ as the least preferred</a:t>
            </a:r>
            <a:r>
              <a:rPr lang="en-US" dirty="0" smtClean="0"/>
              <a:t>.</a:t>
            </a:r>
          </a:p>
          <a:p>
            <a:r>
              <a:rPr lang="en-US" dirty="0" smtClean="0"/>
              <a:t> </a:t>
            </a:r>
            <a:r>
              <a:rPr lang="en-US" dirty="0"/>
              <a:t>Respondents have shown interest to buy the insurance products the most from ‘LIC’ followed by ‘ICICI Prudential’ and the least from ‘Canara HSBC Oriental Bank of Commerce Life Insurance’. </a:t>
            </a:r>
            <a:endParaRPr lang="en-US" dirty="0" smtClean="0"/>
          </a:p>
          <a:p>
            <a:r>
              <a:rPr lang="en-US" dirty="0" smtClean="0"/>
              <a:t> </a:t>
            </a:r>
            <a:r>
              <a:rPr lang="en-US" dirty="0"/>
              <a:t>Respondents tend to purchase the ‘Term Insurance’ policy the most among the others</a:t>
            </a:r>
            <a:r>
              <a:rPr lang="en-US" dirty="0" smtClean="0"/>
              <a:t>.</a:t>
            </a:r>
          </a:p>
          <a:p>
            <a:r>
              <a:rPr lang="en-US" dirty="0" smtClean="0"/>
              <a:t> </a:t>
            </a:r>
            <a:r>
              <a:rPr lang="en-US" dirty="0"/>
              <a:t>We can see most of the respondents are ‘Students’ who are ‘Post-Graduates’. </a:t>
            </a:r>
            <a:endParaRPr lang="en-US" dirty="0" smtClean="0"/>
          </a:p>
          <a:p>
            <a:r>
              <a:rPr lang="en-US" dirty="0" smtClean="0"/>
              <a:t> </a:t>
            </a:r>
            <a:r>
              <a:rPr lang="en-US" dirty="0"/>
              <a:t>Most of the respondents wish to invest ‘less than </a:t>
            </a:r>
            <a:r>
              <a:rPr lang="en-US" dirty="0" err="1"/>
              <a:t>Rs</a:t>
            </a:r>
            <a:r>
              <a:rPr lang="en-US" dirty="0"/>
              <a:t> 25,000’ and ‘</a:t>
            </a:r>
            <a:r>
              <a:rPr lang="en-US" dirty="0" err="1"/>
              <a:t>Rs</a:t>
            </a:r>
            <a:r>
              <a:rPr lang="en-US" dirty="0"/>
              <a:t> 25,000 to </a:t>
            </a:r>
            <a:r>
              <a:rPr lang="en-US" dirty="0" err="1"/>
              <a:t>Rs</a:t>
            </a:r>
            <a:r>
              <a:rPr lang="en-US" dirty="0"/>
              <a:t> 50,000’ in buying the Insurance Policy. Very less respondents wish to invest more than </a:t>
            </a:r>
            <a:r>
              <a:rPr lang="en-US" dirty="0" err="1"/>
              <a:t>Rs</a:t>
            </a:r>
            <a:r>
              <a:rPr lang="en-US" dirty="0"/>
              <a:t> 75000’ </a:t>
            </a:r>
            <a:endParaRPr lang="en-IN" dirty="0"/>
          </a:p>
        </p:txBody>
      </p:sp>
    </p:spTree>
    <p:extLst>
      <p:ext uri="{BB962C8B-B14F-4D97-AF65-F5344CB8AC3E}">
        <p14:creationId xmlns:p14="http://schemas.microsoft.com/office/powerpoint/2010/main" val="3590031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X:  CONCLUSIONS &amp; SUGGESTIONS </a:t>
            </a: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IN" b="1" i="1" dirty="0"/>
              <a:t>Conclusions: </a:t>
            </a:r>
            <a:endParaRPr lang="en-IN" b="1" i="1" dirty="0" smtClean="0"/>
          </a:p>
          <a:p>
            <a:r>
              <a:rPr lang="en-US" dirty="0" smtClean="0"/>
              <a:t>It </a:t>
            </a:r>
            <a:r>
              <a:rPr lang="en-US" dirty="0"/>
              <a:t>can be deduced from the above </a:t>
            </a:r>
            <a:r>
              <a:rPr lang="en-US" dirty="0" smtClean="0"/>
              <a:t>visualizations </a:t>
            </a:r>
            <a:r>
              <a:rPr lang="en-US" dirty="0"/>
              <a:t>that ‘Individual Agents’ distribution channel is most preferred. Thus this channel helps in maximizing the sales</a:t>
            </a:r>
            <a:r>
              <a:rPr lang="en-US" dirty="0" smtClean="0"/>
              <a:t>.</a:t>
            </a:r>
          </a:p>
          <a:p>
            <a:r>
              <a:rPr lang="en-US" dirty="0"/>
              <a:t>Different factors/parameters can be examined in case of ‘Individual Agents’ such as: </a:t>
            </a:r>
            <a:endParaRPr lang="en-US" dirty="0" smtClean="0"/>
          </a:p>
          <a:p>
            <a:pPr marL="0" indent="0">
              <a:buNone/>
            </a:pPr>
            <a:r>
              <a:rPr lang="en-US" dirty="0" smtClean="0"/>
              <a:t>   a</a:t>
            </a:r>
            <a:r>
              <a:rPr lang="en-US" dirty="0"/>
              <a:t>) Gender-wise preference is higher. </a:t>
            </a:r>
            <a:endParaRPr lang="en-US" dirty="0" smtClean="0"/>
          </a:p>
          <a:p>
            <a:pPr marL="0" indent="0">
              <a:buNone/>
            </a:pPr>
            <a:r>
              <a:rPr lang="en-US" dirty="0" smtClean="0"/>
              <a:t>   b</a:t>
            </a:r>
            <a:r>
              <a:rPr lang="en-US" dirty="0"/>
              <a:t>) Preference for buying the insurance policies such as Term Insurance, Endowment plans and ULIP plans according to the duration are higher. </a:t>
            </a:r>
            <a:endParaRPr lang="en-US" dirty="0" smtClean="0"/>
          </a:p>
          <a:p>
            <a:pPr marL="0" indent="0">
              <a:buNone/>
            </a:pPr>
            <a:r>
              <a:rPr lang="en-US" dirty="0" smtClean="0"/>
              <a:t>   c</a:t>
            </a:r>
            <a:r>
              <a:rPr lang="en-US" dirty="0"/>
              <a:t>) Annual Income and investment amount in this case is majority in number. </a:t>
            </a:r>
            <a:endParaRPr lang="en-US" dirty="0" smtClean="0"/>
          </a:p>
          <a:p>
            <a:pPr marL="0" indent="0">
              <a:buNone/>
            </a:pPr>
            <a:r>
              <a:rPr lang="en-US" dirty="0" smtClean="0"/>
              <a:t>   d</a:t>
            </a:r>
            <a:r>
              <a:rPr lang="en-US" dirty="0"/>
              <a:t>) Preference for buying the insurance products from other insurance companies is also higher in case of ‘Individual Agents’</a:t>
            </a:r>
            <a:endParaRPr lang="en-US" dirty="0" smtClean="0"/>
          </a:p>
          <a:p>
            <a:endParaRPr lang="en-IN" b="1" i="1" dirty="0"/>
          </a:p>
        </p:txBody>
      </p:sp>
    </p:spTree>
    <p:extLst>
      <p:ext uri="{BB962C8B-B14F-4D97-AF65-F5344CB8AC3E}">
        <p14:creationId xmlns:p14="http://schemas.microsoft.com/office/powerpoint/2010/main" val="162485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CHAPTER II: INDUSTRY/ SECTOR PROFILE </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lvl="0" indent="0">
              <a:buNone/>
            </a:pPr>
            <a:r>
              <a:rPr lang="en-US" b="1" i="1" dirty="0"/>
              <a:t>Overview of the industry/ sector </a:t>
            </a:r>
            <a:r>
              <a:rPr lang="en-US" b="1" i="1" dirty="0" smtClean="0"/>
              <a:t>:</a:t>
            </a:r>
          </a:p>
          <a:p>
            <a:pPr marL="514350" lvl="0" indent="-514350">
              <a:buAutoNum type="arabicParenR"/>
            </a:pPr>
            <a:r>
              <a:rPr lang="en-US" dirty="0" smtClean="0"/>
              <a:t>Life </a:t>
            </a:r>
            <a:r>
              <a:rPr lang="en-US" dirty="0"/>
              <a:t>insurance sector is one of the fastest growing sectors in India since 2000. </a:t>
            </a:r>
          </a:p>
          <a:p>
            <a:pPr marL="514350" lvl="0" indent="-514350">
              <a:buAutoNum type="arabicParenR"/>
            </a:pPr>
            <a:r>
              <a:rPr lang="en-US" dirty="0" smtClean="0"/>
              <a:t>Life </a:t>
            </a:r>
            <a:r>
              <a:rPr lang="en-US" dirty="0"/>
              <a:t>Insurance increases the opportunities for savings among the individuals, safeguards their future and helps the sector to form massive pool of funds. These massive funds are </a:t>
            </a:r>
            <a:r>
              <a:rPr lang="en-US" dirty="0" smtClean="0"/>
              <a:t>utilized </a:t>
            </a:r>
            <a:r>
              <a:rPr lang="en-US" dirty="0"/>
              <a:t>for contribution in capital markets, thus increasing, large infrastructure developments in India</a:t>
            </a:r>
            <a:r>
              <a:rPr lang="en-US" dirty="0" smtClean="0"/>
              <a:t>.</a:t>
            </a:r>
          </a:p>
          <a:p>
            <a:pPr marL="514350" lvl="0" indent="-514350">
              <a:buAutoNum type="arabicParenR"/>
            </a:pPr>
            <a:r>
              <a:rPr lang="en-US" dirty="0"/>
              <a:t>The Life Insurance Corporation of India (LIC) is the sole public sector </a:t>
            </a:r>
            <a:r>
              <a:rPr lang="en-US" dirty="0" smtClean="0"/>
              <a:t>company.</a:t>
            </a:r>
          </a:p>
          <a:p>
            <a:pPr marL="514350" lvl="0" indent="-514350">
              <a:buAutoNum type="arabicParenR"/>
            </a:pPr>
            <a:r>
              <a:rPr lang="en-US" dirty="0"/>
              <a:t>The Government of India appointed the “R N Malhotra “committee, to allow the private players in the Insurance sector, in 1993</a:t>
            </a:r>
            <a:r>
              <a:rPr lang="en-US" dirty="0" smtClean="0"/>
              <a:t>.</a:t>
            </a:r>
          </a:p>
          <a:p>
            <a:pPr marL="514350" lvl="0" indent="-514350">
              <a:buAutoNum type="arabicParenR"/>
            </a:pPr>
            <a:r>
              <a:rPr lang="en-US" dirty="0" smtClean="0"/>
              <a:t>This amended </a:t>
            </a:r>
            <a:r>
              <a:rPr lang="en-US" dirty="0"/>
              <a:t>the Insurance Act of 1938 and legislating the Insurance Regulatory and Development Authority Act of 2000</a:t>
            </a:r>
            <a:endParaRPr lang="en-IN" dirty="0"/>
          </a:p>
          <a:p>
            <a:pPr marL="0" indent="0">
              <a:buNone/>
            </a:pPr>
            <a:endParaRPr lang="en-IN" dirty="0"/>
          </a:p>
        </p:txBody>
      </p:sp>
    </p:spTree>
    <p:extLst>
      <p:ext uri="{BB962C8B-B14F-4D97-AF65-F5344CB8AC3E}">
        <p14:creationId xmlns:p14="http://schemas.microsoft.com/office/powerpoint/2010/main" val="3633676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i="1" dirty="0"/>
              <a:t>Suggestions: </a:t>
            </a:r>
            <a:r>
              <a:rPr lang="en-IN" b="1" i="1" dirty="0" smtClean="0"/>
              <a:t>(in </a:t>
            </a:r>
            <a:r>
              <a:rPr lang="en-IN" b="1" i="1" dirty="0"/>
              <a:t>bullet points</a:t>
            </a:r>
            <a:r>
              <a:rPr lang="en-IN" b="1" i="1" dirty="0" smtClean="0"/>
              <a:t>)</a:t>
            </a:r>
          </a:p>
          <a:p>
            <a:r>
              <a:rPr lang="en-US" dirty="0" err="1"/>
              <a:t>Shriram</a:t>
            </a:r>
            <a:r>
              <a:rPr lang="en-US" dirty="0"/>
              <a:t> Life Insurance should consider the above demographic factors and financial (income and investment) in order to increase the spread of distribution channels to reach customer demand. </a:t>
            </a:r>
            <a:endParaRPr lang="en-US" dirty="0" smtClean="0"/>
          </a:p>
          <a:p>
            <a:r>
              <a:rPr lang="en-US" dirty="0" smtClean="0"/>
              <a:t> </a:t>
            </a:r>
            <a:r>
              <a:rPr lang="en-US" dirty="0"/>
              <a:t>Apart from ‘Individual Agents’ channel, company can focus on the next most preferred channels and formulate strategy to increase their reach based on the above mentioned factors</a:t>
            </a:r>
            <a:endParaRPr lang="en-IN" b="1" i="1" dirty="0"/>
          </a:p>
        </p:txBody>
      </p:sp>
      <p:sp>
        <p:nvSpPr>
          <p:cNvPr id="4" name="Title 1"/>
          <p:cNvSpPr>
            <a:spLocks noGrp="1"/>
          </p:cNvSpPr>
          <p:nvPr>
            <p:ph type="title"/>
          </p:nvPr>
        </p:nvSpPr>
        <p:spPr/>
        <p:txBody>
          <a:bodyPr/>
          <a:lstStyle/>
          <a:p>
            <a:pPr algn="ctr"/>
            <a:r>
              <a:rPr lang="en-US" b="1" dirty="0">
                <a:solidFill>
                  <a:srgbClr val="FF0000"/>
                </a:solidFill>
              </a:rPr>
              <a:t>CHAPTER X:  CONCLUSIONS &amp; SUGGESTIONS (contd..) </a:t>
            </a:r>
            <a:endParaRPr lang="en-IN" dirty="0">
              <a:solidFill>
                <a:srgbClr val="FF0000"/>
              </a:solidFill>
            </a:endParaRPr>
          </a:p>
        </p:txBody>
      </p:sp>
    </p:spTree>
    <p:extLst>
      <p:ext uri="{BB962C8B-B14F-4D97-AF65-F5344CB8AC3E}">
        <p14:creationId xmlns:p14="http://schemas.microsoft.com/office/powerpoint/2010/main" val="98165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Learning form SIP</a:t>
            </a:r>
          </a:p>
        </p:txBody>
      </p:sp>
      <p:sp>
        <p:nvSpPr>
          <p:cNvPr id="3" name="Content Placeholder 2"/>
          <p:cNvSpPr>
            <a:spLocks noGrp="1"/>
          </p:cNvSpPr>
          <p:nvPr>
            <p:ph idx="1"/>
          </p:nvPr>
        </p:nvSpPr>
        <p:spPr/>
        <p:txBody>
          <a:bodyPr/>
          <a:lstStyle/>
          <a:p>
            <a:pPr marL="514350" indent="-514350">
              <a:buAutoNum type="arabicParenR"/>
            </a:pPr>
            <a:r>
              <a:rPr lang="en-IN" dirty="0" smtClean="0"/>
              <a:t>Learned about the Life Insurance and Company and its aspects.</a:t>
            </a:r>
          </a:p>
          <a:p>
            <a:pPr marL="514350" indent="-514350">
              <a:buAutoNum type="arabicParenR"/>
            </a:pPr>
            <a:r>
              <a:rPr lang="en-IN" dirty="0" smtClean="0"/>
              <a:t>Learned about selling of Insurance .</a:t>
            </a:r>
          </a:p>
          <a:p>
            <a:pPr marL="514350" indent="-514350">
              <a:buAutoNum type="arabicParenR"/>
            </a:pPr>
            <a:r>
              <a:rPr lang="en-IN" dirty="0" smtClean="0"/>
              <a:t>Learned about various Life Insurance Plans and its features.</a:t>
            </a:r>
          </a:p>
          <a:p>
            <a:pPr marL="514350" indent="-514350">
              <a:buAutoNum type="arabicParenR"/>
            </a:pPr>
            <a:r>
              <a:rPr lang="en-IN" dirty="0" smtClean="0"/>
              <a:t>Learned various factors to be considered (like age, income, occupation, amount to be invested in buying a policy) of customers to sell the insurance policy.</a:t>
            </a:r>
            <a:endParaRPr lang="en-IN" dirty="0"/>
          </a:p>
        </p:txBody>
      </p:sp>
    </p:spTree>
    <p:extLst>
      <p:ext uri="{BB962C8B-B14F-4D97-AF65-F5344CB8AC3E}">
        <p14:creationId xmlns:p14="http://schemas.microsoft.com/office/powerpoint/2010/main" val="923713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CHAPTER XII: </a:t>
            </a:r>
            <a:r>
              <a:rPr lang="en-US" dirty="0">
                <a:solidFill>
                  <a:srgbClr val="FF0000"/>
                </a:solidFill>
              </a:rPr>
              <a:t>Bibliography</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149531"/>
            <a:ext cx="10515600" cy="5473338"/>
          </a:xfrm>
        </p:spPr>
        <p:txBody>
          <a:bodyPr>
            <a:normAutofit/>
          </a:bodyPr>
          <a:lstStyle/>
          <a:p>
            <a:pPr marL="0" indent="0">
              <a:buNone/>
            </a:pPr>
            <a:r>
              <a:rPr lang="en-IN" i="1" dirty="0" smtClean="0"/>
              <a:t>Website </a:t>
            </a:r>
            <a:r>
              <a:rPr lang="en-IN" i="1" dirty="0"/>
              <a:t>addresses referred</a:t>
            </a:r>
            <a:r>
              <a:rPr lang="en-IN" i="1" dirty="0" smtClean="0"/>
              <a:t>:</a:t>
            </a:r>
          </a:p>
          <a:p>
            <a:pPr marL="514350" indent="-514350">
              <a:buAutoNum type="arabicParenR"/>
            </a:pPr>
            <a:r>
              <a:rPr lang="en-IN" dirty="0" smtClean="0">
                <a:hlinkClick r:id="rId2"/>
              </a:rPr>
              <a:t>https</a:t>
            </a:r>
            <a:r>
              <a:rPr lang="en-IN" dirty="0">
                <a:hlinkClick r:id="rId2"/>
              </a:rPr>
              <a:t>://www.shriramlife.com</a:t>
            </a:r>
            <a:r>
              <a:rPr lang="en-IN" dirty="0" smtClean="0">
                <a:hlinkClick r:id="rId2"/>
              </a:rPr>
              <a:t>/</a:t>
            </a:r>
            <a:endParaRPr lang="en-IN" dirty="0" smtClean="0"/>
          </a:p>
          <a:p>
            <a:pPr marL="514350" indent="-514350">
              <a:buAutoNum type="arabicParenR"/>
            </a:pPr>
            <a:r>
              <a:rPr lang="en-IN" dirty="0" smtClean="0">
                <a:hlinkClick r:id="rId3"/>
              </a:rPr>
              <a:t>https</a:t>
            </a:r>
            <a:r>
              <a:rPr lang="en-IN" dirty="0">
                <a:hlinkClick r:id="rId3"/>
              </a:rPr>
              <a:t>://</a:t>
            </a:r>
            <a:r>
              <a:rPr lang="en-IN" dirty="0" smtClean="0">
                <a:hlinkClick r:id="rId3"/>
              </a:rPr>
              <a:t>en.wikipedia.org/wiki/HDFC_Life</a:t>
            </a:r>
            <a:endParaRPr lang="en-IN" dirty="0" smtClean="0"/>
          </a:p>
          <a:p>
            <a:pPr marL="514350" indent="-514350">
              <a:buAutoNum type="arabicParenR"/>
            </a:pPr>
            <a:r>
              <a:rPr lang="en-IN" dirty="0" smtClean="0"/>
              <a:t> </a:t>
            </a:r>
            <a:r>
              <a:rPr lang="en-IN" dirty="0">
                <a:hlinkClick r:id="rId4"/>
              </a:rPr>
              <a:t>https://</a:t>
            </a:r>
            <a:r>
              <a:rPr lang="en-IN" dirty="0" smtClean="0">
                <a:hlinkClick r:id="rId4"/>
              </a:rPr>
              <a:t>en.wikipedia.org/wiki/Life_Insurance_Corporation</a:t>
            </a:r>
            <a:endParaRPr lang="en-IN" dirty="0" smtClean="0"/>
          </a:p>
          <a:p>
            <a:pPr marL="514350" indent="-514350">
              <a:buAutoNum type="arabicParenR"/>
            </a:pPr>
            <a:r>
              <a:rPr lang="en-IN" dirty="0" smtClean="0"/>
              <a:t> </a:t>
            </a:r>
            <a:r>
              <a:rPr lang="en-IN" dirty="0">
                <a:hlinkClick r:id="rId5"/>
              </a:rPr>
              <a:t>https://</a:t>
            </a:r>
            <a:r>
              <a:rPr lang="en-IN" dirty="0" smtClean="0">
                <a:hlinkClick r:id="rId5"/>
              </a:rPr>
              <a:t>www.investopedia.com/terms/b/bancassurance.asp</a:t>
            </a:r>
            <a:endParaRPr lang="en-IN" i="1" dirty="0"/>
          </a:p>
          <a:p>
            <a:pPr marL="0" indent="0">
              <a:buNone/>
            </a:pPr>
            <a:endParaRPr lang="en-IN" i="1" dirty="0" smtClean="0"/>
          </a:p>
          <a:p>
            <a:pPr marL="0" indent="0">
              <a:buNone/>
            </a:pPr>
            <a:r>
              <a:rPr lang="en-IN" i="1" dirty="0" smtClean="0"/>
              <a:t>Details </a:t>
            </a:r>
            <a:r>
              <a:rPr lang="en-IN" i="1" dirty="0"/>
              <a:t>of the Research papers referred : </a:t>
            </a:r>
          </a:p>
          <a:p>
            <a:pPr marL="0" indent="0">
              <a:buNone/>
            </a:pPr>
            <a:r>
              <a:rPr lang="en-US" dirty="0" err="1" smtClean="0"/>
              <a:t>L.Terina</a:t>
            </a:r>
            <a:r>
              <a:rPr lang="en-US" dirty="0" smtClean="0"/>
              <a:t> </a:t>
            </a:r>
            <a:r>
              <a:rPr lang="en-US" dirty="0" err="1"/>
              <a:t>Grazy</a:t>
            </a:r>
            <a:r>
              <a:rPr lang="en-US" dirty="0"/>
              <a:t>, 2020, ‘Life Insurance Policyholders Perception towards Insurance Distribution Channels’, South African Journal of Economic and Management Sciences 23(10)</a:t>
            </a:r>
            <a:endParaRPr lang="en-IN" i="1" dirty="0"/>
          </a:p>
          <a:p>
            <a:pPr marL="0" indent="0">
              <a:buNone/>
            </a:pPr>
            <a:endParaRPr lang="en-IN" i="1" dirty="0"/>
          </a:p>
        </p:txBody>
      </p:sp>
    </p:spTree>
    <p:extLst>
      <p:ext uri="{BB962C8B-B14F-4D97-AF65-F5344CB8AC3E}">
        <p14:creationId xmlns:p14="http://schemas.microsoft.com/office/powerpoint/2010/main" val="879932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r>
              <a:rPr lang="en-US" b="1" i="1" dirty="0"/>
              <a:t>Contribution of the sector towards GDP (Two lines)</a:t>
            </a:r>
            <a:endParaRPr lang="en-IN" b="1" i="1" dirty="0"/>
          </a:p>
          <a:p>
            <a:pPr marL="0" indent="0">
              <a:buNone/>
            </a:pPr>
            <a:r>
              <a:rPr lang="en-US" dirty="0" smtClean="0"/>
              <a:t>1) In </a:t>
            </a:r>
            <a:r>
              <a:rPr lang="en-US" dirty="0"/>
              <a:t>Life Insurance business, India stands 10th in the world</a:t>
            </a:r>
            <a:r>
              <a:rPr lang="en-US" dirty="0" smtClean="0"/>
              <a:t>.</a:t>
            </a:r>
          </a:p>
          <a:p>
            <a:pPr marL="0" indent="0">
              <a:buNone/>
            </a:pPr>
            <a:r>
              <a:rPr lang="en-US" dirty="0" smtClean="0"/>
              <a:t>2) India's </a:t>
            </a:r>
            <a:r>
              <a:rPr lang="en-US" dirty="0"/>
              <a:t>share in global life insurance market was 2.73% during 2019</a:t>
            </a:r>
            <a:r>
              <a:rPr lang="en-US" dirty="0" smtClean="0"/>
              <a:t>.</a:t>
            </a:r>
          </a:p>
          <a:p>
            <a:pPr marL="0" indent="0">
              <a:buNone/>
            </a:pPr>
            <a:r>
              <a:rPr lang="en-US" dirty="0" smtClean="0"/>
              <a:t>3) The </a:t>
            </a:r>
            <a:r>
              <a:rPr lang="en-US" dirty="0"/>
              <a:t>life insurance industry in India is expected to increase at a CAGR of 5.3% between 2019 and </a:t>
            </a:r>
            <a:r>
              <a:rPr lang="en-US" dirty="0" smtClean="0"/>
              <a:t>2023.</a:t>
            </a:r>
          </a:p>
          <a:p>
            <a:pPr marL="0" indent="0">
              <a:buNone/>
            </a:pPr>
            <a:r>
              <a:rPr lang="en-US" dirty="0" smtClean="0"/>
              <a:t>4) Currently</a:t>
            </a:r>
            <a:r>
              <a:rPr lang="en-US" dirty="0"/>
              <a:t>, the insurance penetration in India is </a:t>
            </a:r>
            <a:r>
              <a:rPr lang="en-US" dirty="0" smtClean="0"/>
              <a:t>3.7% of </a:t>
            </a:r>
            <a:r>
              <a:rPr lang="en-US" dirty="0"/>
              <a:t>the gross domestic product (GDP)</a:t>
            </a:r>
          </a:p>
          <a:p>
            <a:pPr marL="0" indent="0">
              <a:buNone/>
            </a:pPr>
            <a:endParaRPr lang="en-US" dirty="0"/>
          </a:p>
          <a:p>
            <a:pPr marL="0" indent="0">
              <a:buNone/>
            </a:pPr>
            <a:endParaRPr lang="en-IN" dirty="0"/>
          </a:p>
          <a:p>
            <a:pPr lvl="0"/>
            <a:r>
              <a:rPr lang="en-US" b="1" i="1" dirty="0"/>
              <a:t>Major players (Top five companies</a:t>
            </a:r>
            <a:r>
              <a:rPr lang="en-US" b="1" i="1" dirty="0" smtClean="0"/>
              <a:t>):</a:t>
            </a:r>
          </a:p>
          <a:p>
            <a:pPr marL="514350" lvl="0" indent="-514350">
              <a:buAutoNum type="arabicParenR"/>
            </a:pPr>
            <a:r>
              <a:rPr lang="en-US" dirty="0" smtClean="0"/>
              <a:t>Life </a:t>
            </a:r>
            <a:r>
              <a:rPr lang="en-US" dirty="0"/>
              <a:t>Insurance Corporation of India (LIC</a:t>
            </a:r>
            <a:r>
              <a:rPr lang="en-US" dirty="0" smtClean="0"/>
              <a:t>)</a:t>
            </a:r>
          </a:p>
          <a:p>
            <a:pPr marL="514350" lvl="0" indent="-514350">
              <a:buAutoNum type="arabicParenR"/>
            </a:pPr>
            <a:r>
              <a:rPr lang="en-IN" dirty="0"/>
              <a:t>HDFC Standard Life </a:t>
            </a:r>
            <a:endParaRPr lang="en-IN" dirty="0" smtClean="0"/>
          </a:p>
          <a:p>
            <a:pPr marL="514350" lvl="0" indent="-514350">
              <a:buAutoNum type="arabicParenR"/>
            </a:pPr>
            <a:r>
              <a:rPr lang="en-IN" dirty="0"/>
              <a:t>SBI Life </a:t>
            </a:r>
            <a:r>
              <a:rPr lang="en-IN" dirty="0" smtClean="0"/>
              <a:t>Insurance</a:t>
            </a:r>
          </a:p>
          <a:p>
            <a:pPr marL="514350" lvl="0" indent="-514350">
              <a:buAutoNum type="arabicParenR"/>
            </a:pPr>
            <a:r>
              <a:rPr lang="en-IN" dirty="0"/>
              <a:t>ICICI Prudential Life </a:t>
            </a:r>
            <a:r>
              <a:rPr lang="en-IN" dirty="0" smtClean="0"/>
              <a:t>Insurance</a:t>
            </a:r>
          </a:p>
          <a:p>
            <a:pPr marL="514350" lvl="0" indent="-514350">
              <a:buAutoNum type="arabicParenR"/>
            </a:pPr>
            <a:r>
              <a:rPr lang="en-US" dirty="0" smtClean="0"/>
              <a:t>Aditya Birla Sun life Insurance</a:t>
            </a:r>
          </a:p>
          <a:p>
            <a:pPr marL="0" lvl="0" indent="0">
              <a:buNone/>
            </a:pPr>
            <a:endParaRPr lang="en-US" b="1" i="1" dirty="0" smtClean="0"/>
          </a:p>
          <a:p>
            <a:pPr lvl="0"/>
            <a:endParaRPr lang="en-IN" b="1" i="1" dirty="0"/>
          </a:p>
          <a:p>
            <a:endParaRPr lang="en-IN" dirty="0"/>
          </a:p>
        </p:txBody>
      </p:sp>
      <p:sp>
        <p:nvSpPr>
          <p:cNvPr id="4" name="Title 1"/>
          <p:cNvSpPr>
            <a:spLocks noGrp="1"/>
          </p:cNvSpPr>
          <p:nvPr>
            <p:ph type="title"/>
          </p:nvPr>
        </p:nvSpPr>
        <p:spPr/>
        <p:txBody>
          <a:bodyPr>
            <a:normAutofit fontScale="90000"/>
          </a:bodyPr>
          <a:lstStyle/>
          <a:p>
            <a:pPr algn="ctr"/>
            <a:r>
              <a:rPr lang="en-US" b="1" dirty="0">
                <a:solidFill>
                  <a:srgbClr val="FF0000"/>
                </a:solidFill>
              </a:rPr>
              <a:t>CHAPTER II: INDUSTRY/ SECTOR PROFILE (contd..) </a:t>
            </a:r>
            <a:r>
              <a:rPr lang="en-IN" dirty="0">
                <a:solidFill>
                  <a:srgbClr val="FF0000"/>
                </a:solidFill>
              </a:rPr>
              <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903917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Regulatory </a:t>
            </a:r>
            <a:r>
              <a:rPr lang="en-US" dirty="0" smtClean="0"/>
              <a:t>framework:</a:t>
            </a:r>
          </a:p>
          <a:p>
            <a:pPr marL="0" lvl="0" indent="0">
              <a:buNone/>
            </a:pPr>
            <a:r>
              <a:rPr lang="en-US" dirty="0"/>
              <a:t>The Insurance sector in India is regulated by IRDA (Insurance Regulatory and Development Authority). IRDA is formed for the overall supervision of the Insurance activities in India. It came under the Act of Parliament, i.e., Insurance Regulatory and Development Authority Act, 1999 (IRDAI Act 1999</a:t>
            </a:r>
            <a:r>
              <a:rPr lang="en-US" dirty="0" smtClean="0"/>
              <a:t>)</a:t>
            </a:r>
          </a:p>
          <a:p>
            <a:pPr marL="0" lvl="0" indent="0">
              <a:buNone/>
            </a:pPr>
            <a:r>
              <a:rPr lang="en-US" dirty="0"/>
              <a:t>The key objectives of IRDAI include promotion of competition, to enhance customer satisfaction, through increased customer choice and fair premiums.</a:t>
            </a:r>
            <a:endParaRPr lang="en-IN" dirty="0"/>
          </a:p>
        </p:txBody>
      </p:sp>
      <p:sp>
        <p:nvSpPr>
          <p:cNvPr id="4" name="Title 1"/>
          <p:cNvSpPr>
            <a:spLocks noGrp="1"/>
          </p:cNvSpPr>
          <p:nvPr>
            <p:ph type="title"/>
          </p:nvPr>
        </p:nvSpPr>
        <p:spPr/>
        <p:txBody>
          <a:bodyPr>
            <a:normAutofit/>
          </a:bodyPr>
          <a:lstStyle/>
          <a:p>
            <a:pPr algn="ctr"/>
            <a:r>
              <a:rPr lang="en-US" b="1" dirty="0">
                <a:solidFill>
                  <a:srgbClr val="FF0000"/>
                </a:solidFill>
              </a:rPr>
              <a:t>CHAPTER II: INDUSTRY/ SECTOR PROFILE </a:t>
            </a:r>
            <a:r>
              <a:rPr lang="en-IN" dirty="0">
                <a:solidFill>
                  <a:srgbClr val="FF0000"/>
                </a:solidFill>
              </a:rPr>
              <a:t> (contd..)</a:t>
            </a:r>
          </a:p>
        </p:txBody>
      </p:sp>
    </p:spTree>
    <p:extLst>
      <p:ext uri="{BB962C8B-B14F-4D97-AF65-F5344CB8AC3E}">
        <p14:creationId xmlns:p14="http://schemas.microsoft.com/office/powerpoint/2010/main" val="588593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CHAPTER III: </a:t>
            </a:r>
            <a:r>
              <a:rPr lang="en-US" sz="4800" dirty="0">
                <a:solidFill>
                  <a:srgbClr val="FF0000"/>
                </a:solidFill>
              </a:rPr>
              <a:t>Company Overview</a:t>
            </a:r>
            <a:endParaRPr lang="en-IN" dirty="0">
              <a:solidFill>
                <a:srgbClr val="FF0000"/>
              </a:solidFill>
            </a:endParaRPr>
          </a:p>
        </p:txBody>
      </p:sp>
      <p:sp>
        <p:nvSpPr>
          <p:cNvPr id="3" name="Content Placeholder 2"/>
          <p:cNvSpPr>
            <a:spLocks noGrp="1"/>
          </p:cNvSpPr>
          <p:nvPr>
            <p:ph idx="1"/>
          </p:nvPr>
        </p:nvSpPr>
        <p:spPr>
          <a:xfrm>
            <a:off x="838200" y="1410788"/>
            <a:ext cx="10515600" cy="5264331"/>
          </a:xfrm>
        </p:spPr>
        <p:txBody>
          <a:bodyPr>
            <a:normAutofit lnSpcReduction="10000"/>
          </a:bodyPr>
          <a:lstStyle/>
          <a:p>
            <a:pPr lvl="1"/>
            <a:r>
              <a:rPr lang="en-US" b="1" i="1" dirty="0"/>
              <a:t>Mission, visions etc. :</a:t>
            </a:r>
          </a:p>
          <a:p>
            <a:pPr marL="457200" lvl="1" indent="0">
              <a:buNone/>
            </a:pPr>
            <a:r>
              <a:rPr lang="en-US" sz="1800" dirty="0"/>
              <a:t>The </a:t>
            </a:r>
            <a:r>
              <a:rPr lang="en-US" sz="1800" dirty="0" err="1"/>
              <a:t>Shriram</a:t>
            </a:r>
            <a:r>
              <a:rPr lang="en-US" sz="1800" dirty="0"/>
              <a:t> Life Insurance Company was founded with the objective of reaching out to the “common man” with products and services that would be helpful to him as he sets out on the path to “prosperity”.</a:t>
            </a:r>
          </a:p>
          <a:p>
            <a:pPr marL="457200" lvl="1" indent="0">
              <a:buNone/>
            </a:pPr>
            <a:r>
              <a:rPr lang="en-US" sz="1800" dirty="0"/>
              <a:t>Operational efficiency, integrity and a strong focus on catering to the needs of the average Indian, by offering him high quality and cost-effective products and services, are the core values that drive the </a:t>
            </a:r>
            <a:r>
              <a:rPr lang="en-US" sz="1800" dirty="0" smtClean="0"/>
              <a:t>organization. </a:t>
            </a:r>
            <a:r>
              <a:rPr lang="en-US" sz="1800" dirty="0"/>
              <a:t>These values have been strongly adhered to over the decades and are now an integral part of the </a:t>
            </a:r>
            <a:r>
              <a:rPr lang="en-US" sz="1800" dirty="0" smtClean="0"/>
              <a:t>organization's </a:t>
            </a:r>
            <a:r>
              <a:rPr lang="en-US" sz="1800" dirty="0"/>
              <a:t>DNA. </a:t>
            </a:r>
            <a:endParaRPr lang="en-US" sz="1800" dirty="0" smtClean="0"/>
          </a:p>
          <a:p>
            <a:pPr marL="457200" lvl="1" indent="0">
              <a:buNone/>
            </a:pPr>
            <a:r>
              <a:rPr lang="en-US" sz="1800" dirty="0" smtClean="0"/>
              <a:t>The </a:t>
            </a:r>
            <a:r>
              <a:rPr lang="en-US" sz="1800" dirty="0"/>
              <a:t>company prides itself on its deep understanding of the customer. Each product or service is tailor-made to specifically suit the needs of the customer. It is this guiding philosophy of putting people first that has brought the group company closer to the grassroots and has made it the preferred choice for all truck financing requirements amongst the customers</a:t>
            </a:r>
            <a:r>
              <a:rPr lang="en-US" sz="1800" dirty="0" smtClean="0"/>
              <a:t>.</a:t>
            </a:r>
          </a:p>
          <a:p>
            <a:pPr lvl="1"/>
            <a:endParaRPr lang="en-IN" sz="1800" dirty="0" smtClean="0"/>
          </a:p>
          <a:p>
            <a:pPr marL="457200" lvl="1" indent="0">
              <a:buNone/>
            </a:pPr>
            <a:endParaRPr lang="en-IN" sz="2000" dirty="0"/>
          </a:p>
          <a:p>
            <a:pPr lvl="1"/>
            <a:r>
              <a:rPr lang="en-US" b="1" i="1" dirty="0"/>
              <a:t>Financial performance </a:t>
            </a:r>
            <a:r>
              <a:rPr lang="en-US" b="1" i="1" dirty="0" smtClean="0"/>
              <a:t>:</a:t>
            </a:r>
          </a:p>
          <a:p>
            <a:pPr lvl="1"/>
            <a:r>
              <a:rPr lang="en-US" sz="2000" dirty="0"/>
              <a:t>Premium income has increased from 1723 Crores to 2013 Crores in FY21. Jump of 17</a:t>
            </a:r>
            <a:r>
              <a:rPr lang="en-US" sz="2000" dirty="0" smtClean="0"/>
              <a:t>%.</a:t>
            </a:r>
          </a:p>
          <a:p>
            <a:pPr lvl="1"/>
            <a:r>
              <a:rPr lang="en-US" sz="2000" dirty="0"/>
              <a:t>Other Income has increased from 322 Crores to 520 Crores in FY21</a:t>
            </a:r>
            <a:r>
              <a:rPr lang="en-US" sz="2000" dirty="0" smtClean="0"/>
              <a:t>.</a:t>
            </a:r>
          </a:p>
          <a:p>
            <a:pPr lvl="1"/>
            <a:r>
              <a:rPr lang="en-US" sz="2000" dirty="0"/>
              <a:t>Commission expense has increased 112 Crores to 122 Crores in FY21</a:t>
            </a:r>
            <a:r>
              <a:rPr lang="en-US" sz="2000" dirty="0" smtClean="0"/>
              <a:t>.</a:t>
            </a:r>
          </a:p>
          <a:p>
            <a:pPr lvl="1"/>
            <a:r>
              <a:rPr lang="en-US" sz="2000" dirty="0"/>
              <a:t>PAT of 106 Crores in FY21 which was just 35 Crores in FY20.</a:t>
            </a:r>
            <a:endParaRPr lang="en-IN" sz="2000" b="1" i="1" dirty="0"/>
          </a:p>
        </p:txBody>
      </p:sp>
    </p:spTree>
    <p:extLst>
      <p:ext uri="{BB962C8B-B14F-4D97-AF65-F5344CB8AC3E}">
        <p14:creationId xmlns:p14="http://schemas.microsoft.com/office/powerpoint/2010/main" val="6083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b="1" i="1" dirty="0"/>
              <a:t>Achievements </a:t>
            </a:r>
            <a:r>
              <a:rPr lang="en-US" b="1" i="1" dirty="0" smtClean="0"/>
              <a:t>:</a:t>
            </a:r>
          </a:p>
          <a:p>
            <a:pPr marL="457200" lvl="1" indent="0">
              <a:buNone/>
            </a:pPr>
            <a:r>
              <a:rPr lang="en-US" b="1" i="1" dirty="0" smtClean="0"/>
              <a:t> </a:t>
            </a:r>
            <a:r>
              <a:rPr lang="en-US" dirty="0"/>
              <a:t>1) Gold Award for Customer Service Handling –CLAIMS during the 8 </a:t>
            </a:r>
            <a:r>
              <a:rPr lang="en-US" dirty="0" err="1"/>
              <a:t>th</a:t>
            </a:r>
            <a:r>
              <a:rPr lang="en-US" dirty="0"/>
              <a:t> Excellence Competition on Best Practice Sharing Fest conducted by Confederation Of Indian Industry on 28 &amp; 29 August-2020. </a:t>
            </a:r>
            <a:endParaRPr lang="en-US" dirty="0" smtClean="0"/>
          </a:p>
          <a:p>
            <a:pPr marL="457200" lvl="1" indent="0">
              <a:buNone/>
            </a:pPr>
            <a:r>
              <a:rPr lang="en-US" dirty="0"/>
              <a:t>2) Gold Award for Morale Boosting HR Practices during the 8 </a:t>
            </a:r>
            <a:r>
              <a:rPr lang="en-US" dirty="0" err="1"/>
              <a:t>th</a:t>
            </a:r>
            <a:r>
              <a:rPr lang="en-US" dirty="0"/>
              <a:t> Excellence Competition on Best Practice Sharing Fest conducted by Confederation Of Indian Industry on 28 &amp; 29 August-2020</a:t>
            </a:r>
            <a:r>
              <a:rPr lang="en-US" dirty="0" smtClean="0"/>
              <a:t>.</a:t>
            </a:r>
          </a:p>
          <a:p>
            <a:pPr marL="457200" lvl="1" indent="0">
              <a:buNone/>
            </a:pPr>
            <a:r>
              <a:rPr lang="en-US" dirty="0"/>
              <a:t>3) Best Customer Experience in Financial Sector – Non Banking, 2020 by Kamikaze B2B </a:t>
            </a:r>
            <a:r>
              <a:rPr lang="en-US" dirty="0" smtClean="0"/>
              <a:t>Media</a:t>
            </a:r>
          </a:p>
          <a:p>
            <a:pPr marL="457200" lvl="1" indent="0">
              <a:buNone/>
            </a:pPr>
            <a:r>
              <a:rPr lang="en-US" dirty="0"/>
              <a:t>6) </a:t>
            </a:r>
            <a:r>
              <a:rPr lang="en-US" dirty="0" err="1"/>
              <a:t>Shriram</a:t>
            </a:r>
            <a:r>
              <a:rPr lang="en-US" dirty="0"/>
              <a:t> Life receives ‘India’s Greatest Brands Award 2017-18’ (3rd edition) – Pride of the Nation Series Awards &amp; Business Summit</a:t>
            </a:r>
            <a:endParaRPr lang="en-US" b="1" i="1" dirty="0" smtClean="0"/>
          </a:p>
          <a:p>
            <a:pPr marL="457200" lvl="1" indent="0">
              <a:buNone/>
            </a:pPr>
            <a:endParaRPr lang="en-IN" sz="2000" b="1" i="1" dirty="0"/>
          </a:p>
        </p:txBody>
      </p:sp>
      <p:sp>
        <p:nvSpPr>
          <p:cNvPr id="4" name="Title 1"/>
          <p:cNvSpPr>
            <a:spLocks noGrp="1"/>
          </p:cNvSpPr>
          <p:nvPr>
            <p:ph type="title"/>
          </p:nvPr>
        </p:nvSpPr>
        <p:spPr/>
        <p:txBody>
          <a:bodyPr>
            <a:normAutofit/>
          </a:bodyPr>
          <a:lstStyle/>
          <a:p>
            <a:pPr algn="ctr"/>
            <a:r>
              <a:rPr lang="en-US" b="1" dirty="0">
                <a:solidFill>
                  <a:srgbClr val="FF0000"/>
                </a:solidFill>
              </a:rPr>
              <a:t>CHAPTER III: </a:t>
            </a:r>
            <a:r>
              <a:rPr lang="en-US" sz="4800" dirty="0">
                <a:solidFill>
                  <a:srgbClr val="FF0000"/>
                </a:solidFill>
              </a:rPr>
              <a:t>Company Overview (contd..)</a:t>
            </a:r>
            <a:endParaRPr lang="en-IN" dirty="0">
              <a:solidFill>
                <a:srgbClr val="FF0000"/>
              </a:solidFill>
            </a:endParaRPr>
          </a:p>
        </p:txBody>
      </p:sp>
    </p:spTree>
    <p:extLst>
      <p:ext uri="{BB962C8B-B14F-4D97-AF65-F5344CB8AC3E}">
        <p14:creationId xmlns:p14="http://schemas.microsoft.com/office/powerpoint/2010/main" val="259512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b="1" i="1" dirty="0"/>
              <a:t>Products </a:t>
            </a:r>
            <a:r>
              <a:rPr lang="en-US" b="1" i="1" dirty="0" smtClean="0"/>
              <a:t>:</a:t>
            </a:r>
          </a:p>
          <a:p>
            <a:pPr marL="457200" lvl="1" indent="0">
              <a:buNone/>
            </a:pPr>
            <a:r>
              <a:rPr lang="en-US" b="1" i="1" dirty="0" smtClean="0"/>
              <a:t>Individual Plans: Saving Plans, Investment Plans</a:t>
            </a:r>
          </a:p>
          <a:p>
            <a:pPr marL="457200" lvl="1" indent="0">
              <a:buNone/>
            </a:pPr>
            <a:endParaRPr lang="en-US" b="1" i="1" dirty="0" smtClean="0"/>
          </a:p>
          <a:p>
            <a:pPr marL="457200" lvl="1" indent="0">
              <a:buNone/>
            </a:pPr>
            <a:r>
              <a:rPr lang="en-US" b="1" i="1" dirty="0" smtClean="0"/>
              <a:t>Group Plans: Employee Benefit Plans, Micro-insurance plans</a:t>
            </a:r>
          </a:p>
          <a:p>
            <a:pPr marL="457200" lvl="1" indent="0">
              <a:buNone/>
            </a:pPr>
            <a:endParaRPr lang="en-US" b="1" i="1" dirty="0" smtClean="0"/>
          </a:p>
          <a:p>
            <a:pPr marL="457200" lvl="1" indent="0">
              <a:buNone/>
            </a:pPr>
            <a:r>
              <a:rPr lang="en-US" b="1" i="1" dirty="0" smtClean="0"/>
              <a:t>Online Plans: Comprehensive cancer care, online term plan</a:t>
            </a:r>
          </a:p>
          <a:p>
            <a:pPr marL="914400" lvl="1" indent="-457200">
              <a:buAutoNum type="arabicParenR"/>
            </a:pPr>
            <a:endParaRPr lang="en-US" b="1" i="1" dirty="0" smtClean="0"/>
          </a:p>
          <a:p>
            <a:pPr marL="457200" lvl="1" indent="0">
              <a:buNone/>
            </a:pPr>
            <a:r>
              <a:rPr lang="en-US" b="1" i="1" dirty="0" smtClean="0"/>
              <a:t>Featured Plans: Assured Income Plan, Super income Plan</a:t>
            </a:r>
          </a:p>
        </p:txBody>
      </p:sp>
      <p:sp>
        <p:nvSpPr>
          <p:cNvPr id="4" name="Title 1"/>
          <p:cNvSpPr>
            <a:spLocks noGrp="1"/>
          </p:cNvSpPr>
          <p:nvPr>
            <p:ph type="title"/>
          </p:nvPr>
        </p:nvSpPr>
        <p:spPr/>
        <p:txBody>
          <a:bodyPr>
            <a:normAutofit/>
          </a:bodyPr>
          <a:lstStyle/>
          <a:p>
            <a:pPr algn="ctr"/>
            <a:r>
              <a:rPr lang="en-US" b="1" dirty="0">
                <a:solidFill>
                  <a:srgbClr val="FF0000"/>
                </a:solidFill>
              </a:rPr>
              <a:t>CHAPTER III: </a:t>
            </a:r>
            <a:r>
              <a:rPr lang="en-US" sz="4800" dirty="0">
                <a:solidFill>
                  <a:srgbClr val="FF0000"/>
                </a:solidFill>
              </a:rPr>
              <a:t>Company Overview (contd..)</a:t>
            </a:r>
            <a:endParaRPr lang="en-IN" dirty="0">
              <a:solidFill>
                <a:srgbClr val="FF0000"/>
              </a:solidFill>
            </a:endParaRPr>
          </a:p>
        </p:txBody>
      </p:sp>
    </p:spTree>
    <p:extLst>
      <p:ext uri="{BB962C8B-B14F-4D97-AF65-F5344CB8AC3E}">
        <p14:creationId xmlns:p14="http://schemas.microsoft.com/office/powerpoint/2010/main" val="90487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251"/>
            <a:ext cx="10515600" cy="849721"/>
          </a:xfrm>
        </p:spPr>
        <p:txBody>
          <a:bodyPr>
            <a:normAutofit/>
          </a:bodyPr>
          <a:lstStyle/>
          <a:p>
            <a:pPr algn="ctr"/>
            <a:r>
              <a:rPr lang="en-US" sz="3600" b="1" dirty="0">
                <a:solidFill>
                  <a:srgbClr val="FF0000"/>
                </a:solidFill>
              </a:rPr>
              <a:t>CHAPTER IV: </a:t>
            </a:r>
            <a:r>
              <a:rPr lang="en-US" sz="3600" b="1" dirty="0" smtClean="0">
                <a:solidFill>
                  <a:srgbClr val="FF0000"/>
                </a:solidFill>
              </a:rPr>
              <a:t>REVIEW </a:t>
            </a:r>
            <a:r>
              <a:rPr lang="en-US" sz="3600" b="1" dirty="0">
                <a:solidFill>
                  <a:srgbClr val="FF0000"/>
                </a:solidFill>
              </a:rPr>
              <a:t>OF </a:t>
            </a:r>
            <a:r>
              <a:rPr lang="en-US" sz="3600" b="1" dirty="0" smtClean="0">
                <a:solidFill>
                  <a:srgbClr val="FF0000"/>
                </a:solidFill>
              </a:rPr>
              <a:t>LITERATURE</a:t>
            </a:r>
            <a:endParaRPr lang="en-IN" sz="3600"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Literature review:</a:t>
            </a:r>
          </a:p>
          <a:p>
            <a:pPr marL="514350" indent="-514350">
              <a:buAutoNum type="arabicParenR"/>
            </a:pPr>
            <a:r>
              <a:rPr lang="en-US" dirty="0" smtClean="0"/>
              <a:t>Banana</a:t>
            </a:r>
            <a:r>
              <a:rPr lang="en-US" dirty="0"/>
              <a:t>, K et al (2018) has stated that insurance is a protection against economic losses arising due to an unexpected </a:t>
            </a:r>
            <a:r>
              <a:rPr lang="en-US" dirty="0" smtClean="0"/>
              <a:t>event</a:t>
            </a:r>
          </a:p>
          <a:p>
            <a:pPr marL="514350" indent="-514350">
              <a:buAutoNum type="arabicParenR"/>
            </a:pPr>
            <a:r>
              <a:rPr lang="en-US" dirty="0"/>
              <a:t>Robert L. Carter et al (2009) examined that the key success of insurer is based on the ability to establish cost effective in distribution channels to make contract with new policyholder for sale of insurance products, and also discussed about various innovation to reduce distribution costs in life insurance </a:t>
            </a:r>
            <a:r>
              <a:rPr lang="en-US" dirty="0" smtClean="0"/>
              <a:t>business</a:t>
            </a:r>
          </a:p>
          <a:p>
            <a:pPr marL="514350" indent="-514350">
              <a:buAutoNum type="arabicParenR"/>
            </a:pPr>
            <a:r>
              <a:rPr lang="en-US" dirty="0" err="1"/>
              <a:t>Sumnider</a:t>
            </a:r>
            <a:r>
              <a:rPr lang="en-US" dirty="0"/>
              <a:t> Kaw </a:t>
            </a:r>
            <a:r>
              <a:rPr lang="en-US" dirty="0" err="1"/>
              <a:t>Bana</a:t>
            </a:r>
            <a:r>
              <a:rPr lang="en-US" dirty="0"/>
              <a:t> et al (2016) the life insurance need to improve the perceptive of the clients regarding various channels by providing awareness, knowledge and guiding to the policyholder about the policy and procedure of distribution </a:t>
            </a:r>
            <a:r>
              <a:rPr lang="en-US" dirty="0" smtClean="0"/>
              <a:t>channels</a:t>
            </a:r>
          </a:p>
          <a:p>
            <a:pPr marL="514350" indent="-514350">
              <a:buAutoNum type="arabicParenR"/>
            </a:pPr>
            <a:r>
              <a:rPr lang="en-US" dirty="0"/>
              <a:t>PR Chang et al (2011) has opined that traditional sales channels are performing well with compare to </a:t>
            </a:r>
            <a:r>
              <a:rPr lang="en-US" dirty="0" err="1"/>
              <a:t>Bancassurance</a:t>
            </a:r>
            <a:r>
              <a:rPr lang="en-US" dirty="0"/>
              <a:t> channels, Salesperson of traditional channels sell policy by diversified financial products, where the </a:t>
            </a:r>
            <a:r>
              <a:rPr lang="en-US" dirty="0" err="1"/>
              <a:t>bancassurance</a:t>
            </a:r>
            <a:r>
              <a:rPr lang="en-US" dirty="0"/>
              <a:t> need more training about the insurance </a:t>
            </a:r>
            <a:r>
              <a:rPr lang="en-US" dirty="0" smtClean="0"/>
              <a:t>products.</a:t>
            </a:r>
          </a:p>
          <a:p>
            <a:pPr marL="514350" indent="-514350">
              <a:buAutoNum type="arabicParenR"/>
            </a:pPr>
            <a:endParaRPr lang="en-IN" dirty="0"/>
          </a:p>
        </p:txBody>
      </p:sp>
    </p:spTree>
    <p:extLst>
      <p:ext uri="{BB962C8B-B14F-4D97-AF65-F5344CB8AC3E}">
        <p14:creationId xmlns:p14="http://schemas.microsoft.com/office/powerpoint/2010/main" val="4277991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TotalTime>
  <Words>2632</Words>
  <Application>Microsoft Office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         Shree Chanakya Education Society’s Indira Institute of Management, Pune  Summer Internship Project MBA Semester III (Batch 2020-22)  Name of the Student : Jay Rajesh Dixit Roll No. : BA-03 Specialization : Business Analytics</vt:lpstr>
      <vt:lpstr>CHAPTER I: INTRODUCTION AND RATIONALE OF THE STUDY</vt:lpstr>
      <vt:lpstr>CHAPTER II: INDUSTRY/ SECTOR PROFILE  </vt:lpstr>
      <vt:lpstr>CHAPTER II: INDUSTRY/ SECTOR PROFILE (contd..)  </vt:lpstr>
      <vt:lpstr>CHAPTER II: INDUSTRY/ SECTOR PROFILE  (contd..)</vt:lpstr>
      <vt:lpstr>CHAPTER III: Company Overview</vt:lpstr>
      <vt:lpstr>CHAPTER III: Company Overview (contd..)</vt:lpstr>
      <vt:lpstr>CHAPTER III: Company Overview (contd..)</vt:lpstr>
      <vt:lpstr>CHAPTER IV: REVIEW OF LITERATURE</vt:lpstr>
      <vt:lpstr>CHAPTER V:  APPLICATION OF BUSINESS MODELS (VIZ., MKTG MODELS, FINANCIAL MODELS etc.,)</vt:lpstr>
      <vt:lpstr>CHAPTER V:  APPLICATION OF BUSINESS MODELS (VIZ., MKTG MODELS, FINANCIAL MODELS etc.,)</vt:lpstr>
      <vt:lpstr>CHAPTER VI: OBJECTIVES AND SCOPE OF PROJECT  </vt:lpstr>
      <vt:lpstr>CHAPTER VII:  RESEARCH METHODOLOGY </vt:lpstr>
      <vt:lpstr>CHAPTER VII:  RESEARCH METHODOLOGY (contd..) </vt:lpstr>
      <vt:lpstr>CHAPTER VII:  RESEARCH METHODOLOGY (contd..) </vt:lpstr>
      <vt:lpstr>CHAPTER VII:  RESEARCH METHODOLOGY (contd..) </vt:lpstr>
      <vt:lpstr>CHAPTER VII:  RESEARCH METHODOLOGY (contd..) </vt:lpstr>
      <vt:lpstr>CHAPTER VIII:  DATA ANALYSIS</vt:lpstr>
      <vt:lpstr>CHAPTER VIII:  DATA ANALYSIS</vt:lpstr>
      <vt:lpstr>CHAPTER VIII:  DATA ANALYSIS</vt:lpstr>
      <vt:lpstr>CHAPTER VIII:  DATA ANALYSIS</vt:lpstr>
      <vt:lpstr>CHAPTER VIII:  DATA ANALYSIS</vt:lpstr>
      <vt:lpstr>CHAPTER VIII:  DATA ANALYSIS</vt:lpstr>
      <vt:lpstr>CHAPTER VIII:  DATA ANALYSIS</vt:lpstr>
      <vt:lpstr>CHAPTER VIII:  DATA ANALYSIS</vt:lpstr>
      <vt:lpstr>CHAPTER VIII:  DATA ANALYSIS</vt:lpstr>
      <vt:lpstr>CHAPTER VIII:  DATA ANALYSIS</vt:lpstr>
      <vt:lpstr>CHAPTER IX: FINDINGS  </vt:lpstr>
      <vt:lpstr>CHAPTER X:  CONCLUSIONS &amp; SUGGESTIONS </vt:lpstr>
      <vt:lpstr>CHAPTER X:  CONCLUSIONS &amp; SUGGESTIONS (contd..) </vt:lpstr>
      <vt:lpstr>Learning form SIP</vt:lpstr>
      <vt:lpstr>CHAPTER XII: 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Student : Division : Roll No. :</dc:title>
  <dc:creator>admin</dc:creator>
  <cp:lastModifiedBy>M 20.22 BA - 03 - Jay Dixit</cp:lastModifiedBy>
  <cp:revision>46</cp:revision>
  <dcterms:created xsi:type="dcterms:W3CDTF">2020-06-07T06:22:11Z</dcterms:created>
  <dcterms:modified xsi:type="dcterms:W3CDTF">2022-03-12T05:32:23Z</dcterms:modified>
</cp:coreProperties>
</file>