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999200" cy="10693400"/>
  <p:notesSz cx="1899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998565" cy="10692765"/>
          </a:xfrm>
          <a:custGeom>
            <a:avLst/>
            <a:gdLst/>
            <a:ahLst/>
            <a:cxnLst/>
            <a:rect l="l" t="t" r="r" b="b"/>
            <a:pathLst>
              <a:path w="18998565" h="10692765">
                <a:moveTo>
                  <a:pt x="18998184" y="0"/>
                </a:moveTo>
                <a:lnTo>
                  <a:pt x="0" y="0"/>
                </a:lnTo>
                <a:lnTo>
                  <a:pt x="0" y="10692384"/>
                </a:lnTo>
                <a:lnTo>
                  <a:pt x="18998184" y="10692384"/>
                </a:lnTo>
                <a:lnTo>
                  <a:pt x="18998184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552430"/>
            <a:ext cx="15111984" cy="1139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567672"/>
            <a:ext cx="15069185" cy="1112520"/>
          </a:xfrm>
          <a:custGeom>
            <a:avLst/>
            <a:gdLst/>
            <a:ahLst/>
            <a:cxnLst/>
            <a:rect l="l" t="t" r="r" b="b"/>
            <a:pathLst>
              <a:path w="15069185" h="1112520">
                <a:moveTo>
                  <a:pt x="15069185" y="0"/>
                </a:moveTo>
                <a:lnTo>
                  <a:pt x="0" y="0"/>
                </a:lnTo>
                <a:lnTo>
                  <a:pt x="0" y="1111948"/>
                </a:lnTo>
                <a:lnTo>
                  <a:pt x="15069185" y="1111948"/>
                </a:lnTo>
                <a:lnTo>
                  <a:pt x="15069185" y="0"/>
                </a:lnTo>
                <a:close/>
              </a:path>
            </a:pathLst>
          </a:custGeom>
          <a:solidFill>
            <a:srgbClr val="FFF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842991" y="9552430"/>
            <a:ext cx="1155192" cy="1139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885663" y="9567672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19" h="1112520">
                <a:moveTo>
                  <a:pt x="1112050" y="0"/>
                </a:moveTo>
                <a:lnTo>
                  <a:pt x="0" y="0"/>
                </a:lnTo>
                <a:lnTo>
                  <a:pt x="0" y="1111948"/>
                </a:lnTo>
                <a:lnTo>
                  <a:pt x="1112050" y="1111948"/>
                </a:lnTo>
                <a:lnTo>
                  <a:pt x="1112050" y="0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023591" y="9552430"/>
            <a:ext cx="2907792" cy="1139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66263" y="9567672"/>
            <a:ext cx="2819400" cy="1112520"/>
          </a:xfrm>
          <a:custGeom>
            <a:avLst/>
            <a:gdLst/>
            <a:ahLst/>
            <a:cxnLst/>
            <a:rect l="l" t="t" r="r" b="b"/>
            <a:pathLst>
              <a:path w="2819400" h="1112520">
                <a:moveTo>
                  <a:pt x="2819019" y="0"/>
                </a:moveTo>
                <a:lnTo>
                  <a:pt x="0" y="0"/>
                </a:lnTo>
                <a:lnTo>
                  <a:pt x="0" y="1111948"/>
                </a:lnTo>
                <a:lnTo>
                  <a:pt x="2819019" y="1111948"/>
                </a:lnTo>
                <a:lnTo>
                  <a:pt x="2819019" y="0"/>
                </a:lnTo>
                <a:close/>
              </a:path>
            </a:pathLst>
          </a:custGeom>
          <a:solidFill>
            <a:srgbClr val="FCE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46592" y="4017263"/>
            <a:ext cx="1926335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758951"/>
            <a:ext cx="14633448" cy="6153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74140"/>
            <a:ext cx="14587855" cy="828675"/>
          </a:xfrm>
          <a:custGeom>
            <a:avLst/>
            <a:gdLst/>
            <a:ahLst/>
            <a:cxnLst/>
            <a:rect l="l" t="t" r="r" b="b"/>
            <a:pathLst>
              <a:path w="14587855" h="828675">
                <a:moveTo>
                  <a:pt x="14587728" y="0"/>
                </a:moveTo>
                <a:lnTo>
                  <a:pt x="0" y="0"/>
                </a:lnTo>
                <a:lnTo>
                  <a:pt x="0" y="828598"/>
                </a:lnTo>
                <a:lnTo>
                  <a:pt x="14587728" y="828598"/>
                </a:lnTo>
                <a:lnTo>
                  <a:pt x="14587728" y="0"/>
                </a:lnTo>
                <a:close/>
              </a:path>
            </a:pathLst>
          </a:custGeom>
          <a:solidFill>
            <a:srgbClr val="007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6301" y="691972"/>
            <a:ext cx="808659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49880" y="5988304"/>
            <a:ext cx="13299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9960" y="2459482"/>
            <a:ext cx="826465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84588" y="2459482"/>
            <a:ext cx="826465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998184" cy="1069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998565" cy="10692765"/>
          </a:xfrm>
          <a:custGeom>
            <a:avLst/>
            <a:gdLst/>
            <a:ahLst/>
            <a:cxnLst/>
            <a:rect l="l" t="t" r="r" b="b"/>
            <a:pathLst>
              <a:path w="18998565" h="10692765">
                <a:moveTo>
                  <a:pt x="18998184" y="0"/>
                </a:moveTo>
                <a:lnTo>
                  <a:pt x="0" y="0"/>
                </a:lnTo>
                <a:lnTo>
                  <a:pt x="0" y="10692384"/>
                </a:lnTo>
                <a:lnTo>
                  <a:pt x="18998184" y="10692384"/>
                </a:lnTo>
                <a:lnTo>
                  <a:pt x="18998184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552430"/>
            <a:ext cx="15111984" cy="1139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567672"/>
            <a:ext cx="15069185" cy="1112520"/>
          </a:xfrm>
          <a:custGeom>
            <a:avLst/>
            <a:gdLst/>
            <a:ahLst/>
            <a:cxnLst/>
            <a:rect l="l" t="t" r="r" b="b"/>
            <a:pathLst>
              <a:path w="15069185" h="1112520">
                <a:moveTo>
                  <a:pt x="15069185" y="0"/>
                </a:moveTo>
                <a:lnTo>
                  <a:pt x="0" y="0"/>
                </a:lnTo>
                <a:lnTo>
                  <a:pt x="0" y="1111948"/>
                </a:lnTo>
                <a:lnTo>
                  <a:pt x="15069185" y="1111948"/>
                </a:lnTo>
                <a:lnTo>
                  <a:pt x="15069185" y="0"/>
                </a:lnTo>
                <a:close/>
              </a:path>
            </a:pathLst>
          </a:custGeom>
          <a:solidFill>
            <a:srgbClr val="FFF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842991" y="9552430"/>
            <a:ext cx="1155192" cy="11399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885663" y="9567672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19" h="1112520">
                <a:moveTo>
                  <a:pt x="1112050" y="0"/>
                </a:moveTo>
                <a:lnTo>
                  <a:pt x="0" y="0"/>
                </a:lnTo>
                <a:lnTo>
                  <a:pt x="0" y="1111948"/>
                </a:lnTo>
                <a:lnTo>
                  <a:pt x="1112050" y="1111948"/>
                </a:lnTo>
                <a:lnTo>
                  <a:pt x="1112050" y="0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023591" y="9552430"/>
            <a:ext cx="2907792" cy="11399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66263" y="9567672"/>
            <a:ext cx="2819400" cy="1112520"/>
          </a:xfrm>
          <a:custGeom>
            <a:avLst/>
            <a:gdLst/>
            <a:ahLst/>
            <a:cxnLst/>
            <a:rect l="l" t="t" r="r" b="b"/>
            <a:pathLst>
              <a:path w="2819400" h="1112520">
                <a:moveTo>
                  <a:pt x="2819019" y="0"/>
                </a:moveTo>
                <a:lnTo>
                  <a:pt x="0" y="0"/>
                </a:lnTo>
                <a:lnTo>
                  <a:pt x="0" y="1111948"/>
                </a:lnTo>
                <a:lnTo>
                  <a:pt x="2819019" y="1111948"/>
                </a:lnTo>
                <a:lnTo>
                  <a:pt x="2819019" y="0"/>
                </a:lnTo>
                <a:close/>
              </a:path>
            </a:pathLst>
          </a:custGeom>
          <a:solidFill>
            <a:srgbClr val="FCE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46592" y="4017263"/>
            <a:ext cx="1926335" cy="190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7308" y="695655"/>
            <a:ext cx="6704583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708" y="2015489"/>
            <a:ext cx="18121782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61944" y="9974497"/>
            <a:ext cx="1570990" cy="42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9993" y="9809431"/>
            <a:ext cx="5375275" cy="589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159348" y="9915778"/>
            <a:ext cx="589915" cy="489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998565" cy="10692765"/>
          </a:xfrm>
          <a:custGeom>
            <a:avLst/>
            <a:gdLst/>
            <a:ahLst/>
            <a:cxnLst/>
            <a:rect l="l" t="t" r="r" b="b"/>
            <a:pathLst>
              <a:path w="18998565" h="10692765">
                <a:moveTo>
                  <a:pt x="18998184" y="0"/>
                </a:moveTo>
                <a:lnTo>
                  <a:pt x="0" y="0"/>
                </a:lnTo>
                <a:lnTo>
                  <a:pt x="0" y="10692384"/>
                </a:lnTo>
                <a:lnTo>
                  <a:pt x="18998184" y="10692384"/>
                </a:lnTo>
                <a:lnTo>
                  <a:pt x="18998184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054351"/>
            <a:ext cx="14655165" cy="914400"/>
            <a:chOff x="0" y="2054351"/>
            <a:chExt cx="14655165" cy="914400"/>
          </a:xfrm>
        </p:grpSpPr>
        <p:sp>
          <p:nvSpPr>
            <p:cNvPr id="4" name="object 4"/>
            <p:cNvSpPr/>
            <p:nvPr/>
          </p:nvSpPr>
          <p:spPr>
            <a:xfrm>
              <a:off x="0" y="2054351"/>
              <a:ext cx="14654784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69540"/>
              <a:ext cx="14611985" cy="828675"/>
            </a:xfrm>
            <a:custGeom>
              <a:avLst/>
              <a:gdLst/>
              <a:ahLst/>
              <a:cxnLst/>
              <a:rect l="l" t="t" r="r" b="b"/>
              <a:pathLst>
                <a:path w="14611985" h="828675">
                  <a:moveTo>
                    <a:pt x="14611604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611604" y="828598"/>
                  </a:lnTo>
                  <a:lnTo>
                    <a:pt x="14611604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65472" y="2031872"/>
            <a:ext cx="71507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>
                <a:solidFill>
                  <a:srgbClr val="FFFFFF"/>
                </a:solidFill>
                <a:latin typeface="Carlito"/>
                <a:cs typeface="Carlito"/>
              </a:rPr>
              <a:t>Food </a:t>
            </a:r>
            <a:r>
              <a:rPr sz="5400" spc="-10" dirty="0">
                <a:solidFill>
                  <a:srgbClr val="FFFFFF"/>
                </a:solidFill>
                <a:latin typeface="Carlito"/>
                <a:cs typeface="Carlito"/>
              </a:rPr>
              <a:t>Delivery</a:t>
            </a:r>
            <a:r>
              <a:rPr sz="5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endParaRPr sz="5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170152" y="2054351"/>
            <a:ext cx="942340" cy="914400"/>
            <a:chOff x="14170152" y="2054351"/>
            <a:chExt cx="942340" cy="914400"/>
          </a:xfrm>
        </p:grpSpPr>
        <p:sp>
          <p:nvSpPr>
            <p:cNvPr id="8" name="object 8"/>
            <p:cNvSpPr/>
            <p:nvPr/>
          </p:nvSpPr>
          <p:spPr>
            <a:xfrm>
              <a:off x="14170152" y="2054351"/>
              <a:ext cx="941832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12824" y="20695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20" y="0"/>
                  </a:moveTo>
                  <a:lnTo>
                    <a:pt x="340741" y="8382"/>
                  </a:lnTo>
                  <a:lnTo>
                    <a:pt x="260604" y="32512"/>
                  </a:lnTo>
                  <a:lnTo>
                    <a:pt x="188087" y="70739"/>
                  </a:lnTo>
                  <a:lnTo>
                    <a:pt x="124968" y="121285"/>
                  </a:lnTo>
                  <a:lnTo>
                    <a:pt x="72898" y="182625"/>
                  </a:lnTo>
                  <a:lnTo>
                    <a:pt x="33528" y="252984"/>
                  </a:lnTo>
                  <a:lnTo>
                    <a:pt x="8636" y="330835"/>
                  </a:lnTo>
                  <a:lnTo>
                    <a:pt x="0" y="414274"/>
                  </a:lnTo>
                  <a:lnTo>
                    <a:pt x="8636" y="497840"/>
                  </a:lnTo>
                  <a:lnTo>
                    <a:pt x="33528" y="575564"/>
                  </a:lnTo>
                  <a:lnTo>
                    <a:pt x="72898" y="645922"/>
                  </a:lnTo>
                  <a:lnTo>
                    <a:pt x="124968" y="707263"/>
                  </a:lnTo>
                  <a:lnTo>
                    <a:pt x="188087" y="757809"/>
                  </a:lnTo>
                  <a:lnTo>
                    <a:pt x="260604" y="796036"/>
                  </a:lnTo>
                  <a:lnTo>
                    <a:pt x="340741" y="820166"/>
                  </a:lnTo>
                  <a:lnTo>
                    <a:pt x="426720" y="828548"/>
                  </a:lnTo>
                  <a:lnTo>
                    <a:pt x="512699" y="820166"/>
                  </a:lnTo>
                  <a:lnTo>
                    <a:pt x="592709" y="796036"/>
                  </a:lnTo>
                  <a:lnTo>
                    <a:pt x="665226" y="757809"/>
                  </a:lnTo>
                  <a:lnTo>
                    <a:pt x="728345" y="707263"/>
                  </a:lnTo>
                  <a:lnTo>
                    <a:pt x="780542" y="645922"/>
                  </a:lnTo>
                  <a:lnTo>
                    <a:pt x="819912" y="575564"/>
                  </a:lnTo>
                  <a:lnTo>
                    <a:pt x="844677" y="497840"/>
                  </a:lnTo>
                  <a:lnTo>
                    <a:pt x="853440" y="414274"/>
                  </a:lnTo>
                  <a:lnTo>
                    <a:pt x="844677" y="330835"/>
                  </a:lnTo>
                  <a:lnTo>
                    <a:pt x="819912" y="252984"/>
                  </a:lnTo>
                  <a:lnTo>
                    <a:pt x="780542" y="182625"/>
                  </a:lnTo>
                  <a:lnTo>
                    <a:pt x="728345" y="121285"/>
                  </a:lnTo>
                  <a:lnTo>
                    <a:pt x="665226" y="70739"/>
                  </a:lnTo>
                  <a:lnTo>
                    <a:pt x="592709" y="32512"/>
                  </a:lnTo>
                  <a:lnTo>
                    <a:pt x="512699" y="8382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1431" y="685241"/>
            <a:ext cx="107867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2E5395"/>
                </a:solidFill>
                <a:latin typeface="Times New Roman"/>
                <a:cs typeface="Times New Roman"/>
              </a:rPr>
              <a:t>Vidush </a:t>
            </a:r>
            <a:r>
              <a:rPr sz="4000" spc="-5" dirty="0">
                <a:solidFill>
                  <a:srgbClr val="2E5395"/>
                </a:solidFill>
                <a:latin typeface="Times New Roman"/>
                <a:cs typeface="Times New Roman"/>
              </a:rPr>
              <a:t>Somany </a:t>
            </a:r>
            <a:r>
              <a:rPr sz="4000" dirty="0">
                <a:solidFill>
                  <a:srgbClr val="2E5395"/>
                </a:solidFill>
                <a:latin typeface="Times New Roman"/>
                <a:cs typeface="Times New Roman"/>
              </a:rPr>
              <a:t>Institute </a:t>
            </a:r>
            <a:r>
              <a:rPr sz="4000" spc="5" dirty="0">
                <a:solidFill>
                  <a:srgbClr val="2E5395"/>
                </a:solidFill>
                <a:latin typeface="Times New Roman"/>
                <a:cs typeface="Times New Roman"/>
              </a:rPr>
              <a:t>Of </a:t>
            </a:r>
            <a:r>
              <a:rPr sz="4000" dirty="0">
                <a:solidFill>
                  <a:srgbClr val="2E5395"/>
                </a:solidFill>
                <a:latin typeface="Times New Roman"/>
                <a:cs typeface="Times New Roman"/>
              </a:rPr>
              <a:t>Technology </a:t>
            </a:r>
            <a:r>
              <a:rPr sz="4000" spc="5" dirty="0">
                <a:solidFill>
                  <a:srgbClr val="2E5395"/>
                </a:solidFill>
                <a:latin typeface="Times New Roman"/>
                <a:cs typeface="Times New Roman"/>
              </a:rPr>
              <a:t>&amp;</a:t>
            </a:r>
            <a:r>
              <a:rPr sz="4000" spc="-30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2E5395"/>
                </a:solidFill>
                <a:latin typeface="Times New Roman"/>
                <a:cs typeface="Times New Roman"/>
              </a:rPr>
              <a:t>Research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4206239"/>
            <a:ext cx="4157979" cy="756285"/>
            <a:chOff x="0" y="4206239"/>
            <a:chExt cx="4157979" cy="756285"/>
          </a:xfrm>
        </p:grpSpPr>
        <p:sp>
          <p:nvSpPr>
            <p:cNvPr id="12" name="object 12"/>
            <p:cNvSpPr/>
            <p:nvPr/>
          </p:nvSpPr>
          <p:spPr>
            <a:xfrm>
              <a:off x="0" y="4206239"/>
              <a:ext cx="3703320" cy="755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221428"/>
              <a:ext cx="3657600" cy="668020"/>
            </a:xfrm>
            <a:custGeom>
              <a:avLst/>
              <a:gdLst/>
              <a:ahLst/>
              <a:cxnLst/>
              <a:rect l="l" t="t" r="r" b="b"/>
              <a:pathLst>
                <a:path w="3657600" h="668020">
                  <a:moveTo>
                    <a:pt x="3657473" y="0"/>
                  </a:moveTo>
                  <a:lnTo>
                    <a:pt x="0" y="0"/>
                  </a:lnTo>
                  <a:lnTo>
                    <a:pt x="0" y="667435"/>
                  </a:lnTo>
                  <a:lnTo>
                    <a:pt x="3657473" y="667435"/>
                  </a:lnTo>
                  <a:lnTo>
                    <a:pt x="365747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9647" y="4206239"/>
              <a:ext cx="877824" cy="755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2320" y="4221479"/>
              <a:ext cx="792480" cy="667385"/>
            </a:xfrm>
            <a:custGeom>
              <a:avLst/>
              <a:gdLst/>
              <a:ahLst/>
              <a:cxnLst/>
              <a:rect l="l" t="t" r="r" b="b"/>
              <a:pathLst>
                <a:path w="792479" h="667385">
                  <a:moveTo>
                    <a:pt x="396113" y="0"/>
                  </a:moveTo>
                  <a:lnTo>
                    <a:pt x="316229" y="6730"/>
                  </a:lnTo>
                  <a:lnTo>
                    <a:pt x="241934" y="26162"/>
                  </a:lnTo>
                  <a:lnTo>
                    <a:pt x="174625" y="57023"/>
                  </a:lnTo>
                  <a:lnTo>
                    <a:pt x="115950" y="97789"/>
                  </a:lnTo>
                  <a:lnTo>
                    <a:pt x="67690" y="147192"/>
                  </a:lnTo>
                  <a:lnTo>
                    <a:pt x="31114" y="203834"/>
                  </a:lnTo>
                  <a:lnTo>
                    <a:pt x="8000" y="266445"/>
                  </a:lnTo>
                  <a:lnTo>
                    <a:pt x="0" y="333755"/>
                  </a:lnTo>
                  <a:lnTo>
                    <a:pt x="8000" y="400938"/>
                  </a:lnTo>
                  <a:lnTo>
                    <a:pt x="31114" y="463550"/>
                  </a:lnTo>
                  <a:lnTo>
                    <a:pt x="67690" y="520318"/>
                  </a:lnTo>
                  <a:lnTo>
                    <a:pt x="115950" y="569721"/>
                  </a:lnTo>
                  <a:lnTo>
                    <a:pt x="174625" y="610488"/>
                  </a:lnTo>
                  <a:lnTo>
                    <a:pt x="241934" y="641223"/>
                  </a:lnTo>
                  <a:lnTo>
                    <a:pt x="316229" y="660653"/>
                  </a:lnTo>
                  <a:lnTo>
                    <a:pt x="396113" y="667384"/>
                  </a:lnTo>
                  <a:lnTo>
                    <a:pt x="475868" y="660653"/>
                  </a:lnTo>
                  <a:lnTo>
                    <a:pt x="550290" y="641223"/>
                  </a:lnTo>
                  <a:lnTo>
                    <a:pt x="617474" y="610488"/>
                  </a:lnTo>
                  <a:lnTo>
                    <a:pt x="676147" y="569721"/>
                  </a:lnTo>
                  <a:lnTo>
                    <a:pt x="724534" y="520318"/>
                  </a:lnTo>
                  <a:lnTo>
                    <a:pt x="760983" y="463550"/>
                  </a:lnTo>
                  <a:lnTo>
                    <a:pt x="784097" y="400938"/>
                  </a:lnTo>
                  <a:lnTo>
                    <a:pt x="792099" y="333755"/>
                  </a:lnTo>
                  <a:lnTo>
                    <a:pt x="784097" y="266445"/>
                  </a:lnTo>
                  <a:lnTo>
                    <a:pt x="760983" y="203834"/>
                  </a:lnTo>
                  <a:lnTo>
                    <a:pt x="724534" y="147192"/>
                  </a:lnTo>
                  <a:lnTo>
                    <a:pt x="676147" y="97789"/>
                  </a:lnTo>
                  <a:lnTo>
                    <a:pt x="617474" y="57023"/>
                  </a:lnTo>
                  <a:lnTo>
                    <a:pt x="550290" y="26162"/>
                  </a:lnTo>
                  <a:lnTo>
                    <a:pt x="475868" y="6730"/>
                  </a:lnTo>
                  <a:lnTo>
                    <a:pt x="39611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471647" y="4230623"/>
            <a:ext cx="3529329" cy="756285"/>
            <a:chOff x="15471647" y="4230623"/>
            <a:chExt cx="3529329" cy="756285"/>
          </a:xfrm>
        </p:grpSpPr>
        <p:sp>
          <p:nvSpPr>
            <p:cNvPr id="17" name="object 17"/>
            <p:cNvSpPr/>
            <p:nvPr/>
          </p:nvSpPr>
          <p:spPr>
            <a:xfrm>
              <a:off x="15471647" y="4230623"/>
              <a:ext cx="3526532" cy="7559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17367" y="4245813"/>
              <a:ext cx="3483610" cy="668020"/>
            </a:xfrm>
            <a:custGeom>
              <a:avLst/>
              <a:gdLst/>
              <a:ahLst/>
              <a:cxnLst/>
              <a:rect l="l" t="t" r="r" b="b"/>
              <a:pathLst>
                <a:path w="3483609" h="668020">
                  <a:moveTo>
                    <a:pt x="3483355" y="0"/>
                  </a:moveTo>
                  <a:lnTo>
                    <a:pt x="0" y="0"/>
                  </a:lnTo>
                  <a:lnTo>
                    <a:pt x="0" y="667435"/>
                  </a:lnTo>
                  <a:lnTo>
                    <a:pt x="3483355" y="667435"/>
                  </a:lnTo>
                  <a:lnTo>
                    <a:pt x="348335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964027" y="4185361"/>
            <a:ext cx="18916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Guided</a:t>
            </a:r>
            <a:r>
              <a:rPr sz="36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03423" y="4230623"/>
            <a:ext cx="728980" cy="756285"/>
            <a:chOff x="15203423" y="4230623"/>
            <a:chExt cx="728980" cy="756285"/>
          </a:xfrm>
        </p:grpSpPr>
        <p:sp>
          <p:nvSpPr>
            <p:cNvPr id="21" name="object 21"/>
            <p:cNvSpPr/>
            <p:nvPr/>
          </p:nvSpPr>
          <p:spPr>
            <a:xfrm>
              <a:off x="15203423" y="4230623"/>
              <a:ext cx="728471" cy="7559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46095" y="4245863"/>
              <a:ext cx="640080" cy="667385"/>
            </a:xfrm>
            <a:custGeom>
              <a:avLst/>
              <a:gdLst/>
              <a:ahLst/>
              <a:cxnLst/>
              <a:rect l="l" t="t" r="r" b="b"/>
              <a:pathLst>
                <a:path w="640080" h="667385">
                  <a:moveTo>
                    <a:pt x="319786" y="0"/>
                  </a:moveTo>
                  <a:lnTo>
                    <a:pt x="255396" y="6731"/>
                  </a:lnTo>
                  <a:lnTo>
                    <a:pt x="195325" y="26162"/>
                  </a:lnTo>
                  <a:lnTo>
                    <a:pt x="140969" y="57023"/>
                  </a:lnTo>
                  <a:lnTo>
                    <a:pt x="93598" y="97790"/>
                  </a:lnTo>
                  <a:lnTo>
                    <a:pt x="54609" y="147193"/>
                  </a:lnTo>
                  <a:lnTo>
                    <a:pt x="25146" y="203835"/>
                  </a:lnTo>
                  <a:lnTo>
                    <a:pt x="6476" y="266446"/>
                  </a:lnTo>
                  <a:lnTo>
                    <a:pt x="0" y="333756"/>
                  </a:lnTo>
                  <a:lnTo>
                    <a:pt x="6476" y="400939"/>
                  </a:lnTo>
                  <a:lnTo>
                    <a:pt x="25146" y="463550"/>
                  </a:lnTo>
                  <a:lnTo>
                    <a:pt x="54609" y="520319"/>
                  </a:lnTo>
                  <a:lnTo>
                    <a:pt x="93598" y="569722"/>
                  </a:lnTo>
                  <a:lnTo>
                    <a:pt x="140969" y="610489"/>
                  </a:lnTo>
                  <a:lnTo>
                    <a:pt x="195325" y="641223"/>
                  </a:lnTo>
                  <a:lnTo>
                    <a:pt x="255396" y="660654"/>
                  </a:lnTo>
                  <a:lnTo>
                    <a:pt x="319786" y="667385"/>
                  </a:lnTo>
                  <a:lnTo>
                    <a:pt x="384301" y="660654"/>
                  </a:lnTo>
                  <a:lnTo>
                    <a:pt x="444246" y="641223"/>
                  </a:lnTo>
                  <a:lnTo>
                    <a:pt x="498601" y="610489"/>
                  </a:lnTo>
                  <a:lnTo>
                    <a:pt x="545973" y="569722"/>
                  </a:lnTo>
                  <a:lnTo>
                    <a:pt x="584961" y="520319"/>
                  </a:lnTo>
                  <a:lnTo>
                    <a:pt x="614425" y="463550"/>
                  </a:lnTo>
                  <a:lnTo>
                    <a:pt x="633094" y="400939"/>
                  </a:lnTo>
                  <a:lnTo>
                    <a:pt x="639571" y="333756"/>
                  </a:lnTo>
                  <a:lnTo>
                    <a:pt x="633094" y="266446"/>
                  </a:lnTo>
                  <a:lnTo>
                    <a:pt x="614425" y="203835"/>
                  </a:lnTo>
                  <a:lnTo>
                    <a:pt x="584961" y="147193"/>
                  </a:lnTo>
                  <a:lnTo>
                    <a:pt x="545973" y="97790"/>
                  </a:lnTo>
                  <a:lnTo>
                    <a:pt x="498601" y="57023"/>
                  </a:lnTo>
                  <a:lnTo>
                    <a:pt x="444246" y="26162"/>
                  </a:lnTo>
                  <a:lnTo>
                    <a:pt x="384301" y="6731"/>
                  </a:lnTo>
                  <a:lnTo>
                    <a:pt x="31978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7385" y="4192346"/>
            <a:ext cx="2415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Carlito"/>
                <a:cs typeface="Carlito"/>
              </a:rPr>
              <a:t>Presented</a:t>
            </a:r>
            <a:r>
              <a:rPr sz="36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665" y="5281040"/>
            <a:ext cx="414845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Devarsh </a:t>
            </a:r>
            <a:r>
              <a:rPr sz="2400" dirty="0">
                <a:latin typeface="Times New Roman"/>
                <a:cs typeface="Times New Roman"/>
              </a:rPr>
              <a:t>Soni </a:t>
            </a:r>
            <a:r>
              <a:rPr sz="2400" spc="-10" dirty="0">
                <a:latin typeface="Times New Roman"/>
                <a:cs typeface="Times New Roman"/>
              </a:rPr>
              <a:t>(20BEIT54059)  </a:t>
            </a:r>
            <a:r>
              <a:rPr sz="2400" spc="-65" dirty="0">
                <a:latin typeface="Times New Roman"/>
                <a:cs typeface="Times New Roman"/>
              </a:rPr>
              <a:t>Yash </a:t>
            </a:r>
            <a:r>
              <a:rPr sz="2400" spc="-5" dirty="0">
                <a:latin typeface="Times New Roman"/>
                <a:cs typeface="Times New Roman"/>
              </a:rPr>
              <a:t>Zinzuwadia </a:t>
            </a:r>
            <a:r>
              <a:rPr sz="2400" spc="-10" dirty="0">
                <a:latin typeface="Times New Roman"/>
                <a:cs typeface="Times New Roman"/>
              </a:rPr>
              <a:t>(20BEIT54068)  </a:t>
            </a:r>
            <a:r>
              <a:rPr sz="2400" spc="-45" dirty="0">
                <a:latin typeface="Times New Roman"/>
                <a:cs typeface="Times New Roman"/>
              </a:rPr>
              <a:t>Vraj </a:t>
            </a:r>
            <a:r>
              <a:rPr sz="2400" spc="-10" dirty="0">
                <a:latin typeface="Times New Roman"/>
                <a:cs typeface="Times New Roman"/>
              </a:rPr>
              <a:t>Bhavsar (20BEIT54004)  </a:t>
            </a:r>
            <a:r>
              <a:rPr sz="2400" spc="-5" dirty="0">
                <a:latin typeface="Times New Roman"/>
                <a:cs typeface="Times New Roman"/>
              </a:rPr>
              <a:t>Nimesh </a:t>
            </a:r>
            <a:r>
              <a:rPr sz="2400" spc="-10" dirty="0">
                <a:latin typeface="Times New Roman"/>
                <a:cs typeface="Times New Roman"/>
              </a:rPr>
              <a:t>Padhiyar (20BEIT54014)  </a:t>
            </a:r>
            <a:r>
              <a:rPr sz="2400" spc="-50" dirty="0">
                <a:latin typeface="Times New Roman"/>
                <a:cs typeface="Times New Roman"/>
              </a:rPr>
              <a:t>Venish </a:t>
            </a:r>
            <a:r>
              <a:rPr sz="2400" spc="-5" dirty="0">
                <a:latin typeface="Times New Roman"/>
                <a:cs typeface="Times New Roman"/>
              </a:rPr>
              <a:t>Patel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(20BEIT54044)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78224" y="5363717"/>
            <a:ext cx="32939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-10" dirty="0">
                <a:latin typeface="Times New Roman"/>
                <a:cs typeface="Times New Roman"/>
              </a:rPr>
              <a:t>Dr. </a:t>
            </a:r>
            <a:r>
              <a:rPr sz="2800" b="1" spc="5" dirty="0" err="1">
                <a:latin typeface="Times New Roman"/>
                <a:cs typeface="Times New Roman"/>
              </a:rPr>
              <a:t>Parita</a:t>
            </a:r>
            <a:r>
              <a:rPr lang="en-US" sz="2800" b="1" spc="-19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Shah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9656062"/>
            <a:ext cx="18998565" cy="1036319"/>
            <a:chOff x="0" y="9656062"/>
            <a:chExt cx="18998565" cy="1036319"/>
          </a:xfrm>
        </p:grpSpPr>
        <p:sp>
          <p:nvSpPr>
            <p:cNvPr id="27" name="object 27"/>
            <p:cNvSpPr/>
            <p:nvPr/>
          </p:nvSpPr>
          <p:spPr>
            <a:xfrm>
              <a:off x="0" y="9656062"/>
              <a:ext cx="15127223" cy="10363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40" y="9671306"/>
              <a:ext cx="15069185" cy="1021080"/>
            </a:xfrm>
            <a:custGeom>
              <a:avLst/>
              <a:gdLst/>
              <a:ahLst/>
              <a:cxnLst/>
              <a:rect l="l" t="t" r="r" b="b"/>
              <a:pathLst>
                <a:path w="15069185" h="1021079">
                  <a:moveTo>
                    <a:pt x="15069185" y="0"/>
                  </a:moveTo>
                  <a:lnTo>
                    <a:pt x="0" y="0"/>
                  </a:lnTo>
                  <a:lnTo>
                    <a:pt x="0" y="1021076"/>
                  </a:lnTo>
                  <a:lnTo>
                    <a:pt x="15069185" y="1021076"/>
                  </a:lnTo>
                  <a:lnTo>
                    <a:pt x="15069185" y="0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58232" y="9656062"/>
              <a:ext cx="1139952" cy="10363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03952" y="9671306"/>
              <a:ext cx="1094105" cy="1021080"/>
            </a:xfrm>
            <a:custGeom>
              <a:avLst/>
              <a:gdLst/>
              <a:ahLst/>
              <a:cxnLst/>
              <a:rect l="l" t="t" r="r" b="b"/>
              <a:pathLst>
                <a:path w="1094105" h="1021079">
                  <a:moveTo>
                    <a:pt x="1094028" y="0"/>
                  </a:moveTo>
                  <a:lnTo>
                    <a:pt x="0" y="0"/>
                  </a:lnTo>
                  <a:lnTo>
                    <a:pt x="0" y="1021076"/>
                  </a:lnTo>
                  <a:lnTo>
                    <a:pt x="1094028" y="1021076"/>
                  </a:lnTo>
                  <a:lnTo>
                    <a:pt x="1094028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038832" y="9656062"/>
              <a:ext cx="2907792" cy="1036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84552" y="9671306"/>
              <a:ext cx="2819400" cy="1021080"/>
            </a:xfrm>
            <a:custGeom>
              <a:avLst/>
              <a:gdLst/>
              <a:ahLst/>
              <a:cxnLst/>
              <a:rect l="l" t="t" r="r" b="b"/>
              <a:pathLst>
                <a:path w="2819400" h="1021079">
                  <a:moveTo>
                    <a:pt x="2819019" y="0"/>
                  </a:moveTo>
                  <a:lnTo>
                    <a:pt x="0" y="0"/>
                  </a:lnTo>
                  <a:lnTo>
                    <a:pt x="0" y="1021076"/>
                  </a:lnTo>
                  <a:lnTo>
                    <a:pt x="2819019" y="1021076"/>
                  </a:lnTo>
                  <a:lnTo>
                    <a:pt x="2819019" y="0"/>
                  </a:lnTo>
                  <a:close/>
                </a:path>
              </a:pathLst>
            </a:custGeom>
            <a:solidFill>
              <a:srgbClr val="FCE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561944" y="9931094"/>
            <a:ext cx="14776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/>
                <a:cs typeface="Times New Roman"/>
              </a:rPr>
              <a:t>Feb -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2023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49311" y="3325367"/>
            <a:ext cx="3462654" cy="3164205"/>
            <a:chOff x="7449311" y="3325367"/>
            <a:chExt cx="3462654" cy="3164205"/>
          </a:xfrm>
        </p:grpSpPr>
        <p:sp>
          <p:nvSpPr>
            <p:cNvPr id="35" name="object 35"/>
            <p:cNvSpPr/>
            <p:nvPr/>
          </p:nvSpPr>
          <p:spPr>
            <a:xfrm>
              <a:off x="7449311" y="3325367"/>
              <a:ext cx="3462528" cy="31638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6095" y="3450335"/>
              <a:ext cx="3105911" cy="28773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72755" y="3406139"/>
              <a:ext cx="3215004" cy="29684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2755" y="3406139"/>
              <a:ext cx="3215005" cy="2968625"/>
            </a:xfrm>
            <a:custGeom>
              <a:avLst/>
              <a:gdLst/>
              <a:ahLst/>
              <a:cxnLst/>
              <a:rect l="l" t="t" r="r" b="b"/>
              <a:pathLst>
                <a:path w="3215004" h="2968625">
                  <a:moveTo>
                    <a:pt x="0" y="2968498"/>
                  </a:moveTo>
                  <a:lnTo>
                    <a:pt x="3215004" y="2968498"/>
                  </a:lnTo>
                  <a:lnTo>
                    <a:pt x="3215004" y="0"/>
                  </a:lnTo>
                  <a:lnTo>
                    <a:pt x="0" y="0"/>
                  </a:lnTo>
                  <a:lnTo>
                    <a:pt x="0" y="2968498"/>
                  </a:lnTo>
                  <a:close/>
                </a:path>
              </a:pathLst>
            </a:custGeom>
            <a:ln w="883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95821" y="6649973"/>
            <a:ext cx="5828030" cy="2487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Times New Roman"/>
                <a:cs typeface="Times New Roman"/>
              </a:rPr>
              <a:t>Submitted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 partial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fulfillment  </a:t>
            </a:r>
            <a:r>
              <a:rPr sz="3200" spc="5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917575" marR="910590" algn="ctr">
              <a:lnSpc>
                <a:spcPct val="102499"/>
              </a:lnSpc>
            </a:pPr>
            <a:r>
              <a:rPr sz="3200" spc="-5" dirty="0">
                <a:latin typeface="Times New Roman"/>
                <a:cs typeface="Times New Roman"/>
              </a:rPr>
              <a:t>Bachelor 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Engineering  in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Information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Technology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388711" y="9811308"/>
            <a:ext cx="2311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480536" y="448055"/>
            <a:ext cx="2136648" cy="19263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0559"/>
            <a:ext cx="14633575" cy="2039620"/>
            <a:chOff x="0" y="670559"/>
            <a:chExt cx="14633575" cy="2039620"/>
          </a:xfrm>
        </p:grpSpPr>
        <p:sp>
          <p:nvSpPr>
            <p:cNvPr id="3" name="object 3"/>
            <p:cNvSpPr/>
            <p:nvPr/>
          </p:nvSpPr>
          <p:spPr>
            <a:xfrm>
              <a:off x="0" y="670559"/>
              <a:ext cx="14633448" cy="2039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748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4978" y="691972"/>
            <a:ext cx="44151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</a:t>
            </a:r>
            <a:r>
              <a:rPr spc="-155" dirty="0"/>
              <a:t> </a:t>
            </a:r>
            <a:r>
              <a:rPr spc="-25" dirty="0"/>
              <a:t>Methodology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625071" y="670559"/>
            <a:ext cx="6840220" cy="8333740"/>
            <a:chOff x="11625071" y="670559"/>
            <a:chExt cx="6840220" cy="8333740"/>
          </a:xfrm>
        </p:grpSpPr>
        <p:sp>
          <p:nvSpPr>
            <p:cNvPr id="7" name="object 7"/>
            <p:cNvSpPr/>
            <p:nvPr/>
          </p:nvSpPr>
          <p:spPr>
            <a:xfrm>
              <a:off x="14145767" y="670559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685799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1"/>
                  </a:lnTo>
                  <a:lnTo>
                    <a:pt x="260603" y="32511"/>
                  </a:lnTo>
                  <a:lnTo>
                    <a:pt x="188086" y="70738"/>
                  </a:lnTo>
                  <a:lnTo>
                    <a:pt x="124967" y="121284"/>
                  </a:lnTo>
                  <a:lnTo>
                    <a:pt x="72898" y="182625"/>
                  </a:lnTo>
                  <a:lnTo>
                    <a:pt x="33527" y="252983"/>
                  </a:lnTo>
                  <a:lnTo>
                    <a:pt x="8635" y="330834"/>
                  </a:lnTo>
                  <a:lnTo>
                    <a:pt x="0" y="414274"/>
                  </a:lnTo>
                  <a:lnTo>
                    <a:pt x="8635" y="497839"/>
                  </a:lnTo>
                  <a:lnTo>
                    <a:pt x="33527" y="575563"/>
                  </a:lnTo>
                  <a:lnTo>
                    <a:pt x="72898" y="645922"/>
                  </a:lnTo>
                  <a:lnTo>
                    <a:pt x="124967" y="707262"/>
                  </a:lnTo>
                  <a:lnTo>
                    <a:pt x="188086" y="757808"/>
                  </a:lnTo>
                  <a:lnTo>
                    <a:pt x="260603" y="796035"/>
                  </a:lnTo>
                  <a:lnTo>
                    <a:pt x="340740" y="820165"/>
                  </a:lnTo>
                  <a:lnTo>
                    <a:pt x="426719" y="828548"/>
                  </a:lnTo>
                  <a:lnTo>
                    <a:pt x="512698" y="820165"/>
                  </a:lnTo>
                  <a:lnTo>
                    <a:pt x="592708" y="796035"/>
                  </a:lnTo>
                  <a:lnTo>
                    <a:pt x="665225" y="757808"/>
                  </a:lnTo>
                  <a:lnTo>
                    <a:pt x="728344" y="707262"/>
                  </a:lnTo>
                  <a:lnTo>
                    <a:pt x="780542" y="645922"/>
                  </a:lnTo>
                  <a:lnTo>
                    <a:pt x="819911" y="575563"/>
                  </a:lnTo>
                  <a:lnTo>
                    <a:pt x="844676" y="497839"/>
                  </a:lnTo>
                  <a:lnTo>
                    <a:pt x="853440" y="414274"/>
                  </a:lnTo>
                  <a:lnTo>
                    <a:pt x="844676" y="330834"/>
                  </a:lnTo>
                  <a:lnTo>
                    <a:pt x="819911" y="252983"/>
                  </a:lnTo>
                  <a:lnTo>
                    <a:pt x="780542" y="182625"/>
                  </a:lnTo>
                  <a:lnTo>
                    <a:pt x="728344" y="121284"/>
                  </a:lnTo>
                  <a:lnTo>
                    <a:pt x="665225" y="70738"/>
                  </a:lnTo>
                  <a:lnTo>
                    <a:pt x="592708" y="32511"/>
                  </a:lnTo>
                  <a:lnTo>
                    <a:pt x="512698" y="8381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5071" y="2404871"/>
              <a:ext cx="6839712" cy="6598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8241" y="1603766"/>
            <a:ext cx="10581005" cy="7747634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Methodology </a:t>
            </a:r>
            <a:r>
              <a:rPr sz="3200" dirty="0">
                <a:latin typeface="Times New Roman"/>
                <a:cs typeface="Times New Roman"/>
              </a:rPr>
              <a:t>Adopted </a:t>
            </a:r>
            <a:r>
              <a:rPr sz="3200" spc="-5" dirty="0">
                <a:latin typeface="Times New Roman"/>
                <a:cs typeface="Times New Roman"/>
              </a:rPr>
              <a:t>is "Agile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Methodology".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8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Agile Method and </a:t>
            </a:r>
            <a:r>
              <a:rPr sz="3200" spc="-10" dirty="0">
                <a:latin typeface="Times New Roman"/>
                <a:cs typeface="Times New Roman"/>
              </a:rPr>
              <a:t>methodology </a:t>
            </a:r>
            <a:r>
              <a:rPr sz="3200" spc="-5" dirty="0">
                <a:latin typeface="Times New Roman"/>
                <a:cs typeface="Times New Roman"/>
              </a:rPr>
              <a:t>is a particular approach  to project </a:t>
            </a:r>
            <a:r>
              <a:rPr sz="3200" spc="-15" dirty="0">
                <a:latin typeface="Times New Roman"/>
                <a:cs typeface="Times New Roman"/>
              </a:rPr>
              <a:t>management </a:t>
            </a:r>
            <a:r>
              <a:rPr sz="3200" spc="-5" dirty="0">
                <a:latin typeface="Times New Roman"/>
                <a:cs typeface="Times New Roman"/>
              </a:rPr>
              <a:t>that is utilized in software  </a:t>
            </a:r>
            <a:r>
              <a:rPr sz="3200" spc="-10" dirty="0">
                <a:latin typeface="Times New Roman"/>
                <a:cs typeface="Times New Roman"/>
              </a:rPr>
              <a:t>development. This </a:t>
            </a:r>
            <a:r>
              <a:rPr sz="3200" spc="-15" dirty="0">
                <a:latin typeface="Times New Roman"/>
                <a:cs typeface="Times New Roman"/>
              </a:rPr>
              <a:t>method </a:t>
            </a:r>
            <a:r>
              <a:rPr sz="3200" spc="-5" dirty="0">
                <a:latin typeface="Times New Roman"/>
                <a:cs typeface="Times New Roman"/>
              </a:rPr>
              <a:t>assists </a:t>
            </a:r>
            <a:r>
              <a:rPr sz="3200" spc="-20" dirty="0">
                <a:latin typeface="Times New Roman"/>
                <a:cs typeface="Times New Roman"/>
              </a:rPr>
              <a:t>teams </a:t>
            </a:r>
            <a:r>
              <a:rPr sz="3200" spc="-5" dirty="0">
                <a:latin typeface="Times New Roman"/>
                <a:cs typeface="Times New Roman"/>
              </a:rPr>
              <a:t>in responding to the  unpredictability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constructing software. It uses </a:t>
            </a:r>
            <a:r>
              <a:rPr sz="3200" spc="-10" dirty="0">
                <a:latin typeface="Times New Roman"/>
                <a:cs typeface="Times New Roman"/>
              </a:rPr>
              <a:t>incremental,  </a:t>
            </a:r>
            <a:r>
              <a:rPr sz="3200" spc="-5" dirty="0">
                <a:latin typeface="Times New Roman"/>
                <a:cs typeface="Times New Roman"/>
              </a:rPr>
              <a:t>iterative work sequences that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15" dirty="0">
                <a:latin typeface="Times New Roman"/>
                <a:cs typeface="Times New Roman"/>
              </a:rPr>
              <a:t>commonly </a:t>
            </a:r>
            <a:r>
              <a:rPr sz="3200" spc="-5" dirty="0">
                <a:latin typeface="Times New Roman"/>
                <a:cs typeface="Times New Roman"/>
              </a:rPr>
              <a:t>known as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sprints.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99085" marR="8763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sprint is a period of </a:t>
            </a:r>
            <a:r>
              <a:rPr sz="3200" spc="-2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allocated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a particular phase of a  project. Sprints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considered to be </a:t>
            </a:r>
            <a:r>
              <a:rPr sz="3200" spc="-10" dirty="0">
                <a:latin typeface="Times New Roman"/>
                <a:cs typeface="Times New Roman"/>
              </a:rPr>
              <a:t>complete </a:t>
            </a:r>
            <a:r>
              <a:rPr sz="3200" spc="-5" dirty="0">
                <a:latin typeface="Times New Roman"/>
                <a:cs typeface="Times New Roman"/>
              </a:rPr>
              <a:t>when the </a:t>
            </a:r>
            <a:r>
              <a:rPr sz="3200" spc="-20" dirty="0">
                <a:latin typeface="Times New Roman"/>
                <a:cs typeface="Times New Roman"/>
              </a:rPr>
              <a:t>time  </a:t>
            </a:r>
            <a:r>
              <a:rPr sz="3200" spc="-5" dirty="0">
                <a:latin typeface="Times New Roman"/>
                <a:cs typeface="Times New Roman"/>
              </a:rPr>
              <a:t>period expires. There </a:t>
            </a:r>
            <a:r>
              <a:rPr sz="3200" spc="-25" dirty="0">
                <a:latin typeface="Times New Roman"/>
                <a:cs typeface="Times New Roman"/>
              </a:rPr>
              <a:t>may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spc="-10" dirty="0">
                <a:latin typeface="Times New Roman"/>
                <a:cs typeface="Times New Roman"/>
              </a:rPr>
              <a:t>disagreements </a:t>
            </a:r>
            <a:r>
              <a:rPr sz="3200" spc="-15" dirty="0">
                <a:latin typeface="Times New Roman"/>
                <a:cs typeface="Times New Roman"/>
              </a:rPr>
              <a:t>among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spc="-20" dirty="0">
                <a:latin typeface="Times New Roman"/>
                <a:cs typeface="Times New Roman"/>
              </a:rPr>
              <a:t>members </a:t>
            </a:r>
            <a:r>
              <a:rPr sz="3200" spc="-5" dirty="0">
                <a:latin typeface="Times New Roman"/>
                <a:cs typeface="Times New Roman"/>
              </a:rPr>
              <a:t>of the team as to whether or not the </a:t>
            </a:r>
            <a:r>
              <a:rPr sz="3200" spc="-10" dirty="0">
                <a:latin typeface="Times New Roman"/>
                <a:cs typeface="Times New Roman"/>
              </a:rPr>
              <a:t>development </a:t>
            </a:r>
            <a:r>
              <a:rPr sz="3200" spc="-5" dirty="0">
                <a:latin typeface="Times New Roman"/>
                <a:cs typeface="Times New Roman"/>
              </a:rPr>
              <a:t>is  satisfactory; </a:t>
            </a:r>
            <a:r>
              <a:rPr sz="3200" spc="-20" dirty="0">
                <a:latin typeface="Times New Roman"/>
                <a:cs typeface="Times New Roman"/>
              </a:rPr>
              <a:t>however, </a:t>
            </a:r>
            <a:r>
              <a:rPr sz="3200" spc="-5" dirty="0">
                <a:latin typeface="Times New Roman"/>
                <a:cs typeface="Times New Roman"/>
              </a:rPr>
              <a:t>there will be no </a:t>
            </a:r>
            <a:r>
              <a:rPr sz="3200" spc="-20" dirty="0">
                <a:latin typeface="Times New Roman"/>
                <a:cs typeface="Times New Roman"/>
              </a:rPr>
              <a:t>more </a:t>
            </a:r>
            <a:r>
              <a:rPr sz="3200" spc="-5" dirty="0">
                <a:latin typeface="Times New Roman"/>
                <a:cs typeface="Times New Roman"/>
              </a:rPr>
              <a:t>work on that  particular phase of the project. The </a:t>
            </a:r>
            <a:r>
              <a:rPr sz="3200" spc="-15" dirty="0">
                <a:latin typeface="Times New Roman"/>
                <a:cs typeface="Times New Roman"/>
              </a:rPr>
              <a:t>remaining </a:t>
            </a:r>
            <a:r>
              <a:rPr sz="3200" spc="-5" dirty="0">
                <a:latin typeface="Times New Roman"/>
                <a:cs typeface="Times New Roman"/>
              </a:rPr>
              <a:t>phases of the  project will continue to develop within their respective </a:t>
            </a:r>
            <a:r>
              <a:rPr sz="3200" spc="-20" dirty="0">
                <a:latin typeface="Times New Roman"/>
                <a:cs typeface="Times New Roman"/>
              </a:rPr>
              <a:t>time  </a:t>
            </a:r>
            <a:r>
              <a:rPr sz="3200" spc="-15" dirty="0">
                <a:latin typeface="Times New Roman"/>
                <a:cs typeface="Times New Roman"/>
              </a:rPr>
              <a:t>frames.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0559"/>
            <a:ext cx="14633575" cy="2862580"/>
            <a:chOff x="0" y="670559"/>
            <a:chExt cx="14633575" cy="2862580"/>
          </a:xfrm>
        </p:grpSpPr>
        <p:sp>
          <p:nvSpPr>
            <p:cNvPr id="3" name="object 3"/>
            <p:cNvSpPr/>
            <p:nvPr/>
          </p:nvSpPr>
          <p:spPr>
            <a:xfrm>
              <a:off x="0" y="670559"/>
              <a:ext cx="14633448" cy="2862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748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6944" y="691972"/>
            <a:ext cx="6953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</a:t>
            </a:r>
            <a:r>
              <a:rPr spc="-170" dirty="0"/>
              <a:t>Tools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technologies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5319" y="670559"/>
            <a:ext cx="17691100" cy="4998720"/>
            <a:chOff x="655319" y="670559"/>
            <a:chExt cx="17691100" cy="4998720"/>
          </a:xfrm>
        </p:grpSpPr>
        <p:sp>
          <p:nvSpPr>
            <p:cNvPr id="7" name="object 7"/>
            <p:cNvSpPr/>
            <p:nvPr/>
          </p:nvSpPr>
          <p:spPr>
            <a:xfrm>
              <a:off x="14145767" y="670559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685799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1"/>
                  </a:lnTo>
                  <a:lnTo>
                    <a:pt x="260603" y="32511"/>
                  </a:lnTo>
                  <a:lnTo>
                    <a:pt x="188086" y="70738"/>
                  </a:lnTo>
                  <a:lnTo>
                    <a:pt x="124967" y="121284"/>
                  </a:lnTo>
                  <a:lnTo>
                    <a:pt x="72898" y="182625"/>
                  </a:lnTo>
                  <a:lnTo>
                    <a:pt x="33527" y="252983"/>
                  </a:lnTo>
                  <a:lnTo>
                    <a:pt x="8635" y="330834"/>
                  </a:lnTo>
                  <a:lnTo>
                    <a:pt x="0" y="414274"/>
                  </a:lnTo>
                  <a:lnTo>
                    <a:pt x="8635" y="497839"/>
                  </a:lnTo>
                  <a:lnTo>
                    <a:pt x="33527" y="575563"/>
                  </a:lnTo>
                  <a:lnTo>
                    <a:pt x="72898" y="645922"/>
                  </a:lnTo>
                  <a:lnTo>
                    <a:pt x="124967" y="707262"/>
                  </a:lnTo>
                  <a:lnTo>
                    <a:pt x="188086" y="757808"/>
                  </a:lnTo>
                  <a:lnTo>
                    <a:pt x="260603" y="796035"/>
                  </a:lnTo>
                  <a:lnTo>
                    <a:pt x="340740" y="820165"/>
                  </a:lnTo>
                  <a:lnTo>
                    <a:pt x="426719" y="828548"/>
                  </a:lnTo>
                  <a:lnTo>
                    <a:pt x="512698" y="820165"/>
                  </a:lnTo>
                  <a:lnTo>
                    <a:pt x="592708" y="796035"/>
                  </a:lnTo>
                  <a:lnTo>
                    <a:pt x="665225" y="757808"/>
                  </a:lnTo>
                  <a:lnTo>
                    <a:pt x="728344" y="707262"/>
                  </a:lnTo>
                  <a:lnTo>
                    <a:pt x="780542" y="645922"/>
                  </a:lnTo>
                  <a:lnTo>
                    <a:pt x="819911" y="575563"/>
                  </a:lnTo>
                  <a:lnTo>
                    <a:pt x="844676" y="497839"/>
                  </a:lnTo>
                  <a:lnTo>
                    <a:pt x="853440" y="414274"/>
                  </a:lnTo>
                  <a:lnTo>
                    <a:pt x="844676" y="330834"/>
                  </a:lnTo>
                  <a:lnTo>
                    <a:pt x="819911" y="252983"/>
                  </a:lnTo>
                  <a:lnTo>
                    <a:pt x="780542" y="182625"/>
                  </a:lnTo>
                  <a:lnTo>
                    <a:pt x="728344" y="121284"/>
                  </a:lnTo>
                  <a:lnTo>
                    <a:pt x="665225" y="70738"/>
                  </a:lnTo>
                  <a:lnTo>
                    <a:pt x="592708" y="32511"/>
                  </a:lnTo>
                  <a:lnTo>
                    <a:pt x="512698" y="8381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5496" y="3343655"/>
              <a:ext cx="4090415" cy="2045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319" y="3432047"/>
              <a:ext cx="5736336" cy="22372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3616" y="3526535"/>
              <a:ext cx="2142744" cy="2142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441" y="1709673"/>
            <a:ext cx="851789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Technologies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used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32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:-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Front-end</a:t>
            </a:r>
            <a:r>
              <a:rPr sz="3200" spc="-5" dirty="0">
                <a:latin typeface="Times New Roman"/>
                <a:cs typeface="Times New Roman"/>
              </a:rPr>
              <a:t> : </a:t>
            </a:r>
            <a:r>
              <a:rPr sz="3200" spc="-15" dirty="0">
                <a:latin typeface="Times New Roman"/>
                <a:cs typeface="Times New Roman"/>
              </a:rPr>
              <a:t>HTML, </a:t>
            </a:r>
            <a:r>
              <a:rPr sz="3200" spc="-5" dirty="0">
                <a:latin typeface="Times New Roman"/>
                <a:cs typeface="Times New Roman"/>
              </a:rPr>
              <a:t>CSS, Java-Script,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Express-JS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23872" y="6055562"/>
            <a:ext cx="375792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Back-end</a:t>
            </a:r>
            <a:r>
              <a:rPr sz="3200" spc="-5" dirty="0">
                <a:latin typeface="Times New Roman"/>
                <a:cs typeface="Times New Roman"/>
              </a:rPr>
              <a:t> :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Node-JS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441" y="6115049"/>
            <a:ext cx="81851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 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Technologies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:- Socket </a:t>
            </a:r>
            <a:r>
              <a:rPr sz="3200" spc="-10" dirty="0">
                <a:latin typeface="Times New Roman"/>
                <a:cs typeface="Times New Roman"/>
              </a:rPr>
              <a:t>I/O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Programming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27556" y="2694812"/>
            <a:ext cx="41103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sz="3200" spc="-5" dirty="0">
                <a:latin typeface="Times New Roman"/>
                <a:cs typeface="Times New Roman"/>
              </a:rPr>
              <a:t> :- Mongo </a:t>
            </a:r>
            <a:r>
              <a:rPr sz="3200" spc="5" dirty="0">
                <a:latin typeface="Times New Roman"/>
                <a:cs typeface="Times New Roman"/>
              </a:rPr>
              <a:t>db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89023" y="6858000"/>
            <a:ext cx="3794759" cy="2170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6617207"/>
            <a:ext cx="6601968" cy="2554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7991"/>
            <a:ext cx="14533244" cy="6154420"/>
            <a:chOff x="0" y="697991"/>
            <a:chExt cx="14533244" cy="6154420"/>
          </a:xfrm>
        </p:grpSpPr>
        <p:sp>
          <p:nvSpPr>
            <p:cNvPr id="3" name="object 3"/>
            <p:cNvSpPr/>
            <p:nvPr/>
          </p:nvSpPr>
          <p:spPr>
            <a:xfrm>
              <a:off x="0" y="697991"/>
              <a:ext cx="14532864" cy="6153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13180"/>
              <a:ext cx="14487525" cy="828675"/>
            </a:xfrm>
            <a:custGeom>
              <a:avLst/>
              <a:gdLst/>
              <a:ahLst/>
              <a:cxnLst/>
              <a:rect l="l" t="t" r="r" b="b"/>
              <a:pathLst>
                <a:path w="14487525" h="828675">
                  <a:moveTo>
                    <a:pt x="14487144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487144" y="828598"/>
                  </a:lnTo>
                  <a:lnTo>
                    <a:pt x="14487144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8373" y="691972"/>
            <a:ext cx="40716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9.</a:t>
            </a:r>
            <a:r>
              <a:rPr spc="-155" dirty="0"/>
              <a:t> </a:t>
            </a:r>
            <a:r>
              <a:rPr spc="-35"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5436" y="2065781"/>
            <a:ext cx="6884034" cy="3515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Makes </a:t>
            </a:r>
            <a:r>
              <a:rPr sz="3200" spc="-15" dirty="0">
                <a:latin typeface="Times New Roman"/>
                <a:cs typeface="Times New Roman"/>
              </a:rPr>
              <a:t>managing </a:t>
            </a:r>
            <a:r>
              <a:rPr sz="3200" spc="-5" dirty="0">
                <a:latin typeface="Times New Roman"/>
                <a:cs typeface="Times New Roman"/>
              </a:rPr>
              <a:t>order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simpler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Manage entire business at one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platform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Improves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Productivity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Keep track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orders 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deliveries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Times New Roman"/>
                <a:cs typeface="Times New Roman"/>
              </a:rPr>
              <a:t>Complete </a:t>
            </a:r>
            <a:r>
              <a:rPr sz="3200" spc="-5" dirty="0">
                <a:latin typeface="Times New Roman"/>
                <a:cs typeface="Times New Roman"/>
              </a:rPr>
              <a:t>analysis of your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business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Increase sales and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revenue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Daily and </a:t>
            </a:r>
            <a:r>
              <a:rPr sz="3200" spc="-15" dirty="0">
                <a:latin typeface="Times New Roman"/>
                <a:cs typeface="Times New Roman"/>
              </a:rPr>
              <a:t>monthly </a:t>
            </a:r>
            <a:r>
              <a:rPr sz="3200" spc="-5" dirty="0">
                <a:latin typeface="Times New Roman"/>
                <a:cs typeface="Times New Roman"/>
              </a:rPr>
              <a:t>revenue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reports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00616" y="4066031"/>
            <a:ext cx="7812024" cy="408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6154420"/>
            <a:chOff x="0" y="758951"/>
            <a:chExt cx="14633575" cy="615442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6153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4809" y="691972"/>
            <a:ext cx="40773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</a:t>
            </a:r>
            <a:r>
              <a:rPr spc="-190" dirty="0"/>
              <a:t> </a:t>
            </a:r>
            <a:r>
              <a:rPr spc="-5" dirty="0"/>
              <a:t>Conclusion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0284" y="1857247"/>
            <a:ext cx="18240375" cy="4415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0415" marR="5080" indent="-76835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780415" algn="l"/>
                <a:tab pos="781050" algn="l"/>
              </a:tabLst>
            </a:pPr>
            <a:r>
              <a:rPr sz="3200" spc="-5" dirty="0">
                <a:latin typeface="Times New Roman"/>
                <a:cs typeface="Times New Roman"/>
              </a:rPr>
              <a:t>This is our first, </a:t>
            </a:r>
            <a:r>
              <a:rPr sz="3200" spc="-15" dirty="0">
                <a:latin typeface="Times New Roman"/>
                <a:cs typeface="Times New Roman"/>
              </a:rPr>
              <a:t>attempt </a:t>
            </a:r>
            <a:r>
              <a:rPr sz="3200" spc="-5" dirty="0">
                <a:latin typeface="Times New Roman"/>
                <a:cs typeface="Times New Roman"/>
              </a:rPr>
              <a:t>in developing a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application which gave us a basic understanding of  </a:t>
            </a:r>
            <a:r>
              <a:rPr sz="3200" spc="-10" dirty="0">
                <a:latin typeface="Times New Roman"/>
                <a:cs typeface="Times New Roman"/>
              </a:rPr>
              <a:t>development </a:t>
            </a:r>
            <a:r>
              <a:rPr sz="3200" spc="-5" dirty="0">
                <a:latin typeface="Times New Roman"/>
                <a:cs typeface="Times New Roman"/>
              </a:rPr>
              <a:t>and challenges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application </a:t>
            </a:r>
            <a:r>
              <a:rPr sz="3200" spc="-10" dirty="0">
                <a:latin typeface="Times New Roman"/>
                <a:cs typeface="Times New Roman"/>
              </a:rPr>
              <a:t>development.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5" dirty="0">
                <a:latin typeface="Times New Roman"/>
                <a:cs typeface="Times New Roman"/>
              </a:rPr>
              <a:t>main </a:t>
            </a:r>
            <a:r>
              <a:rPr sz="3200" spc="-5" dirty="0">
                <a:latin typeface="Times New Roman"/>
                <a:cs typeface="Times New Roman"/>
              </a:rPr>
              <a:t>aim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project is to provide  an easy to use application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ordering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online from specified restaurants. As </a:t>
            </a:r>
            <a:r>
              <a:rPr sz="3200" dirty="0">
                <a:latin typeface="Times New Roman"/>
                <a:cs typeface="Times New Roman"/>
              </a:rPr>
              <a:t>far </a:t>
            </a:r>
            <a:r>
              <a:rPr sz="3200" spc="-5" dirty="0">
                <a:latin typeface="Times New Roman"/>
                <a:cs typeface="Times New Roman"/>
              </a:rPr>
              <a:t>as we tried our best to  </a:t>
            </a:r>
            <a:r>
              <a:rPr sz="3200" spc="-20" dirty="0">
                <a:latin typeface="Times New Roman"/>
                <a:cs typeface="Times New Roman"/>
              </a:rPr>
              <a:t>make </a:t>
            </a:r>
            <a:r>
              <a:rPr sz="3200" spc="-5" dirty="0">
                <a:latin typeface="Times New Roman"/>
                <a:cs typeface="Times New Roman"/>
              </a:rPr>
              <a:t>the application perfect and </a:t>
            </a:r>
            <a:r>
              <a:rPr sz="3200" spc="-10" dirty="0">
                <a:latin typeface="Times New Roman"/>
                <a:cs typeface="Times New Roman"/>
              </a:rPr>
              <a:t>real </a:t>
            </a:r>
            <a:r>
              <a:rPr sz="3200" spc="-5" dirty="0">
                <a:latin typeface="Times New Roman"/>
                <a:cs typeface="Times New Roman"/>
              </a:rPr>
              <a:t>application. It allows </a:t>
            </a: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to order the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and to track their  order and directions from restaurants and also it allows restaurant owners to </a:t>
            </a:r>
            <a:r>
              <a:rPr sz="3200" spc="-15" dirty="0">
                <a:latin typeface="Times New Roman"/>
                <a:cs typeface="Times New Roman"/>
              </a:rPr>
              <a:t>manage </a:t>
            </a:r>
            <a:r>
              <a:rPr sz="3200" spc="-5" dirty="0">
                <a:latin typeface="Times New Roman"/>
                <a:cs typeface="Times New Roman"/>
              </a:rPr>
              <a:t>orders from </a:t>
            </a:r>
            <a:r>
              <a:rPr sz="3200" spc="-10" dirty="0">
                <a:latin typeface="Times New Roman"/>
                <a:cs typeface="Times New Roman"/>
              </a:rPr>
              <a:t>customers  immediately </a:t>
            </a:r>
            <a:r>
              <a:rPr sz="3200" spc="-5" dirty="0">
                <a:latin typeface="Times New Roman"/>
                <a:cs typeface="Times New Roman"/>
              </a:rPr>
              <a:t>whenever he or </a:t>
            </a:r>
            <a:r>
              <a:rPr sz="3200" dirty="0">
                <a:latin typeface="Times New Roman"/>
                <a:cs typeface="Times New Roman"/>
              </a:rPr>
              <a:t>she </a:t>
            </a:r>
            <a:r>
              <a:rPr sz="3200" spc="-5" dirty="0">
                <a:latin typeface="Times New Roman"/>
                <a:cs typeface="Times New Roman"/>
              </a:rPr>
              <a:t>logged in into the </a:t>
            </a:r>
            <a:r>
              <a:rPr sz="3200" spc="-15" dirty="0">
                <a:latin typeface="Times New Roman"/>
                <a:cs typeface="Times New Roman"/>
              </a:rPr>
              <a:t>system. </a:t>
            </a:r>
            <a:r>
              <a:rPr sz="3200" spc="-5" dirty="0">
                <a:latin typeface="Times New Roman"/>
                <a:cs typeface="Times New Roman"/>
              </a:rPr>
              <a:t>Our experience in </a:t>
            </a:r>
            <a:r>
              <a:rPr sz="3200" dirty="0">
                <a:latin typeface="Times New Roman"/>
                <a:cs typeface="Times New Roman"/>
              </a:rPr>
              <a:t>developing </a:t>
            </a:r>
            <a:r>
              <a:rPr sz="3200" spc="-5" dirty="0">
                <a:latin typeface="Times New Roman"/>
                <a:cs typeface="Times New Roman"/>
              </a:rPr>
              <a:t>Online Food  Delivery App using </a:t>
            </a:r>
            <a:r>
              <a:rPr sz="3200" spc="-15" dirty="0">
                <a:latin typeface="Times New Roman"/>
                <a:cs typeface="Times New Roman"/>
              </a:rPr>
              <a:t>smart </a:t>
            </a:r>
            <a:r>
              <a:rPr sz="3200" spc="-5" dirty="0">
                <a:latin typeface="Times New Roman"/>
                <a:cs typeface="Times New Roman"/>
              </a:rPr>
              <a:t>phones shows the capabilities of wireless </a:t>
            </a:r>
            <a:r>
              <a:rPr sz="3200" spc="-15" dirty="0">
                <a:latin typeface="Times New Roman"/>
                <a:cs typeface="Times New Roman"/>
              </a:rPr>
              <a:t>communication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20" dirty="0">
                <a:latin typeface="Times New Roman"/>
                <a:cs typeface="Times New Roman"/>
              </a:rPr>
              <a:t>smart </a:t>
            </a:r>
            <a:r>
              <a:rPr sz="3200" dirty="0">
                <a:latin typeface="Times New Roman"/>
                <a:cs typeface="Times New Roman"/>
              </a:rPr>
              <a:t>phone  technology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fulfilling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10" dirty="0">
                <a:latin typeface="Times New Roman"/>
                <a:cs typeface="Times New Roman"/>
              </a:rPr>
              <a:t>improving </a:t>
            </a:r>
            <a:r>
              <a:rPr sz="3200" spc="-5" dirty="0">
                <a:latin typeface="Times New Roman"/>
                <a:cs typeface="Times New Roman"/>
              </a:rPr>
              <a:t>business </a:t>
            </a:r>
            <a:r>
              <a:rPr sz="3200" spc="-15" dirty="0">
                <a:latin typeface="Times New Roman"/>
                <a:cs typeface="Times New Roman"/>
              </a:rPr>
              <a:t>management </a:t>
            </a:r>
            <a:r>
              <a:rPr sz="3200" spc="-5" dirty="0">
                <a:latin typeface="Times New Roman"/>
                <a:cs typeface="Times New Roman"/>
              </a:rPr>
              <a:t>and service </a:t>
            </a:r>
            <a:r>
              <a:rPr sz="3200" spc="-30" dirty="0">
                <a:latin typeface="Times New Roman"/>
                <a:cs typeface="Times New Roman"/>
              </a:rPr>
              <a:t>delivery. </a:t>
            </a:r>
            <a:r>
              <a:rPr sz="3200" spc="-5" dirty="0">
                <a:latin typeface="Times New Roman"/>
                <a:cs typeface="Times New Roman"/>
              </a:rPr>
              <a:t>This system is  convenient, effective, it's easy to install, cost-effective,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flexible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92479"/>
            <a:ext cx="14633575" cy="6154420"/>
            <a:chOff x="0" y="792479"/>
            <a:chExt cx="14633575" cy="6154420"/>
          </a:xfrm>
        </p:grpSpPr>
        <p:sp>
          <p:nvSpPr>
            <p:cNvPr id="3" name="object 3"/>
            <p:cNvSpPr/>
            <p:nvPr/>
          </p:nvSpPr>
          <p:spPr>
            <a:xfrm>
              <a:off x="0" y="792479"/>
              <a:ext cx="14633448" cy="6153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07668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71108" y="752347"/>
            <a:ext cx="4401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11. </a:t>
            </a:r>
            <a:r>
              <a:rPr spc="-40" dirty="0"/>
              <a:t>Future</a:t>
            </a:r>
            <a:r>
              <a:rPr spc="-135" dirty="0"/>
              <a:t> </a:t>
            </a:r>
            <a:r>
              <a:rPr spc="-35" dirty="0"/>
              <a:t>work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4505" y="1881326"/>
            <a:ext cx="1834197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Future </a:t>
            </a:r>
            <a:r>
              <a:rPr sz="3600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Work</a:t>
            </a:r>
            <a:r>
              <a:rPr sz="3600" spc="-4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:- The </a:t>
            </a:r>
            <a:r>
              <a:rPr sz="3600" spc="-10" dirty="0">
                <a:latin typeface="Carlito"/>
                <a:cs typeface="Carlito"/>
              </a:rPr>
              <a:t>application </a:t>
            </a:r>
            <a:r>
              <a:rPr sz="3600" spc="-15" dirty="0">
                <a:latin typeface="Carlito"/>
                <a:cs typeface="Carlito"/>
              </a:rPr>
              <a:t>can </a:t>
            </a:r>
            <a:r>
              <a:rPr sz="3600" dirty="0">
                <a:latin typeface="Carlito"/>
                <a:cs typeface="Carlito"/>
              </a:rPr>
              <a:t>be </a:t>
            </a:r>
            <a:r>
              <a:rPr sz="3600" spc="-15" dirty="0">
                <a:latin typeface="Carlito"/>
                <a:cs typeface="Carlito"/>
              </a:rPr>
              <a:t>improved </a:t>
            </a:r>
            <a:r>
              <a:rPr sz="3600" spc="-5" dirty="0">
                <a:latin typeface="Carlito"/>
                <a:cs typeface="Carlito"/>
              </a:rPr>
              <a:t>in </a:t>
            </a:r>
            <a:r>
              <a:rPr sz="3600" spc="-15" dirty="0">
                <a:latin typeface="Carlito"/>
                <a:cs typeface="Carlito"/>
              </a:rPr>
              <a:t>many </a:t>
            </a:r>
            <a:r>
              <a:rPr sz="3600" spc="-40" dirty="0">
                <a:latin typeface="Carlito"/>
                <a:cs typeface="Carlito"/>
              </a:rPr>
              <a:t>ways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15" dirty="0">
                <a:latin typeface="Carlito"/>
                <a:cs typeface="Carlito"/>
              </a:rPr>
              <a:t>can </a:t>
            </a:r>
            <a:r>
              <a:rPr sz="3600" spc="-5" dirty="0">
                <a:latin typeface="Carlito"/>
                <a:cs typeface="Carlito"/>
              </a:rPr>
              <a:t>be </a:t>
            </a:r>
            <a:r>
              <a:rPr sz="3600" spc="-15" dirty="0">
                <a:latin typeface="Carlito"/>
                <a:cs typeface="Carlito"/>
              </a:rPr>
              <a:t>extended </a:t>
            </a:r>
            <a:r>
              <a:rPr sz="3600" spc="-20" dirty="0">
                <a:latin typeface="Carlito"/>
                <a:cs typeface="Carlito"/>
              </a:rPr>
              <a:t>to </a:t>
            </a:r>
            <a:r>
              <a:rPr sz="3600" spc="-5" dirty="0">
                <a:latin typeface="Carlito"/>
                <a:cs typeface="Carlito"/>
              </a:rPr>
              <a:t>support  </a:t>
            </a:r>
            <a:r>
              <a:rPr sz="3600" spc="-15" dirty="0">
                <a:latin typeface="Carlito"/>
                <a:cs typeface="Carlito"/>
              </a:rPr>
              <a:t>more </a:t>
            </a:r>
            <a:r>
              <a:rPr sz="3600" spc="-10" dirty="0">
                <a:latin typeface="Carlito"/>
                <a:cs typeface="Carlito"/>
              </a:rPr>
              <a:t>devices </a:t>
            </a:r>
            <a:r>
              <a:rPr sz="3600" spc="-40" dirty="0">
                <a:latin typeface="Carlito"/>
                <a:cs typeface="Carlito"/>
              </a:rPr>
              <a:t>like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15" dirty="0">
                <a:latin typeface="Carlito"/>
                <a:cs typeface="Carlito"/>
              </a:rPr>
              <a:t>tablets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5" dirty="0">
                <a:latin typeface="Carlito"/>
                <a:cs typeface="Carlito"/>
              </a:rPr>
              <a:t>iOS devices. </a:t>
            </a:r>
            <a:r>
              <a:rPr sz="3600" dirty="0">
                <a:latin typeface="Carlito"/>
                <a:cs typeface="Carlito"/>
              </a:rPr>
              <a:t>In the </a:t>
            </a:r>
            <a:r>
              <a:rPr sz="3600" spc="-10" dirty="0">
                <a:latin typeface="Carlito"/>
                <a:cs typeface="Carlito"/>
              </a:rPr>
              <a:t>upcoming </a:t>
            </a:r>
            <a:r>
              <a:rPr sz="3600" spc="-25" dirty="0">
                <a:latin typeface="Carlito"/>
                <a:cs typeface="Carlito"/>
              </a:rPr>
              <a:t>days </a:t>
            </a:r>
            <a:r>
              <a:rPr sz="3600" spc="-15" dirty="0">
                <a:latin typeface="Carlito"/>
                <a:cs typeface="Carlito"/>
              </a:rPr>
              <a:t>we can </a:t>
            </a:r>
            <a:r>
              <a:rPr sz="3600" spc="-20" dirty="0">
                <a:latin typeface="Carlito"/>
                <a:cs typeface="Carlito"/>
              </a:rPr>
              <a:t>improve </a:t>
            </a:r>
            <a:r>
              <a:rPr sz="3600" spc="-5" dirty="0">
                <a:latin typeface="Carlito"/>
                <a:cs typeface="Carlito"/>
              </a:rPr>
              <a:t>our  </a:t>
            </a:r>
            <a:r>
              <a:rPr sz="3600" spc="-10" dirty="0">
                <a:latin typeface="Carlito"/>
                <a:cs typeface="Carlito"/>
              </a:rPr>
              <a:t>application by </a:t>
            </a:r>
            <a:r>
              <a:rPr sz="3600" spc="-5" dirty="0">
                <a:latin typeface="Carlito"/>
                <a:cs typeface="Carlito"/>
              </a:rPr>
              <a:t>adding delivery page </a:t>
            </a:r>
            <a:r>
              <a:rPr sz="3600" spc="-10" dirty="0">
                <a:latin typeface="Carlito"/>
                <a:cs typeface="Carlito"/>
              </a:rPr>
              <a:t>where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5" dirty="0">
                <a:latin typeface="Carlito"/>
                <a:cs typeface="Carlito"/>
              </a:rPr>
              <a:t>delivery </a:t>
            </a:r>
            <a:r>
              <a:rPr sz="3600" spc="-10" dirty="0">
                <a:latin typeface="Carlito"/>
                <a:cs typeface="Carlito"/>
              </a:rPr>
              <a:t>boy </a:t>
            </a:r>
            <a:r>
              <a:rPr sz="3600" spc="-15" dirty="0">
                <a:latin typeface="Carlito"/>
                <a:cs typeface="Carlito"/>
              </a:rPr>
              <a:t>can track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15" dirty="0">
                <a:latin typeface="Carlito"/>
                <a:cs typeface="Carlito"/>
              </a:rPr>
              <a:t>order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15" dirty="0">
                <a:latin typeface="Carlito"/>
                <a:cs typeface="Carlito"/>
              </a:rPr>
              <a:t>users. </a:t>
            </a:r>
            <a:r>
              <a:rPr sz="3600" dirty="0">
                <a:latin typeface="Carlito"/>
                <a:cs typeface="Carlito"/>
              </a:rPr>
              <a:t>Also </a:t>
            </a:r>
            <a:r>
              <a:rPr sz="3600" spc="-20" dirty="0">
                <a:latin typeface="Carlito"/>
                <a:cs typeface="Carlito"/>
              </a:rPr>
              <a:t>we  </a:t>
            </a:r>
            <a:r>
              <a:rPr sz="3600" spc="-10" dirty="0">
                <a:latin typeface="Carlito"/>
                <a:cs typeface="Carlito"/>
              </a:rPr>
              <a:t>will </a:t>
            </a:r>
            <a:r>
              <a:rPr sz="3600" dirty="0">
                <a:latin typeface="Carlito"/>
                <a:cs typeface="Carlito"/>
              </a:rPr>
              <a:t>add </a:t>
            </a:r>
            <a:r>
              <a:rPr sz="3600" spc="-25" dirty="0">
                <a:latin typeface="Carlito"/>
                <a:cs typeface="Carlito"/>
              </a:rPr>
              <a:t>offer </a:t>
            </a:r>
            <a:r>
              <a:rPr sz="3600" spc="-5" dirty="0">
                <a:latin typeface="Carlito"/>
                <a:cs typeface="Carlito"/>
              </a:rPr>
              <a:t>page </a:t>
            </a:r>
            <a:r>
              <a:rPr sz="3600" spc="-10" dirty="0">
                <a:latin typeface="Carlito"/>
                <a:cs typeface="Carlito"/>
              </a:rPr>
              <a:t>where </a:t>
            </a:r>
            <a:r>
              <a:rPr sz="3600" spc="-15" dirty="0">
                <a:latin typeface="Carlito"/>
                <a:cs typeface="Carlito"/>
              </a:rPr>
              <a:t>users can get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10" dirty="0">
                <a:latin typeface="Carlito"/>
                <a:cs typeface="Carlito"/>
              </a:rPr>
              <a:t>best </a:t>
            </a:r>
            <a:r>
              <a:rPr sz="3600" dirty="0">
                <a:latin typeface="Carlito"/>
                <a:cs typeface="Carlito"/>
              </a:rPr>
              <a:t>deals </a:t>
            </a:r>
            <a:r>
              <a:rPr sz="3600" spc="-5" dirty="0">
                <a:latin typeface="Carlito"/>
                <a:cs typeface="Carlito"/>
              </a:rPr>
              <a:t>on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food.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6154420"/>
            <a:chOff x="0" y="758951"/>
            <a:chExt cx="14633575" cy="615442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6153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7308" y="695655"/>
            <a:ext cx="4663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12. </a:t>
            </a:r>
            <a:r>
              <a:rPr spc="-40" dirty="0"/>
              <a:t>Future</a:t>
            </a:r>
            <a:r>
              <a:rPr spc="-140" dirty="0"/>
              <a:t> </a:t>
            </a:r>
            <a:r>
              <a:rPr spc="-30" dirty="0"/>
              <a:t>Scope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2313" y="1899614"/>
            <a:ext cx="18322925" cy="685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ever starved with no other </a:t>
            </a:r>
            <a:r>
              <a:rPr sz="3200" dirty="0">
                <a:latin typeface="Times New Roman"/>
                <a:cs typeface="Times New Roman"/>
              </a:rPr>
              <a:t>option of </a:t>
            </a:r>
            <a:r>
              <a:rPr sz="3200" spc="-5" dirty="0">
                <a:latin typeface="Times New Roman"/>
                <a:cs typeface="Times New Roman"/>
              </a:rPr>
              <a:t>cooking at </a:t>
            </a:r>
            <a:r>
              <a:rPr sz="3200" spc="-15" dirty="0">
                <a:latin typeface="Times New Roman"/>
                <a:cs typeface="Times New Roman"/>
              </a:rPr>
              <a:t>home? </a:t>
            </a:r>
            <a:r>
              <a:rPr sz="3200" spc="-1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have the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delivery app on </a:t>
            </a:r>
            <a:r>
              <a:rPr sz="3200" spc="-10" dirty="0">
                <a:latin typeface="Times New Roman"/>
                <a:cs typeface="Times New Roman"/>
              </a:rPr>
              <a:t>your 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to place an order from your favorite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restaurant?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 marR="6985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Such </a:t>
            </a:r>
            <a:r>
              <a:rPr sz="3200" dirty="0">
                <a:latin typeface="Times New Roman"/>
                <a:cs typeface="Times New Roman"/>
              </a:rPr>
              <a:t>kind of </a:t>
            </a:r>
            <a:r>
              <a:rPr sz="3200" spc="-5" dirty="0">
                <a:latin typeface="Times New Roman"/>
                <a:cs typeface="Times New Roman"/>
              </a:rPr>
              <a:t>facilities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have only </a:t>
            </a:r>
            <a:r>
              <a:rPr sz="3200" spc="-5" dirty="0">
                <a:latin typeface="Times New Roman"/>
                <a:cs typeface="Times New Roman"/>
              </a:rPr>
              <a:t>with the development </a:t>
            </a:r>
            <a:r>
              <a:rPr sz="3200" dirty="0">
                <a:latin typeface="Times New Roman"/>
                <a:cs typeface="Times New Roman"/>
              </a:rPr>
              <a:t>of the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app to deliver </a:t>
            </a:r>
            <a:r>
              <a:rPr sz="3200" spc="5" dirty="0">
                <a:latin typeface="Times New Roman"/>
                <a:cs typeface="Times New Roman"/>
              </a:rPr>
              <a:t>food. </a:t>
            </a:r>
            <a:r>
              <a:rPr sz="3200" spc="-5" dirty="0">
                <a:latin typeface="Times New Roman"/>
                <a:cs typeface="Times New Roman"/>
              </a:rPr>
              <a:t>Restaurants  prefer to collaborate with </a:t>
            </a:r>
            <a:r>
              <a:rPr sz="3200" b="1" spc="-5" dirty="0">
                <a:latin typeface="Times New Roman"/>
                <a:cs typeface="Times New Roman"/>
              </a:rPr>
              <a:t>Food Delivery app </a:t>
            </a:r>
            <a:r>
              <a:rPr sz="3200" b="1" spc="-10" dirty="0">
                <a:latin typeface="Times New Roman"/>
                <a:cs typeface="Times New Roman"/>
              </a:rPr>
              <a:t>Development Company </a:t>
            </a:r>
            <a:r>
              <a:rPr sz="3200" spc="-5" dirty="0">
                <a:latin typeface="Times New Roman"/>
                <a:cs typeface="Times New Roman"/>
              </a:rPr>
              <a:t>to provide their </a:t>
            </a: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with  </a:t>
            </a:r>
            <a:r>
              <a:rPr sz="3200" spc="-10" dirty="0">
                <a:latin typeface="Times New Roman"/>
                <a:cs typeface="Times New Roman"/>
              </a:rPr>
              <a:t>customized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features.</a:t>
            </a:r>
            <a:endParaRPr sz="3200">
              <a:latin typeface="Times New Roman"/>
              <a:cs typeface="Times New Roman"/>
            </a:endParaRPr>
          </a:p>
          <a:p>
            <a:pPr marL="469900" marR="17272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technological </a:t>
            </a:r>
            <a:r>
              <a:rPr sz="3200" spc="-5" dirty="0">
                <a:latin typeface="Times New Roman"/>
                <a:cs typeface="Times New Roman"/>
              </a:rPr>
              <a:t>era, </a:t>
            </a:r>
            <a:r>
              <a:rPr sz="3200" dirty="0">
                <a:latin typeface="Times New Roman"/>
                <a:cs typeface="Times New Roman"/>
              </a:rPr>
              <a:t>people find </a:t>
            </a:r>
            <a:r>
              <a:rPr sz="3200" spc="-5" dirty="0">
                <a:latin typeface="Times New Roman"/>
                <a:cs typeface="Times New Roman"/>
              </a:rPr>
              <a:t>it difficult to visit restaurants. Most </a:t>
            </a:r>
            <a:r>
              <a:rPr sz="3200" dirty="0">
                <a:latin typeface="Times New Roman"/>
                <a:cs typeface="Times New Roman"/>
              </a:rPr>
              <a:t>often, </a:t>
            </a:r>
            <a:r>
              <a:rPr sz="3200" spc="-5" dirty="0">
                <a:latin typeface="Times New Roman"/>
                <a:cs typeface="Times New Roman"/>
              </a:rPr>
              <a:t>they are </a:t>
            </a:r>
            <a:r>
              <a:rPr sz="3200" dirty="0">
                <a:latin typeface="Times New Roman"/>
                <a:cs typeface="Times New Roman"/>
              </a:rPr>
              <a:t>unable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manage  </a:t>
            </a:r>
            <a:r>
              <a:rPr sz="3200" spc="-20" dirty="0">
                <a:latin typeface="Times New Roman"/>
                <a:cs typeface="Times New Roman"/>
              </a:rPr>
              <a:t>time </a:t>
            </a:r>
            <a:r>
              <a:rPr sz="3200" spc="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picking up </a:t>
            </a:r>
            <a:r>
              <a:rPr sz="3200" spc="-5" dirty="0">
                <a:latin typeface="Times New Roman"/>
                <a:cs typeface="Times New Roman"/>
              </a:rPr>
              <a:t>their </a:t>
            </a:r>
            <a:r>
              <a:rPr sz="3200" spc="-35" dirty="0">
                <a:latin typeface="Times New Roman"/>
                <a:cs typeface="Times New Roman"/>
              </a:rPr>
              <a:t>order. </a:t>
            </a:r>
            <a:r>
              <a:rPr sz="3200" spc="-5" dirty="0">
                <a:latin typeface="Times New Roman"/>
                <a:cs typeface="Times New Roman"/>
              </a:rPr>
              <a:t>Therefore, </a:t>
            </a:r>
            <a:r>
              <a:rPr sz="3200" spc="-20" dirty="0">
                <a:latin typeface="Times New Roman"/>
                <a:cs typeface="Times New Roman"/>
              </a:rPr>
              <a:t>most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them </a:t>
            </a:r>
            <a:r>
              <a:rPr sz="3200" dirty="0">
                <a:latin typeface="Times New Roman"/>
                <a:cs typeface="Times New Roman"/>
              </a:rPr>
              <a:t>like </a:t>
            </a:r>
            <a:r>
              <a:rPr sz="3200" spc="-5" dirty="0">
                <a:latin typeface="Times New Roman"/>
                <a:cs typeface="Times New Roman"/>
              </a:rPr>
              <a:t>to use </a:t>
            </a:r>
            <a:r>
              <a:rPr sz="3200" dirty="0">
                <a:latin typeface="Times New Roman"/>
                <a:cs typeface="Times New Roman"/>
              </a:rPr>
              <a:t>the food </a:t>
            </a:r>
            <a:r>
              <a:rPr sz="3200" spc="-5" dirty="0">
                <a:latin typeface="Times New Roman"/>
                <a:cs typeface="Times New Roman"/>
              </a:rPr>
              <a:t>delivery </a:t>
            </a:r>
            <a:r>
              <a:rPr sz="3200" dirty="0">
                <a:latin typeface="Times New Roman"/>
                <a:cs typeface="Times New Roman"/>
              </a:rPr>
              <a:t>app. </a:t>
            </a: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provides </a:t>
            </a:r>
            <a:r>
              <a:rPr sz="3200" spc="-5" dirty="0">
                <a:latin typeface="Times New Roman"/>
                <a:cs typeface="Times New Roman"/>
              </a:rPr>
              <a:t>them  with the </a:t>
            </a:r>
            <a:r>
              <a:rPr sz="3200" dirty="0">
                <a:latin typeface="Times New Roman"/>
                <a:cs typeface="Times New Roman"/>
              </a:rPr>
              <a:t>option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choose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0" dirty="0">
                <a:latin typeface="Times New Roman"/>
                <a:cs typeface="Times New Roman"/>
              </a:rPr>
              <a:t>menu </a:t>
            </a:r>
            <a:r>
              <a:rPr sz="3200" spc="-5" dirty="0">
                <a:latin typeface="Times New Roman"/>
                <a:cs typeface="Times New Roman"/>
              </a:rPr>
              <a:t>as per their choice and place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order instantly with a few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clicks.</a:t>
            </a:r>
            <a:endParaRPr sz="3200">
              <a:latin typeface="Times New Roman"/>
              <a:cs typeface="Times New Roman"/>
            </a:endParaRPr>
          </a:p>
          <a:p>
            <a:pPr marL="469900" marR="6985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spc="-15" dirty="0">
                <a:latin typeface="Times New Roman"/>
                <a:cs typeface="Times New Roman"/>
              </a:rPr>
              <a:t>seems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with the </a:t>
            </a:r>
            <a:r>
              <a:rPr sz="3200" dirty="0">
                <a:latin typeface="Times New Roman"/>
                <a:cs typeface="Times New Roman"/>
              </a:rPr>
              <a:t>advent of technologies, people </a:t>
            </a:r>
            <a:r>
              <a:rPr sz="3200" spc="-5" dirty="0">
                <a:latin typeface="Times New Roman"/>
                <a:cs typeface="Times New Roman"/>
              </a:rPr>
              <a:t>have switched to the </a:t>
            </a:r>
            <a:r>
              <a:rPr sz="3200" dirty="0">
                <a:latin typeface="Times New Roman"/>
                <a:cs typeface="Times New Roman"/>
              </a:rPr>
              <a:t>utilization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easy-to-operate  mobile </a:t>
            </a:r>
            <a:r>
              <a:rPr sz="3200" dirty="0">
                <a:latin typeface="Times New Roman"/>
                <a:cs typeface="Times New Roman"/>
              </a:rPr>
              <a:t>app.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why </a:t>
            </a:r>
            <a:r>
              <a:rPr sz="3200" spc="-5" dirty="0">
                <a:latin typeface="Times New Roman"/>
                <a:cs typeface="Times New Roman"/>
              </a:rPr>
              <a:t>you </a:t>
            </a:r>
            <a:r>
              <a:rPr sz="3200" dirty="0">
                <a:latin typeface="Times New Roman"/>
                <a:cs typeface="Times New Roman"/>
              </a:rPr>
              <a:t>find </a:t>
            </a:r>
            <a:r>
              <a:rPr sz="3200" spc="5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delivery </a:t>
            </a:r>
            <a:r>
              <a:rPr sz="3200" dirty="0">
                <a:latin typeface="Times New Roman"/>
                <a:cs typeface="Times New Roman"/>
              </a:rPr>
              <a:t>apps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of those </a:t>
            </a:r>
            <a:r>
              <a:rPr sz="3200" dirty="0">
                <a:latin typeface="Times New Roman"/>
                <a:cs typeface="Times New Roman"/>
              </a:rPr>
              <a:t>helping </a:t>
            </a:r>
            <a:r>
              <a:rPr sz="3200" spc="-5" dirty="0">
                <a:latin typeface="Times New Roman"/>
                <a:cs typeface="Times New Roman"/>
              </a:rPr>
              <a:t>users to get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at their  </a:t>
            </a:r>
            <a:r>
              <a:rPr sz="3200" dirty="0">
                <a:latin typeface="Times New Roman"/>
                <a:cs typeface="Times New Roman"/>
              </a:rPr>
              <a:t>doorsteps. </a:t>
            </a:r>
            <a:r>
              <a:rPr sz="3200" spc="-20" dirty="0">
                <a:latin typeface="Times New Roman"/>
                <a:cs typeface="Times New Roman"/>
              </a:rPr>
              <a:t>However,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app </a:t>
            </a:r>
            <a:r>
              <a:rPr sz="3200" dirty="0">
                <a:latin typeface="Times New Roman"/>
                <a:cs typeface="Times New Roman"/>
              </a:rPr>
              <a:t>developed for food delivery </a:t>
            </a:r>
            <a:r>
              <a:rPr sz="3200" spc="-5" dirty="0">
                <a:latin typeface="Times New Roman"/>
                <a:cs typeface="Times New Roman"/>
              </a:rPr>
              <a:t>also enables users to </a:t>
            </a:r>
            <a:r>
              <a:rPr sz="3200" dirty="0">
                <a:latin typeface="Times New Roman"/>
                <a:cs typeface="Times New Roman"/>
              </a:rPr>
              <a:t>book </a:t>
            </a:r>
            <a:r>
              <a:rPr sz="3200" spc="-5" dirty="0">
                <a:latin typeface="Times New Roman"/>
                <a:cs typeface="Times New Roman"/>
              </a:rPr>
              <a:t>a table, </a:t>
            </a:r>
            <a:r>
              <a:rPr sz="3200" dirty="0">
                <a:latin typeface="Times New Roman"/>
                <a:cs typeface="Times New Roman"/>
              </a:rPr>
              <a:t>online  </a:t>
            </a:r>
            <a:r>
              <a:rPr sz="3200" spc="-30" dirty="0">
                <a:latin typeface="Times New Roman"/>
                <a:cs typeface="Times New Roman"/>
              </a:rPr>
              <a:t>delivery, </a:t>
            </a:r>
            <a:r>
              <a:rPr sz="3200" spc="-5" dirty="0">
                <a:latin typeface="Times New Roman"/>
                <a:cs typeface="Times New Roman"/>
              </a:rPr>
              <a:t>and reservations. The availability </a:t>
            </a:r>
            <a:r>
              <a:rPr sz="3200" dirty="0">
                <a:latin typeface="Times New Roman"/>
                <a:cs typeface="Times New Roman"/>
              </a:rPr>
              <a:t>of the </a:t>
            </a:r>
            <a:r>
              <a:rPr sz="3200" spc="-5" dirty="0">
                <a:latin typeface="Times New Roman"/>
                <a:cs typeface="Times New Roman"/>
              </a:rPr>
              <a:t>restaurant </a:t>
            </a:r>
            <a:r>
              <a:rPr sz="3200" dirty="0">
                <a:latin typeface="Times New Roman"/>
                <a:cs typeface="Times New Roman"/>
              </a:rPr>
              <a:t>apps helps </a:t>
            </a:r>
            <a:r>
              <a:rPr sz="3200" spc="-5" dirty="0">
                <a:latin typeface="Times New Roman"/>
                <a:cs typeface="Times New Roman"/>
              </a:rPr>
              <a:t>restaurants to deliver quick services to  their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customers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6301" y="691972"/>
            <a:ext cx="40373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Carlito"/>
                <a:cs typeface="Carlito"/>
              </a:rPr>
              <a:t>13.</a:t>
            </a:r>
            <a:r>
              <a:rPr sz="5400" spc="-1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400" spc="-85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endParaRPr sz="5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4" name="object 4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0360" y="2506421"/>
            <a:ext cx="82188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0375" algn="l"/>
              </a:tabLst>
            </a:pPr>
            <a:r>
              <a:rPr sz="3200" spc="-10" dirty="0">
                <a:latin typeface="Carlito"/>
                <a:cs typeface="Carlito"/>
              </a:rPr>
              <a:t>1.	</a:t>
            </a:r>
            <a:r>
              <a:rPr sz="3200" spc="-90" dirty="0">
                <a:latin typeface="Carlito"/>
                <a:cs typeface="Carlito"/>
              </a:rPr>
              <a:t>Kanetkar, </a:t>
            </a:r>
            <a:r>
              <a:rPr sz="3200" spc="-365" dirty="0">
                <a:latin typeface="Carlito"/>
                <a:cs typeface="Carlito"/>
              </a:rPr>
              <a:t>Y. </a:t>
            </a:r>
            <a:r>
              <a:rPr sz="3200" spc="-409" dirty="0">
                <a:latin typeface="Carlito"/>
                <a:cs typeface="Carlito"/>
              </a:rPr>
              <a:t>P. </a:t>
            </a:r>
            <a:r>
              <a:rPr sz="3200" spc="-15" dirty="0">
                <a:latin typeface="Carlito"/>
                <a:cs typeface="Carlito"/>
              </a:rPr>
              <a:t>(2004). </a:t>
            </a:r>
            <a:r>
              <a:rPr sz="3200" spc="-25" dirty="0">
                <a:latin typeface="Carlito"/>
                <a:cs typeface="Carlito"/>
              </a:rPr>
              <a:t>Let </a:t>
            </a:r>
            <a:r>
              <a:rPr sz="3200" spc="-5" dirty="0">
                <a:latin typeface="Carlito"/>
                <a:cs typeface="Carlito"/>
              </a:rPr>
              <a:t>us C. BPB</a:t>
            </a:r>
            <a:r>
              <a:rPr sz="3200" spc="2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publications.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6361" y="10021315"/>
            <a:ext cx="26352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solidFill>
                  <a:srgbClr val="878787"/>
                </a:solidFill>
                <a:latin typeface="Carlito"/>
                <a:cs typeface="Carlito"/>
              </a:rPr>
              <a:t>17</a:t>
            </a:r>
            <a:endParaRPr sz="18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914400"/>
            <a:chOff x="0" y="758951"/>
            <a:chExt cx="14633575" cy="91440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83782" y="691972"/>
            <a:ext cx="2255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5" dirty="0"/>
              <a:t>o</a:t>
            </a:r>
            <a:r>
              <a:rPr spc="-50" dirty="0"/>
              <a:t>n</a:t>
            </a:r>
            <a:r>
              <a:rPr spc="-35" dirty="0"/>
              <a:t>t</a:t>
            </a:r>
            <a:r>
              <a:rPr spc="-25" dirty="0"/>
              <a:t>e</a:t>
            </a:r>
            <a:r>
              <a:rPr spc="-30" dirty="0"/>
              <a:t>n</a:t>
            </a:r>
            <a:r>
              <a:rPr dirty="0"/>
              <a:t>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1393" y="1906269"/>
            <a:ext cx="4227195" cy="6377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30" dirty="0">
                <a:latin typeface="Times New Roman"/>
                <a:cs typeface="Times New Roman"/>
              </a:rPr>
              <a:t>Acknowledgement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30" dirty="0">
                <a:latin typeface="Times New Roman"/>
                <a:cs typeface="Times New Roman"/>
              </a:rPr>
              <a:t>Abstract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25" dirty="0"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Goal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Features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Objectives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10" dirty="0">
                <a:latin typeface="Times New Roman"/>
                <a:cs typeface="Times New Roman"/>
              </a:rPr>
              <a:t>Methodology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105" dirty="0">
                <a:latin typeface="Times New Roman"/>
                <a:cs typeface="Times New Roman"/>
              </a:rPr>
              <a:t>Tools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technologies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25" dirty="0">
                <a:latin typeface="Times New Roman"/>
                <a:cs typeface="Times New Roman"/>
              </a:rPr>
              <a:t>Future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25" dirty="0">
                <a:latin typeface="Times New Roman"/>
                <a:cs typeface="Times New Roman"/>
              </a:rPr>
              <a:t>Future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scope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3200" spc="-30" dirty="0">
                <a:latin typeface="Times New Roman"/>
                <a:cs typeface="Times New Roman"/>
              </a:rPr>
              <a:t>References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753080" y="9999186"/>
            <a:ext cx="157416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sz="2800" dirty="0">
                <a:latin typeface="Times New Roman"/>
                <a:cs typeface="Times New Roman"/>
              </a:rPr>
              <a:t>Feb -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2023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26354" y="9915778"/>
            <a:ext cx="321310" cy="5467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01" y="1874976"/>
            <a:ext cx="17582515" cy="685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boundless love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appreciation, we </a:t>
            </a:r>
            <a:r>
              <a:rPr sz="3200" dirty="0">
                <a:latin typeface="Times New Roman"/>
                <a:cs typeface="Times New Roman"/>
              </a:rPr>
              <a:t>would </a:t>
            </a:r>
            <a:r>
              <a:rPr sz="3200" spc="-5" dirty="0">
                <a:latin typeface="Times New Roman"/>
                <a:cs typeface="Times New Roman"/>
              </a:rPr>
              <a:t>like to extend </a:t>
            </a:r>
            <a:r>
              <a:rPr sz="3200" dirty="0">
                <a:latin typeface="Times New Roman"/>
                <a:cs typeface="Times New Roman"/>
              </a:rPr>
              <a:t>our </a:t>
            </a:r>
            <a:r>
              <a:rPr sz="3200" spc="-5" dirty="0">
                <a:latin typeface="Times New Roman"/>
                <a:cs typeface="Times New Roman"/>
              </a:rPr>
              <a:t>heartfelt gratitude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appreciation to  the people who helped us to bring this work in </a:t>
            </a:r>
            <a:r>
              <a:rPr sz="3200" spc="-10" dirty="0">
                <a:latin typeface="Times New Roman"/>
                <a:cs typeface="Times New Roman"/>
              </a:rPr>
              <a:t>reality. </a:t>
            </a:r>
            <a:r>
              <a:rPr sz="3200" spc="-15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would like to have </a:t>
            </a:r>
            <a:r>
              <a:rPr sz="3200" spc="-20" dirty="0">
                <a:latin typeface="Times New Roman"/>
                <a:cs typeface="Times New Roman"/>
              </a:rPr>
              <a:t>some </a:t>
            </a:r>
            <a:r>
              <a:rPr sz="3200" spc="-5" dirty="0">
                <a:latin typeface="Times New Roman"/>
                <a:cs typeface="Times New Roman"/>
              </a:rPr>
              <a:t>space of  </a:t>
            </a:r>
            <a:r>
              <a:rPr sz="3200" spc="-10" dirty="0">
                <a:latin typeface="Times New Roman"/>
                <a:cs typeface="Times New Roman"/>
              </a:rPr>
              <a:t>acknowledgement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them.</a:t>
            </a:r>
            <a:endParaRPr sz="3200">
              <a:latin typeface="Times New Roman"/>
              <a:cs typeface="Times New Roman"/>
            </a:endParaRPr>
          </a:p>
          <a:p>
            <a:pPr marL="469265" marR="116205" indent="-457200" algn="just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3200" spc="-15" dirty="0">
                <a:latin typeface="Times New Roman"/>
                <a:cs typeface="Times New Roman"/>
              </a:rPr>
              <a:t>Foremost, </a:t>
            </a:r>
            <a:r>
              <a:rPr sz="3200" spc="-5" dirty="0">
                <a:latin typeface="Times New Roman"/>
                <a:cs typeface="Times New Roman"/>
              </a:rPr>
              <a:t>our would like to express our </a:t>
            </a:r>
            <a:r>
              <a:rPr sz="3200" spc="-40" dirty="0">
                <a:latin typeface="Times New Roman"/>
                <a:cs typeface="Times New Roman"/>
              </a:rPr>
              <a:t>my </a:t>
            </a:r>
            <a:r>
              <a:rPr sz="3200" spc="-5" dirty="0">
                <a:latin typeface="Times New Roman"/>
                <a:cs typeface="Times New Roman"/>
              </a:rPr>
              <a:t>sincere gratitude to our supervisor, Prof. Parita Shah whose  expertise, consistent guidance, </a:t>
            </a:r>
            <a:r>
              <a:rPr sz="3200" spc="-20" dirty="0">
                <a:latin typeface="Times New Roman"/>
                <a:cs typeface="Times New Roman"/>
              </a:rPr>
              <a:t>ample time </a:t>
            </a:r>
            <a:r>
              <a:rPr sz="3200" spc="-5" dirty="0">
                <a:latin typeface="Times New Roman"/>
                <a:cs typeface="Times New Roman"/>
              </a:rPr>
              <a:t>spent and consistent advices that helped us to bring this </a:t>
            </a:r>
            <a:r>
              <a:rPr sz="3200" dirty="0">
                <a:latin typeface="Times New Roman"/>
                <a:cs typeface="Times New Roman"/>
              </a:rPr>
              <a:t>study 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success.</a:t>
            </a:r>
            <a:endParaRPr sz="3200">
              <a:latin typeface="Times New Roman"/>
              <a:cs typeface="Times New Roman"/>
            </a:endParaRPr>
          </a:p>
          <a:p>
            <a:pPr marL="469265" marR="38735" indent="-4572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To the project Coordinator Prof. Parita Shah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their constructive </a:t>
            </a:r>
            <a:r>
              <a:rPr sz="3200" spc="-15" dirty="0">
                <a:latin typeface="Times New Roman"/>
                <a:cs typeface="Times New Roman"/>
              </a:rPr>
              <a:t>comments, </a:t>
            </a:r>
            <a:r>
              <a:rPr sz="3200" dirty="0">
                <a:latin typeface="Times New Roman"/>
                <a:cs typeface="Times New Roman"/>
              </a:rPr>
              <a:t>suggestions, </a:t>
            </a:r>
            <a:r>
              <a:rPr sz="3200" spc="-5" dirty="0">
                <a:latin typeface="Times New Roman"/>
                <a:cs typeface="Times New Roman"/>
              </a:rPr>
              <a:t>and critiquing  even in hardship.</a:t>
            </a:r>
            <a:endParaRPr sz="3200">
              <a:latin typeface="Times New Roman"/>
              <a:cs typeface="Times New Roman"/>
            </a:endParaRPr>
          </a:p>
          <a:p>
            <a:pPr marL="469265" marR="100203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To the </a:t>
            </a:r>
            <a:r>
              <a:rPr sz="3200" dirty="0">
                <a:latin typeface="Times New Roman"/>
                <a:cs typeface="Times New Roman"/>
              </a:rPr>
              <a:t>Prof. </a:t>
            </a:r>
            <a:r>
              <a:rPr sz="3200" spc="-5" dirty="0">
                <a:latin typeface="Times New Roman"/>
                <a:cs typeface="Times New Roman"/>
              </a:rPr>
              <a:t>Nehal Shah, Head, </a:t>
            </a:r>
            <a:r>
              <a:rPr sz="3200" spc="-10" dirty="0">
                <a:latin typeface="Times New Roman"/>
                <a:cs typeface="Times New Roman"/>
              </a:rPr>
              <a:t>Department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Technology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his favorable responses  regarding the </a:t>
            </a:r>
            <a:r>
              <a:rPr sz="3200" dirty="0">
                <a:latin typeface="Times New Roman"/>
                <a:cs typeface="Times New Roman"/>
              </a:rPr>
              <a:t>study </a:t>
            </a:r>
            <a:r>
              <a:rPr sz="3200" spc="-5" dirty="0">
                <a:latin typeface="Times New Roman"/>
                <a:cs typeface="Times New Roman"/>
              </a:rPr>
              <a:t>and providing necessary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facility.</a:t>
            </a:r>
            <a:endParaRPr sz="3200">
              <a:latin typeface="Times New Roman"/>
              <a:cs typeface="Times New Roman"/>
            </a:endParaRPr>
          </a:p>
          <a:p>
            <a:pPr marL="469265" marR="24257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To the honorable Dr. Hiren Patel, Principal, </a:t>
            </a:r>
            <a:r>
              <a:rPr sz="3200" spc="-10" dirty="0">
                <a:latin typeface="Times New Roman"/>
                <a:cs typeface="Times New Roman"/>
              </a:rPr>
              <a:t>VSITR, </a:t>
            </a:r>
            <a:r>
              <a:rPr sz="3200" spc="-5" dirty="0">
                <a:latin typeface="Times New Roman"/>
                <a:cs typeface="Times New Roman"/>
              </a:rPr>
              <a:t>Gandhinagar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his unending </a:t>
            </a:r>
            <a:r>
              <a:rPr sz="3200" dirty="0">
                <a:latin typeface="Times New Roman"/>
                <a:cs typeface="Times New Roman"/>
              </a:rPr>
              <a:t>support, </a:t>
            </a:r>
            <a:r>
              <a:rPr sz="3200" spc="-5" dirty="0">
                <a:latin typeface="Times New Roman"/>
                <a:cs typeface="Times New Roman"/>
              </a:rPr>
              <a:t>advises and  </a:t>
            </a:r>
            <a:r>
              <a:rPr sz="3200" dirty="0">
                <a:latin typeface="Times New Roman"/>
                <a:cs typeface="Times New Roman"/>
              </a:rPr>
              <a:t>effort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20" dirty="0">
                <a:latin typeface="Times New Roman"/>
                <a:cs typeface="Times New Roman"/>
              </a:rPr>
              <a:t>make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possible.</a:t>
            </a:r>
            <a:endParaRPr sz="3200">
              <a:latin typeface="Times New Roman"/>
              <a:cs typeface="Times New Roman"/>
            </a:endParaRPr>
          </a:p>
          <a:p>
            <a:pPr marL="469265" marR="85979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Finally, we would like to pay our thanks to faculty </a:t>
            </a:r>
            <a:r>
              <a:rPr sz="3200" spc="-20" dirty="0">
                <a:latin typeface="Times New Roman"/>
                <a:cs typeface="Times New Roman"/>
              </a:rPr>
              <a:t>members </a:t>
            </a:r>
            <a:r>
              <a:rPr sz="3200" spc="-5" dirty="0">
                <a:latin typeface="Times New Roman"/>
                <a:cs typeface="Times New Roman"/>
              </a:rPr>
              <a:t>and staff of </a:t>
            </a:r>
            <a:r>
              <a:rPr sz="3200" spc="-10" dirty="0">
                <a:latin typeface="Times New Roman"/>
                <a:cs typeface="Times New Roman"/>
              </a:rPr>
              <a:t>Department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Information  </a:t>
            </a:r>
            <a:r>
              <a:rPr sz="3200" spc="-5" dirty="0">
                <a:latin typeface="Times New Roman"/>
                <a:cs typeface="Times New Roman"/>
              </a:rPr>
              <a:t>Technology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their </a:t>
            </a:r>
            <a:r>
              <a:rPr sz="3200" spc="-15" dirty="0">
                <a:latin typeface="Times New Roman"/>
                <a:cs typeface="Times New Roman"/>
              </a:rPr>
              <a:t>timely </a:t>
            </a:r>
            <a:r>
              <a:rPr sz="3200" spc="-5" dirty="0">
                <a:latin typeface="Times New Roman"/>
                <a:cs typeface="Times New Roman"/>
              </a:rPr>
              <a:t>help and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34567"/>
            <a:ext cx="15060294" cy="917575"/>
            <a:chOff x="0" y="734567"/>
            <a:chExt cx="15060294" cy="917575"/>
          </a:xfrm>
        </p:grpSpPr>
        <p:sp>
          <p:nvSpPr>
            <p:cNvPr id="4" name="object 4"/>
            <p:cNvSpPr/>
            <p:nvPr/>
          </p:nvSpPr>
          <p:spPr>
            <a:xfrm>
              <a:off x="0" y="734567"/>
              <a:ext cx="14633448" cy="917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49756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18336" y="734567"/>
              <a:ext cx="941832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61008" y="749807"/>
              <a:ext cx="856615" cy="828675"/>
            </a:xfrm>
            <a:custGeom>
              <a:avLst/>
              <a:gdLst/>
              <a:ahLst/>
              <a:cxnLst/>
              <a:rect l="l" t="t" r="r" b="b"/>
              <a:pathLst>
                <a:path w="856615" h="828675">
                  <a:moveTo>
                    <a:pt x="428244" y="0"/>
                  </a:moveTo>
                  <a:lnTo>
                    <a:pt x="341884" y="8381"/>
                  </a:lnTo>
                  <a:lnTo>
                    <a:pt x="261493" y="32511"/>
                  </a:lnTo>
                  <a:lnTo>
                    <a:pt x="188722" y="70739"/>
                  </a:lnTo>
                  <a:lnTo>
                    <a:pt x="125349" y="121284"/>
                  </a:lnTo>
                  <a:lnTo>
                    <a:pt x="73151" y="182625"/>
                  </a:lnTo>
                  <a:lnTo>
                    <a:pt x="33655" y="252983"/>
                  </a:lnTo>
                  <a:lnTo>
                    <a:pt x="8636" y="330834"/>
                  </a:lnTo>
                  <a:lnTo>
                    <a:pt x="0" y="414274"/>
                  </a:lnTo>
                  <a:lnTo>
                    <a:pt x="8636" y="497840"/>
                  </a:lnTo>
                  <a:lnTo>
                    <a:pt x="33655" y="575564"/>
                  </a:lnTo>
                  <a:lnTo>
                    <a:pt x="73151" y="645922"/>
                  </a:lnTo>
                  <a:lnTo>
                    <a:pt x="125349" y="707262"/>
                  </a:lnTo>
                  <a:lnTo>
                    <a:pt x="188722" y="757808"/>
                  </a:lnTo>
                  <a:lnTo>
                    <a:pt x="261493" y="796035"/>
                  </a:lnTo>
                  <a:lnTo>
                    <a:pt x="341884" y="820166"/>
                  </a:lnTo>
                  <a:lnTo>
                    <a:pt x="428244" y="828548"/>
                  </a:lnTo>
                  <a:lnTo>
                    <a:pt x="514476" y="820166"/>
                  </a:lnTo>
                  <a:lnTo>
                    <a:pt x="594868" y="796035"/>
                  </a:lnTo>
                  <a:lnTo>
                    <a:pt x="667638" y="757808"/>
                  </a:lnTo>
                  <a:lnTo>
                    <a:pt x="731011" y="707262"/>
                  </a:lnTo>
                  <a:lnTo>
                    <a:pt x="783336" y="645922"/>
                  </a:lnTo>
                  <a:lnTo>
                    <a:pt x="822832" y="575564"/>
                  </a:lnTo>
                  <a:lnTo>
                    <a:pt x="847725" y="497840"/>
                  </a:lnTo>
                  <a:lnTo>
                    <a:pt x="856488" y="414274"/>
                  </a:lnTo>
                  <a:lnTo>
                    <a:pt x="847725" y="330834"/>
                  </a:lnTo>
                  <a:lnTo>
                    <a:pt x="822832" y="252983"/>
                  </a:lnTo>
                  <a:lnTo>
                    <a:pt x="783336" y="182625"/>
                  </a:lnTo>
                  <a:lnTo>
                    <a:pt x="731011" y="121284"/>
                  </a:lnTo>
                  <a:lnTo>
                    <a:pt x="667638" y="70739"/>
                  </a:lnTo>
                  <a:lnTo>
                    <a:pt x="594868" y="32511"/>
                  </a:lnTo>
                  <a:lnTo>
                    <a:pt x="514476" y="8381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78502" y="693876"/>
            <a:ext cx="58502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</a:t>
            </a:r>
            <a:r>
              <a:rPr spc="-175" dirty="0"/>
              <a:t> </a:t>
            </a:r>
            <a:r>
              <a:rPr spc="-30" dirty="0"/>
              <a:t>Acknowledgement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753080" y="9999186"/>
            <a:ext cx="157416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sz="2800" dirty="0">
                <a:latin typeface="Times New Roman"/>
                <a:cs typeface="Times New Roman"/>
              </a:rPr>
              <a:t>Feb -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2023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26354" y="9915778"/>
            <a:ext cx="321310" cy="5467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914400"/>
            <a:chOff x="0" y="758951"/>
            <a:chExt cx="14633575" cy="91440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1639" y="691972"/>
            <a:ext cx="30079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</a:t>
            </a:r>
            <a:r>
              <a:rPr spc="-155" dirty="0"/>
              <a:t> </a:t>
            </a:r>
            <a:r>
              <a:rPr spc="-30" dirty="0"/>
              <a:t>Abstract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201" y="1927097"/>
            <a:ext cx="18368645" cy="7341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63650" indent="9144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purpose of </a:t>
            </a:r>
            <a:r>
              <a:rPr sz="3200" spc="-5" dirty="0">
                <a:latin typeface="Times New Roman"/>
                <a:cs typeface="Times New Roman"/>
              </a:rPr>
              <a:t>Food Delivery Application is to </a:t>
            </a:r>
            <a:r>
              <a:rPr sz="3200" spc="-10" dirty="0">
                <a:latin typeface="Times New Roman"/>
                <a:cs typeface="Times New Roman"/>
              </a:rPr>
              <a:t>automate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existing </a:t>
            </a:r>
            <a:r>
              <a:rPr sz="3200" spc="-15" dirty="0">
                <a:latin typeface="Times New Roman"/>
                <a:cs typeface="Times New Roman"/>
              </a:rPr>
              <a:t>manual </a:t>
            </a:r>
            <a:r>
              <a:rPr sz="3200" spc="-5" dirty="0">
                <a:latin typeface="Times New Roman"/>
                <a:cs typeface="Times New Roman"/>
              </a:rPr>
              <a:t>system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the help of  </a:t>
            </a:r>
            <a:r>
              <a:rPr sz="3200" spc="-10" dirty="0">
                <a:latin typeface="Times New Roman"/>
                <a:cs typeface="Times New Roman"/>
              </a:rPr>
              <a:t>computerized </a:t>
            </a:r>
            <a:r>
              <a:rPr sz="3200" spc="-25" dirty="0">
                <a:latin typeface="Times New Roman"/>
                <a:cs typeface="Times New Roman"/>
              </a:rPr>
              <a:t>equipment’s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full-fledged </a:t>
            </a:r>
            <a:r>
              <a:rPr sz="3200" spc="-10" dirty="0">
                <a:latin typeface="Times New Roman"/>
                <a:cs typeface="Times New Roman"/>
              </a:rPr>
              <a:t>computer </a:t>
            </a:r>
            <a:r>
              <a:rPr sz="3200" spc="-5" dirty="0">
                <a:latin typeface="Times New Roman"/>
                <a:cs typeface="Times New Roman"/>
              </a:rPr>
              <a:t>software, </a:t>
            </a:r>
            <a:r>
              <a:rPr sz="3200" dirty="0">
                <a:latin typeface="Times New Roman"/>
                <a:cs typeface="Times New Roman"/>
              </a:rPr>
              <a:t>fulfilling </a:t>
            </a:r>
            <a:r>
              <a:rPr sz="3200" spc="-5" dirty="0">
                <a:latin typeface="Times New Roman"/>
                <a:cs typeface="Times New Roman"/>
              </a:rPr>
              <a:t>their </a:t>
            </a:r>
            <a:r>
              <a:rPr sz="3200" spc="-10" dirty="0">
                <a:latin typeface="Times New Roman"/>
                <a:cs typeface="Times New Roman"/>
              </a:rPr>
              <a:t>requirements, </a:t>
            </a:r>
            <a:r>
              <a:rPr sz="3200" spc="-5" dirty="0">
                <a:latin typeface="Times New Roman"/>
                <a:cs typeface="Times New Roman"/>
              </a:rPr>
              <a:t>so that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endParaRPr sz="3200">
              <a:latin typeface="Times New Roman"/>
              <a:cs typeface="Times New Roman"/>
            </a:endParaRPr>
          </a:p>
          <a:p>
            <a:pPr marL="12700" marR="4749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valuable </a:t>
            </a:r>
            <a:r>
              <a:rPr sz="3200" spc="-10" dirty="0">
                <a:latin typeface="Times New Roman"/>
                <a:cs typeface="Times New Roman"/>
              </a:rPr>
              <a:t>data/information </a:t>
            </a:r>
            <a:r>
              <a:rPr sz="3200" spc="-5" dirty="0">
                <a:latin typeface="Times New Roman"/>
                <a:cs typeface="Times New Roman"/>
              </a:rPr>
              <a:t>can be stored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a longer period with easy accessing and </a:t>
            </a:r>
            <a:r>
              <a:rPr sz="3200" spc="-10" dirty="0">
                <a:latin typeface="Times New Roman"/>
                <a:cs typeface="Times New Roman"/>
              </a:rPr>
              <a:t>manipulation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spc="-15" dirty="0">
                <a:latin typeface="Times New Roman"/>
                <a:cs typeface="Times New Roman"/>
              </a:rPr>
              <a:t>same.  </a:t>
            </a:r>
            <a:r>
              <a:rPr sz="3200" spc="-5" dirty="0">
                <a:latin typeface="Times New Roman"/>
                <a:cs typeface="Times New Roman"/>
              </a:rPr>
              <a:t>The required software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hardware are easily available and easy to work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Delivery </a:t>
            </a:r>
            <a:r>
              <a:rPr sz="3200" dirty="0">
                <a:latin typeface="Times New Roman"/>
                <a:cs typeface="Times New Roman"/>
              </a:rPr>
              <a:t>Application, </a:t>
            </a:r>
            <a:r>
              <a:rPr sz="3200" spc="-5" dirty="0">
                <a:latin typeface="Times New Roman"/>
                <a:cs typeface="Times New Roman"/>
              </a:rPr>
              <a:t>as described </a:t>
            </a:r>
            <a:r>
              <a:rPr sz="3200" dirty="0">
                <a:latin typeface="Times New Roman"/>
                <a:cs typeface="Times New Roman"/>
              </a:rPr>
              <a:t>above, </a:t>
            </a:r>
            <a:r>
              <a:rPr sz="3200" spc="-5" dirty="0">
                <a:latin typeface="Times New Roman"/>
                <a:cs typeface="Times New Roman"/>
              </a:rPr>
              <a:t>can lead to </a:t>
            </a:r>
            <a:r>
              <a:rPr sz="3200" spc="-10" dirty="0">
                <a:latin typeface="Times New Roman"/>
                <a:cs typeface="Times New Roman"/>
              </a:rPr>
              <a:t>error </a:t>
            </a:r>
            <a:r>
              <a:rPr sz="3200" spc="-5" dirty="0">
                <a:latin typeface="Times New Roman"/>
                <a:cs typeface="Times New Roman"/>
              </a:rPr>
              <a:t>free, secure, reliable and fast </a:t>
            </a:r>
            <a:r>
              <a:rPr sz="3200" spc="-15" dirty="0">
                <a:latin typeface="Times New Roman"/>
                <a:cs typeface="Times New Roman"/>
              </a:rPr>
              <a:t>management  system. </a:t>
            </a:r>
            <a:r>
              <a:rPr sz="3200" spc="-5" dirty="0">
                <a:latin typeface="Times New Roman"/>
                <a:cs typeface="Times New Roman"/>
              </a:rPr>
              <a:t>It can assist the user to concentrate on their other activities rather to concentrate on the record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keeping.</a:t>
            </a:r>
            <a:endParaRPr sz="3200">
              <a:latin typeface="Times New Roman"/>
              <a:cs typeface="Times New Roman"/>
            </a:endParaRPr>
          </a:p>
          <a:p>
            <a:pPr marL="12700" marR="2349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Thus it will help </a:t>
            </a:r>
            <a:r>
              <a:rPr sz="3200" spc="-10" dirty="0">
                <a:latin typeface="Times New Roman"/>
                <a:cs typeface="Times New Roman"/>
              </a:rPr>
              <a:t>organization </a:t>
            </a:r>
            <a:r>
              <a:rPr sz="3200" spc="-5" dirty="0">
                <a:latin typeface="Times New Roman"/>
                <a:cs typeface="Times New Roman"/>
              </a:rPr>
              <a:t>in better utilization of resources. The </a:t>
            </a:r>
            <a:r>
              <a:rPr sz="3200" spc="-10" dirty="0">
                <a:latin typeface="Times New Roman"/>
                <a:cs typeface="Times New Roman"/>
              </a:rPr>
              <a:t>organization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15" dirty="0">
                <a:latin typeface="Times New Roman"/>
                <a:cs typeface="Times New Roman"/>
              </a:rPr>
              <a:t>maintain </a:t>
            </a:r>
            <a:r>
              <a:rPr sz="3200" spc="-10" dirty="0">
                <a:latin typeface="Times New Roman"/>
                <a:cs typeface="Times New Roman"/>
              </a:rPr>
              <a:t>computerized  </a:t>
            </a:r>
            <a:r>
              <a:rPr sz="3200" spc="-5" dirty="0">
                <a:latin typeface="Times New Roman"/>
                <a:cs typeface="Times New Roman"/>
              </a:rPr>
              <a:t>records </a:t>
            </a:r>
            <a:r>
              <a:rPr sz="3200" dirty="0">
                <a:latin typeface="Times New Roman"/>
                <a:cs typeface="Times New Roman"/>
              </a:rPr>
              <a:t>without </a:t>
            </a:r>
            <a:r>
              <a:rPr sz="3200" spc="-5" dirty="0">
                <a:latin typeface="Times New Roman"/>
                <a:cs typeface="Times New Roman"/>
              </a:rPr>
              <a:t>redundant entries. That </a:t>
            </a:r>
            <a:r>
              <a:rPr sz="3200" spc="-20" dirty="0">
                <a:latin typeface="Times New Roman"/>
                <a:cs typeface="Times New Roman"/>
              </a:rPr>
              <a:t>means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need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be distracted by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that is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relevant,  while being able to </a:t>
            </a:r>
            <a:r>
              <a:rPr sz="3200" spc="-10" dirty="0">
                <a:latin typeface="Times New Roman"/>
                <a:cs typeface="Times New Roman"/>
              </a:rPr>
              <a:t>reach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165" indent="9144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The aim is to </a:t>
            </a:r>
            <a:r>
              <a:rPr sz="3200" spc="-10" dirty="0">
                <a:latin typeface="Times New Roman"/>
                <a:cs typeface="Times New Roman"/>
              </a:rPr>
              <a:t>automate </a:t>
            </a:r>
            <a:r>
              <a:rPr sz="3200" spc="-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existing </a:t>
            </a:r>
            <a:r>
              <a:rPr sz="3200" spc="-15" dirty="0">
                <a:latin typeface="Times New Roman"/>
                <a:cs typeface="Times New Roman"/>
              </a:rPr>
              <a:t>manual </a:t>
            </a:r>
            <a:r>
              <a:rPr sz="3200" spc="-10" dirty="0">
                <a:latin typeface="Times New Roman"/>
                <a:cs typeface="Times New Roman"/>
              </a:rPr>
              <a:t>system </a:t>
            </a:r>
            <a:r>
              <a:rPr sz="3200" dirty="0">
                <a:latin typeface="Times New Roman"/>
                <a:cs typeface="Times New Roman"/>
              </a:rPr>
              <a:t>by the </a:t>
            </a:r>
            <a:r>
              <a:rPr sz="3200" spc="-5" dirty="0">
                <a:latin typeface="Times New Roman"/>
                <a:cs typeface="Times New Roman"/>
              </a:rPr>
              <a:t>help of </a:t>
            </a:r>
            <a:r>
              <a:rPr sz="3200" spc="-10" dirty="0">
                <a:latin typeface="Times New Roman"/>
                <a:cs typeface="Times New Roman"/>
              </a:rPr>
              <a:t>computerized </a:t>
            </a:r>
            <a:r>
              <a:rPr sz="3200" spc="-25" dirty="0">
                <a:latin typeface="Times New Roman"/>
                <a:cs typeface="Times New Roman"/>
              </a:rPr>
              <a:t>equipment’s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full-  fledged </a:t>
            </a:r>
            <a:r>
              <a:rPr sz="3200" spc="-10" dirty="0">
                <a:latin typeface="Times New Roman"/>
                <a:cs typeface="Times New Roman"/>
              </a:rPr>
              <a:t>computer </a:t>
            </a:r>
            <a:r>
              <a:rPr sz="3200" spc="-5" dirty="0">
                <a:latin typeface="Times New Roman"/>
                <a:cs typeface="Times New Roman"/>
              </a:rPr>
              <a:t>software, </a:t>
            </a:r>
            <a:r>
              <a:rPr sz="3200" dirty="0">
                <a:latin typeface="Times New Roman"/>
                <a:cs typeface="Times New Roman"/>
              </a:rPr>
              <a:t>fulfilling </a:t>
            </a:r>
            <a:r>
              <a:rPr sz="3200" spc="-5" dirty="0">
                <a:latin typeface="Times New Roman"/>
                <a:cs typeface="Times New Roman"/>
              </a:rPr>
              <a:t>their </a:t>
            </a:r>
            <a:r>
              <a:rPr sz="3200" spc="-10" dirty="0">
                <a:latin typeface="Times New Roman"/>
                <a:cs typeface="Times New Roman"/>
              </a:rPr>
              <a:t>requirements, </a:t>
            </a:r>
            <a:r>
              <a:rPr sz="3200" spc="-5" dirty="0">
                <a:latin typeface="Times New Roman"/>
                <a:cs typeface="Times New Roman"/>
              </a:rPr>
              <a:t>so that their valuable </a:t>
            </a:r>
            <a:r>
              <a:rPr sz="3200" spc="-10" dirty="0">
                <a:latin typeface="Times New Roman"/>
                <a:cs typeface="Times New Roman"/>
              </a:rPr>
              <a:t>data/information </a:t>
            </a:r>
            <a:r>
              <a:rPr sz="3200" spc="-5" dirty="0">
                <a:latin typeface="Times New Roman"/>
                <a:cs typeface="Times New Roman"/>
              </a:rPr>
              <a:t>can be stored </a:t>
            </a:r>
            <a:r>
              <a:rPr sz="3200" dirty="0">
                <a:latin typeface="Times New Roman"/>
                <a:cs typeface="Times New Roman"/>
              </a:rPr>
              <a:t>for  </a:t>
            </a:r>
            <a:r>
              <a:rPr sz="3200" spc="-5" dirty="0">
                <a:latin typeface="Times New Roman"/>
                <a:cs typeface="Times New Roman"/>
              </a:rPr>
              <a:t>a longer period with easy accessing and </a:t>
            </a:r>
            <a:r>
              <a:rPr sz="3200" spc="-10" dirty="0">
                <a:latin typeface="Times New Roman"/>
                <a:cs typeface="Times New Roman"/>
              </a:rPr>
              <a:t>manipulation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spc="-15" dirty="0">
                <a:latin typeface="Times New Roman"/>
                <a:cs typeface="Times New Roman"/>
              </a:rPr>
              <a:t>same. </a:t>
            </a:r>
            <a:r>
              <a:rPr sz="3200" spc="-5" dirty="0">
                <a:latin typeface="Times New Roman"/>
                <a:cs typeface="Times New Roman"/>
              </a:rPr>
              <a:t>Basically the project describes how to  </a:t>
            </a:r>
            <a:r>
              <a:rPr sz="3200" spc="-15" dirty="0">
                <a:latin typeface="Times New Roman"/>
                <a:cs typeface="Times New Roman"/>
              </a:rPr>
              <a:t>manage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good </a:t>
            </a:r>
            <a:r>
              <a:rPr sz="3200" spc="-10" dirty="0">
                <a:latin typeface="Times New Roman"/>
                <a:cs typeface="Times New Roman"/>
              </a:rPr>
              <a:t>performance </a:t>
            </a:r>
            <a:r>
              <a:rPr sz="3200" spc="-5" dirty="0">
                <a:latin typeface="Times New Roman"/>
                <a:cs typeface="Times New Roman"/>
              </a:rPr>
              <a:t>and better services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clients.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914400"/>
            <a:chOff x="0" y="758951"/>
            <a:chExt cx="14633575" cy="91440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27090" y="691972"/>
            <a:ext cx="4142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145" dirty="0"/>
              <a:t> </a:t>
            </a:r>
            <a:r>
              <a:rPr spc="-25" dirty="0"/>
              <a:t>Introduction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641" y="1863089"/>
            <a:ext cx="13312775" cy="685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Food Delivery App is a application designed </a:t>
            </a:r>
            <a:r>
              <a:rPr sz="3200" spc="-15" dirty="0">
                <a:latin typeface="Times New Roman"/>
                <a:cs typeface="Times New Roman"/>
              </a:rPr>
              <a:t>primarily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use in the </a:t>
            </a:r>
            <a:r>
              <a:rPr sz="3200" dirty="0">
                <a:latin typeface="Times New Roman"/>
                <a:cs typeface="Times New Roman"/>
              </a:rPr>
              <a:t>food  </a:t>
            </a:r>
            <a:r>
              <a:rPr sz="3200" spc="-5" dirty="0">
                <a:latin typeface="Times New Roman"/>
                <a:cs typeface="Times New Roman"/>
              </a:rPr>
              <a:t>delivery </a:t>
            </a:r>
            <a:r>
              <a:rPr sz="3200" spc="-30" dirty="0">
                <a:latin typeface="Times New Roman"/>
                <a:cs typeface="Times New Roman"/>
              </a:rPr>
              <a:t>industry. </a:t>
            </a:r>
            <a:r>
              <a:rPr sz="3200" spc="-5" dirty="0">
                <a:latin typeface="Times New Roman"/>
                <a:cs typeface="Times New Roman"/>
              </a:rPr>
              <a:t>This application will allow restaurants, hotel, </a:t>
            </a:r>
            <a:r>
              <a:rPr sz="3200" dirty="0">
                <a:latin typeface="Times New Roman"/>
                <a:cs typeface="Times New Roman"/>
              </a:rPr>
              <a:t>cafe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street  vendors to increase scope of business by reducing the labor cost involved.  Application presents an interactive and </a:t>
            </a:r>
            <a:r>
              <a:rPr sz="3200" dirty="0">
                <a:latin typeface="Times New Roman"/>
                <a:cs typeface="Times New Roman"/>
              </a:rPr>
              <a:t>up-to-date </a:t>
            </a:r>
            <a:r>
              <a:rPr sz="3200" spc="-20" dirty="0">
                <a:latin typeface="Times New Roman"/>
                <a:cs typeface="Times New Roman"/>
              </a:rPr>
              <a:t>menu </a:t>
            </a:r>
            <a:r>
              <a:rPr sz="3200" spc="-5" dirty="0">
                <a:latin typeface="Times New Roman"/>
                <a:cs typeface="Times New Roman"/>
              </a:rPr>
              <a:t>with all </a:t>
            </a:r>
            <a:r>
              <a:rPr sz="3200" dirty="0">
                <a:latin typeface="Times New Roman"/>
                <a:cs typeface="Times New Roman"/>
              </a:rPr>
              <a:t>options  </a:t>
            </a:r>
            <a:r>
              <a:rPr sz="3200" spc="-5" dirty="0">
                <a:latin typeface="Times New Roman"/>
                <a:cs typeface="Times New Roman"/>
              </a:rPr>
              <a:t>available in an easy to use </a:t>
            </a:r>
            <a:r>
              <a:rPr sz="3200" spc="-40" dirty="0">
                <a:latin typeface="Times New Roman"/>
                <a:cs typeface="Times New Roman"/>
              </a:rPr>
              <a:t>manner. </a:t>
            </a: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5" dirty="0">
                <a:latin typeface="Times New Roman"/>
                <a:cs typeface="Times New Roman"/>
              </a:rPr>
              <a:t>sign-up </a:t>
            </a:r>
            <a:r>
              <a:rPr sz="3200" spc="-5" dirty="0">
                <a:latin typeface="Times New Roman"/>
                <a:cs typeface="Times New Roman"/>
              </a:rPr>
              <a:t>and sign-in in the  app while they can use Google </a:t>
            </a:r>
            <a:r>
              <a:rPr sz="3200" dirty="0">
                <a:latin typeface="Times New Roman"/>
                <a:cs typeface="Times New Roman"/>
              </a:rPr>
              <a:t>sign-in </a:t>
            </a:r>
            <a:r>
              <a:rPr sz="3200" spc="-5" dirty="0">
                <a:latin typeface="Times New Roman"/>
                <a:cs typeface="Times New Roman"/>
              </a:rPr>
              <a:t>to use the app. </a:t>
            </a: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choose  </a:t>
            </a:r>
            <a:r>
              <a:rPr sz="3200" spc="-5" dirty="0">
                <a:latin typeface="Times New Roman"/>
                <a:cs typeface="Times New Roman"/>
              </a:rPr>
              <a:t>one or </a:t>
            </a:r>
            <a:r>
              <a:rPr sz="3200" spc="-25" dirty="0">
                <a:latin typeface="Times New Roman"/>
                <a:cs typeface="Times New Roman"/>
              </a:rPr>
              <a:t>more </a:t>
            </a:r>
            <a:r>
              <a:rPr sz="3200" spc="-5" dirty="0">
                <a:latin typeface="Times New Roman"/>
                <a:cs typeface="Times New Roman"/>
              </a:rPr>
              <a:t>orders from the desired restaurants. If </a:t>
            </a:r>
            <a:r>
              <a:rPr sz="3200" spc="-10" dirty="0">
                <a:latin typeface="Times New Roman"/>
                <a:cs typeface="Times New Roman"/>
              </a:rPr>
              <a:t>Customer </a:t>
            </a:r>
            <a:r>
              <a:rPr sz="3200" spc="-5" dirty="0">
                <a:latin typeface="Times New Roman"/>
                <a:cs typeface="Times New Roman"/>
              </a:rPr>
              <a:t>wants to </a:t>
            </a:r>
            <a:r>
              <a:rPr sz="3200" spc="-20" dirty="0">
                <a:latin typeface="Times New Roman"/>
                <a:cs typeface="Times New Roman"/>
              </a:rPr>
              <a:t>remove  </a:t>
            </a:r>
            <a:r>
              <a:rPr sz="3200" spc="-5" dirty="0">
                <a:latin typeface="Times New Roman"/>
                <a:cs typeface="Times New Roman"/>
              </a:rPr>
              <a:t>one of the order then there is a drag and drop option which will help </a:t>
            </a:r>
            <a:r>
              <a:rPr sz="3200" spc="-10" dirty="0">
                <a:latin typeface="Times New Roman"/>
                <a:cs typeface="Times New Roman"/>
              </a:rPr>
              <a:t>customers 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20" dirty="0">
                <a:latin typeface="Times New Roman"/>
                <a:cs typeface="Times New Roman"/>
              </a:rPr>
              <a:t>remove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35" dirty="0">
                <a:latin typeface="Times New Roman"/>
                <a:cs typeface="Times New Roman"/>
              </a:rPr>
              <a:t>order. </a:t>
            </a:r>
            <a:r>
              <a:rPr sz="3200" spc="-5" dirty="0">
                <a:latin typeface="Times New Roman"/>
                <a:cs typeface="Times New Roman"/>
              </a:rPr>
              <a:t>After ordering </a:t>
            </a:r>
            <a:r>
              <a:rPr sz="3200" spc="-15" dirty="0">
                <a:latin typeface="Times New Roman"/>
                <a:cs typeface="Times New Roman"/>
              </a:rPr>
              <a:t>customer </a:t>
            </a:r>
            <a:r>
              <a:rPr sz="3200" spc="-5" dirty="0">
                <a:latin typeface="Times New Roman"/>
                <a:cs typeface="Times New Roman"/>
              </a:rPr>
              <a:t>will land to cart option and then  to the checkout where they can pay via Cash </a:t>
            </a:r>
            <a:r>
              <a:rPr sz="3200" spc="-1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Delivery or Credit Card/Debit  Card. After Successful </a:t>
            </a:r>
            <a:r>
              <a:rPr sz="3200" spc="-10" dirty="0">
                <a:latin typeface="Times New Roman"/>
                <a:cs typeface="Times New Roman"/>
              </a:rPr>
              <a:t>Order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can see the </a:t>
            </a:r>
            <a:r>
              <a:rPr sz="3200" spc="-10" dirty="0">
                <a:latin typeface="Times New Roman"/>
                <a:cs typeface="Times New Roman"/>
              </a:rPr>
              <a:t>Map </a:t>
            </a:r>
            <a:r>
              <a:rPr sz="3200" spc="-5" dirty="0">
                <a:latin typeface="Times New Roman"/>
                <a:cs typeface="Times New Roman"/>
              </a:rPr>
              <a:t>where they can  track the order and can see the </a:t>
            </a:r>
            <a:r>
              <a:rPr sz="3200" spc="-2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of the orders to be delivered. Once the  order is placed it is entered in the database and retrieved in pretty </a:t>
            </a:r>
            <a:r>
              <a:rPr sz="3200" spc="-20" dirty="0">
                <a:latin typeface="Times New Roman"/>
                <a:cs typeface="Times New Roman"/>
              </a:rPr>
              <a:t>much </a:t>
            </a:r>
            <a:r>
              <a:rPr sz="3200" spc="-5" dirty="0">
                <a:latin typeface="Times New Roman"/>
                <a:cs typeface="Times New Roman"/>
              </a:rPr>
              <a:t>real  </a:t>
            </a:r>
            <a:r>
              <a:rPr sz="3200" spc="-20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054328" y="3026663"/>
            <a:ext cx="4459605" cy="4615180"/>
            <a:chOff x="14054328" y="3026663"/>
            <a:chExt cx="4459605" cy="4615180"/>
          </a:xfrm>
        </p:grpSpPr>
        <p:sp>
          <p:nvSpPr>
            <p:cNvPr id="11" name="object 11"/>
            <p:cNvSpPr/>
            <p:nvPr/>
          </p:nvSpPr>
          <p:spPr>
            <a:xfrm>
              <a:off x="14087856" y="3060191"/>
              <a:ext cx="487426" cy="48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68044" y="3040379"/>
              <a:ext cx="4432300" cy="4587240"/>
            </a:xfrm>
            <a:custGeom>
              <a:avLst/>
              <a:gdLst/>
              <a:ahLst/>
              <a:cxnLst/>
              <a:rect l="l" t="t" r="r" b="b"/>
              <a:pathLst>
                <a:path w="4432300" h="4587240">
                  <a:moveTo>
                    <a:pt x="0" y="0"/>
                  </a:moveTo>
                  <a:lnTo>
                    <a:pt x="4431792" y="0"/>
                  </a:lnTo>
                </a:path>
                <a:path w="4432300" h="4587240">
                  <a:moveTo>
                    <a:pt x="0" y="0"/>
                  </a:moveTo>
                  <a:lnTo>
                    <a:pt x="0" y="4587240"/>
                  </a:lnTo>
                </a:path>
                <a:path w="4432300" h="4587240">
                  <a:moveTo>
                    <a:pt x="0" y="4587240"/>
                  </a:moveTo>
                  <a:lnTo>
                    <a:pt x="4431792" y="4587240"/>
                  </a:lnTo>
                </a:path>
                <a:path w="4432300" h="4587240">
                  <a:moveTo>
                    <a:pt x="4431792" y="4587240"/>
                  </a:moveTo>
                  <a:lnTo>
                    <a:pt x="44317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66520" y="3038855"/>
              <a:ext cx="4434840" cy="4590415"/>
            </a:xfrm>
            <a:custGeom>
              <a:avLst/>
              <a:gdLst/>
              <a:ahLst/>
              <a:cxnLst/>
              <a:rect l="l" t="t" r="r" b="b"/>
              <a:pathLst>
                <a:path w="4434840" h="4590415">
                  <a:moveTo>
                    <a:pt x="0" y="4590288"/>
                  </a:moveTo>
                  <a:lnTo>
                    <a:pt x="4434840" y="4590288"/>
                  </a:lnTo>
                  <a:lnTo>
                    <a:pt x="4434840" y="0"/>
                  </a:lnTo>
                  <a:lnTo>
                    <a:pt x="0" y="0"/>
                  </a:lnTo>
                  <a:lnTo>
                    <a:pt x="0" y="459028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914400"/>
            <a:chOff x="0" y="758951"/>
            <a:chExt cx="14633575" cy="91440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27090" y="691972"/>
            <a:ext cx="4142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145" dirty="0"/>
              <a:t> </a:t>
            </a:r>
            <a:r>
              <a:rPr spc="-25" dirty="0"/>
              <a:t>Introduction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641" y="1863089"/>
            <a:ext cx="1742948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This Application will allow Restaurants to register and login and add the details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their restaurants like  restaurant </a:t>
            </a:r>
            <a:r>
              <a:rPr sz="3200" spc="-15" dirty="0">
                <a:latin typeface="Times New Roman"/>
                <a:cs typeface="Times New Roman"/>
              </a:rPr>
              <a:t>name, </a:t>
            </a:r>
            <a:r>
              <a:rPr sz="3200" spc="-5" dirty="0">
                <a:latin typeface="Times New Roman"/>
                <a:cs typeface="Times New Roman"/>
              </a:rPr>
              <a:t>restaurant </a:t>
            </a:r>
            <a:r>
              <a:rPr sz="3200" spc="-15" dirty="0">
                <a:latin typeface="Times New Roman"/>
                <a:cs typeface="Times New Roman"/>
              </a:rPr>
              <a:t>image,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15" dirty="0">
                <a:latin typeface="Times New Roman"/>
                <a:cs typeface="Times New Roman"/>
              </a:rPr>
              <a:t>name,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price and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15" dirty="0">
                <a:latin typeface="Times New Roman"/>
                <a:cs typeface="Times New Roman"/>
              </a:rPr>
              <a:t>images </a:t>
            </a:r>
            <a:r>
              <a:rPr sz="3200" spc="-5" dirty="0">
                <a:latin typeface="Times New Roman"/>
                <a:cs typeface="Times New Roman"/>
              </a:rPr>
              <a:t>which will be shown to the  </a:t>
            </a:r>
            <a:r>
              <a:rPr sz="3200" spc="-10" dirty="0">
                <a:latin typeface="Times New Roman"/>
                <a:cs typeface="Times New Roman"/>
              </a:rPr>
              <a:t>Customers.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641" y="8204707"/>
            <a:ext cx="1711960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This Application will have </a:t>
            </a:r>
            <a:r>
              <a:rPr sz="3200" spc="-20" dirty="0">
                <a:latin typeface="Times New Roman"/>
                <a:cs typeface="Times New Roman"/>
              </a:rPr>
              <a:t>Admin </a:t>
            </a:r>
            <a:r>
              <a:rPr sz="3200" spc="-5" dirty="0">
                <a:latin typeface="Times New Roman"/>
                <a:cs typeface="Times New Roman"/>
              </a:rPr>
              <a:t>Login </a:t>
            </a:r>
            <a:r>
              <a:rPr sz="3200" spc="-10" dirty="0">
                <a:latin typeface="Times New Roman"/>
                <a:cs typeface="Times New Roman"/>
              </a:rPr>
              <a:t>Where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0" dirty="0">
                <a:latin typeface="Times New Roman"/>
                <a:cs typeface="Times New Roman"/>
              </a:rPr>
              <a:t>admin </a:t>
            </a:r>
            <a:r>
              <a:rPr sz="3200" spc="-5" dirty="0">
                <a:latin typeface="Times New Roman"/>
                <a:cs typeface="Times New Roman"/>
              </a:rPr>
              <a:t>can operate whole app and all the details of  </a:t>
            </a: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and restaurants. </a:t>
            </a:r>
            <a:r>
              <a:rPr sz="3200" spc="-15" dirty="0">
                <a:latin typeface="Times New Roman"/>
                <a:cs typeface="Times New Roman"/>
              </a:rPr>
              <a:t>Admin </a:t>
            </a:r>
            <a:r>
              <a:rPr sz="3200" spc="-5" dirty="0">
                <a:latin typeface="Times New Roman"/>
                <a:cs typeface="Times New Roman"/>
              </a:rPr>
              <a:t>can Update, Add and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Delete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20640" y="3102863"/>
            <a:ext cx="8807450" cy="5006340"/>
            <a:chOff x="5120640" y="3102863"/>
            <a:chExt cx="8807450" cy="5006340"/>
          </a:xfrm>
        </p:grpSpPr>
        <p:sp>
          <p:nvSpPr>
            <p:cNvPr id="12" name="object 12"/>
            <p:cNvSpPr/>
            <p:nvPr/>
          </p:nvSpPr>
          <p:spPr>
            <a:xfrm>
              <a:off x="5120640" y="3102863"/>
              <a:ext cx="8806942" cy="50060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8072" y="3130295"/>
              <a:ext cx="8702040" cy="4901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1216660"/>
            <a:chOff x="0" y="758951"/>
            <a:chExt cx="14633575" cy="121666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1216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27646" y="662431"/>
            <a:ext cx="1969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  <a:r>
              <a:rPr spc="-114" dirty="0"/>
              <a:t> </a:t>
            </a:r>
            <a:r>
              <a:rPr spc="-20" dirty="0"/>
              <a:t>Goal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4441" y="1995880"/>
            <a:ext cx="11547475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Mobile applications can be one of the best </a:t>
            </a:r>
            <a:r>
              <a:rPr sz="3200" spc="-10" dirty="0">
                <a:latin typeface="Times New Roman"/>
                <a:cs typeface="Times New Roman"/>
              </a:rPr>
              <a:t>ways </a:t>
            </a:r>
            <a:r>
              <a:rPr sz="3200" spc="-5" dirty="0">
                <a:latin typeface="Times New Roman"/>
                <a:cs typeface="Times New Roman"/>
              </a:rPr>
              <a:t>to keep </a:t>
            </a:r>
            <a:r>
              <a:rPr sz="3200" spc="-10" dirty="0">
                <a:latin typeface="Times New Roman"/>
                <a:cs typeface="Times New Roman"/>
              </a:rPr>
              <a:t>consumers  </a:t>
            </a:r>
            <a:r>
              <a:rPr sz="3200" spc="-5" dirty="0">
                <a:latin typeface="Times New Roman"/>
                <a:cs typeface="Times New Roman"/>
              </a:rPr>
              <a:t>engaged with a brand as they are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move. </a:t>
            </a:r>
            <a:r>
              <a:rPr sz="3200" spc="-40" dirty="0">
                <a:latin typeface="Times New Roman"/>
                <a:cs typeface="Times New Roman"/>
              </a:rPr>
              <a:t>With </a:t>
            </a:r>
            <a:r>
              <a:rPr sz="3200" spc="-5" dirty="0">
                <a:latin typeface="Times New Roman"/>
                <a:cs typeface="Times New Roman"/>
              </a:rPr>
              <a:t>the increase in  </a:t>
            </a:r>
            <a:r>
              <a:rPr sz="3200" spc="-15" dirty="0">
                <a:latin typeface="Times New Roman"/>
                <a:cs typeface="Times New Roman"/>
              </a:rPr>
              <a:t>demand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20" dirty="0">
                <a:latin typeface="Times New Roman"/>
                <a:cs typeface="Times New Roman"/>
              </a:rPr>
              <a:t>smart </a:t>
            </a:r>
            <a:r>
              <a:rPr sz="3200" dirty="0">
                <a:latin typeface="Times New Roman"/>
                <a:cs typeface="Times New Roman"/>
              </a:rPr>
              <a:t>phones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10" dirty="0">
                <a:latin typeface="Times New Roman"/>
                <a:cs typeface="Times New Roman"/>
              </a:rPr>
              <a:t>efficiency </a:t>
            </a:r>
            <a:r>
              <a:rPr sz="3200" spc="5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wireless networks the  </a:t>
            </a:r>
            <a:r>
              <a:rPr sz="3200" spc="-15" dirty="0">
                <a:latin typeface="Times New Roman"/>
                <a:cs typeface="Times New Roman"/>
              </a:rPr>
              <a:t>demand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applications has increased </a:t>
            </a:r>
            <a:r>
              <a:rPr sz="3200" spc="-25" dirty="0">
                <a:latin typeface="Times New Roman"/>
                <a:cs typeface="Times New Roman"/>
              </a:rPr>
              <a:t>incredibly. </a:t>
            </a:r>
            <a:r>
              <a:rPr sz="3200" spc="-5" dirty="0">
                <a:latin typeface="Times New Roman"/>
                <a:cs typeface="Times New Roman"/>
              </a:rPr>
              <a:t>Android is 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spc="-20" dirty="0">
                <a:latin typeface="Times New Roman"/>
                <a:cs typeface="Times New Roman"/>
              </a:rPr>
              <a:t>most </a:t>
            </a:r>
            <a:r>
              <a:rPr sz="3200" dirty="0">
                <a:latin typeface="Times New Roman"/>
                <a:cs typeface="Times New Roman"/>
              </a:rPr>
              <a:t>popular </a:t>
            </a:r>
            <a:r>
              <a:rPr sz="3200" spc="-5" dirty="0">
                <a:latin typeface="Times New Roman"/>
                <a:cs typeface="Times New Roman"/>
              </a:rPr>
              <a:t>open source </a:t>
            </a:r>
            <a:r>
              <a:rPr sz="3200" spc="-10" dirty="0">
                <a:latin typeface="Times New Roman"/>
                <a:cs typeface="Times New Roman"/>
              </a:rPr>
              <a:t>platforms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10" dirty="0">
                <a:latin typeface="Times New Roman"/>
                <a:cs typeface="Times New Roman"/>
              </a:rPr>
              <a:t>offers </a:t>
            </a:r>
            <a:r>
              <a:rPr sz="3200" spc="-5" dirty="0">
                <a:latin typeface="Times New Roman"/>
                <a:cs typeface="Times New Roman"/>
              </a:rPr>
              <a:t>the  developers </a:t>
            </a:r>
            <a:r>
              <a:rPr sz="3200" dirty="0">
                <a:latin typeface="Times New Roman"/>
                <a:cs typeface="Times New Roman"/>
              </a:rPr>
              <a:t>full </a:t>
            </a:r>
            <a:r>
              <a:rPr sz="3200" spc="-10" dirty="0">
                <a:latin typeface="Times New Roman"/>
                <a:cs typeface="Times New Roman"/>
              </a:rPr>
              <a:t>access </a:t>
            </a:r>
            <a:r>
              <a:rPr sz="3200" spc="-5" dirty="0">
                <a:latin typeface="Times New Roman"/>
                <a:cs typeface="Times New Roman"/>
              </a:rPr>
              <a:t>to the </a:t>
            </a:r>
            <a:r>
              <a:rPr sz="3200" spc="-10" dirty="0">
                <a:latin typeface="Times New Roman"/>
                <a:cs typeface="Times New Roman"/>
              </a:rPr>
              <a:t>framework </a:t>
            </a:r>
            <a:r>
              <a:rPr sz="3200" spc="-5" dirty="0">
                <a:latin typeface="Times New Roman"/>
                <a:cs typeface="Times New Roman"/>
              </a:rPr>
              <a:t>API's so as to build  innovative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applications.</a:t>
            </a:r>
            <a:endParaRPr sz="3200">
              <a:latin typeface="Times New Roman"/>
              <a:cs typeface="Times New Roman"/>
            </a:endParaRPr>
          </a:p>
          <a:p>
            <a:pPr marL="469900" marR="195580" indent="-4572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5" dirty="0">
                <a:latin typeface="Times New Roman"/>
                <a:cs typeface="Times New Roman"/>
              </a:rPr>
              <a:t>main </a:t>
            </a:r>
            <a:r>
              <a:rPr sz="3200" spc="-5" dirty="0">
                <a:latin typeface="Times New Roman"/>
                <a:cs typeface="Times New Roman"/>
              </a:rPr>
              <a:t>aim of this project is to build an Android application that  helps the users to order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5" dirty="0">
                <a:latin typeface="Times New Roman"/>
                <a:cs typeface="Times New Roman"/>
              </a:rPr>
              <a:t>from the specified restaurants and  according to the specified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tastes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97968" y="3364991"/>
            <a:ext cx="5946647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2039620"/>
            <a:chOff x="0" y="758951"/>
            <a:chExt cx="14633575" cy="203962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2039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71108" y="660653"/>
            <a:ext cx="3105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  <a:r>
              <a:rPr spc="-180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145767" y="758951"/>
            <a:ext cx="944880" cy="914400"/>
            <a:chOff x="14145767" y="758951"/>
            <a:chExt cx="944880" cy="914400"/>
          </a:xfrm>
        </p:grpSpPr>
        <p:sp>
          <p:nvSpPr>
            <p:cNvPr id="7" name="object 7"/>
            <p:cNvSpPr/>
            <p:nvPr/>
          </p:nvSpPr>
          <p:spPr>
            <a:xfrm>
              <a:off x="14145767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7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0893" y="2168397"/>
            <a:ext cx="16810990" cy="654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0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main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features provided by the Food delivery application are as follows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10" dirty="0">
                <a:latin typeface="Times New Roman"/>
                <a:cs typeface="Times New Roman"/>
              </a:rPr>
              <a:t>Customers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sign-up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sign-in </a:t>
            </a:r>
            <a:r>
              <a:rPr sz="3200" spc="-5" dirty="0">
                <a:latin typeface="Times New Roman"/>
                <a:cs typeface="Times New Roman"/>
              </a:rPr>
              <a:t>and also they can </a:t>
            </a:r>
            <a:r>
              <a:rPr sz="3200" dirty="0">
                <a:latin typeface="Times New Roman"/>
                <a:cs typeface="Times New Roman"/>
              </a:rPr>
              <a:t>sign-in </a:t>
            </a:r>
            <a:r>
              <a:rPr sz="3200" spc="-5" dirty="0">
                <a:latin typeface="Times New Roman"/>
                <a:cs typeface="Times New Roman"/>
              </a:rPr>
              <a:t>via</a:t>
            </a:r>
            <a:r>
              <a:rPr sz="3200" spc="-5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Google.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Restaurant can </a:t>
            </a:r>
            <a:r>
              <a:rPr sz="3200" dirty="0">
                <a:latin typeface="Times New Roman"/>
                <a:cs typeface="Times New Roman"/>
              </a:rPr>
              <a:t>signup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sign-in.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Provides the searching facilities based on various factors. Such as Food </a:t>
            </a:r>
            <a:r>
              <a:rPr sz="3200" spc="-20" dirty="0">
                <a:latin typeface="Times New Roman"/>
                <a:cs typeface="Times New Roman"/>
              </a:rPr>
              <a:t>item, </a:t>
            </a:r>
            <a:r>
              <a:rPr sz="3200" spc="-5" dirty="0">
                <a:latin typeface="Times New Roman"/>
                <a:cs typeface="Times New Roman"/>
              </a:rPr>
              <a:t>Cart, </a:t>
            </a:r>
            <a:r>
              <a:rPr sz="3200" spc="-25" dirty="0">
                <a:latin typeface="Times New Roman"/>
                <a:cs typeface="Times New Roman"/>
              </a:rPr>
              <a:t>Order,</a:t>
            </a:r>
            <a:r>
              <a:rPr sz="3200" spc="-5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Customer.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It also </a:t>
            </a:r>
            <a:r>
              <a:rPr sz="3200" spc="-15" dirty="0">
                <a:latin typeface="Times New Roman"/>
                <a:cs typeface="Times New Roman"/>
              </a:rPr>
              <a:t>manage </a:t>
            </a:r>
            <a:r>
              <a:rPr sz="3200" spc="-5" dirty="0">
                <a:latin typeface="Times New Roman"/>
                <a:cs typeface="Times New Roman"/>
              </a:rPr>
              <a:t>the Delivery details online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Order details, </a:t>
            </a:r>
            <a:r>
              <a:rPr sz="3200" spc="-10" dirty="0">
                <a:latin typeface="Times New Roman"/>
                <a:cs typeface="Times New Roman"/>
              </a:rPr>
              <a:t>Customer </a:t>
            </a:r>
            <a:r>
              <a:rPr sz="3200" spc="-5" dirty="0">
                <a:latin typeface="Times New Roman"/>
                <a:cs typeface="Times New Roman"/>
              </a:rPr>
              <a:t>details,</a:t>
            </a:r>
            <a:r>
              <a:rPr sz="3200" spc="-5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Food </a:t>
            </a:r>
            <a:r>
              <a:rPr sz="3200" spc="-20" dirty="0">
                <a:latin typeface="Times New Roman"/>
                <a:cs typeface="Times New Roman"/>
              </a:rPr>
              <a:t>item.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It tracks all the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30" dirty="0">
                <a:latin typeface="Times New Roman"/>
                <a:cs typeface="Times New Roman"/>
              </a:rPr>
              <a:t>Category, Delivery, </a:t>
            </a:r>
            <a:r>
              <a:rPr sz="3200" spc="-25" dirty="0">
                <a:latin typeface="Times New Roman"/>
                <a:cs typeface="Times New Roman"/>
              </a:rPr>
              <a:t>Order,</a:t>
            </a:r>
            <a:r>
              <a:rPr sz="3200" spc="-3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Manage the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Category.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Shows the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and description of the Food </a:t>
            </a:r>
            <a:r>
              <a:rPr sz="3200" spc="-20" dirty="0">
                <a:latin typeface="Times New Roman"/>
                <a:cs typeface="Times New Roman"/>
              </a:rPr>
              <a:t>item,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Cart.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increase </a:t>
            </a:r>
            <a:r>
              <a:rPr sz="3200" spc="-15" dirty="0">
                <a:latin typeface="Times New Roman"/>
                <a:cs typeface="Times New Roman"/>
              </a:rPr>
              <a:t>efficiency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managing </a:t>
            </a:r>
            <a:r>
              <a:rPr sz="3200" spc="-5" dirty="0">
                <a:latin typeface="Times New Roman"/>
                <a:cs typeface="Times New Roman"/>
              </a:rPr>
              <a:t>the Food </a:t>
            </a:r>
            <a:r>
              <a:rPr sz="3200" spc="-20" dirty="0">
                <a:latin typeface="Times New Roman"/>
                <a:cs typeface="Times New Roman"/>
              </a:rPr>
              <a:t>item,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Category.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It deals with </a:t>
            </a:r>
            <a:r>
              <a:rPr sz="3200" spc="-10" dirty="0">
                <a:latin typeface="Times New Roman"/>
                <a:cs typeface="Times New Roman"/>
              </a:rPr>
              <a:t>monitoring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and transactions of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Order.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Manage the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of Food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item.</a:t>
            </a:r>
            <a:endParaRPr sz="3200">
              <a:latin typeface="Times New Roman"/>
              <a:cs typeface="Times New Roman"/>
            </a:endParaRPr>
          </a:p>
          <a:p>
            <a:pPr marL="585470" indent="-5734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200" spc="-5" dirty="0">
                <a:latin typeface="Times New Roman"/>
                <a:cs typeface="Times New Roman"/>
              </a:rPr>
              <a:t>Manage the </a:t>
            </a:r>
            <a:r>
              <a:rPr sz="3200" spc="-10" dirty="0">
                <a:latin typeface="Times New Roman"/>
                <a:cs typeface="Times New Roman"/>
              </a:rPr>
              <a:t>information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Order.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14633575" cy="2862580"/>
            <a:chOff x="0" y="758951"/>
            <a:chExt cx="14633575" cy="2862580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14633448" cy="2862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4140"/>
              <a:ext cx="14587855" cy="828675"/>
            </a:xfrm>
            <a:custGeom>
              <a:avLst/>
              <a:gdLst/>
              <a:ahLst/>
              <a:cxnLst/>
              <a:rect l="l" t="t" r="r" b="b"/>
              <a:pathLst>
                <a:path w="14587855" h="828675">
                  <a:moveTo>
                    <a:pt x="14587728" y="0"/>
                  </a:moveTo>
                  <a:lnTo>
                    <a:pt x="0" y="0"/>
                  </a:lnTo>
                  <a:lnTo>
                    <a:pt x="0" y="828598"/>
                  </a:lnTo>
                  <a:lnTo>
                    <a:pt x="14587728" y="828598"/>
                  </a:lnTo>
                  <a:lnTo>
                    <a:pt x="14587728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5908" y="678636"/>
            <a:ext cx="33153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</a:t>
            </a:r>
            <a:r>
              <a:rPr spc="-150" dirty="0"/>
              <a:t> </a:t>
            </a:r>
            <a:r>
              <a:rPr spc="-25" dirty="0"/>
              <a:t>Objective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481816" y="758951"/>
            <a:ext cx="7023100" cy="6830695"/>
            <a:chOff x="11481816" y="758951"/>
            <a:chExt cx="7023100" cy="6830695"/>
          </a:xfrm>
        </p:grpSpPr>
        <p:sp>
          <p:nvSpPr>
            <p:cNvPr id="7" name="object 7"/>
            <p:cNvSpPr/>
            <p:nvPr/>
          </p:nvSpPr>
          <p:spPr>
            <a:xfrm>
              <a:off x="14145768" y="758951"/>
              <a:ext cx="9448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91488" y="774191"/>
              <a:ext cx="853440" cy="828675"/>
            </a:xfrm>
            <a:custGeom>
              <a:avLst/>
              <a:gdLst/>
              <a:ahLst/>
              <a:cxnLst/>
              <a:rect l="l" t="t" r="r" b="b"/>
              <a:pathLst>
                <a:path w="853440" h="828675">
                  <a:moveTo>
                    <a:pt x="426719" y="0"/>
                  </a:moveTo>
                  <a:lnTo>
                    <a:pt x="340740" y="8382"/>
                  </a:lnTo>
                  <a:lnTo>
                    <a:pt x="260603" y="32512"/>
                  </a:lnTo>
                  <a:lnTo>
                    <a:pt x="188086" y="70739"/>
                  </a:lnTo>
                  <a:lnTo>
                    <a:pt x="124967" y="121285"/>
                  </a:lnTo>
                  <a:lnTo>
                    <a:pt x="72898" y="182625"/>
                  </a:lnTo>
                  <a:lnTo>
                    <a:pt x="33527" y="252984"/>
                  </a:lnTo>
                  <a:lnTo>
                    <a:pt x="8635" y="330835"/>
                  </a:lnTo>
                  <a:lnTo>
                    <a:pt x="0" y="414274"/>
                  </a:lnTo>
                  <a:lnTo>
                    <a:pt x="8635" y="497840"/>
                  </a:lnTo>
                  <a:lnTo>
                    <a:pt x="33527" y="575564"/>
                  </a:lnTo>
                  <a:lnTo>
                    <a:pt x="72898" y="645922"/>
                  </a:lnTo>
                  <a:lnTo>
                    <a:pt x="124967" y="707263"/>
                  </a:lnTo>
                  <a:lnTo>
                    <a:pt x="188086" y="757809"/>
                  </a:lnTo>
                  <a:lnTo>
                    <a:pt x="260603" y="796036"/>
                  </a:lnTo>
                  <a:lnTo>
                    <a:pt x="340740" y="820166"/>
                  </a:lnTo>
                  <a:lnTo>
                    <a:pt x="426719" y="828548"/>
                  </a:lnTo>
                  <a:lnTo>
                    <a:pt x="512698" y="820166"/>
                  </a:lnTo>
                  <a:lnTo>
                    <a:pt x="592708" y="796036"/>
                  </a:lnTo>
                  <a:lnTo>
                    <a:pt x="665225" y="757809"/>
                  </a:lnTo>
                  <a:lnTo>
                    <a:pt x="728344" y="707263"/>
                  </a:lnTo>
                  <a:lnTo>
                    <a:pt x="780542" y="645922"/>
                  </a:lnTo>
                  <a:lnTo>
                    <a:pt x="819911" y="575564"/>
                  </a:lnTo>
                  <a:lnTo>
                    <a:pt x="844676" y="497840"/>
                  </a:lnTo>
                  <a:lnTo>
                    <a:pt x="853440" y="414274"/>
                  </a:lnTo>
                  <a:lnTo>
                    <a:pt x="844676" y="330835"/>
                  </a:lnTo>
                  <a:lnTo>
                    <a:pt x="819911" y="252984"/>
                  </a:lnTo>
                  <a:lnTo>
                    <a:pt x="780542" y="182625"/>
                  </a:lnTo>
                  <a:lnTo>
                    <a:pt x="728344" y="121285"/>
                  </a:lnTo>
                  <a:lnTo>
                    <a:pt x="665225" y="70739"/>
                  </a:lnTo>
                  <a:lnTo>
                    <a:pt x="592708" y="32512"/>
                  </a:lnTo>
                  <a:lnTo>
                    <a:pt x="512698" y="8382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1816" y="2907791"/>
              <a:ext cx="7022591" cy="46817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8708" y="2015489"/>
            <a:ext cx="10495280" cy="4414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0" dirty="0">
                <a:latin typeface="Times New Roman"/>
                <a:cs typeface="Times New Roman"/>
              </a:rPr>
              <a:t>main </a:t>
            </a:r>
            <a:r>
              <a:rPr sz="3200" dirty="0">
                <a:latin typeface="Times New Roman"/>
                <a:cs typeface="Times New Roman"/>
              </a:rPr>
              <a:t>objective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Project </a:t>
            </a:r>
            <a:r>
              <a:rPr sz="3200" dirty="0">
                <a:latin typeface="Times New Roman"/>
                <a:cs typeface="Times New Roman"/>
              </a:rPr>
              <a:t>on Online Food </a:t>
            </a:r>
            <a:r>
              <a:rPr sz="3200" spc="-5" dirty="0">
                <a:latin typeface="Times New Roman"/>
                <a:cs typeface="Times New Roman"/>
              </a:rPr>
              <a:t>Delivery  Application is to </a:t>
            </a:r>
            <a:r>
              <a:rPr sz="3200" spc="-15" dirty="0">
                <a:latin typeface="Times New Roman"/>
                <a:cs typeface="Times New Roman"/>
              </a:rPr>
              <a:t>manage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details </a:t>
            </a:r>
            <a:r>
              <a:rPr sz="3200" dirty="0">
                <a:latin typeface="Times New Roman"/>
                <a:cs typeface="Times New Roman"/>
              </a:rPr>
              <a:t>of Food </a:t>
            </a:r>
            <a:r>
              <a:rPr sz="3200" spc="-15" dirty="0">
                <a:latin typeface="Times New Roman"/>
                <a:cs typeface="Times New Roman"/>
              </a:rPr>
              <a:t>item, </a:t>
            </a:r>
            <a:r>
              <a:rPr sz="3200" spc="-30" dirty="0">
                <a:latin typeface="Times New Roman"/>
                <a:cs typeface="Times New Roman"/>
              </a:rPr>
              <a:t>Category,  </a:t>
            </a:r>
            <a:r>
              <a:rPr sz="3200" spc="-5" dirty="0">
                <a:latin typeface="Times New Roman"/>
                <a:cs typeface="Times New Roman"/>
              </a:rPr>
              <a:t>Cart, </a:t>
            </a:r>
            <a:r>
              <a:rPr sz="3200" spc="-25" dirty="0">
                <a:latin typeface="Times New Roman"/>
                <a:cs typeface="Times New Roman"/>
              </a:rPr>
              <a:t>Order, </a:t>
            </a:r>
            <a:r>
              <a:rPr sz="3200" spc="-30" dirty="0">
                <a:latin typeface="Times New Roman"/>
                <a:cs typeface="Times New Roman"/>
              </a:rPr>
              <a:t>Customer.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spc="-15" dirty="0">
                <a:latin typeface="Times New Roman"/>
                <a:cs typeface="Times New Roman"/>
              </a:rPr>
              <a:t>manages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information </a:t>
            </a:r>
            <a:r>
              <a:rPr sz="3200" dirty="0">
                <a:latin typeface="Times New Roman"/>
                <a:cs typeface="Times New Roman"/>
              </a:rPr>
              <a:t>about  Food </a:t>
            </a:r>
            <a:r>
              <a:rPr sz="3200" spc="-15" dirty="0">
                <a:latin typeface="Times New Roman"/>
                <a:cs typeface="Times New Roman"/>
              </a:rPr>
              <a:t>item, </a:t>
            </a:r>
            <a:r>
              <a:rPr sz="3200" spc="-30" dirty="0">
                <a:latin typeface="Times New Roman"/>
                <a:cs typeface="Times New Roman"/>
              </a:rPr>
              <a:t>Delivery, </a:t>
            </a:r>
            <a:r>
              <a:rPr sz="3200" spc="-25" dirty="0">
                <a:latin typeface="Times New Roman"/>
                <a:cs typeface="Times New Roman"/>
              </a:rPr>
              <a:t>Customer, </a:t>
            </a:r>
            <a:r>
              <a:rPr sz="3200" dirty="0">
                <a:latin typeface="Times New Roman"/>
                <a:cs typeface="Times New Roman"/>
              </a:rPr>
              <a:t>Food </a:t>
            </a:r>
            <a:r>
              <a:rPr sz="3200" spc="-15" dirty="0">
                <a:latin typeface="Times New Roman"/>
                <a:cs typeface="Times New Roman"/>
              </a:rPr>
              <a:t>item. </a:t>
            </a:r>
            <a:r>
              <a:rPr sz="3200" spc="-5" dirty="0">
                <a:latin typeface="Times New Roman"/>
                <a:cs typeface="Times New Roman"/>
              </a:rPr>
              <a:t>The project is totally  </a:t>
            </a:r>
            <a:r>
              <a:rPr sz="3200" dirty="0">
                <a:latin typeface="Times New Roman"/>
                <a:cs typeface="Times New Roman"/>
              </a:rPr>
              <a:t>built </a:t>
            </a:r>
            <a:r>
              <a:rPr sz="3200" spc="-5" dirty="0">
                <a:latin typeface="Times New Roman"/>
                <a:cs typeface="Times New Roman"/>
              </a:rPr>
              <a:t>at </a:t>
            </a:r>
            <a:r>
              <a:rPr sz="3200" spc="-30" dirty="0">
                <a:latin typeface="Times New Roman"/>
                <a:cs typeface="Times New Roman"/>
              </a:rPr>
              <a:t>user, </a:t>
            </a:r>
            <a:r>
              <a:rPr sz="3200" spc="-5" dirty="0">
                <a:latin typeface="Times New Roman"/>
                <a:cs typeface="Times New Roman"/>
              </a:rPr>
              <a:t>restaurant and </a:t>
            </a:r>
            <a:r>
              <a:rPr sz="3200" spc="-10" dirty="0">
                <a:latin typeface="Times New Roman"/>
                <a:cs typeface="Times New Roman"/>
              </a:rPr>
              <a:t>administrator </a:t>
            </a:r>
            <a:r>
              <a:rPr sz="3200" spc="-5" dirty="0">
                <a:latin typeface="Times New Roman"/>
                <a:cs typeface="Times New Roman"/>
              </a:rPr>
              <a:t>end and </a:t>
            </a:r>
            <a:r>
              <a:rPr sz="3200" dirty="0">
                <a:latin typeface="Times New Roman"/>
                <a:cs typeface="Times New Roman"/>
              </a:rPr>
              <a:t>thus only the  </a:t>
            </a:r>
            <a:r>
              <a:rPr sz="3200" spc="-5" dirty="0">
                <a:latin typeface="Times New Roman"/>
                <a:cs typeface="Times New Roman"/>
              </a:rPr>
              <a:t>administrator is guaranteed the access.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purpose of the  </a:t>
            </a:r>
            <a:r>
              <a:rPr sz="3200" spc="-5" dirty="0">
                <a:latin typeface="Times New Roman"/>
                <a:cs typeface="Times New Roman"/>
              </a:rPr>
              <a:t>project is to build an </a:t>
            </a:r>
            <a:r>
              <a:rPr sz="3200" dirty="0">
                <a:latin typeface="Times New Roman"/>
                <a:cs typeface="Times New Roman"/>
              </a:rPr>
              <a:t>application </a:t>
            </a:r>
            <a:r>
              <a:rPr sz="3200" spc="-5" dirty="0">
                <a:latin typeface="Times New Roman"/>
                <a:cs typeface="Times New Roman"/>
              </a:rPr>
              <a:t>program to reduce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manual  </a:t>
            </a:r>
            <a:r>
              <a:rPr sz="3200" spc="-5" dirty="0">
                <a:latin typeface="Times New Roman"/>
                <a:cs typeface="Times New Roman"/>
              </a:rPr>
              <a:t>work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managing </a:t>
            </a:r>
            <a:r>
              <a:rPr sz="3200" dirty="0">
                <a:latin typeface="Times New Roman"/>
                <a:cs typeface="Times New Roman"/>
              </a:rPr>
              <a:t>the Food </a:t>
            </a:r>
            <a:r>
              <a:rPr sz="3200" spc="-15" dirty="0">
                <a:latin typeface="Times New Roman"/>
                <a:cs typeface="Times New Roman"/>
              </a:rPr>
              <a:t>item, </a:t>
            </a:r>
            <a:r>
              <a:rPr sz="3200" spc="-30" dirty="0">
                <a:latin typeface="Times New Roman"/>
                <a:cs typeface="Times New Roman"/>
              </a:rPr>
              <a:t>Category, Delivery, </a:t>
            </a:r>
            <a:r>
              <a:rPr sz="3200" spc="-5" dirty="0">
                <a:latin typeface="Times New Roman"/>
                <a:cs typeface="Times New Roman"/>
              </a:rPr>
              <a:t>Cart. It  tracks all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details </a:t>
            </a:r>
            <a:r>
              <a:rPr sz="3200" dirty="0">
                <a:latin typeface="Times New Roman"/>
                <a:cs typeface="Times New Roman"/>
              </a:rPr>
              <a:t>about the </a:t>
            </a:r>
            <a:r>
              <a:rPr sz="3200" spc="-5" dirty="0">
                <a:latin typeface="Times New Roman"/>
                <a:cs typeface="Times New Roman"/>
              </a:rPr>
              <a:t>Cart, </a:t>
            </a:r>
            <a:r>
              <a:rPr sz="3200" spc="-25" dirty="0">
                <a:latin typeface="Times New Roman"/>
                <a:cs typeface="Times New Roman"/>
              </a:rPr>
              <a:t>Order,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Customer.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70"/>
              </a:lnSpc>
            </a:pPr>
            <a:r>
              <a:rPr spc="-10" dirty="0"/>
              <a:t>Food </a:t>
            </a:r>
            <a:r>
              <a:rPr spc="-25" dirty="0"/>
              <a:t>Delivery</a:t>
            </a:r>
            <a:r>
              <a:rPr spc="-560" dirty="0"/>
              <a:t> </a:t>
            </a:r>
            <a:r>
              <a:rPr spc="-30" dirty="0"/>
              <a:t>Application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/>
              <a:t>Feb -</a:t>
            </a:r>
            <a:r>
              <a:rPr spc="-110" dirty="0"/>
              <a:t> </a:t>
            </a:r>
            <a:r>
              <a:rPr spc="1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5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1871</Words>
  <Application>Microsoft Office PowerPoint</Application>
  <PresentationFormat>Custom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Carlito</vt:lpstr>
      <vt:lpstr>Times New Roman</vt:lpstr>
      <vt:lpstr>Wingdings</vt:lpstr>
      <vt:lpstr>Office Theme</vt:lpstr>
      <vt:lpstr>Vidush Somany Institute Of Technology &amp; Research</vt:lpstr>
      <vt:lpstr>Content</vt:lpstr>
      <vt:lpstr>1. Acknowledgement</vt:lpstr>
      <vt:lpstr>2. Abstract</vt:lpstr>
      <vt:lpstr>3. Introduction</vt:lpstr>
      <vt:lpstr>3. Introduction</vt:lpstr>
      <vt:lpstr>4. Goal</vt:lpstr>
      <vt:lpstr>5. Features</vt:lpstr>
      <vt:lpstr>6. Objective</vt:lpstr>
      <vt:lpstr>7. Methodology</vt:lpstr>
      <vt:lpstr>8. Tools and technologies</vt:lpstr>
      <vt:lpstr>9. Applications</vt:lpstr>
      <vt:lpstr>10. Conclusion</vt:lpstr>
      <vt:lpstr>11. Future work</vt:lpstr>
      <vt:lpstr>12. 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Vidush Somany Institute Of Technology &amp; Research</dc:title>
  <cp:lastModifiedBy>Yash Zinzuwadia</cp:lastModifiedBy>
  <cp:revision>2</cp:revision>
  <dcterms:created xsi:type="dcterms:W3CDTF">2023-03-03T06:42:04Z</dcterms:created>
  <dcterms:modified xsi:type="dcterms:W3CDTF">2023-03-19T10:42:23Z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2023-03-03T00:00:00Z</vt:filetime>
  </property>
</Properties>
</file>