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9"/>
  </p:notesMasterIdLst>
  <p:sldIdLst>
    <p:sldId id="262" r:id="rId2"/>
    <p:sldId id="263" r:id="rId3"/>
    <p:sldId id="265" r:id="rId4"/>
    <p:sldId id="266" r:id="rId5"/>
    <p:sldId id="271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unny" initials="Ls" lastIdx="2" clrIdx="0">
    <p:extLst>
      <p:ext uri="{19B8F6BF-5375-455C-9EA6-DF929625EA0E}">
        <p15:presenceInfo xmlns:p15="http://schemas.microsoft.com/office/powerpoint/2012/main" userId="73675af90c35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FC"/>
    <a:srgbClr val="E7FC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7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91072-4BF5-4845-981F-96DB9B8EF86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B8877-4FE8-4B3F-9019-FF95C417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3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5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8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6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3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3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5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3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7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8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3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93FF-C945-4B51-81BC-7730D40B41B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4AF6-A9E7-46C9-BE1E-803BE9BCB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378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373D7F-5276-476E-912D-D0F0AD5F9526}"/>
              </a:ext>
            </a:extLst>
          </p:cNvPr>
          <p:cNvSpPr txBox="1"/>
          <p:nvPr/>
        </p:nvSpPr>
        <p:spPr>
          <a:xfrm>
            <a:off x="6095999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0" i="0" dirty="0">
                <a:effectLst/>
                <a:latin typeface="Apple SD Gothic Neo"/>
              </a:rPr>
              <a:t>자바기반 빅데이터 플랫폼 구축 전문가 과정</a:t>
            </a:r>
            <a:endParaRPr lang="en-US" altLang="ko-KR" b="0" i="0" dirty="0">
              <a:effectLst/>
              <a:latin typeface="Apple SD Gothic Neo"/>
            </a:endParaRPr>
          </a:p>
          <a:p>
            <a:pPr algn="r"/>
            <a:r>
              <a:rPr lang="ko-KR" altLang="en-US" b="0" i="0" dirty="0">
                <a:effectLst/>
                <a:latin typeface="Apple SD Gothic Neo"/>
              </a:rPr>
              <a:t>미니 프로젝트</a:t>
            </a:r>
            <a:r>
              <a:rPr lang="en-US" altLang="ko-KR" b="0" i="0" dirty="0">
                <a:effectLst/>
                <a:latin typeface="Apple SD Gothic Neo"/>
              </a:rPr>
              <a:t>(Vol </a:t>
            </a:r>
            <a:r>
              <a:rPr lang="en-US" altLang="ko-KR" dirty="0">
                <a:latin typeface="Apple SD Gothic Neo"/>
              </a:rPr>
              <a:t>3</a:t>
            </a:r>
            <a:r>
              <a:rPr lang="en-US" altLang="ko-KR" b="0" i="0" dirty="0">
                <a:effectLst/>
                <a:latin typeface="Apple SD Gothic Neo"/>
              </a:rPr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CFAD7-F592-443B-8133-7F3129C2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90" y="2102482"/>
            <a:ext cx="6210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7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0D9D5EE-84CF-4E9A-BC23-1E9267CCBB0F}"/>
              </a:ext>
            </a:extLst>
          </p:cNvPr>
          <p:cNvSpPr/>
          <p:nvPr/>
        </p:nvSpPr>
        <p:spPr>
          <a:xfrm>
            <a:off x="847926" y="963038"/>
            <a:ext cx="10496145" cy="5165388"/>
          </a:xfrm>
          <a:prstGeom prst="roundRect">
            <a:avLst>
              <a:gd name="adj" fmla="val 95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CFAD7-F592-443B-8133-7F3129C25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0" b="34308"/>
          <a:stretch/>
        </p:blipFill>
        <p:spPr>
          <a:xfrm>
            <a:off x="87549" y="0"/>
            <a:ext cx="2972206" cy="646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B4BE2-4C11-48FC-AB38-6070D06F24F5}"/>
              </a:ext>
            </a:extLst>
          </p:cNvPr>
          <p:cNvSpPr txBox="1"/>
          <p:nvPr/>
        </p:nvSpPr>
        <p:spPr>
          <a:xfrm>
            <a:off x="1010170" y="1351508"/>
            <a:ext cx="101716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프로그램 개요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- </a:t>
            </a:r>
            <a:r>
              <a:rPr lang="ko-KR" altLang="en-US" dirty="0">
                <a:solidFill>
                  <a:schemeClr val="bg1"/>
                </a:solidFill>
              </a:rPr>
              <a:t>영화를 검색하고 그에 따른 리뷰를 작성할 수 있는 웹사이트 구현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주요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회원기능 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     -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로그아웃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회원가입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회원정보수정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네이버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카카오로 로그인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   2. </a:t>
            </a:r>
            <a:r>
              <a:rPr lang="ko-KR" altLang="en-US" b="1" dirty="0">
                <a:solidFill>
                  <a:schemeClr val="bg1"/>
                </a:solidFill>
              </a:rPr>
              <a:t>영화검색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     - </a:t>
            </a:r>
            <a:r>
              <a:rPr lang="ko-KR" altLang="en-US" b="1" dirty="0" err="1">
                <a:solidFill>
                  <a:schemeClr val="bg1"/>
                </a:solidFill>
              </a:rPr>
              <a:t>메인페이지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선호장르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추천순위</a:t>
            </a:r>
            <a:r>
              <a:rPr lang="en-US" altLang="ko-KR" b="1" dirty="0">
                <a:solidFill>
                  <a:schemeClr val="bg1"/>
                </a:solidFill>
              </a:rPr>
              <a:t>), </a:t>
            </a:r>
            <a:r>
              <a:rPr lang="ko-KR" altLang="en-US" b="1" dirty="0">
                <a:solidFill>
                  <a:schemeClr val="bg1"/>
                </a:solidFill>
              </a:rPr>
              <a:t>제목으로 영화 검색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   3. </a:t>
            </a:r>
            <a:r>
              <a:rPr lang="ko-KR" altLang="en-US" b="1" dirty="0">
                <a:solidFill>
                  <a:schemeClr val="bg1"/>
                </a:solidFill>
              </a:rPr>
              <a:t>리뷰 작성 및 조회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     - </a:t>
            </a:r>
            <a:r>
              <a:rPr lang="ko-KR" altLang="en-US" b="1" dirty="0">
                <a:solidFill>
                  <a:schemeClr val="bg1"/>
                </a:solidFill>
              </a:rPr>
              <a:t>회원 로그인 후 리뷰 및 </a:t>
            </a:r>
            <a:r>
              <a:rPr lang="ko-KR" altLang="en-US" b="1" dirty="0" err="1">
                <a:solidFill>
                  <a:schemeClr val="bg1"/>
                </a:solidFill>
              </a:rPr>
              <a:t>별점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좋아요 데이터 삽입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영화 별 작성된 리뷰 보기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마이페이지 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     -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개인정보 수정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프로필 사진 변경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비밀번호 변경 등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내가 작성한 리뷰 보기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5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0D9D5EE-84CF-4E9A-BC23-1E9267CCBB0F}"/>
              </a:ext>
            </a:extLst>
          </p:cNvPr>
          <p:cNvSpPr/>
          <p:nvPr/>
        </p:nvSpPr>
        <p:spPr>
          <a:xfrm>
            <a:off x="847926" y="963038"/>
            <a:ext cx="10496145" cy="5165388"/>
          </a:xfrm>
          <a:prstGeom prst="roundRect">
            <a:avLst>
              <a:gd name="adj" fmla="val 95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CFAD7-F592-443B-8133-7F3129C25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0" b="34308"/>
          <a:stretch/>
        </p:blipFill>
        <p:spPr>
          <a:xfrm>
            <a:off x="87549" y="0"/>
            <a:ext cx="2972206" cy="646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B4BE2-4C11-48FC-AB38-6070D06F24F5}"/>
              </a:ext>
            </a:extLst>
          </p:cNvPr>
          <p:cNvSpPr txBox="1"/>
          <p:nvPr/>
        </p:nvSpPr>
        <p:spPr>
          <a:xfrm>
            <a:off x="1010168" y="1073168"/>
            <a:ext cx="1017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DATABASE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BFB4F-301C-499E-A813-23E4BDD69EF4}"/>
              </a:ext>
            </a:extLst>
          </p:cNvPr>
          <p:cNvSpPr txBox="1"/>
          <p:nvPr/>
        </p:nvSpPr>
        <p:spPr>
          <a:xfrm>
            <a:off x="2020341" y="4663148"/>
            <a:ext cx="84962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MEMBER(</a:t>
            </a:r>
            <a:r>
              <a:rPr lang="ko-KR" altLang="en-US" dirty="0">
                <a:solidFill>
                  <a:schemeClr val="bg1"/>
                </a:solidFill>
              </a:rPr>
              <a:t>회원정보</a:t>
            </a:r>
            <a:r>
              <a:rPr lang="en-US" altLang="ko-KR" dirty="0">
                <a:solidFill>
                  <a:schemeClr val="bg1"/>
                </a:solidFill>
              </a:rPr>
              <a:t>), REVIEW(</a:t>
            </a:r>
            <a:r>
              <a:rPr lang="ko-KR" altLang="en-US" dirty="0">
                <a:solidFill>
                  <a:schemeClr val="bg1"/>
                </a:solidFill>
              </a:rPr>
              <a:t>리뷰정보</a:t>
            </a:r>
            <a:r>
              <a:rPr lang="en-US" altLang="ko-KR" dirty="0">
                <a:solidFill>
                  <a:schemeClr val="bg1"/>
                </a:solidFill>
              </a:rPr>
              <a:t>), MOVIE(</a:t>
            </a:r>
            <a:r>
              <a:rPr lang="ko-KR" altLang="en-US" dirty="0">
                <a:solidFill>
                  <a:schemeClr val="bg1"/>
                </a:solidFill>
              </a:rPr>
              <a:t>영화정보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세 개의 테이블로 구성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회원정보 테이블의 </a:t>
            </a:r>
            <a:r>
              <a:rPr lang="en-US" altLang="ko-KR" dirty="0">
                <a:solidFill>
                  <a:schemeClr val="bg1"/>
                </a:solidFill>
              </a:rPr>
              <a:t>M_NICK(</a:t>
            </a:r>
            <a:r>
              <a:rPr lang="ko-KR" altLang="en-US" dirty="0">
                <a:solidFill>
                  <a:schemeClr val="bg1"/>
                </a:solidFill>
              </a:rPr>
              <a:t>닉네임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리뷰정보와</a:t>
            </a:r>
            <a:r>
              <a:rPr lang="en-US" altLang="ko-KR" dirty="0">
                <a:solidFill>
                  <a:schemeClr val="bg1"/>
                </a:solidFill>
              </a:rPr>
              <a:t> 1:M </a:t>
            </a:r>
            <a:r>
              <a:rPr lang="ko-KR" altLang="en-US" dirty="0">
                <a:solidFill>
                  <a:schemeClr val="bg1"/>
                </a:solidFill>
              </a:rPr>
              <a:t>관계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   </a:t>
            </a:r>
            <a:r>
              <a:rPr lang="ko-KR" altLang="en-US" dirty="0">
                <a:solidFill>
                  <a:schemeClr val="bg1"/>
                </a:solidFill>
              </a:rPr>
              <a:t>영화정보 테이블의 </a:t>
            </a:r>
            <a:r>
              <a:rPr lang="en-US" altLang="ko-KR" dirty="0">
                <a:solidFill>
                  <a:schemeClr val="bg1"/>
                </a:solidFill>
              </a:rPr>
              <a:t>MV_ID(</a:t>
            </a:r>
            <a:r>
              <a:rPr lang="ko-KR" altLang="en-US" dirty="0">
                <a:solidFill>
                  <a:schemeClr val="bg1"/>
                </a:solidFill>
              </a:rPr>
              <a:t>영화 아이디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를 리뷰정보와 </a:t>
            </a:r>
            <a:r>
              <a:rPr lang="en-US" altLang="ko-KR" dirty="0">
                <a:solidFill>
                  <a:schemeClr val="bg1"/>
                </a:solidFill>
              </a:rPr>
              <a:t>1:M </a:t>
            </a:r>
            <a:r>
              <a:rPr lang="ko-KR" altLang="en-US" dirty="0">
                <a:solidFill>
                  <a:schemeClr val="bg1"/>
                </a:solidFill>
              </a:rPr>
              <a:t>관계 생성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809F99-4643-49CF-B7C1-3A5E8FF8D194}"/>
              </a:ext>
            </a:extLst>
          </p:cNvPr>
          <p:cNvGrpSpPr/>
          <p:nvPr/>
        </p:nvGrpSpPr>
        <p:grpSpPr>
          <a:xfrm>
            <a:off x="2487165" y="1586387"/>
            <a:ext cx="7217664" cy="2906962"/>
            <a:chOff x="2487165" y="1586387"/>
            <a:chExt cx="7217664" cy="290696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55985EF-EE13-4F72-B34E-ABE05EEDC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09" t="14445" b="9420"/>
            <a:stretch/>
          </p:blipFill>
          <p:spPr>
            <a:xfrm>
              <a:off x="2487165" y="1586387"/>
              <a:ext cx="7217664" cy="290696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97DA8B1-01A8-4B12-A3D0-8079B7B9C5EA}"/>
                </a:ext>
              </a:extLst>
            </p:cNvPr>
            <p:cNvSpPr/>
            <p:nvPr/>
          </p:nvSpPr>
          <p:spPr>
            <a:xfrm>
              <a:off x="2764452" y="2397594"/>
              <a:ext cx="1309816" cy="23066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FEEC5A-1BA4-4541-A535-B4A1CD9D708B}"/>
                </a:ext>
              </a:extLst>
            </p:cNvPr>
            <p:cNvSpPr/>
            <p:nvPr/>
          </p:nvSpPr>
          <p:spPr>
            <a:xfrm>
              <a:off x="4966778" y="2626347"/>
              <a:ext cx="1309816" cy="23066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D61C7B-8F7A-4A4E-BF97-7511319EE58C}"/>
                </a:ext>
              </a:extLst>
            </p:cNvPr>
            <p:cNvSpPr/>
            <p:nvPr/>
          </p:nvSpPr>
          <p:spPr>
            <a:xfrm>
              <a:off x="4074268" y="3002485"/>
              <a:ext cx="892511" cy="170448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6CF2D5-861E-4C31-9A1D-19961F4FDB33}"/>
                </a:ext>
              </a:extLst>
            </p:cNvPr>
            <p:cNvSpPr/>
            <p:nvPr/>
          </p:nvSpPr>
          <p:spPr>
            <a:xfrm>
              <a:off x="4966778" y="2857007"/>
              <a:ext cx="1309816" cy="23066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7A363AB-A418-4ECF-BAF1-CD0407470F40}"/>
                </a:ext>
              </a:extLst>
            </p:cNvPr>
            <p:cNvSpPr/>
            <p:nvPr/>
          </p:nvSpPr>
          <p:spPr>
            <a:xfrm>
              <a:off x="7498529" y="1999207"/>
              <a:ext cx="1904910" cy="24137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F6FD76D-5407-4E9D-ACC8-4A5073D96037}"/>
                </a:ext>
              </a:extLst>
            </p:cNvPr>
            <p:cNvSpPr/>
            <p:nvPr/>
          </p:nvSpPr>
          <p:spPr>
            <a:xfrm>
              <a:off x="6606018" y="3002443"/>
              <a:ext cx="892511" cy="1704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57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0D9D5EE-84CF-4E9A-BC23-1E9267CCBB0F}"/>
              </a:ext>
            </a:extLst>
          </p:cNvPr>
          <p:cNvSpPr/>
          <p:nvPr/>
        </p:nvSpPr>
        <p:spPr>
          <a:xfrm>
            <a:off x="847927" y="730510"/>
            <a:ext cx="10496145" cy="5845388"/>
          </a:xfrm>
          <a:prstGeom prst="roundRect">
            <a:avLst>
              <a:gd name="adj" fmla="val 95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CFAD7-F592-443B-8133-7F3129C25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0" b="34308"/>
          <a:stretch/>
        </p:blipFill>
        <p:spPr>
          <a:xfrm>
            <a:off x="87549" y="0"/>
            <a:ext cx="2972206" cy="646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B4BE2-4C11-48FC-AB38-6070D06F24F5}"/>
              </a:ext>
            </a:extLst>
          </p:cNvPr>
          <p:cNvSpPr txBox="1"/>
          <p:nvPr/>
        </p:nvSpPr>
        <p:spPr>
          <a:xfrm>
            <a:off x="1010169" y="912784"/>
            <a:ext cx="1017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SITEMAP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구성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5509A59-FBA9-451F-A208-8D2F22868D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7" r="13339"/>
          <a:stretch/>
        </p:blipFill>
        <p:spPr>
          <a:xfrm>
            <a:off x="4008415" y="4268202"/>
            <a:ext cx="1824524" cy="1239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80A3575-8D91-4FFC-9371-455429C22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645" y="3028962"/>
            <a:ext cx="1475647" cy="13366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AD729F0-D453-470D-992E-D17A14E2E665}"/>
              </a:ext>
            </a:extLst>
          </p:cNvPr>
          <p:cNvGrpSpPr/>
          <p:nvPr/>
        </p:nvGrpSpPr>
        <p:grpSpPr>
          <a:xfrm>
            <a:off x="1463494" y="2659865"/>
            <a:ext cx="1529329" cy="2000335"/>
            <a:chOff x="3462130" y="2302545"/>
            <a:chExt cx="1529329" cy="200033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DA41C8C-0674-4CE7-AAFE-71901CB52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457"/>
            <a:stretch/>
          </p:blipFill>
          <p:spPr>
            <a:xfrm>
              <a:off x="3462130" y="2302545"/>
              <a:ext cx="1529329" cy="95622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CE3C4DA-8685-407F-835B-42D5FB5B96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190"/>
            <a:stretch/>
          </p:blipFill>
          <p:spPr>
            <a:xfrm>
              <a:off x="3462130" y="3258766"/>
              <a:ext cx="1529329" cy="1044114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66DB390-6852-40F9-A097-EFCBC07731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87" r="5285" b="34767"/>
          <a:stretch/>
        </p:blipFill>
        <p:spPr>
          <a:xfrm>
            <a:off x="9465459" y="3143791"/>
            <a:ext cx="1475647" cy="75511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AB171F7-1F87-4832-9C89-C882B1E50DC1}"/>
              </a:ext>
            </a:extLst>
          </p:cNvPr>
          <p:cNvGrpSpPr/>
          <p:nvPr/>
        </p:nvGrpSpPr>
        <p:grpSpPr>
          <a:xfrm>
            <a:off x="6978628" y="5055670"/>
            <a:ext cx="2077241" cy="1239420"/>
            <a:chOff x="6632344" y="2476479"/>
            <a:chExt cx="2077241" cy="123942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A8F4FB5-FE14-41A7-925A-ADE0C3992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344" y="2476479"/>
              <a:ext cx="2077241" cy="123942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C4B9A1E-B0F9-40B5-AF3F-DC10A9E65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1287" t="1643" r="12793" b="1"/>
            <a:stretch/>
          </p:blipFill>
          <p:spPr>
            <a:xfrm>
              <a:off x="7169744" y="2644079"/>
              <a:ext cx="1535618" cy="90422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30B580-78D7-45B8-9BE6-EE6DC017CC8D}"/>
              </a:ext>
            </a:extLst>
          </p:cNvPr>
          <p:cNvGrpSpPr/>
          <p:nvPr/>
        </p:nvGrpSpPr>
        <p:grpSpPr>
          <a:xfrm>
            <a:off x="1221530" y="2437789"/>
            <a:ext cx="1998325" cy="2785482"/>
            <a:chOff x="1221530" y="2437789"/>
            <a:chExt cx="1998325" cy="278548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B6DE906-4D4E-423B-AD23-A2B7ED2AF5B0}"/>
                </a:ext>
              </a:extLst>
            </p:cNvPr>
            <p:cNvSpPr/>
            <p:nvPr/>
          </p:nvSpPr>
          <p:spPr>
            <a:xfrm>
              <a:off x="1221530" y="4805464"/>
              <a:ext cx="1998325" cy="4178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INDEX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DA64E2-7183-46E4-8D79-CB6A0373C8E4}"/>
                </a:ext>
              </a:extLst>
            </p:cNvPr>
            <p:cNvSpPr/>
            <p:nvPr/>
          </p:nvSpPr>
          <p:spPr>
            <a:xfrm>
              <a:off x="1221530" y="2437789"/>
              <a:ext cx="1998325" cy="278548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896C25-4327-4EB6-9881-491F1AF1C6DE}"/>
              </a:ext>
            </a:extLst>
          </p:cNvPr>
          <p:cNvGrpSpPr/>
          <p:nvPr/>
        </p:nvGrpSpPr>
        <p:grpSpPr>
          <a:xfrm>
            <a:off x="3902396" y="4073356"/>
            <a:ext cx="2077241" cy="1828800"/>
            <a:chOff x="1221530" y="2437789"/>
            <a:chExt cx="1998325" cy="278548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843BE16-1169-4396-9C39-5C904652D27C}"/>
                </a:ext>
              </a:extLst>
            </p:cNvPr>
            <p:cNvSpPr/>
            <p:nvPr/>
          </p:nvSpPr>
          <p:spPr>
            <a:xfrm>
              <a:off x="1221530" y="4805464"/>
              <a:ext cx="1998325" cy="41780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LOGIN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E6FB781-CEB2-43DD-A813-AB17C9F6DD70}"/>
                </a:ext>
              </a:extLst>
            </p:cNvPr>
            <p:cNvSpPr/>
            <p:nvPr/>
          </p:nvSpPr>
          <p:spPr>
            <a:xfrm>
              <a:off x="1221530" y="2437789"/>
              <a:ext cx="1998325" cy="278548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EDA5AEA-749A-4019-9917-2C9D4FA573E1}"/>
              </a:ext>
            </a:extLst>
          </p:cNvPr>
          <p:cNvGrpSpPr/>
          <p:nvPr/>
        </p:nvGrpSpPr>
        <p:grpSpPr>
          <a:xfrm>
            <a:off x="6918553" y="3013759"/>
            <a:ext cx="1830031" cy="1580101"/>
            <a:chOff x="1221530" y="2437789"/>
            <a:chExt cx="1998325" cy="278548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2D0F1CE-4B17-4BA4-82C5-FFC2B636A34F}"/>
                </a:ext>
              </a:extLst>
            </p:cNvPr>
            <p:cNvSpPr/>
            <p:nvPr/>
          </p:nvSpPr>
          <p:spPr>
            <a:xfrm>
              <a:off x="1221530" y="4805464"/>
              <a:ext cx="1998325" cy="41780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SIGN UP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B69704-4CAA-4350-9975-EAFC5B31FC71}"/>
                </a:ext>
              </a:extLst>
            </p:cNvPr>
            <p:cNvSpPr/>
            <p:nvPr/>
          </p:nvSpPr>
          <p:spPr>
            <a:xfrm>
              <a:off x="1221530" y="2437789"/>
              <a:ext cx="1998325" cy="278548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455EBB6-C035-424D-A42D-017F4FF9C5BC}"/>
              </a:ext>
            </a:extLst>
          </p:cNvPr>
          <p:cNvGrpSpPr/>
          <p:nvPr/>
        </p:nvGrpSpPr>
        <p:grpSpPr>
          <a:xfrm>
            <a:off x="6918553" y="4953861"/>
            <a:ext cx="2215719" cy="1622038"/>
            <a:chOff x="1221530" y="2437789"/>
            <a:chExt cx="1998325" cy="27854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D458785-02B4-4527-B3CA-E7C72299DB65}"/>
                </a:ext>
              </a:extLst>
            </p:cNvPr>
            <p:cNvSpPr/>
            <p:nvPr/>
          </p:nvSpPr>
          <p:spPr>
            <a:xfrm>
              <a:off x="1221530" y="4805464"/>
              <a:ext cx="1998325" cy="41780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 PAGE</a:t>
              </a:r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A52507-F513-4CC2-839A-FF0842403AE0}"/>
                </a:ext>
              </a:extLst>
            </p:cNvPr>
            <p:cNvSpPr/>
            <p:nvPr/>
          </p:nvSpPr>
          <p:spPr>
            <a:xfrm>
              <a:off x="1221530" y="2437789"/>
              <a:ext cx="1998325" cy="278548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0D24FF6-B745-4D8D-BD87-5E166EEAC36C}"/>
              </a:ext>
            </a:extLst>
          </p:cNvPr>
          <p:cNvGrpSpPr/>
          <p:nvPr/>
        </p:nvGrpSpPr>
        <p:grpSpPr>
          <a:xfrm>
            <a:off x="9285512" y="3013759"/>
            <a:ext cx="1817022" cy="1580100"/>
            <a:chOff x="1221530" y="2437789"/>
            <a:chExt cx="1998325" cy="278548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1A60DD2-FD47-4E50-9668-523E96800325}"/>
                </a:ext>
              </a:extLst>
            </p:cNvPr>
            <p:cNvSpPr/>
            <p:nvPr/>
          </p:nvSpPr>
          <p:spPr>
            <a:xfrm>
              <a:off x="1221530" y="4805464"/>
              <a:ext cx="1998325" cy="41780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FINDING PWD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FC6BD0D-E6C9-49D4-B8D9-54E7B59DB79F}"/>
                </a:ext>
              </a:extLst>
            </p:cNvPr>
            <p:cNvSpPr/>
            <p:nvPr/>
          </p:nvSpPr>
          <p:spPr>
            <a:xfrm>
              <a:off x="1221530" y="2437789"/>
              <a:ext cx="1998325" cy="278548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9A47C97-F1A9-4934-B84A-8F4D9963E63C}"/>
              </a:ext>
            </a:extLst>
          </p:cNvPr>
          <p:cNvCxnSpPr>
            <a:cxnSpLocks/>
            <a:stCxn id="30" idx="3"/>
            <a:endCxn id="55" idx="1"/>
          </p:cNvCxnSpPr>
          <p:nvPr/>
        </p:nvCxnSpPr>
        <p:spPr>
          <a:xfrm flipV="1">
            <a:off x="3219855" y="1796610"/>
            <a:ext cx="682542" cy="2033920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BDD8D4A-08E2-49F6-AE96-1B190284F32F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3219855" y="3830530"/>
            <a:ext cx="682541" cy="1157226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5F2962F-7DD4-413D-B936-76DB011ABDFF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5979637" y="3803810"/>
            <a:ext cx="938916" cy="118394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63A0F08-DEF3-4484-A491-CE03A5F15CEC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5979637" y="4987756"/>
            <a:ext cx="938916" cy="777124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E053E8-1E1D-48BE-A8D9-36EDC6E75D27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 flipV="1">
            <a:off x="8748584" y="3803809"/>
            <a:ext cx="536928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7618146-28D5-48CF-AE83-B2D3ABE7EDDC}"/>
              </a:ext>
            </a:extLst>
          </p:cNvPr>
          <p:cNvGrpSpPr/>
          <p:nvPr/>
        </p:nvGrpSpPr>
        <p:grpSpPr>
          <a:xfrm>
            <a:off x="3902397" y="808576"/>
            <a:ext cx="2035814" cy="1976068"/>
            <a:chOff x="1221530" y="2437789"/>
            <a:chExt cx="1998325" cy="278548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235F9D0-3887-4BB3-8C0E-AFA87CAB7423}"/>
                </a:ext>
              </a:extLst>
            </p:cNvPr>
            <p:cNvSpPr/>
            <p:nvPr/>
          </p:nvSpPr>
          <p:spPr>
            <a:xfrm>
              <a:off x="1221530" y="4805464"/>
              <a:ext cx="1998325" cy="4178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SEARCH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EDFAA2A-28FE-4F48-B3FA-ADB484CEFAC7}"/>
                </a:ext>
              </a:extLst>
            </p:cNvPr>
            <p:cNvSpPr/>
            <p:nvPr/>
          </p:nvSpPr>
          <p:spPr>
            <a:xfrm>
              <a:off x="1221530" y="2437789"/>
              <a:ext cx="1998325" cy="278548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99D06634-B7B9-4AB8-B728-A7A9FAD1E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91" y="906635"/>
            <a:ext cx="1791530" cy="1798239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90D0AC59-C5EC-4430-950D-46AD032A88F7}"/>
              </a:ext>
            </a:extLst>
          </p:cNvPr>
          <p:cNvGrpSpPr/>
          <p:nvPr/>
        </p:nvGrpSpPr>
        <p:grpSpPr>
          <a:xfrm>
            <a:off x="6711179" y="805812"/>
            <a:ext cx="2035814" cy="1976068"/>
            <a:chOff x="1221530" y="2437789"/>
            <a:chExt cx="1998325" cy="27854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1FB53E1-CE70-4A58-88EF-8FFF61B9B19F}"/>
                </a:ext>
              </a:extLst>
            </p:cNvPr>
            <p:cNvSpPr/>
            <p:nvPr/>
          </p:nvSpPr>
          <p:spPr>
            <a:xfrm>
              <a:off x="1221530" y="4805464"/>
              <a:ext cx="1998325" cy="4178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REVIEW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1A23BF0-8FC2-4DB0-8AFB-944BC193EC03}"/>
                </a:ext>
              </a:extLst>
            </p:cNvPr>
            <p:cNvSpPr/>
            <p:nvPr/>
          </p:nvSpPr>
          <p:spPr>
            <a:xfrm>
              <a:off x="1221530" y="2437789"/>
              <a:ext cx="1998325" cy="278548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3E805F6-7FAA-47C2-AEE8-CC4364211CA0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930825" y="1787931"/>
            <a:ext cx="780354" cy="59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B94CCE0-B6FD-4B7E-86FF-20847E7140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1664" y="835909"/>
            <a:ext cx="1823889" cy="15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0D9D5EE-84CF-4E9A-BC23-1E9267CCBB0F}"/>
              </a:ext>
            </a:extLst>
          </p:cNvPr>
          <p:cNvSpPr/>
          <p:nvPr/>
        </p:nvSpPr>
        <p:spPr>
          <a:xfrm>
            <a:off x="847927" y="730510"/>
            <a:ext cx="10496145" cy="5845388"/>
          </a:xfrm>
          <a:prstGeom prst="roundRect">
            <a:avLst>
              <a:gd name="adj" fmla="val 95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CFAD7-F592-443B-8133-7F3129C25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0" b="34308"/>
          <a:stretch/>
        </p:blipFill>
        <p:spPr>
          <a:xfrm>
            <a:off x="87549" y="0"/>
            <a:ext cx="2972206" cy="646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B4BE2-4C11-48FC-AB38-6070D06F24F5}"/>
              </a:ext>
            </a:extLst>
          </p:cNvPr>
          <p:cNvSpPr txBox="1"/>
          <p:nvPr/>
        </p:nvSpPr>
        <p:spPr>
          <a:xfrm>
            <a:off x="1010169" y="912784"/>
            <a:ext cx="1017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JSP/Servlet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구성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760E9B4-A4B9-428D-905F-7F482EB39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26"/>
          <a:stretch/>
        </p:blipFill>
        <p:spPr>
          <a:xfrm>
            <a:off x="1030487" y="1657716"/>
            <a:ext cx="2233702" cy="3990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1DD79-922F-4837-BE25-FB981A060195}"/>
              </a:ext>
            </a:extLst>
          </p:cNvPr>
          <p:cNvSpPr txBox="1"/>
          <p:nvPr/>
        </p:nvSpPr>
        <p:spPr>
          <a:xfrm>
            <a:off x="3264189" y="2203718"/>
            <a:ext cx="77132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Java Resources</a:t>
            </a:r>
          </a:p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. Beans :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객체 생성을 위한 클래스 파일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DB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테이블과 동일하게 요소 구성</a:t>
            </a:r>
            <a:endParaRPr lang="en-US" altLang="ko-K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. Controller :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어떤 객체를 어떻게 가져올 것인지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(get/post, session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사용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. DAO : DB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와 직접적으로 통신하는 클래스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데이터를 </a:t>
            </a:r>
            <a:r>
              <a:rPr lang="en-US" altLang="ko-KR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ArrayList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에 담아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return</a:t>
            </a: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arenR" startAt="2"/>
            </a:pPr>
            <a:r>
              <a:rPr lang="en-US" altLang="ko-KR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WebResources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. Resources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JS, CSS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파일 </a:t>
            </a:r>
            <a:endParaRPr lang="en-US" altLang="ko-K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. View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를 담당할 </a:t>
            </a:r>
            <a:r>
              <a:rPr lang="en-US" altLang="ko-KR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jsp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html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파일 </a:t>
            </a:r>
          </a:p>
        </p:txBody>
      </p:sp>
    </p:spTree>
    <p:extLst>
      <p:ext uri="{BB962C8B-B14F-4D97-AF65-F5344CB8AC3E}">
        <p14:creationId xmlns:p14="http://schemas.microsoft.com/office/powerpoint/2010/main" val="187113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0D9D5EE-84CF-4E9A-BC23-1E9267CCBB0F}"/>
              </a:ext>
            </a:extLst>
          </p:cNvPr>
          <p:cNvSpPr/>
          <p:nvPr/>
        </p:nvSpPr>
        <p:spPr>
          <a:xfrm>
            <a:off x="847927" y="764107"/>
            <a:ext cx="10496145" cy="5845388"/>
          </a:xfrm>
          <a:prstGeom prst="roundRect">
            <a:avLst>
              <a:gd name="adj" fmla="val 95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CFAD7-F592-443B-8133-7F3129C25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0" b="34308"/>
          <a:stretch/>
        </p:blipFill>
        <p:spPr>
          <a:xfrm>
            <a:off x="87549" y="0"/>
            <a:ext cx="2972206" cy="646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B4BE2-4C11-48FC-AB38-6070D06F24F5}"/>
              </a:ext>
            </a:extLst>
          </p:cNvPr>
          <p:cNvSpPr txBox="1"/>
          <p:nvPr/>
        </p:nvSpPr>
        <p:spPr>
          <a:xfrm>
            <a:off x="1010169" y="912784"/>
            <a:ext cx="1017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상세 페이지 구성 및 기능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–  INDEX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(MVC model2)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70A68EF-25E1-42CF-B026-0B680F03930C}"/>
              </a:ext>
            </a:extLst>
          </p:cNvPr>
          <p:cNvGrpSpPr/>
          <p:nvPr/>
        </p:nvGrpSpPr>
        <p:grpSpPr>
          <a:xfrm>
            <a:off x="1267470" y="1440744"/>
            <a:ext cx="1418066" cy="1628512"/>
            <a:chOff x="3462130" y="2302545"/>
            <a:chExt cx="1529329" cy="2000335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AED4E73B-AEF3-4FF2-8B92-A90DC443F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457"/>
            <a:stretch/>
          </p:blipFill>
          <p:spPr>
            <a:xfrm>
              <a:off x="3462130" y="2302545"/>
              <a:ext cx="1529329" cy="95622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2C3F631-B58A-4030-833A-2507E5044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190"/>
            <a:stretch/>
          </p:blipFill>
          <p:spPr>
            <a:xfrm>
              <a:off x="3462130" y="3258766"/>
              <a:ext cx="1529329" cy="1044114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D2FBC4E-CB59-474B-83CE-B403B0306E5F}"/>
              </a:ext>
            </a:extLst>
          </p:cNvPr>
          <p:cNvGrpSpPr/>
          <p:nvPr/>
        </p:nvGrpSpPr>
        <p:grpSpPr>
          <a:xfrm>
            <a:off x="1214885" y="1399328"/>
            <a:ext cx="1529330" cy="1964610"/>
            <a:chOff x="1221530" y="2437789"/>
            <a:chExt cx="1998325" cy="27854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DE3F2AA-2F4C-4F92-9DCD-DDB50E1CD996}"/>
                </a:ext>
              </a:extLst>
            </p:cNvPr>
            <p:cNvSpPr/>
            <p:nvPr/>
          </p:nvSpPr>
          <p:spPr>
            <a:xfrm>
              <a:off x="1221530" y="4805464"/>
              <a:ext cx="1998325" cy="4178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INDEX</a:t>
              </a:r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BD7CDD7-C97E-4377-8941-58B818502D1F}"/>
                </a:ext>
              </a:extLst>
            </p:cNvPr>
            <p:cNvSpPr/>
            <p:nvPr/>
          </p:nvSpPr>
          <p:spPr>
            <a:xfrm>
              <a:off x="1221530" y="2437789"/>
              <a:ext cx="1998325" cy="278548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E943-13DB-4ECB-AAF3-35825CCD6BCD}"/>
              </a:ext>
            </a:extLst>
          </p:cNvPr>
          <p:cNvSpPr/>
          <p:nvPr/>
        </p:nvSpPr>
        <p:spPr>
          <a:xfrm>
            <a:off x="5545007" y="3122741"/>
            <a:ext cx="2702011" cy="84492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MovieDAO</a:t>
            </a:r>
            <a:r>
              <a:rPr lang="ko-KR" altLang="en-US" dirty="0"/>
              <a:t>의 </a:t>
            </a:r>
            <a:r>
              <a:rPr lang="en-US" altLang="ko-KR" dirty="0" err="1"/>
              <a:t>getMovie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ReviewDAO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getReview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0616CF-29FE-41F2-9202-F807304D238E}"/>
              </a:ext>
            </a:extLst>
          </p:cNvPr>
          <p:cNvSpPr/>
          <p:nvPr/>
        </p:nvSpPr>
        <p:spPr>
          <a:xfrm>
            <a:off x="6075173" y="1455147"/>
            <a:ext cx="27020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7F9F9-AB40-49DA-91C0-7816CDC77E5A}"/>
              </a:ext>
            </a:extLst>
          </p:cNvPr>
          <p:cNvSpPr txBox="1"/>
          <p:nvPr/>
        </p:nvSpPr>
        <p:spPr>
          <a:xfrm>
            <a:off x="9025716" y="2136407"/>
            <a:ext cx="22394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request.getAttribute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.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&lt;movie&gt;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movielist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.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&lt;review&gt; r</a:t>
            </a: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.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&lt;member&gt;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mvo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943F401-4B25-4412-89A9-D2A170D03FF2}"/>
              </a:ext>
            </a:extLst>
          </p:cNvPr>
          <p:cNvGrpSpPr/>
          <p:nvPr/>
        </p:nvGrpSpPr>
        <p:grpSpPr>
          <a:xfrm>
            <a:off x="5942290" y="4272017"/>
            <a:ext cx="2966698" cy="744900"/>
            <a:chOff x="6160826" y="3967079"/>
            <a:chExt cx="2966698" cy="7449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C979D86-5D3F-4555-B5F3-5C2D053F65AE}"/>
                </a:ext>
              </a:extLst>
            </p:cNvPr>
            <p:cNvGrpSpPr/>
            <p:nvPr/>
          </p:nvGrpSpPr>
          <p:grpSpPr>
            <a:xfrm>
              <a:off x="6160826" y="3967079"/>
              <a:ext cx="2966698" cy="744900"/>
              <a:chOff x="5246426" y="3653204"/>
              <a:chExt cx="2966698" cy="91616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A1995A6-2807-4329-BFF7-D6FAFBEBF282}"/>
                  </a:ext>
                </a:extLst>
              </p:cNvPr>
              <p:cNvSpPr/>
              <p:nvPr/>
            </p:nvSpPr>
            <p:spPr>
              <a:xfrm>
                <a:off x="5246426" y="3862381"/>
                <a:ext cx="2965621" cy="706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C9BDD5-B8A5-4EEE-A8D3-5FCBCB64E169}"/>
                  </a:ext>
                </a:extLst>
              </p:cNvPr>
              <p:cNvSpPr/>
              <p:nvPr/>
            </p:nvSpPr>
            <p:spPr>
              <a:xfrm>
                <a:off x="5247503" y="3653204"/>
                <a:ext cx="2965621" cy="4410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5AAE49-5741-4CCE-9C71-25A99078460C}"/>
                </a:ext>
              </a:extLst>
            </p:cNvPr>
            <p:cNvSpPr txBox="1"/>
            <p:nvPr/>
          </p:nvSpPr>
          <p:spPr>
            <a:xfrm>
              <a:off x="7114549" y="4168263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Database</a:t>
              </a:r>
              <a:endParaRPr lang="ko-KR" altLang="en-US" dirty="0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C7B5FC-49C4-4D6F-AAA5-FFC326659CBE}"/>
              </a:ext>
            </a:extLst>
          </p:cNvPr>
          <p:cNvCxnSpPr/>
          <p:nvPr/>
        </p:nvCxnSpPr>
        <p:spPr>
          <a:xfrm>
            <a:off x="6239931" y="1824479"/>
            <a:ext cx="0" cy="37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EC73D3-A7F3-439C-8BB6-E370C7E80E1D}"/>
              </a:ext>
            </a:extLst>
          </p:cNvPr>
          <p:cNvCxnSpPr/>
          <p:nvPr/>
        </p:nvCxnSpPr>
        <p:spPr>
          <a:xfrm>
            <a:off x="6239931" y="2746190"/>
            <a:ext cx="0" cy="37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18B1C69-4FE6-4CBC-B41A-C4CA6F0AD74B}"/>
              </a:ext>
            </a:extLst>
          </p:cNvPr>
          <p:cNvCxnSpPr>
            <a:cxnSpLocks/>
          </p:cNvCxnSpPr>
          <p:nvPr/>
        </p:nvCxnSpPr>
        <p:spPr>
          <a:xfrm>
            <a:off x="6239931" y="3999845"/>
            <a:ext cx="0" cy="34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351E80A-40BB-4CC9-AE6E-CBE68D2C5EA4}"/>
              </a:ext>
            </a:extLst>
          </p:cNvPr>
          <p:cNvCxnSpPr>
            <a:cxnSpLocks/>
          </p:cNvCxnSpPr>
          <p:nvPr/>
        </p:nvCxnSpPr>
        <p:spPr>
          <a:xfrm flipV="1">
            <a:off x="8528987" y="1810301"/>
            <a:ext cx="0" cy="260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3519A9-7B15-470B-86E5-A9FD1FF7C6AF}"/>
              </a:ext>
            </a:extLst>
          </p:cNvPr>
          <p:cNvSpPr txBox="1"/>
          <p:nvPr/>
        </p:nvSpPr>
        <p:spPr>
          <a:xfrm>
            <a:off x="3059755" y="1577440"/>
            <a:ext cx="34954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인덱스 </a:t>
            </a:r>
            <a:r>
              <a:rPr lang="ko-KR" altLang="en-US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서블릿을</a:t>
            </a:r>
            <a:r>
              <a:rPr lang="ko-KR" altLang="en-US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먼저 실행시키기 위한 조건</a:t>
            </a:r>
            <a:endParaRPr lang="en-US" altLang="ko-K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rgbClr val="00B0F0"/>
                </a:solidFill>
              </a:rPr>
              <a:t>&lt;% if(</a:t>
            </a:r>
            <a:r>
              <a:rPr lang="en-US" altLang="ko-KR" sz="1100" dirty="0" err="1">
                <a:solidFill>
                  <a:srgbClr val="00B0F0"/>
                </a:solidFill>
              </a:rPr>
              <a:t>request.getAttribute</a:t>
            </a:r>
            <a:r>
              <a:rPr lang="en-US" altLang="ko-KR" sz="1100" dirty="0">
                <a:solidFill>
                  <a:srgbClr val="00B0F0"/>
                </a:solidFill>
              </a:rPr>
              <a:t>("</a:t>
            </a:r>
            <a:r>
              <a:rPr lang="en-US" altLang="ko-KR" sz="1100" dirty="0" err="1">
                <a:solidFill>
                  <a:srgbClr val="00B0F0"/>
                </a:solidFill>
              </a:rPr>
              <a:t>movielist</a:t>
            </a:r>
            <a:r>
              <a:rPr lang="en-US" altLang="ko-KR" sz="1100" dirty="0">
                <a:solidFill>
                  <a:srgbClr val="00B0F0"/>
                </a:solidFill>
              </a:rPr>
              <a:t>")==null){</a:t>
            </a:r>
          </a:p>
          <a:p>
            <a:r>
              <a:rPr lang="en-US" altLang="ko-KR" sz="1100" dirty="0">
                <a:solidFill>
                  <a:srgbClr val="00B0F0"/>
                </a:solidFill>
              </a:rPr>
              <a:t>	%&gt;&lt;</a:t>
            </a:r>
            <a:r>
              <a:rPr lang="en-US" altLang="ko-KR" sz="1100" dirty="0" err="1">
                <a:solidFill>
                  <a:srgbClr val="00B0F0"/>
                </a:solidFill>
              </a:rPr>
              <a:t>jsp:forward</a:t>
            </a:r>
            <a:r>
              <a:rPr lang="en-US" altLang="ko-KR" sz="1100" dirty="0">
                <a:solidFill>
                  <a:srgbClr val="00B0F0"/>
                </a:solidFill>
              </a:rPr>
              <a:t> page="</a:t>
            </a:r>
            <a:r>
              <a:rPr lang="en-US" altLang="ko-KR" sz="1100" dirty="0" err="1">
                <a:solidFill>
                  <a:srgbClr val="00B0F0"/>
                </a:solidFill>
              </a:rPr>
              <a:t>IndexServlet</a:t>
            </a:r>
            <a:r>
              <a:rPr lang="en-US" altLang="ko-KR" sz="1100" dirty="0">
                <a:solidFill>
                  <a:srgbClr val="00B0F0"/>
                </a:solidFill>
              </a:rPr>
              <a:t>"/&gt;&lt;%}%&gt;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3053A0-7DD1-41FC-B791-2BAEE300D0CC}"/>
              </a:ext>
            </a:extLst>
          </p:cNvPr>
          <p:cNvSpPr txBox="1"/>
          <p:nvPr/>
        </p:nvSpPr>
        <p:spPr>
          <a:xfrm>
            <a:off x="3255883" y="2813734"/>
            <a:ext cx="318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Session.getAttribute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(“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mvo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”)</a:t>
            </a:r>
            <a:r>
              <a:rPr lang="ko-KR" altLang="en-US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로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로그인 여부 확인</a:t>
            </a:r>
            <a:endParaRPr lang="en-US" altLang="ko-K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DCE630-E6B1-43BA-AA35-233CE3548508}"/>
              </a:ext>
            </a:extLst>
          </p:cNvPr>
          <p:cNvSpPr txBox="1"/>
          <p:nvPr/>
        </p:nvSpPr>
        <p:spPr>
          <a:xfrm>
            <a:off x="1460217" y="4013648"/>
            <a:ext cx="4386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로그인 유무로 다른 </a:t>
            </a:r>
            <a:r>
              <a:rPr lang="en-US" altLang="ko-K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SQL </a:t>
            </a:r>
            <a:r>
              <a:rPr lang="ko-KR" altLang="en-US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구문 사용 </a:t>
            </a:r>
            <a:r>
              <a:rPr lang="en-US" altLang="ko-K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(Oracle)</a:t>
            </a:r>
          </a:p>
          <a:p>
            <a:endParaRPr lang="en-US" altLang="ko-K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1) </a:t>
            </a:r>
            <a:r>
              <a:rPr lang="ko-KR" altLang="en-US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로그인 안 했을 때</a:t>
            </a:r>
            <a:endParaRPr lang="en-US" altLang="ko-K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	String 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sql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= "SELECT * FROM movie order by 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mv_votecount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“</a:t>
            </a:r>
          </a:p>
          <a:p>
            <a:endParaRPr lang="en-US" altLang="ko-K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2) </a:t>
            </a:r>
            <a:r>
              <a:rPr lang="ko-KR" altLang="en-US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로그인 했을 때 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중복 없도록 </a:t>
            </a:r>
            <a:r>
              <a:rPr lang="en-US" altLang="ko-KR" sz="1100" dirty="0">
                <a:solidFill>
                  <a:srgbClr val="00B0F0"/>
                </a:solidFill>
              </a:rPr>
              <a:t>union all </a:t>
            </a:r>
            <a:r>
              <a:rPr lang="ko-KR" altLang="en-US" sz="1100" dirty="0">
                <a:solidFill>
                  <a:srgbClr val="00B0F0"/>
                </a:solidFill>
              </a:rPr>
              <a:t>사용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String 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sql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="select * \r\n" +			</a:t>
            </a:r>
          </a:p>
          <a:p>
            <a:pPr lvl="1"/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"from (select * from (select * from movie where 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mv_genres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like ? order by 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mv_votecount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desc) where 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rownum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&lt;=1) \r\n" + </a:t>
            </a:r>
          </a:p>
          <a:p>
            <a:pPr lvl="1"/>
            <a:r>
              <a:rPr lang="en-US" altLang="ko-KR" sz="1100" dirty="0">
                <a:solidFill>
                  <a:srgbClr val="00B0F0"/>
                </a:solidFill>
              </a:rPr>
              <a:t>"    union all(select * from (select * from movie where </a:t>
            </a:r>
            <a:r>
              <a:rPr lang="en-US" altLang="ko-KR" sz="1100" dirty="0" err="1">
                <a:solidFill>
                  <a:srgbClr val="00B0F0"/>
                </a:solidFill>
              </a:rPr>
              <a:t>mv_genres</a:t>
            </a:r>
            <a:r>
              <a:rPr lang="en-US" altLang="ko-KR" sz="1100" dirty="0">
                <a:solidFill>
                  <a:srgbClr val="00B0F0"/>
                </a:solidFill>
              </a:rPr>
              <a:t> like ? order by </a:t>
            </a:r>
            <a:r>
              <a:rPr lang="en-US" altLang="ko-KR" sz="1100" dirty="0" err="1">
                <a:solidFill>
                  <a:srgbClr val="00B0F0"/>
                </a:solidFill>
              </a:rPr>
              <a:t>mv_votecount</a:t>
            </a:r>
            <a:r>
              <a:rPr lang="en-US" altLang="ko-KR" sz="1100" dirty="0">
                <a:solidFill>
                  <a:srgbClr val="00B0F0"/>
                </a:solidFill>
              </a:rPr>
              <a:t> desc) where </a:t>
            </a:r>
            <a:r>
              <a:rPr lang="en-US" altLang="ko-KR" sz="1100" dirty="0" err="1">
                <a:solidFill>
                  <a:srgbClr val="00B0F0"/>
                </a:solidFill>
              </a:rPr>
              <a:t>rownum</a:t>
            </a:r>
            <a:r>
              <a:rPr lang="en-US" altLang="ko-KR" sz="1100" dirty="0">
                <a:solidFill>
                  <a:srgbClr val="00B0F0"/>
                </a:solidFill>
              </a:rPr>
              <a:t>&lt;=1) 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\r\n“</a:t>
            </a:r>
          </a:p>
          <a:p>
            <a:pPr lvl="1"/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+ …</a:t>
            </a:r>
            <a:endParaRPr lang="ko-KR" altLang="en-US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13082E-B4C6-4BD7-AE3D-50695DCF2827}"/>
              </a:ext>
            </a:extLst>
          </p:cNvPr>
          <p:cNvSpPr/>
          <p:nvPr/>
        </p:nvSpPr>
        <p:spPr>
          <a:xfrm>
            <a:off x="5545006" y="2209339"/>
            <a:ext cx="3495477" cy="5456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IndexServlet</a:t>
            </a:r>
            <a:r>
              <a:rPr lang="ko-KR" altLang="en-US" dirty="0"/>
              <a:t> 의 </a:t>
            </a:r>
            <a:r>
              <a:rPr lang="en-US" altLang="ko-KR" dirty="0" err="1"/>
              <a:t>doGet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67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0D9D5EE-84CF-4E9A-BC23-1E9267CCBB0F}"/>
              </a:ext>
            </a:extLst>
          </p:cNvPr>
          <p:cNvSpPr/>
          <p:nvPr/>
        </p:nvSpPr>
        <p:spPr>
          <a:xfrm>
            <a:off x="847927" y="738748"/>
            <a:ext cx="10496145" cy="5845388"/>
          </a:xfrm>
          <a:prstGeom prst="roundRect">
            <a:avLst>
              <a:gd name="adj" fmla="val 95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CFAD7-F592-443B-8133-7F3129C25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0" b="34308"/>
          <a:stretch/>
        </p:blipFill>
        <p:spPr>
          <a:xfrm>
            <a:off x="87549" y="0"/>
            <a:ext cx="2972206" cy="646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B4BE2-4C11-48FC-AB38-6070D06F24F5}"/>
              </a:ext>
            </a:extLst>
          </p:cNvPr>
          <p:cNvSpPr txBox="1"/>
          <p:nvPr/>
        </p:nvSpPr>
        <p:spPr>
          <a:xfrm>
            <a:off x="1010169" y="912784"/>
            <a:ext cx="1017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상세 페이지 구성 및 기능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–  SEARCH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(MVC model1)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8EB2AE-D89B-4E8F-84D3-BFF2F565AD6F}"/>
              </a:ext>
            </a:extLst>
          </p:cNvPr>
          <p:cNvGrpSpPr/>
          <p:nvPr/>
        </p:nvGrpSpPr>
        <p:grpSpPr>
          <a:xfrm>
            <a:off x="1221684" y="1396434"/>
            <a:ext cx="1529329" cy="1954381"/>
            <a:chOff x="1221530" y="2437789"/>
            <a:chExt cx="1998325" cy="278548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A977FF-E937-4C93-AD3F-6B5B8A4FC7B7}"/>
                </a:ext>
              </a:extLst>
            </p:cNvPr>
            <p:cNvSpPr/>
            <p:nvPr/>
          </p:nvSpPr>
          <p:spPr>
            <a:xfrm>
              <a:off x="1221530" y="4805464"/>
              <a:ext cx="1998325" cy="4178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SEARCH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DD7DCD-61DF-4A97-BEFD-89ADF425F269}"/>
                </a:ext>
              </a:extLst>
            </p:cNvPr>
            <p:cNvSpPr/>
            <p:nvPr/>
          </p:nvSpPr>
          <p:spPr>
            <a:xfrm>
              <a:off x="1221530" y="2437789"/>
              <a:ext cx="1998325" cy="278548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BAE2ADA-4FD7-4DCB-9581-0769F7C7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39" y="1423768"/>
            <a:ext cx="1399797" cy="16207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ED3335-0F40-4A19-96D1-335666DA9E63}"/>
              </a:ext>
            </a:extLst>
          </p:cNvPr>
          <p:cNvSpPr/>
          <p:nvPr/>
        </p:nvSpPr>
        <p:spPr>
          <a:xfrm>
            <a:off x="3052484" y="1889946"/>
            <a:ext cx="27020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search.jsp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A245E0-B8CA-4E61-B412-C43B4B018867}"/>
              </a:ext>
            </a:extLst>
          </p:cNvPr>
          <p:cNvGrpSpPr/>
          <p:nvPr/>
        </p:nvGrpSpPr>
        <p:grpSpPr>
          <a:xfrm>
            <a:off x="2919601" y="4706816"/>
            <a:ext cx="2966698" cy="744900"/>
            <a:chOff x="6160826" y="3967079"/>
            <a:chExt cx="2966698" cy="74490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1385B3E-DB2D-4542-B305-41903F1341EC}"/>
                </a:ext>
              </a:extLst>
            </p:cNvPr>
            <p:cNvGrpSpPr/>
            <p:nvPr/>
          </p:nvGrpSpPr>
          <p:grpSpPr>
            <a:xfrm>
              <a:off x="6160826" y="3967079"/>
              <a:ext cx="2966698" cy="744900"/>
              <a:chOff x="5246426" y="3653204"/>
              <a:chExt cx="2966698" cy="91616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0A56682-42A5-44FE-8120-2272F0E58034}"/>
                  </a:ext>
                </a:extLst>
              </p:cNvPr>
              <p:cNvSpPr/>
              <p:nvPr/>
            </p:nvSpPr>
            <p:spPr>
              <a:xfrm>
                <a:off x="5246426" y="3862381"/>
                <a:ext cx="2965621" cy="706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810977E-E5D1-4BD6-9784-09B8FE4E810C}"/>
                  </a:ext>
                </a:extLst>
              </p:cNvPr>
              <p:cNvSpPr/>
              <p:nvPr/>
            </p:nvSpPr>
            <p:spPr>
              <a:xfrm>
                <a:off x="5247503" y="3653204"/>
                <a:ext cx="2965621" cy="4410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C2DE46-0813-4803-9639-C1A338E04AAB}"/>
                </a:ext>
              </a:extLst>
            </p:cNvPr>
            <p:cNvSpPr txBox="1"/>
            <p:nvPr/>
          </p:nvSpPr>
          <p:spPr>
            <a:xfrm>
              <a:off x="7114549" y="4168263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Database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4DB758-AA2E-4FBC-BF3F-65A700F5F521}"/>
              </a:ext>
            </a:extLst>
          </p:cNvPr>
          <p:cNvCxnSpPr>
            <a:cxnSpLocks/>
          </p:cNvCxnSpPr>
          <p:nvPr/>
        </p:nvCxnSpPr>
        <p:spPr>
          <a:xfrm flipV="1">
            <a:off x="5459855" y="2233508"/>
            <a:ext cx="0" cy="260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2BEFC8-1A63-4DB3-9835-24004F5BBA0A}"/>
              </a:ext>
            </a:extLst>
          </p:cNvPr>
          <p:cNvCxnSpPr>
            <a:cxnSpLocks/>
          </p:cNvCxnSpPr>
          <p:nvPr/>
        </p:nvCxnSpPr>
        <p:spPr>
          <a:xfrm>
            <a:off x="3467433" y="2233508"/>
            <a:ext cx="0" cy="251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13F3CC-5807-4283-8F7B-44B4EBA0DE28}"/>
              </a:ext>
            </a:extLst>
          </p:cNvPr>
          <p:cNvSpPr/>
          <p:nvPr/>
        </p:nvSpPr>
        <p:spPr>
          <a:xfrm>
            <a:off x="2914373" y="2721640"/>
            <a:ext cx="170572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header.jsp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74D51-1F1E-4C61-98B3-9AC01E76E9A0}"/>
              </a:ext>
            </a:extLst>
          </p:cNvPr>
          <p:cNvSpPr txBox="1"/>
          <p:nvPr/>
        </p:nvSpPr>
        <p:spPr>
          <a:xfrm>
            <a:off x="6268000" y="1764586"/>
            <a:ext cx="4308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&lt;form class="search"  action="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search.jsp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" method="</a:t>
            </a:r>
            <a:r>
              <a:rPr lang="en-US" altLang="ko-KR" sz="1100" dirty="0">
                <a:solidFill>
                  <a:srgbClr val="00B0F0"/>
                </a:solidFill>
              </a:rPr>
              <a:t>get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"&gt;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&lt;input type="search" class="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searchbox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" name="</a:t>
            </a:r>
            <a:r>
              <a:rPr lang="en-US" altLang="ko-KR" sz="1100" dirty="0" err="1">
                <a:solidFill>
                  <a:srgbClr val="00B0F0"/>
                </a:solidFill>
              </a:rPr>
              <a:t>searchWord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" &gt;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&lt;button  class="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searchbtn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" &gt;&lt;span&gt;&lt;/span&gt;&lt;/button&gt;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&lt;/form&gt;</a:t>
            </a:r>
            <a:endParaRPr lang="ko-KR" altLang="en-US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909087-70D4-44B2-B630-F3B84B69D9D3}"/>
              </a:ext>
            </a:extLst>
          </p:cNvPr>
          <p:cNvSpPr txBox="1"/>
          <p:nvPr/>
        </p:nvSpPr>
        <p:spPr>
          <a:xfrm>
            <a:off x="6268000" y="1335146"/>
            <a:ext cx="2248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&lt;%@include file="./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header.jsp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" %&gt;</a:t>
            </a:r>
            <a:endParaRPr lang="ko-KR" altLang="en-US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B1720-9B5D-438E-8B59-BA2DF03D172E}"/>
              </a:ext>
            </a:extLst>
          </p:cNvPr>
          <p:cNvSpPr txBox="1"/>
          <p:nvPr/>
        </p:nvSpPr>
        <p:spPr>
          <a:xfrm>
            <a:off x="6306693" y="2667872"/>
            <a:ext cx="5331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&lt;%</a:t>
            </a:r>
          </a:p>
          <a:p>
            <a:r>
              <a:rPr lang="en-US" altLang="ko-KR" sz="1100" dirty="0" err="1">
                <a:solidFill>
                  <a:srgbClr val="00B0F0"/>
                </a:solidFill>
              </a:rPr>
              <a:t>searchWord</a:t>
            </a:r>
            <a:r>
              <a:rPr lang="en-US" altLang="ko-KR" sz="1100" dirty="0">
                <a:solidFill>
                  <a:srgbClr val="00B0F0"/>
                </a:solidFill>
              </a:rPr>
              <a:t> = </a:t>
            </a:r>
            <a:r>
              <a:rPr lang="en-US" altLang="ko-KR" sz="1100" dirty="0" err="1">
                <a:solidFill>
                  <a:srgbClr val="00B0F0"/>
                </a:solidFill>
              </a:rPr>
              <a:t>request.getParameter</a:t>
            </a:r>
            <a:r>
              <a:rPr lang="en-US" altLang="ko-KR" sz="1100" dirty="0">
                <a:solidFill>
                  <a:srgbClr val="00B0F0"/>
                </a:solidFill>
              </a:rPr>
              <a:t>("</a:t>
            </a:r>
            <a:r>
              <a:rPr lang="en-US" altLang="ko-KR" sz="1100" dirty="0" err="1">
                <a:solidFill>
                  <a:srgbClr val="00B0F0"/>
                </a:solidFill>
              </a:rPr>
              <a:t>searchWord</a:t>
            </a:r>
            <a:r>
              <a:rPr lang="en-US" altLang="ko-KR" sz="1100" dirty="0">
                <a:solidFill>
                  <a:srgbClr val="00B0F0"/>
                </a:solidFill>
              </a:rPr>
              <a:t>")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conn = 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MyConnection.getConnection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();</a:t>
            </a:r>
          </a:p>
          <a:p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sql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="SELECT * FROM movie WHERE 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mv_title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LIKE ? ";</a:t>
            </a:r>
          </a:p>
          <a:p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conn.prepareStatement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100" dirty="0" err="1">
                <a:solidFill>
                  <a:srgbClr val="00B0F0"/>
                </a:solidFill>
              </a:rPr>
              <a:t>sql</a:t>
            </a:r>
            <a:r>
              <a:rPr lang="en-US" altLang="ko-KR" sz="1100" dirty="0">
                <a:solidFill>
                  <a:srgbClr val="00B0F0"/>
                </a:solidFill>
              </a:rPr>
              <a:t>, </a:t>
            </a:r>
            <a:r>
              <a:rPr lang="en-US" altLang="ko-KR" sz="1100" dirty="0" err="1">
                <a:solidFill>
                  <a:srgbClr val="00B0F0"/>
                </a:solidFill>
              </a:rPr>
              <a:t>rs.TYPE_SCROLL_SENSITIVE,rs.CONCUR_UPDATABLE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);</a:t>
            </a:r>
          </a:p>
          <a:p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st.setString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(1,"%"+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searchWord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+"%");</a:t>
            </a:r>
          </a:p>
          <a:p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rs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st.executeQuery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%&gt;</a:t>
            </a:r>
            <a:endParaRPr lang="ko-KR" altLang="en-US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5285E9-8D7C-43DE-8EF0-232928AD8D52}"/>
              </a:ext>
            </a:extLst>
          </p:cNvPr>
          <p:cNvSpPr/>
          <p:nvPr/>
        </p:nvSpPr>
        <p:spPr>
          <a:xfrm>
            <a:off x="2900019" y="3666076"/>
            <a:ext cx="1717733" cy="3423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search.jsp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A40417-669D-4C93-A90D-7AFA94C659E1}"/>
              </a:ext>
            </a:extLst>
          </p:cNvPr>
          <p:cNvSpPr txBox="1"/>
          <p:nvPr/>
        </p:nvSpPr>
        <p:spPr>
          <a:xfrm>
            <a:off x="6202981" y="4337387"/>
            <a:ext cx="568784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&lt;%</a:t>
            </a:r>
            <a:r>
              <a:rPr lang="en-US" altLang="ko-KR" sz="1100" dirty="0">
                <a:solidFill>
                  <a:srgbClr val="00B0F0"/>
                </a:solidFill>
              </a:rPr>
              <a:t>if(</a:t>
            </a:r>
            <a:r>
              <a:rPr lang="en-US" altLang="ko-KR" sz="1100" dirty="0" err="1">
                <a:solidFill>
                  <a:srgbClr val="00B0F0"/>
                </a:solidFill>
              </a:rPr>
              <a:t>searchWord</a:t>
            </a:r>
            <a:r>
              <a:rPr lang="en-US" altLang="ko-KR" sz="1100" dirty="0">
                <a:solidFill>
                  <a:srgbClr val="00B0F0"/>
                </a:solidFill>
              </a:rPr>
              <a:t>=="" | </a:t>
            </a:r>
            <a:r>
              <a:rPr lang="en-US" altLang="ko-KR" sz="1100" dirty="0" err="1">
                <a:solidFill>
                  <a:srgbClr val="00B0F0"/>
                </a:solidFill>
              </a:rPr>
              <a:t>searchWord</a:t>
            </a:r>
            <a:r>
              <a:rPr lang="en-US" altLang="ko-KR" sz="1100" dirty="0">
                <a:solidFill>
                  <a:srgbClr val="00B0F0"/>
                </a:solidFill>
              </a:rPr>
              <a:t> == null)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{%&gt;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검색어를 입력해주세요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		  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&lt;%}else{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100" dirty="0">
                <a:solidFill>
                  <a:srgbClr val="00B0F0"/>
                </a:solidFill>
              </a:rPr>
              <a:t>if(</a:t>
            </a:r>
            <a:r>
              <a:rPr lang="en-US" altLang="ko-KR" sz="1100" dirty="0" err="1">
                <a:solidFill>
                  <a:srgbClr val="00B0F0"/>
                </a:solidFill>
              </a:rPr>
              <a:t>rs.next</a:t>
            </a:r>
            <a:r>
              <a:rPr lang="en-US" altLang="ko-KR" sz="1100" dirty="0">
                <a:solidFill>
                  <a:srgbClr val="00B0F0"/>
                </a:solidFill>
              </a:rPr>
              <a:t>()){ 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       </a:t>
            </a:r>
            <a:r>
              <a:rPr lang="en-US" altLang="ko-KR" sz="1100" dirty="0" err="1">
                <a:solidFill>
                  <a:srgbClr val="00B0F0"/>
                </a:solidFill>
              </a:rPr>
              <a:t>rs.previous</a:t>
            </a:r>
            <a:r>
              <a:rPr lang="en-US" altLang="ko-KR" sz="1100" dirty="0">
                <a:solidFill>
                  <a:srgbClr val="00B0F0"/>
                </a:solidFill>
              </a:rPr>
              <a:t>()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while(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rs.next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()){ %&gt;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 &lt;a 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href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"</a:t>
            </a:r>
            <a:r>
              <a:rPr lang="en-US" altLang="ko-K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MovieDetail?mv_id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=&lt;%=</a:t>
            </a:r>
            <a:r>
              <a:rPr lang="en-US" altLang="ko-KR" sz="1100" dirty="0" err="1">
                <a:solidFill>
                  <a:srgbClr val="00B0F0"/>
                </a:solidFill>
              </a:rPr>
              <a:t>rs.getString</a:t>
            </a:r>
            <a:r>
              <a:rPr lang="en-US" altLang="ko-KR" sz="1100" dirty="0">
                <a:solidFill>
                  <a:srgbClr val="00B0F0"/>
                </a:solidFill>
              </a:rPr>
              <a:t>("</a:t>
            </a:r>
            <a:r>
              <a:rPr lang="en-US" altLang="ko-KR" sz="1100" dirty="0" err="1">
                <a:solidFill>
                  <a:srgbClr val="00B0F0"/>
                </a:solidFill>
              </a:rPr>
              <a:t>mv_id</a:t>
            </a:r>
            <a:r>
              <a:rPr lang="en-US" altLang="ko-KR" sz="1100" dirty="0">
                <a:solidFill>
                  <a:srgbClr val="00B0F0"/>
                </a:solidFill>
              </a:rPr>
              <a:t>")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%&gt;"&gt;		               	 &lt;%}}else{%&gt;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 </a:t>
            </a:r>
            <a:r>
              <a:rPr lang="en-US" altLang="ko-KR" sz="1100" dirty="0">
                <a:solidFill>
                  <a:srgbClr val="00B0F0"/>
                </a:solidFill>
              </a:rPr>
              <a:t>&lt;%= </a:t>
            </a:r>
            <a:r>
              <a:rPr lang="en-US" altLang="ko-KR" sz="1100" dirty="0" err="1">
                <a:solidFill>
                  <a:srgbClr val="00B0F0"/>
                </a:solidFill>
              </a:rPr>
              <a:t>searchWord</a:t>
            </a:r>
            <a:r>
              <a:rPr lang="en-US" altLang="ko-KR" sz="1100" dirty="0">
                <a:solidFill>
                  <a:srgbClr val="00B0F0"/>
                </a:solidFill>
              </a:rPr>
              <a:t>%&gt;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에 대한 검색결과가 없습니다</a:t>
            </a:r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.&lt;/font&gt;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                &lt;%}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}%&gt;</a:t>
            </a:r>
            <a:endParaRPr lang="ko-KR" altLang="en-US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47C85-C178-4ECA-B0A7-18D7580D6206}"/>
              </a:ext>
            </a:extLst>
          </p:cNvPr>
          <p:cNvSpPr txBox="1"/>
          <p:nvPr/>
        </p:nvSpPr>
        <p:spPr>
          <a:xfrm>
            <a:off x="3053552" y="23102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C7CC2-7FD4-4A59-99D3-2884310A70CE}"/>
              </a:ext>
            </a:extLst>
          </p:cNvPr>
          <p:cNvSpPr txBox="1"/>
          <p:nvPr/>
        </p:nvSpPr>
        <p:spPr>
          <a:xfrm>
            <a:off x="3044758" y="32009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17D5F-A49D-49FF-95A0-5431EFED124F}"/>
              </a:ext>
            </a:extLst>
          </p:cNvPr>
          <p:cNvSpPr txBox="1"/>
          <p:nvPr/>
        </p:nvSpPr>
        <p:spPr>
          <a:xfrm>
            <a:off x="3044758" y="41156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EBCFE-BEB8-4E34-B083-DB21F300F987}"/>
              </a:ext>
            </a:extLst>
          </p:cNvPr>
          <p:cNvSpPr txBox="1"/>
          <p:nvPr/>
        </p:nvSpPr>
        <p:spPr>
          <a:xfrm>
            <a:off x="5097293" y="320098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④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04594E-1806-4D9F-9265-0419FC4C84B5}"/>
              </a:ext>
            </a:extLst>
          </p:cNvPr>
          <p:cNvSpPr txBox="1"/>
          <p:nvPr/>
        </p:nvSpPr>
        <p:spPr>
          <a:xfrm>
            <a:off x="5969432" y="130912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DDB96F-9479-48A7-83F9-6BF5F84B6190}"/>
              </a:ext>
            </a:extLst>
          </p:cNvPr>
          <p:cNvSpPr txBox="1"/>
          <p:nvPr/>
        </p:nvSpPr>
        <p:spPr>
          <a:xfrm>
            <a:off x="5966529" y="169968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71FBFA-41E9-4798-B872-0E38EA5B66D9}"/>
              </a:ext>
            </a:extLst>
          </p:cNvPr>
          <p:cNvSpPr txBox="1"/>
          <p:nvPr/>
        </p:nvSpPr>
        <p:spPr>
          <a:xfrm>
            <a:off x="5986690" y="263167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③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3B1CFC-F681-4656-8912-F596685FB24C}"/>
              </a:ext>
            </a:extLst>
          </p:cNvPr>
          <p:cNvSpPr txBox="1"/>
          <p:nvPr/>
        </p:nvSpPr>
        <p:spPr>
          <a:xfrm>
            <a:off x="5947554" y="430591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④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A87AF0-9B51-4794-A050-6AB65642FFBB}"/>
              </a:ext>
            </a:extLst>
          </p:cNvPr>
          <p:cNvCxnSpPr>
            <a:cxnSpLocks/>
          </p:cNvCxnSpPr>
          <p:nvPr/>
        </p:nvCxnSpPr>
        <p:spPr>
          <a:xfrm>
            <a:off x="5986690" y="4194155"/>
            <a:ext cx="528784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0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5249</TotalTime>
  <Words>704</Words>
  <Application>Microsoft Office PowerPoint</Application>
  <PresentationFormat>와이드스크린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Apple SD Gothic Neo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sunny</dc:creator>
  <cp:lastModifiedBy>Lee sunny</cp:lastModifiedBy>
  <cp:revision>54</cp:revision>
  <dcterms:created xsi:type="dcterms:W3CDTF">2020-11-05T05:32:08Z</dcterms:created>
  <dcterms:modified xsi:type="dcterms:W3CDTF">2020-12-20T17:31:27Z</dcterms:modified>
</cp:coreProperties>
</file>