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68" r:id="rId4"/>
    <p:sldId id="258" r:id="rId5"/>
    <p:sldId id="259" r:id="rId6"/>
    <p:sldId id="262" r:id="rId7"/>
    <p:sldId id="260" r:id="rId8"/>
    <p:sldId id="271" r:id="rId9"/>
    <p:sldId id="272" r:id="rId10"/>
    <p:sldId id="261" r:id="rId11"/>
    <p:sldId id="273" r:id="rId12"/>
    <p:sldId id="274" r:id="rId13"/>
    <p:sldId id="276" r:id="rId14"/>
    <p:sldId id="277" r:id="rId15"/>
    <p:sldId id="278" r:id="rId16"/>
    <p:sldId id="279" r:id="rId17"/>
    <p:sldId id="280" r:id="rId18"/>
    <p:sldId id="282" r:id="rId19"/>
    <p:sldId id="283" r:id="rId20"/>
    <p:sldId id="284" r:id="rId21"/>
    <p:sldId id="269" r:id="rId22"/>
    <p:sldId id="294" r:id="rId23"/>
    <p:sldId id="293" r:id="rId24"/>
    <p:sldId id="295" r:id="rId25"/>
    <p:sldId id="296" r:id="rId26"/>
    <p:sldId id="265" r:id="rId27"/>
    <p:sldId id="285" r:id="rId28"/>
    <p:sldId id="286" r:id="rId29"/>
    <p:sldId id="266" r:id="rId30"/>
    <p:sldId id="290" r:id="rId31"/>
    <p:sldId id="298" r:id="rId32"/>
    <p:sldId id="291" r:id="rId33"/>
    <p:sldId id="292" r:id="rId34"/>
    <p:sldId id="287" r:id="rId35"/>
    <p:sldId id="288" r:id="rId36"/>
    <p:sldId id="289" r:id="rId37"/>
    <p:sldId id="26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53B9216-8490-4849-86AE-A4C114A65088}"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48B84-1F49-407D-B4E0-37F4AE47287F}" type="slidenum">
              <a:rPr lang="en-IN" smtClean="0"/>
              <a:t>‹#›</a:t>
            </a:fld>
            <a:endParaRPr lang="en-IN"/>
          </a:p>
        </p:txBody>
      </p:sp>
    </p:spTree>
    <p:extLst>
      <p:ext uri="{BB962C8B-B14F-4D97-AF65-F5344CB8AC3E}">
        <p14:creationId xmlns:p14="http://schemas.microsoft.com/office/powerpoint/2010/main" val="219214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3B9216-8490-4849-86AE-A4C114A65088}"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48B84-1F49-407D-B4E0-37F4AE47287F}" type="slidenum">
              <a:rPr lang="en-IN" smtClean="0"/>
              <a:t>‹#›</a:t>
            </a:fld>
            <a:endParaRPr lang="en-IN"/>
          </a:p>
        </p:txBody>
      </p:sp>
    </p:spTree>
    <p:extLst>
      <p:ext uri="{BB962C8B-B14F-4D97-AF65-F5344CB8AC3E}">
        <p14:creationId xmlns:p14="http://schemas.microsoft.com/office/powerpoint/2010/main" val="129663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3B9216-8490-4849-86AE-A4C114A65088}"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48B84-1F49-407D-B4E0-37F4AE47287F}" type="slidenum">
              <a:rPr lang="en-IN" smtClean="0"/>
              <a:t>‹#›</a:t>
            </a:fld>
            <a:endParaRPr lang="en-IN"/>
          </a:p>
        </p:txBody>
      </p:sp>
    </p:spTree>
    <p:extLst>
      <p:ext uri="{BB962C8B-B14F-4D97-AF65-F5344CB8AC3E}">
        <p14:creationId xmlns:p14="http://schemas.microsoft.com/office/powerpoint/2010/main" val="40741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3B9216-8490-4849-86AE-A4C114A65088}"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48B84-1F49-407D-B4E0-37F4AE47287F}" type="slidenum">
              <a:rPr lang="en-IN" smtClean="0"/>
              <a:t>‹#›</a:t>
            </a:fld>
            <a:endParaRPr lang="en-IN"/>
          </a:p>
        </p:txBody>
      </p:sp>
    </p:spTree>
    <p:extLst>
      <p:ext uri="{BB962C8B-B14F-4D97-AF65-F5344CB8AC3E}">
        <p14:creationId xmlns:p14="http://schemas.microsoft.com/office/powerpoint/2010/main" val="232552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3B9216-8490-4849-86AE-A4C114A65088}"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48B84-1F49-407D-B4E0-37F4AE47287F}" type="slidenum">
              <a:rPr lang="en-IN" smtClean="0"/>
              <a:t>‹#›</a:t>
            </a:fld>
            <a:endParaRPr lang="en-IN"/>
          </a:p>
        </p:txBody>
      </p:sp>
    </p:spTree>
    <p:extLst>
      <p:ext uri="{BB962C8B-B14F-4D97-AF65-F5344CB8AC3E}">
        <p14:creationId xmlns:p14="http://schemas.microsoft.com/office/powerpoint/2010/main" val="185949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53B9216-8490-4849-86AE-A4C114A65088}"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548B84-1F49-407D-B4E0-37F4AE47287F}" type="slidenum">
              <a:rPr lang="en-IN" smtClean="0"/>
              <a:t>‹#›</a:t>
            </a:fld>
            <a:endParaRPr lang="en-IN"/>
          </a:p>
        </p:txBody>
      </p:sp>
    </p:spTree>
    <p:extLst>
      <p:ext uri="{BB962C8B-B14F-4D97-AF65-F5344CB8AC3E}">
        <p14:creationId xmlns:p14="http://schemas.microsoft.com/office/powerpoint/2010/main" val="100357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53B9216-8490-4849-86AE-A4C114A65088}"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548B84-1F49-407D-B4E0-37F4AE47287F}" type="slidenum">
              <a:rPr lang="en-IN" smtClean="0"/>
              <a:t>‹#›</a:t>
            </a:fld>
            <a:endParaRPr lang="en-IN"/>
          </a:p>
        </p:txBody>
      </p:sp>
    </p:spTree>
    <p:extLst>
      <p:ext uri="{BB962C8B-B14F-4D97-AF65-F5344CB8AC3E}">
        <p14:creationId xmlns:p14="http://schemas.microsoft.com/office/powerpoint/2010/main" val="51994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53B9216-8490-4849-86AE-A4C114A65088}" type="datetimeFigureOut">
              <a:rPr lang="en-IN" smtClean="0"/>
              <a:t>11-03-2023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548B84-1F49-407D-B4E0-37F4AE47287F}" type="slidenum">
              <a:rPr lang="en-IN" smtClean="0"/>
              <a:t>‹#›</a:t>
            </a:fld>
            <a:endParaRPr lang="en-IN"/>
          </a:p>
        </p:txBody>
      </p:sp>
    </p:spTree>
    <p:extLst>
      <p:ext uri="{BB962C8B-B14F-4D97-AF65-F5344CB8AC3E}">
        <p14:creationId xmlns:p14="http://schemas.microsoft.com/office/powerpoint/2010/main" val="3508615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B9216-8490-4849-86AE-A4C114A65088}" type="datetimeFigureOut">
              <a:rPr lang="en-IN" smtClean="0"/>
              <a:t>11-03-2023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548B84-1F49-407D-B4E0-37F4AE47287F}" type="slidenum">
              <a:rPr lang="en-IN" smtClean="0"/>
              <a:t>‹#›</a:t>
            </a:fld>
            <a:endParaRPr lang="en-IN"/>
          </a:p>
        </p:txBody>
      </p:sp>
    </p:spTree>
    <p:extLst>
      <p:ext uri="{BB962C8B-B14F-4D97-AF65-F5344CB8AC3E}">
        <p14:creationId xmlns:p14="http://schemas.microsoft.com/office/powerpoint/2010/main" val="149802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B9216-8490-4849-86AE-A4C114A65088}"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548B84-1F49-407D-B4E0-37F4AE47287F}" type="slidenum">
              <a:rPr lang="en-IN" smtClean="0"/>
              <a:t>‹#›</a:t>
            </a:fld>
            <a:endParaRPr lang="en-IN"/>
          </a:p>
        </p:txBody>
      </p:sp>
    </p:spTree>
    <p:extLst>
      <p:ext uri="{BB962C8B-B14F-4D97-AF65-F5344CB8AC3E}">
        <p14:creationId xmlns:p14="http://schemas.microsoft.com/office/powerpoint/2010/main" val="165515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B9216-8490-4849-86AE-A4C114A65088}"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548B84-1F49-407D-B4E0-37F4AE47287F}" type="slidenum">
              <a:rPr lang="en-IN" smtClean="0"/>
              <a:t>‹#›</a:t>
            </a:fld>
            <a:endParaRPr lang="en-IN"/>
          </a:p>
        </p:txBody>
      </p:sp>
    </p:spTree>
    <p:extLst>
      <p:ext uri="{BB962C8B-B14F-4D97-AF65-F5344CB8AC3E}">
        <p14:creationId xmlns:p14="http://schemas.microsoft.com/office/powerpoint/2010/main" val="198120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B9216-8490-4849-86AE-A4C114A65088}" type="datetimeFigureOut">
              <a:rPr lang="en-IN" smtClean="0"/>
              <a:t>11-03-2023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48B84-1F49-407D-B4E0-37F4AE47287F}" type="slidenum">
              <a:rPr lang="en-IN" smtClean="0"/>
              <a:t>‹#›</a:t>
            </a:fld>
            <a:endParaRPr lang="en-IN"/>
          </a:p>
        </p:txBody>
      </p:sp>
    </p:spTree>
    <p:extLst>
      <p:ext uri="{BB962C8B-B14F-4D97-AF65-F5344CB8AC3E}">
        <p14:creationId xmlns:p14="http://schemas.microsoft.com/office/powerpoint/2010/main" val="3912961287"/>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7932" y="699277"/>
            <a:ext cx="9421640" cy="1807911"/>
          </a:xfrm>
        </p:spPr>
        <p:txBody>
          <a:bodyPr>
            <a:normAutofit fontScale="90000"/>
          </a:bodyPr>
          <a:lstStyle/>
          <a:p>
            <a:pPr algn="l"/>
            <a:r>
              <a:rPr lang="en-IN" dirty="0" smtClean="0">
                <a:latin typeface="Times New Roman" panose="02020603050405020304" pitchFamily="18" charset="0"/>
                <a:cs typeface="Times New Roman" panose="02020603050405020304" pitchFamily="18" charset="0"/>
              </a:rPr>
              <a:t>Fake </a:t>
            </a:r>
            <a:r>
              <a:rPr lang="en-IN" dirty="0">
                <a:latin typeface="Times New Roman" panose="02020603050405020304" pitchFamily="18" charset="0"/>
                <a:cs typeface="Times New Roman" panose="02020603050405020304" pitchFamily="18" charset="0"/>
              </a:rPr>
              <a:t>N</a:t>
            </a:r>
            <a:r>
              <a:rPr lang="en-IN" dirty="0" smtClean="0">
                <a:latin typeface="Times New Roman" panose="02020603050405020304" pitchFamily="18" charset="0"/>
                <a:cs typeface="Times New Roman" panose="02020603050405020304" pitchFamily="18" charset="0"/>
              </a:rPr>
              <a:t>ews </a:t>
            </a:r>
            <a:r>
              <a:rPr lang="en-IN" dirty="0">
                <a:latin typeface="Times New Roman" panose="02020603050405020304" pitchFamily="18" charset="0"/>
                <a:cs typeface="Times New Roman" panose="02020603050405020304" pitchFamily="18" charset="0"/>
              </a:rPr>
              <a:t>A</a:t>
            </a:r>
            <a:r>
              <a:rPr lang="en-IN" dirty="0" smtClean="0">
                <a:latin typeface="Times New Roman" panose="02020603050405020304" pitchFamily="18" charset="0"/>
                <a:cs typeface="Times New Roman" panose="02020603050405020304" pitchFamily="18" charset="0"/>
              </a:rPr>
              <a:t>uthentication Using PySpark MLlib and NLP</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326923" y="3879914"/>
            <a:ext cx="3397389" cy="2686312"/>
          </a:xfrm>
        </p:spPr>
        <p:style>
          <a:lnRef idx="2">
            <a:schemeClr val="accent4"/>
          </a:lnRef>
          <a:fillRef idx="1">
            <a:schemeClr val="lt1"/>
          </a:fillRef>
          <a:effectRef idx="0">
            <a:schemeClr val="accent4"/>
          </a:effectRef>
          <a:fontRef idx="minor">
            <a:schemeClr val="dk1"/>
          </a:fontRef>
        </p:style>
        <p:txBody>
          <a:bodyPr>
            <a:normAutofit lnSpcReduction="10000"/>
          </a:bodyPr>
          <a:lstStyle/>
          <a:p>
            <a:r>
              <a:rPr lang="en-IN" b="1" dirty="0" smtClean="0">
                <a:latin typeface="Times New Roman" panose="02020603050405020304" pitchFamily="18" charset="0"/>
                <a:cs typeface="Times New Roman" panose="02020603050405020304" pitchFamily="18" charset="0"/>
              </a:rPr>
              <a:t>Presented by:</a:t>
            </a:r>
          </a:p>
          <a:p>
            <a:r>
              <a:rPr lang="en-IN" dirty="0" err="1" smtClean="0">
                <a:latin typeface="Times New Roman" panose="02020603050405020304" pitchFamily="18" charset="0"/>
                <a:cs typeface="Times New Roman" panose="02020603050405020304" pitchFamily="18" charset="0"/>
              </a:rPr>
              <a:t>Anmol</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Ketkale</a:t>
            </a:r>
            <a:endParaRPr lang="en-IN" dirty="0" smtClean="0">
              <a:latin typeface="Times New Roman" panose="02020603050405020304" pitchFamily="18" charset="0"/>
              <a:cs typeface="Times New Roman" panose="02020603050405020304" pitchFamily="18" charset="0"/>
            </a:endParaRPr>
          </a:p>
          <a:p>
            <a:r>
              <a:rPr lang="en-IN" dirty="0" err="1" smtClean="0">
                <a:latin typeface="Times New Roman" panose="02020603050405020304" pitchFamily="18" charset="0"/>
                <a:cs typeface="Times New Roman" panose="02020603050405020304" pitchFamily="18" charset="0"/>
              </a:rPr>
              <a:t>Rishabh</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Tripathi</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Jay Sharma</a:t>
            </a:r>
          </a:p>
          <a:p>
            <a:r>
              <a:rPr lang="en-IN" dirty="0" smtClean="0">
                <a:latin typeface="Times New Roman" panose="02020603050405020304" pitchFamily="18" charset="0"/>
                <a:cs typeface="Times New Roman" panose="02020603050405020304" pitchFamily="18" charset="0"/>
              </a:rPr>
              <a:t>Akash Nagare</a:t>
            </a:r>
          </a:p>
          <a:p>
            <a:r>
              <a:rPr lang="en-IN" dirty="0" smtClean="0">
                <a:latin typeface="Times New Roman" panose="02020603050405020304" pitchFamily="18" charset="0"/>
                <a:cs typeface="Times New Roman" panose="02020603050405020304" pitchFamily="18" charset="0"/>
              </a:rPr>
              <a:t>Rohan Alexander</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174175" y="2740581"/>
            <a:ext cx="3702887"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Under the guidance of: </a:t>
            </a:r>
            <a:r>
              <a:rPr lang="en-IN" sz="2400" dirty="0" smtClean="0">
                <a:latin typeface="Times New Roman" panose="02020603050405020304" pitchFamily="18" charset="0"/>
                <a:cs typeface="Times New Roman" panose="02020603050405020304" pitchFamily="18" charset="0"/>
              </a:rPr>
              <a:t>Shiva </a:t>
            </a:r>
            <a:r>
              <a:rPr lang="en-IN" sz="2400" dirty="0" err="1" smtClean="0">
                <a:latin typeface="Times New Roman" panose="02020603050405020304" pitchFamily="18" charset="0"/>
                <a:cs typeface="Times New Roman" panose="02020603050405020304" pitchFamily="18" charset="0"/>
              </a:rPr>
              <a:t>Karthik</a:t>
            </a:r>
            <a:r>
              <a:rPr lang="en-IN" sz="2400" dirty="0" smtClean="0">
                <a:latin typeface="Times New Roman" panose="02020603050405020304" pitchFamily="18" charset="0"/>
                <a:cs typeface="Times New Roman" panose="02020603050405020304" pitchFamily="18" charset="0"/>
              </a:rPr>
              <a:t> S.</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84" y="889256"/>
            <a:ext cx="1690360" cy="1690360"/>
          </a:xfrm>
          <a:prstGeom prst="rect">
            <a:avLst/>
          </a:prstGeom>
        </p:spPr>
      </p:pic>
    </p:spTree>
    <p:extLst>
      <p:ext uri="{BB962C8B-B14F-4D97-AF65-F5344CB8AC3E}">
        <p14:creationId xmlns:p14="http://schemas.microsoft.com/office/powerpoint/2010/main" val="513115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a:t>
            </a:r>
            <a:endParaRPr lang="en-IN" dirty="0"/>
          </a:p>
        </p:txBody>
      </p:sp>
      <p:sp>
        <p:nvSpPr>
          <p:cNvPr id="3" name="Content Placeholder 2"/>
          <p:cNvSpPr>
            <a:spLocks noGrp="1"/>
          </p:cNvSpPr>
          <p:nvPr>
            <p:ph idx="1"/>
          </p:nvPr>
        </p:nvSpPr>
        <p:spPr/>
        <p:txBody>
          <a:bodyPr/>
          <a:lstStyle/>
          <a:p>
            <a:r>
              <a:rPr lang="en-US" dirty="0" smtClean="0"/>
              <a:t>Word2Vec: Word2Vec is a popular technique used for natural language processing (NLP) that is based on neural network models.</a:t>
            </a:r>
          </a:p>
          <a:p>
            <a:r>
              <a:rPr lang="en-US" dirty="0" smtClean="0"/>
              <a:t>Word2Vec is based on the idea that words that occur in similar contexts tend to have similar meanings</a:t>
            </a:r>
            <a:endParaRPr lang="en-IN" dirty="0" smtClean="0"/>
          </a:p>
          <a:p>
            <a:r>
              <a:rPr lang="en-US" dirty="0"/>
              <a:t>The basic idea is to train a neural network on a large corpus of text to predict the probability of a word given its context (i.e., the surrounding words).</a:t>
            </a:r>
            <a:endParaRPr lang="en-IN" dirty="0"/>
          </a:p>
        </p:txBody>
      </p:sp>
    </p:spTree>
    <p:extLst>
      <p:ext uri="{BB962C8B-B14F-4D97-AF65-F5344CB8AC3E}">
        <p14:creationId xmlns:p14="http://schemas.microsoft.com/office/powerpoint/2010/main" val="975723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researchgate.net/profile/Daniel-Braun-6/publication/326588219/figure/fig1/AS:652185784295425@1532504616288/Continuous-Bag-of-words-CBOW-CB-and-Skip-gram-SG-training-model-illustra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189" y="1315753"/>
            <a:ext cx="8204751" cy="4293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232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 Models</a:t>
            </a:r>
            <a:endParaRPr lang="en-IN" dirty="0"/>
          </a:p>
        </p:txBody>
      </p:sp>
      <p:sp>
        <p:nvSpPr>
          <p:cNvPr id="3" name="Content Placeholder 2"/>
          <p:cNvSpPr>
            <a:spLocks noGrp="1"/>
          </p:cNvSpPr>
          <p:nvPr>
            <p:ph idx="1"/>
          </p:nvPr>
        </p:nvSpPr>
        <p:spPr/>
        <p:txBody>
          <a:bodyPr/>
          <a:lstStyle/>
          <a:p>
            <a:r>
              <a:rPr lang="en-IN" dirty="0" smtClean="0"/>
              <a:t>Logistic Regression</a:t>
            </a:r>
          </a:p>
          <a:p>
            <a:r>
              <a:rPr lang="en-IN" dirty="0" smtClean="0"/>
              <a:t>Random Forest Classifier</a:t>
            </a:r>
          </a:p>
          <a:p>
            <a:r>
              <a:rPr lang="en-IN" dirty="0" smtClean="0"/>
              <a:t>Gradient-boosted </a:t>
            </a:r>
            <a:r>
              <a:rPr lang="en-IN" dirty="0"/>
              <a:t>T</a:t>
            </a:r>
            <a:r>
              <a:rPr lang="en-IN" dirty="0" smtClean="0"/>
              <a:t>ree Classifier</a:t>
            </a:r>
          </a:p>
          <a:p>
            <a:r>
              <a:rPr lang="en-IN" dirty="0" smtClean="0"/>
              <a:t>Linear Support Vector Machine</a:t>
            </a:r>
          </a:p>
          <a:p>
            <a:r>
              <a:rPr lang="en-IN" dirty="0" smtClean="0"/>
              <a:t>Factorization Machines Classifier</a:t>
            </a:r>
          </a:p>
          <a:p>
            <a:endParaRPr lang="en-IN" dirty="0"/>
          </a:p>
        </p:txBody>
      </p:sp>
    </p:spTree>
    <p:extLst>
      <p:ext uri="{BB962C8B-B14F-4D97-AF65-F5344CB8AC3E}">
        <p14:creationId xmlns:p14="http://schemas.microsoft.com/office/powerpoint/2010/main" val="2257997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a:t>
            </a:r>
            <a:endParaRPr lang="en-IN" dirty="0"/>
          </a:p>
        </p:txBody>
      </p:sp>
      <p:sp>
        <p:nvSpPr>
          <p:cNvPr id="3" name="Content Placeholder 2"/>
          <p:cNvSpPr>
            <a:spLocks noGrp="1"/>
          </p:cNvSpPr>
          <p:nvPr>
            <p:ph idx="1"/>
          </p:nvPr>
        </p:nvSpPr>
        <p:spPr/>
        <p:txBody>
          <a:bodyPr>
            <a:normAutofit/>
          </a:bodyPr>
          <a:lstStyle/>
          <a:p>
            <a:r>
              <a:rPr lang="en-US" dirty="0"/>
              <a:t>Logistic regression is a commonly used statistical method for binary classification </a:t>
            </a:r>
            <a:r>
              <a:rPr lang="en-US" dirty="0" smtClean="0"/>
              <a:t>problems.</a:t>
            </a:r>
          </a:p>
          <a:p>
            <a:r>
              <a:rPr lang="en-US" dirty="0" smtClean="0"/>
              <a:t>Logistic </a:t>
            </a:r>
            <a:r>
              <a:rPr lang="en-US" dirty="0"/>
              <a:t>regression is a simple and easy-to-understand algorithm, making it a good starting point for many data science projects.</a:t>
            </a:r>
          </a:p>
          <a:p>
            <a:r>
              <a:rPr lang="en-US" dirty="0" smtClean="0"/>
              <a:t>Logistic </a:t>
            </a:r>
            <a:r>
              <a:rPr lang="en-US" dirty="0"/>
              <a:t>regression is relatively fast to train, making it useful for large datasets and real-time applications.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762" y="4291343"/>
            <a:ext cx="3313569" cy="2557618"/>
          </a:xfrm>
          <a:prstGeom prst="rect">
            <a:avLst/>
          </a:prstGeom>
        </p:spPr>
      </p:pic>
    </p:spTree>
    <p:extLst>
      <p:ext uri="{BB962C8B-B14F-4D97-AF65-F5344CB8AC3E}">
        <p14:creationId xmlns:p14="http://schemas.microsoft.com/office/powerpoint/2010/main" val="869983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Forest Classifier</a:t>
            </a:r>
            <a:endParaRPr lang="en-IN" dirty="0"/>
          </a:p>
        </p:txBody>
      </p:sp>
      <p:sp>
        <p:nvSpPr>
          <p:cNvPr id="3" name="Content Placeholder 2"/>
          <p:cNvSpPr>
            <a:spLocks noGrp="1"/>
          </p:cNvSpPr>
          <p:nvPr>
            <p:ph idx="1"/>
          </p:nvPr>
        </p:nvSpPr>
        <p:spPr/>
        <p:txBody>
          <a:bodyPr>
            <a:normAutofit/>
          </a:bodyPr>
          <a:lstStyle/>
          <a:p>
            <a:r>
              <a:rPr lang="en-US" dirty="0"/>
              <a:t>Random forests are a popular machine learning algorithm used for classification, regression, and feature selection tasks</a:t>
            </a:r>
            <a:r>
              <a:rPr lang="en-US" dirty="0" smtClean="0"/>
              <a:t>.</a:t>
            </a:r>
          </a:p>
          <a:p>
            <a:r>
              <a:rPr lang="en-US" dirty="0" smtClean="0"/>
              <a:t>Random </a:t>
            </a:r>
            <a:r>
              <a:rPr lang="en-US" dirty="0"/>
              <a:t>forests can produce highly accurate predictions due to their ability to reduce </a:t>
            </a:r>
            <a:r>
              <a:rPr lang="en-US" dirty="0" err="1"/>
              <a:t>overfitting</a:t>
            </a:r>
            <a:r>
              <a:rPr lang="en-US" dirty="0"/>
              <a:t> and the ensemble nature of the algorithm.</a:t>
            </a:r>
          </a:p>
          <a:p>
            <a:r>
              <a:rPr lang="en-US" dirty="0" smtClean="0"/>
              <a:t>Random </a:t>
            </a:r>
            <a:r>
              <a:rPr lang="en-US" dirty="0"/>
              <a:t>forests can handle </a:t>
            </a:r>
            <a:r>
              <a:rPr lang="en-US" dirty="0" smtClean="0"/>
              <a:t>outliers </a:t>
            </a:r>
            <a:r>
              <a:rPr lang="en-US" dirty="0"/>
              <a:t>due to their averaging mechanism and ability to detect relationships between features and outcomes.</a:t>
            </a:r>
          </a:p>
          <a:p>
            <a:endParaRPr lang="en-IN" dirty="0"/>
          </a:p>
        </p:txBody>
      </p:sp>
    </p:spTree>
    <p:extLst>
      <p:ext uri="{BB962C8B-B14F-4D97-AF65-F5344CB8AC3E}">
        <p14:creationId xmlns:p14="http://schemas.microsoft.com/office/powerpoint/2010/main" val="3633195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756" y="765579"/>
            <a:ext cx="7704488" cy="5326842"/>
          </a:xfrm>
          <a:prstGeom prst="rect">
            <a:avLst/>
          </a:prstGeom>
        </p:spPr>
      </p:pic>
    </p:spTree>
    <p:extLst>
      <p:ext uri="{BB962C8B-B14F-4D97-AF65-F5344CB8AC3E}">
        <p14:creationId xmlns:p14="http://schemas.microsoft.com/office/powerpoint/2010/main" val="1684238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Gradient-boosted Tree Classifier</a:t>
            </a:r>
            <a:endParaRPr lang="en-IN" dirty="0"/>
          </a:p>
        </p:txBody>
      </p:sp>
      <p:sp>
        <p:nvSpPr>
          <p:cNvPr id="3" name="Content Placeholder 2"/>
          <p:cNvSpPr>
            <a:spLocks noGrp="1"/>
          </p:cNvSpPr>
          <p:nvPr>
            <p:ph idx="1"/>
          </p:nvPr>
        </p:nvSpPr>
        <p:spPr/>
        <p:txBody>
          <a:bodyPr>
            <a:normAutofit fontScale="92500" lnSpcReduction="20000"/>
          </a:bodyPr>
          <a:lstStyle/>
          <a:p>
            <a:r>
              <a:rPr lang="en-US" dirty="0"/>
              <a:t>Gradient Boosted Trees (GBTs) are a powerful and popular machine learning algorithm used for both regression and classification tasks. </a:t>
            </a:r>
          </a:p>
          <a:p>
            <a:r>
              <a:rPr lang="en-US" dirty="0" smtClean="0"/>
              <a:t>GBTs </a:t>
            </a:r>
            <a:r>
              <a:rPr lang="en-US" dirty="0"/>
              <a:t>can produce highly accurate predictions, often outperforming other popular algorithms such as random forests, support vector machines, and neural networks.</a:t>
            </a:r>
          </a:p>
          <a:p>
            <a:r>
              <a:rPr lang="en-US" dirty="0"/>
              <a:t>Ability to handle complex relationships: GBTs can model complex nonlinear relationships between features and outcomes, making them well-suited for a wide range of problems.</a:t>
            </a:r>
          </a:p>
          <a:p>
            <a:r>
              <a:rPr lang="en-US" dirty="0" smtClean="0"/>
              <a:t>Feature </a:t>
            </a:r>
            <a:r>
              <a:rPr lang="en-US" dirty="0"/>
              <a:t>importance ranking: GBTs provide an estimate of feature importance, which can be useful for feature selection and understanding the underlying data.</a:t>
            </a:r>
          </a:p>
          <a:p>
            <a:r>
              <a:rPr lang="en-US" dirty="0" smtClean="0"/>
              <a:t>GBTs </a:t>
            </a:r>
            <a:r>
              <a:rPr lang="en-US" dirty="0"/>
              <a:t>have some limitations, such as their sensitivity to </a:t>
            </a:r>
            <a:r>
              <a:rPr lang="en-US" dirty="0" err="1"/>
              <a:t>hyperparameter</a:t>
            </a:r>
            <a:r>
              <a:rPr lang="en-US" dirty="0"/>
              <a:t> tuning, which can be </a:t>
            </a:r>
            <a:r>
              <a:rPr lang="en-US" dirty="0" smtClean="0"/>
              <a:t>time-consuming.</a:t>
            </a:r>
            <a:endParaRPr lang="en-IN" dirty="0"/>
          </a:p>
        </p:txBody>
      </p:sp>
    </p:spTree>
    <p:extLst>
      <p:ext uri="{BB962C8B-B14F-4D97-AF65-F5344CB8AC3E}">
        <p14:creationId xmlns:p14="http://schemas.microsoft.com/office/powerpoint/2010/main" val="1404503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architecture of Gradient Boosting Decision Tre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414" y="797460"/>
            <a:ext cx="9258963" cy="5631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574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Support Vector Machine</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Linear </a:t>
            </a:r>
            <a:r>
              <a:rPr lang="en-US" dirty="0"/>
              <a:t>Support Vector Machines (Linear SVMs) are a popular machine learning algorithm used for both classification and regression tasks. </a:t>
            </a:r>
            <a:endParaRPr lang="en-US" dirty="0" smtClean="0"/>
          </a:p>
          <a:p>
            <a:r>
              <a:rPr lang="en-US" dirty="0" smtClean="0"/>
              <a:t>Linear </a:t>
            </a:r>
            <a:r>
              <a:rPr lang="en-US" dirty="0"/>
              <a:t>SVMs are particularly useful when dealing with high-dimensional data, such as text data, where the number of features can be much larger than the number of samples.</a:t>
            </a:r>
          </a:p>
          <a:p>
            <a:r>
              <a:rPr lang="en-US" dirty="0" smtClean="0"/>
              <a:t>Linear </a:t>
            </a:r>
            <a:r>
              <a:rPr lang="en-US" dirty="0"/>
              <a:t>SVMs are relatively robust to outliers in the data, as they focus on finding the maximum margin separating </a:t>
            </a:r>
            <a:r>
              <a:rPr lang="en-US" dirty="0" err="1"/>
              <a:t>hyperplane</a:t>
            </a:r>
            <a:r>
              <a:rPr lang="en-US" dirty="0"/>
              <a:t>, which tends to be less affected by outliers.</a:t>
            </a:r>
          </a:p>
          <a:p>
            <a:r>
              <a:rPr lang="en-US" dirty="0" smtClean="0"/>
              <a:t>Linear </a:t>
            </a:r>
            <a:r>
              <a:rPr lang="en-US" dirty="0"/>
              <a:t>SVMs can be applied to both linearly separable and non-linearly separable datasets, using techniques such as kernel tricks to transform the data into a higher-dimensional space.</a:t>
            </a:r>
          </a:p>
          <a:p>
            <a:r>
              <a:rPr lang="en-US" dirty="0"/>
              <a:t>Fast training times: Linear SVMs can be trained efficiently on large datasets, making them useful in many real-world applications.</a:t>
            </a:r>
          </a:p>
          <a:p>
            <a:pPr marL="0" indent="0">
              <a:buNone/>
            </a:pPr>
            <a:endParaRPr lang="en-IN" dirty="0"/>
          </a:p>
        </p:txBody>
      </p:sp>
    </p:spTree>
    <p:extLst>
      <p:ext uri="{BB962C8B-B14F-4D97-AF65-F5344CB8AC3E}">
        <p14:creationId xmlns:p14="http://schemas.microsoft.com/office/powerpoint/2010/main" val="3425386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pport Vector Machine (SVM) Algorithm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7030" y="931397"/>
            <a:ext cx="7375714" cy="491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020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t>The proliferation of fake news has become a major challenge in our society</a:t>
            </a:r>
            <a:r>
              <a:rPr lang="en-US" dirty="0" smtClean="0"/>
              <a:t>.</a:t>
            </a:r>
          </a:p>
          <a:p>
            <a:r>
              <a:rPr lang="en-US" dirty="0" smtClean="0"/>
              <a:t>Fake </a:t>
            </a:r>
            <a:r>
              <a:rPr lang="en-US" dirty="0"/>
              <a:t>news is intentionally false or misleading information that is presented as if it were real news</a:t>
            </a:r>
            <a:r>
              <a:rPr lang="en-US" dirty="0" smtClean="0"/>
              <a:t>.</a:t>
            </a:r>
          </a:p>
          <a:p>
            <a:r>
              <a:rPr lang="en-US" dirty="0"/>
              <a:t>Fake news can be spread through various mediums, such as social media, websites, and even traditional news </a:t>
            </a:r>
            <a:r>
              <a:rPr lang="en-US" dirty="0" smtClean="0"/>
              <a:t>outlets.</a:t>
            </a:r>
            <a:endParaRPr lang="en-US" dirty="0"/>
          </a:p>
          <a:p>
            <a:r>
              <a:rPr lang="en-US" dirty="0"/>
              <a:t>Fake news can have serious consequences, including spreading fear and panic, influencing public opinion, and damaging reputations.</a:t>
            </a:r>
          </a:p>
          <a:p>
            <a:r>
              <a:rPr lang="en-US" dirty="0"/>
              <a:t>In this project, we have used PySpark MLlib and Natural Language Processing (NLP) techniques to build a fake news detection system.</a:t>
            </a:r>
          </a:p>
        </p:txBody>
      </p:sp>
    </p:spTree>
    <p:extLst>
      <p:ext uri="{BB962C8B-B14F-4D97-AF65-F5344CB8AC3E}">
        <p14:creationId xmlns:p14="http://schemas.microsoft.com/office/powerpoint/2010/main" val="3440814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Factorization Machine Classifier</a:t>
            </a:r>
            <a:endParaRPr lang="en-IN" dirty="0"/>
          </a:p>
        </p:txBody>
      </p:sp>
      <p:sp>
        <p:nvSpPr>
          <p:cNvPr id="3" name="Content Placeholder 2"/>
          <p:cNvSpPr>
            <a:spLocks noGrp="1"/>
          </p:cNvSpPr>
          <p:nvPr>
            <p:ph idx="1"/>
          </p:nvPr>
        </p:nvSpPr>
        <p:spPr/>
        <p:txBody>
          <a:bodyPr/>
          <a:lstStyle/>
          <a:p>
            <a:r>
              <a:rPr lang="en-US" dirty="0"/>
              <a:t>Factorization machines are a type of supervised learning algorithm. They are used for classification and regression tasks.</a:t>
            </a:r>
            <a:endParaRPr lang="en-US" dirty="0" smtClean="0"/>
          </a:p>
          <a:p>
            <a:r>
              <a:rPr lang="en-US" dirty="0" smtClean="0"/>
              <a:t>Factorization Machines</a:t>
            </a:r>
            <a:r>
              <a:rPr lang="en-US" dirty="0"/>
              <a:t> are able to estimate interactions between features even in problems with huge </a:t>
            </a:r>
            <a:r>
              <a:rPr lang="en-US" dirty="0" err="1"/>
              <a:t>sparsity</a:t>
            </a:r>
            <a:r>
              <a:rPr lang="en-US" dirty="0"/>
              <a:t> (like advertising and recommendation system</a:t>
            </a:r>
            <a:r>
              <a:rPr lang="en-US" dirty="0" smtClean="0"/>
              <a:t>).</a:t>
            </a:r>
          </a:p>
          <a:p>
            <a:pPr marL="0" indent="0">
              <a:buNone/>
            </a:pPr>
            <a:endParaRPr lang="en-IN" dirty="0"/>
          </a:p>
        </p:txBody>
      </p:sp>
    </p:spTree>
    <p:extLst>
      <p:ext uri="{BB962C8B-B14F-4D97-AF65-F5344CB8AC3E}">
        <p14:creationId xmlns:p14="http://schemas.microsoft.com/office/powerpoint/2010/main" val="630184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Extraction</a:t>
            </a:r>
            <a:endParaRPr lang="en-IN" dirty="0"/>
          </a:p>
        </p:txBody>
      </p:sp>
      <p:sp>
        <p:nvSpPr>
          <p:cNvPr id="3" name="Content Placeholder 2"/>
          <p:cNvSpPr>
            <a:spLocks noGrp="1"/>
          </p:cNvSpPr>
          <p:nvPr>
            <p:ph idx="1"/>
          </p:nvPr>
        </p:nvSpPr>
        <p:spPr/>
        <p:txBody>
          <a:bodyPr/>
          <a:lstStyle/>
          <a:p>
            <a:r>
              <a:rPr lang="en-IN" dirty="0"/>
              <a:t>For authentication of our model we are extracting data from news websites like CNN, Times of India, Indian Express and ABC </a:t>
            </a:r>
            <a:r>
              <a:rPr lang="en-IN" dirty="0" smtClean="0"/>
              <a:t>News.</a:t>
            </a:r>
            <a:endParaRPr lang="en-IN" dirty="0"/>
          </a:p>
          <a:p>
            <a:r>
              <a:rPr lang="en-IN" dirty="0"/>
              <a:t> For data extraction we are using Python library </a:t>
            </a:r>
            <a:r>
              <a:rPr lang="en-IN" dirty="0" err="1" smtClean="0"/>
              <a:t>Beautifulsoup</a:t>
            </a:r>
            <a:r>
              <a:rPr lang="en-IN" dirty="0" smtClean="0"/>
              <a:t>.</a:t>
            </a:r>
            <a:endParaRPr lang="en-IN" dirty="0"/>
          </a:p>
          <a:p>
            <a:r>
              <a:rPr lang="en-IN" dirty="0"/>
              <a:t>Further we can built new models on this extracted </a:t>
            </a:r>
            <a:r>
              <a:rPr lang="en-IN" dirty="0" smtClean="0"/>
              <a:t>data.</a:t>
            </a:r>
            <a:endParaRPr lang="en-IN" dirty="0"/>
          </a:p>
          <a:p>
            <a:endParaRPr lang="en-IN" dirty="0"/>
          </a:p>
        </p:txBody>
      </p:sp>
    </p:spTree>
    <p:extLst>
      <p:ext uri="{BB962C8B-B14F-4D97-AF65-F5344CB8AC3E}">
        <p14:creationId xmlns:p14="http://schemas.microsoft.com/office/powerpoint/2010/main" val="3014898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Extract Data</a:t>
            </a:r>
            <a:endParaRPr lang="en-IN" dirty="0"/>
          </a:p>
        </p:txBody>
      </p:sp>
      <p:sp>
        <p:nvSpPr>
          <p:cNvPr id="3" name="Content Placeholder 2"/>
          <p:cNvSpPr>
            <a:spLocks noGrp="1"/>
          </p:cNvSpPr>
          <p:nvPr>
            <p:ph idx="1"/>
          </p:nvPr>
        </p:nvSpPr>
        <p:spPr/>
        <p:txBody>
          <a:bodyPr/>
          <a:lstStyle/>
          <a:p>
            <a:r>
              <a:rPr lang="en-US" dirty="0"/>
              <a:t>Using web scraping libraries: There are several libraries available in various programming languages, such as Python's </a:t>
            </a:r>
            <a:r>
              <a:rPr lang="en-US" u="sng" dirty="0"/>
              <a:t>Beautiful Soup</a:t>
            </a:r>
            <a:r>
              <a:rPr lang="en-US" dirty="0"/>
              <a:t>, </a:t>
            </a:r>
            <a:r>
              <a:rPr lang="en-US" dirty="0" err="1"/>
              <a:t>Scrapy</a:t>
            </a:r>
            <a:r>
              <a:rPr lang="en-US" dirty="0"/>
              <a:t>, and Selenium, that can be used to scrape web pages. These libraries provide functions and methods to parse HTML or XML code and extract relevant information.</a:t>
            </a:r>
          </a:p>
          <a:p>
            <a:r>
              <a:rPr lang="en-US" dirty="0"/>
              <a:t>APIs: Many websites offer APIs that allow developers to access their data in a structured format. APIs are typically easier to use and more reliable than web scraping, as they are designed to provide access to specific data points. However, not all websites offer APIs, and some may charge fees for access.</a:t>
            </a:r>
          </a:p>
        </p:txBody>
      </p:sp>
    </p:spTree>
    <p:extLst>
      <p:ext uri="{BB962C8B-B14F-4D97-AF65-F5344CB8AC3E}">
        <p14:creationId xmlns:p14="http://schemas.microsoft.com/office/powerpoint/2010/main" val="2087334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Extraction Process</a:t>
            </a:r>
            <a:endParaRPr lang="en-IN" dirty="0"/>
          </a:p>
        </p:txBody>
      </p:sp>
      <p:sp>
        <p:nvSpPr>
          <p:cNvPr id="3" name="Content Placeholder 2"/>
          <p:cNvSpPr>
            <a:spLocks noGrp="1"/>
          </p:cNvSpPr>
          <p:nvPr>
            <p:ph idx="1"/>
          </p:nvPr>
        </p:nvSpPr>
        <p:spPr/>
        <p:txBody>
          <a:bodyPr/>
          <a:lstStyle/>
          <a:p>
            <a:r>
              <a:rPr lang="en-US" dirty="0" smtClean="0"/>
              <a:t>In Our Project we scrapped data using Beautiful soup.</a:t>
            </a:r>
          </a:p>
          <a:p>
            <a:r>
              <a:rPr lang="en-US" dirty="0" smtClean="0"/>
              <a:t>Beautiful </a:t>
            </a:r>
            <a:r>
              <a:rPr lang="en-US" dirty="0"/>
              <a:t>Soup is a Python library that is commonly used for web scraping purposes. It allows you to parse HTML and XML documents and extract data from them in a structured way</a:t>
            </a:r>
            <a:r>
              <a:rPr lang="en-US" dirty="0" smtClean="0"/>
              <a:t>.</a:t>
            </a:r>
          </a:p>
          <a:p>
            <a:r>
              <a:rPr lang="en-US" dirty="0"/>
              <a:t>Beautiful Soup is widely used for a variety of web scraping tasks, such as extracting data from online news articles, scraping product information from e-commerce websites, and collecting data from social media platforms. Its flexibility and ease of use make it a popular </a:t>
            </a:r>
            <a:r>
              <a:rPr lang="en-US" dirty="0" smtClean="0"/>
              <a:t>choice </a:t>
            </a:r>
            <a:r>
              <a:rPr lang="en-US" dirty="0"/>
              <a:t>for developers and data scientists working with web data</a:t>
            </a:r>
            <a:r>
              <a:rPr lang="en-US" dirty="0" smtClean="0"/>
              <a:t>.</a:t>
            </a:r>
          </a:p>
          <a:p>
            <a:r>
              <a:rPr lang="en-US" dirty="0"/>
              <a:t>Request python library used to convert </a:t>
            </a:r>
            <a:r>
              <a:rPr lang="en-US" dirty="0" err="1"/>
              <a:t>url</a:t>
            </a:r>
            <a:r>
              <a:rPr lang="en-US" dirty="0"/>
              <a:t> into string.</a:t>
            </a:r>
            <a:endParaRPr lang="en-IN" dirty="0"/>
          </a:p>
          <a:p>
            <a:pPr marL="0" indent="0">
              <a:buNone/>
            </a:pPr>
            <a:endParaRPr lang="en-US" b="1" dirty="0" smtClean="0"/>
          </a:p>
        </p:txBody>
      </p:sp>
    </p:spTree>
    <p:extLst>
      <p:ext uri="{BB962C8B-B14F-4D97-AF65-F5344CB8AC3E}">
        <p14:creationId xmlns:p14="http://schemas.microsoft.com/office/powerpoint/2010/main" val="3406508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HTML Tree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395" y="1466662"/>
            <a:ext cx="8024163" cy="4855157"/>
          </a:xfrm>
        </p:spPr>
      </p:pic>
    </p:spTree>
    <p:extLst>
      <p:ext uri="{BB962C8B-B14F-4D97-AF65-F5344CB8AC3E}">
        <p14:creationId xmlns:p14="http://schemas.microsoft.com/office/powerpoint/2010/main" val="3419949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9489" y="73821"/>
            <a:ext cx="6256562" cy="358171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489" y="3788367"/>
            <a:ext cx="6500423" cy="40389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301" y="4524782"/>
            <a:ext cx="11861757" cy="2183838"/>
          </a:xfrm>
          <a:prstGeom prst="rect">
            <a:avLst/>
          </a:prstGeom>
        </p:spPr>
      </p:pic>
    </p:spTree>
    <p:extLst>
      <p:ext uri="{BB962C8B-B14F-4D97-AF65-F5344CB8AC3E}">
        <p14:creationId xmlns:p14="http://schemas.microsoft.com/office/powerpoint/2010/main" val="3847206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a:t>
            </a:r>
            <a:r>
              <a:rPr lang="en-IN" dirty="0" smtClean="0"/>
              <a:t>and Deserialization </a:t>
            </a:r>
            <a:endParaRPr lang="en-IN" dirty="0"/>
          </a:p>
        </p:txBody>
      </p:sp>
      <p:sp>
        <p:nvSpPr>
          <p:cNvPr id="3" name="Content Placeholder 2"/>
          <p:cNvSpPr>
            <a:spLocks noGrp="1"/>
          </p:cNvSpPr>
          <p:nvPr>
            <p:ph idx="1"/>
          </p:nvPr>
        </p:nvSpPr>
        <p:spPr/>
        <p:txBody>
          <a:bodyPr>
            <a:normAutofit/>
          </a:bodyPr>
          <a:lstStyle/>
          <a:p>
            <a:r>
              <a:rPr lang="en-US" dirty="0"/>
              <a:t>S</a:t>
            </a:r>
            <a:r>
              <a:rPr lang="en-US" dirty="0" smtClean="0"/>
              <a:t>erialization </a:t>
            </a:r>
            <a:r>
              <a:rPr lang="en-US" dirty="0"/>
              <a:t>and deserialization are used to save and load machine learning models and their associated data</a:t>
            </a:r>
            <a:r>
              <a:rPr lang="en-US" dirty="0" smtClean="0"/>
              <a:t>.</a:t>
            </a:r>
          </a:p>
          <a:p>
            <a:r>
              <a:rPr lang="en-US" dirty="0"/>
              <a:t>This allows trained models to be reused, shared between different applications, and deployed on different machines</a:t>
            </a:r>
            <a:r>
              <a:rPr lang="en-US" dirty="0" smtClean="0"/>
              <a:t>.</a:t>
            </a:r>
          </a:p>
          <a:p>
            <a:r>
              <a:rPr lang="en-US" dirty="0"/>
              <a:t>Pickle is a Python module used for serializing and </a:t>
            </a:r>
            <a:r>
              <a:rPr lang="en-US" dirty="0" err="1"/>
              <a:t>deserializing</a:t>
            </a:r>
            <a:r>
              <a:rPr lang="en-US" dirty="0"/>
              <a:t> Python </a:t>
            </a:r>
            <a:r>
              <a:rPr lang="en-US" dirty="0" smtClean="0"/>
              <a:t>objects</a:t>
            </a:r>
          </a:p>
          <a:p>
            <a:r>
              <a:rPr lang="en-US" dirty="0" smtClean="0"/>
              <a:t>PySpark by default have serializing and </a:t>
            </a:r>
            <a:r>
              <a:rPr lang="en-US" dirty="0" err="1" smtClean="0"/>
              <a:t>deserializing</a:t>
            </a:r>
            <a:r>
              <a:rPr lang="en-US" dirty="0" smtClean="0"/>
              <a:t> function for example save() and load() functions </a:t>
            </a:r>
            <a:r>
              <a:rPr lang="en-US" dirty="0"/>
              <a:t>in the MLlib library can be used to save and load machine learning models and associated metadata in a serialized format.</a:t>
            </a:r>
            <a:endParaRPr lang="en-US" dirty="0" smtClean="0"/>
          </a:p>
          <a:p>
            <a:endParaRPr lang="en-IN" dirty="0"/>
          </a:p>
        </p:txBody>
      </p:sp>
    </p:spTree>
    <p:extLst>
      <p:ext uri="{BB962C8B-B14F-4D97-AF65-F5344CB8AC3E}">
        <p14:creationId xmlns:p14="http://schemas.microsoft.com/office/powerpoint/2010/main" val="777985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erialization and De-Serialization in Spark | Apache Spark Interview  Questions and Answers | Bigdata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843" y="905589"/>
            <a:ext cx="8739182" cy="4915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72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Ways to Deploy Model</a:t>
            </a:r>
            <a:endParaRPr lang="en-IN" dirty="0"/>
          </a:p>
        </p:txBody>
      </p:sp>
      <p:sp>
        <p:nvSpPr>
          <p:cNvPr id="3" name="Content Placeholder 2"/>
          <p:cNvSpPr>
            <a:spLocks noGrp="1"/>
          </p:cNvSpPr>
          <p:nvPr>
            <p:ph idx="1"/>
          </p:nvPr>
        </p:nvSpPr>
        <p:spPr/>
        <p:txBody>
          <a:bodyPr/>
          <a:lstStyle/>
          <a:p>
            <a:r>
              <a:rPr lang="en-IN" dirty="0" smtClean="0"/>
              <a:t>API</a:t>
            </a:r>
          </a:p>
          <a:p>
            <a:r>
              <a:rPr lang="en-IN" dirty="0" smtClean="0"/>
              <a:t>Website</a:t>
            </a:r>
          </a:p>
          <a:p>
            <a:r>
              <a:rPr lang="en-IN" dirty="0" smtClean="0"/>
              <a:t>Cloud (Plan to use Streamlit Cloud).</a:t>
            </a:r>
            <a:endParaRPr lang="en-IN" dirty="0"/>
          </a:p>
        </p:txBody>
      </p:sp>
    </p:spTree>
    <p:extLst>
      <p:ext uri="{BB962C8B-B14F-4D97-AF65-F5344CB8AC3E}">
        <p14:creationId xmlns:p14="http://schemas.microsoft.com/office/powerpoint/2010/main" val="2988434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Streamlit</a:t>
            </a:r>
            <a:endParaRPr lang="en-IN" dirty="0"/>
          </a:p>
        </p:txBody>
      </p:sp>
      <p:sp>
        <p:nvSpPr>
          <p:cNvPr id="3" name="Content Placeholder 2"/>
          <p:cNvSpPr>
            <a:spLocks noGrp="1"/>
          </p:cNvSpPr>
          <p:nvPr>
            <p:ph idx="1"/>
          </p:nvPr>
        </p:nvSpPr>
        <p:spPr/>
        <p:txBody>
          <a:bodyPr>
            <a:normAutofit/>
          </a:bodyPr>
          <a:lstStyle/>
          <a:p>
            <a:r>
              <a:rPr lang="en-US" dirty="0"/>
              <a:t>Streamlit is a popular open-source Python library used for building interactive data science web applications</a:t>
            </a:r>
            <a:r>
              <a:rPr lang="en-US" dirty="0" smtClean="0"/>
              <a:t>.</a:t>
            </a:r>
          </a:p>
          <a:p>
            <a:r>
              <a:rPr lang="en-US" dirty="0"/>
              <a:t>It provides an easy-to-use interface that allows you to create custom web applications without requiring extensive web development knowledge or skills</a:t>
            </a:r>
            <a:r>
              <a:rPr lang="en-US" dirty="0" smtClean="0"/>
              <a:t>.</a:t>
            </a:r>
          </a:p>
          <a:p>
            <a:r>
              <a:rPr lang="en-US" dirty="0" smtClean="0"/>
              <a:t>We can write text, headers, take input from users upload images, use </a:t>
            </a:r>
            <a:r>
              <a:rPr lang="en-US" dirty="0" err="1" smtClean="0"/>
              <a:t>matplotlib</a:t>
            </a:r>
            <a:r>
              <a:rPr lang="en-US" dirty="0" smtClean="0"/>
              <a:t> for displaying different types of plots </a:t>
            </a:r>
          </a:p>
          <a:p>
            <a:r>
              <a:rPr lang="en-US" dirty="0" smtClean="0"/>
              <a:t>We can use stream-</a:t>
            </a:r>
            <a:r>
              <a:rPr lang="en-US" dirty="0" err="1" smtClean="0"/>
              <a:t>lottie</a:t>
            </a:r>
            <a:r>
              <a:rPr lang="en-US" dirty="0" smtClean="0"/>
              <a:t> to integrate animations in web application</a:t>
            </a:r>
            <a:endParaRPr lang="en-IN" dirty="0"/>
          </a:p>
        </p:txBody>
      </p:sp>
    </p:spTree>
    <p:extLst>
      <p:ext uri="{BB962C8B-B14F-4D97-AF65-F5344CB8AC3E}">
        <p14:creationId xmlns:p14="http://schemas.microsoft.com/office/powerpoint/2010/main" val="290187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4587" y="669956"/>
            <a:ext cx="7093462" cy="5289723"/>
          </a:xfrm>
        </p:spPr>
      </p:pic>
      <p:sp>
        <p:nvSpPr>
          <p:cNvPr id="5" name="TextBox 4"/>
          <p:cNvSpPr txBox="1"/>
          <p:nvPr/>
        </p:nvSpPr>
        <p:spPr>
          <a:xfrm>
            <a:off x="6663351" y="5959679"/>
            <a:ext cx="3521798" cy="369332"/>
          </a:xfrm>
          <a:prstGeom prst="rect">
            <a:avLst/>
          </a:prstGeom>
          <a:noFill/>
        </p:spPr>
        <p:txBody>
          <a:bodyPr wrap="square" rtlCol="0">
            <a:spAutoFit/>
          </a:bodyPr>
          <a:lstStyle/>
          <a:p>
            <a:r>
              <a:rPr lang="en-IN" dirty="0" smtClean="0"/>
              <a:t>Source Photo: Indian Express</a:t>
            </a:r>
            <a:endParaRPr lang="en-IN" dirty="0"/>
          </a:p>
        </p:txBody>
      </p:sp>
    </p:spTree>
    <p:extLst>
      <p:ext uri="{BB962C8B-B14F-4D97-AF65-F5344CB8AC3E}">
        <p14:creationId xmlns:p14="http://schemas.microsoft.com/office/powerpoint/2010/main" val="1345865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Inputs</a:t>
            </a:r>
            <a:endParaRPr lang="en-IN" dirty="0"/>
          </a:p>
        </p:txBody>
      </p:sp>
      <p:sp>
        <p:nvSpPr>
          <p:cNvPr id="3" name="Content Placeholder 2"/>
          <p:cNvSpPr>
            <a:spLocks noGrp="1"/>
          </p:cNvSpPr>
          <p:nvPr>
            <p:ph idx="1"/>
          </p:nvPr>
        </p:nvSpPr>
        <p:spPr/>
        <p:txBody>
          <a:bodyPr/>
          <a:lstStyle/>
          <a:p>
            <a:pPr marL="0" indent="0">
              <a:buNone/>
            </a:pPr>
            <a:r>
              <a:rPr lang="en-IN" dirty="0" smtClean="0"/>
              <a:t>Data input from the user is going to be in two formats:</a:t>
            </a:r>
          </a:p>
          <a:p>
            <a:pPr marL="514350" indent="-514350">
              <a:buFont typeface="+mj-lt"/>
              <a:buAutoNum type="arabicPeriod"/>
            </a:pPr>
            <a:r>
              <a:rPr lang="en-IN" dirty="0" smtClean="0"/>
              <a:t>News Article Feed (String)</a:t>
            </a:r>
          </a:p>
          <a:p>
            <a:pPr marL="514350" indent="-514350">
              <a:buFont typeface="+mj-lt"/>
              <a:buAutoNum type="arabicPeriod"/>
            </a:pPr>
            <a:r>
              <a:rPr lang="en-IN" dirty="0" smtClean="0"/>
              <a:t>Scrapped Data from News Website (</a:t>
            </a:r>
            <a:r>
              <a:rPr lang="en-IN" dirty="0" err="1" smtClean="0"/>
              <a:t>DataFrame</a:t>
            </a:r>
            <a:r>
              <a:rPr lang="en-IN" dirty="0" smtClean="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095" y="4001294"/>
            <a:ext cx="4999670" cy="13493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970" y="3960697"/>
            <a:ext cx="4663289" cy="1418749"/>
          </a:xfrm>
          <a:prstGeom prst="rect">
            <a:avLst/>
          </a:prstGeom>
        </p:spPr>
      </p:pic>
    </p:spTree>
    <p:extLst>
      <p:ext uri="{BB962C8B-B14F-4D97-AF65-F5344CB8AC3E}">
        <p14:creationId xmlns:p14="http://schemas.microsoft.com/office/powerpoint/2010/main" val="1831596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 </a:t>
            </a:r>
            <a:endParaRPr lang="en-IN" dirty="0"/>
          </a:p>
        </p:txBody>
      </p:sp>
      <p:sp>
        <p:nvSpPr>
          <p:cNvPr id="3" name="Content Placeholder 2"/>
          <p:cNvSpPr>
            <a:spLocks noGrp="1"/>
          </p:cNvSpPr>
          <p:nvPr>
            <p:ph idx="1"/>
          </p:nvPr>
        </p:nvSpPr>
        <p:spPr/>
        <p:txBody>
          <a:bodyPr/>
          <a:lstStyle/>
          <a:p>
            <a:r>
              <a:rPr lang="en-US" dirty="0" smtClean="0"/>
              <a:t>Streamlit buttons triggers a specific actions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385" y="2722042"/>
            <a:ext cx="6093226" cy="9811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385" y="4205922"/>
            <a:ext cx="10936359" cy="882126"/>
          </a:xfrm>
          <a:prstGeom prst="rect">
            <a:avLst/>
          </a:prstGeom>
        </p:spPr>
      </p:pic>
    </p:spTree>
    <p:extLst>
      <p:ext uri="{BB962C8B-B14F-4D97-AF65-F5344CB8AC3E}">
        <p14:creationId xmlns:p14="http://schemas.microsoft.com/office/powerpoint/2010/main" val="1981151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IN" dirty="0" smtClean="0"/>
              <a:t>News </a:t>
            </a:r>
            <a:r>
              <a:rPr lang="en-IN" dirty="0"/>
              <a:t>Article Feed (String)</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085" y="2002570"/>
            <a:ext cx="8046593" cy="4043464"/>
          </a:xfrm>
        </p:spPr>
      </p:pic>
    </p:spTree>
    <p:extLst>
      <p:ext uri="{BB962C8B-B14F-4D97-AF65-F5344CB8AC3E}">
        <p14:creationId xmlns:p14="http://schemas.microsoft.com/office/powerpoint/2010/main" val="611161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2. Scrapped </a:t>
            </a:r>
            <a:r>
              <a:rPr lang="en-IN" dirty="0"/>
              <a:t>Data from News Website (</a:t>
            </a:r>
            <a:r>
              <a:rPr lang="en-IN" dirty="0" err="1"/>
              <a:t>DataFrame</a:t>
            </a:r>
            <a:r>
              <a:rPr lang="en-IN" dirty="0"/>
              <a:t>)</a:t>
            </a:r>
            <a:br>
              <a:rPr lang="en-IN" dirty="0"/>
            </a:b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893" y="2227152"/>
            <a:ext cx="8836553" cy="2906163"/>
          </a:xfrm>
        </p:spPr>
      </p:pic>
    </p:spTree>
    <p:extLst>
      <p:ext uri="{BB962C8B-B14F-4D97-AF65-F5344CB8AC3E}">
        <p14:creationId xmlns:p14="http://schemas.microsoft.com/office/powerpoint/2010/main" val="17956087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Enhancements</a:t>
            </a:r>
            <a:endParaRPr lang="en-IN" dirty="0"/>
          </a:p>
        </p:txBody>
      </p:sp>
      <p:sp>
        <p:nvSpPr>
          <p:cNvPr id="3" name="Content Placeholder 2"/>
          <p:cNvSpPr>
            <a:spLocks noGrp="1"/>
          </p:cNvSpPr>
          <p:nvPr>
            <p:ph idx="1"/>
          </p:nvPr>
        </p:nvSpPr>
        <p:spPr/>
        <p:txBody>
          <a:bodyPr/>
          <a:lstStyle/>
          <a:p>
            <a:r>
              <a:rPr lang="en-US" dirty="0" smtClean="0"/>
              <a:t>Incorporate </a:t>
            </a:r>
            <a:r>
              <a:rPr lang="en-US" dirty="0"/>
              <a:t>more data sources: In order to improve the accuracy of fake news detection models, it may be beneficial to incorporate a wider variety of data sources. For example, social media data and user engagement metrics could be used to better understand how news articles are being shared and interacted with.</a:t>
            </a:r>
          </a:p>
          <a:p>
            <a:r>
              <a:rPr lang="en-US" dirty="0"/>
              <a:t>Experimenting with different feature engineering techniques, such as topic modeling or sentiment analysis, could improve the accuracy of fake news detection models.</a:t>
            </a:r>
            <a:endParaRPr lang="en-IN" dirty="0"/>
          </a:p>
        </p:txBody>
      </p:sp>
    </p:spTree>
    <p:extLst>
      <p:ext uri="{BB962C8B-B14F-4D97-AF65-F5344CB8AC3E}">
        <p14:creationId xmlns:p14="http://schemas.microsoft.com/office/powerpoint/2010/main" val="35021519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a:t>
            </a:r>
          </a:p>
        </p:txBody>
      </p:sp>
      <p:sp>
        <p:nvSpPr>
          <p:cNvPr id="3" name="Content Placeholder 2"/>
          <p:cNvSpPr>
            <a:spLocks noGrp="1"/>
          </p:cNvSpPr>
          <p:nvPr>
            <p:ph idx="1"/>
          </p:nvPr>
        </p:nvSpPr>
        <p:spPr/>
        <p:txBody>
          <a:bodyPr/>
          <a:lstStyle/>
          <a:p>
            <a:r>
              <a:rPr lang="en-US" dirty="0" smtClean="0"/>
              <a:t>Machine </a:t>
            </a:r>
            <a:r>
              <a:rPr lang="en-US" dirty="0"/>
              <a:t>learning models require large amounts of high-quality training data to be effective. However, in the case of fake news detection, it can be difficult to obtain large datasets of accurately labeled news articles.</a:t>
            </a:r>
          </a:p>
          <a:p>
            <a:r>
              <a:rPr lang="en-US" dirty="0"/>
              <a:t>If the training data used to train PySpark MLlib models is biased, the resulting models may also be biased. This can be particularly problematic in the case of fake news detection, where biased training </a:t>
            </a:r>
            <a:r>
              <a:rPr lang="en-US" dirty="0" smtClean="0"/>
              <a:t>data </a:t>
            </a:r>
            <a:r>
              <a:rPr lang="en-US" dirty="0"/>
              <a:t>could result in inaccurate or incomplete classifications.</a:t>
            </a:r>
            <a:endParaRPr lang="en-IN" dirty="0"/>
          </a:p>
        </p:txBody>
      </p:sp>
    </p:spTree>
    <p:extLst>
      <p:ext uri="{BB962C8B-B14F-4D97-AF65-F5344CB8AC3E}">
        <p14:creationId xmlns:p14="http://schemas.microsoft.com/office/powerpoint/2010/main" val="22795259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r>
              <a:rPr lang="en-US" dirty="0" smtClean="0"/>
              <a:t>In </a:t>
            </a:r>
            <a:r>
              <a:rPr lang="en-US" dirty="0"/>
              <a:t>conclusion, fake news detection is a complex task that requires the integration of various techniques such as natural language processing, machine learning, and data analytics. </a:t>
            </a:r>
            <a:endParaRPr lang="en-US" dirty="0" smtClean="0"/>
          </a:p>
          <a:p>
            <a:r>
              <a:rPr lang="en-US" dirty="0" smtClean="0"/>
              <a:t>The </a:t>
            </a:r>
            <a:r>
              <a:rPr lang="en-US" dirty="0"/>
              <a:t>detection of fake news is crucial in today's society to ensure that individuals receive accurate information and prevent the spread of misinformation</a:t>
            </a:r>
            <a:r>
              <a:rPr lang="en-US" dirty="0" smtClean="0"/>
              <a:t>.</a:t>
            </a:r>
            <a:endParaRPr lang="en-US" dirty="0"/>
          </a:p>
          <a:p>
            <a:r>
              <a:rPr lang="en-US" dirty="0" smtClean="0"/>
              <a:t>Overall</a:t>
            </a:r>
            <a:r>
              <a:rPr lang="en-US" dirty="0"/>
              <a:t>, the development of </a:t>
            </a:r>
            <a:r>
              <a:rPr lang="en-US" dirty="0" smtClean="0"/>
              <a:t>an accurate </a:t>
            </a:r>
            <a:r>
              <a:rPr lang="en-US" dirty="0"/>
              <a:t>fake news detection system is a critical step towards creating a more informed and trustworthy media landscape.</a:t>
            </a:r>
          </a:p>
          <a:p>
            <a:pPr marL="0" indent="0">
              <a:buNone/>
            </a:pPr>
            <a:endParaRPr lang="en-IN" dirty="0"/>
          </a:p>
        </p:txBody>
      </p:sp>
    </p:spTree>
    <p:extLst>
      <p:ext uri="{BB962C8B-B14F-4D97-AF65-F5344CB8AC3E}">
        <p14:creationId xmlns:p14="http://schemas.microsoft.com/office/powerpoint/2010/main" val="41119075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75" y="2528903"/>
            <a:ext cx="10515600" cy="1325563"/>
          </a:xfrm>
        </p:spPr>
        <p:txBody>
          <a:bodyPr>
            <a:normAutofit/>
          </a:bodyPr>
          <a:lstStyle/>
          <a:p>
            <a:pPr algn="ctr"/>
            <a:r>
              <a:rPr lang="en-IN" sz="7200" dirty="0" smtClean="0"/>
              <a:t>Thank-You</a:t>
            </a:r>
            <a:endParaRPr lang="en-IN" sz="7200" dirty="0"/>
          </a:p>
        </p:txBody>
      </p:sp>
    </p:spTree>
    <p:extLst>
      <p:ext uri="{BB962C8B-B14F-4D97-AF65-F5344CB8AC3E}">
        <p14:creationId xmlns:p14="http://schemas.microsoft.com/office/powerpoint/2010/main" val="4196039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Flowchart of the project</a:t>
            </a:r>
            <a:endParaRPr lang="en-IN" dirty="0">
              <a:latin typeface="Times New Roman" panose="02020603050405020304" pitchFamily="18" charset="0"/>
              <a:cs typeface="Times New Roman" panose="02020603050405020304" pitchFamily="18" charset="0"/>
            </a:endParaRPr>
          </a:p>
        </p:txBody>
      </p:sp>
      <p:grpSp>
        <p:nvGrpSpPr>
          <p:cNvPr id="5" name="Group 4"/>
          <p:cNvGrpSpPr/>
          <p:nvPr/>
        </p:nvGrpSpPr>
        <p:grpSpPr>
          <a:xfrm>
            <a:off x="5077989" y="1690688"/>
            <a:ext cx="2036021" cy="4861025"/>
            <a:chOff x="5424034" y="1592165"/>
            <a:chExt cx="1343930" cy="4861025"/>
          </a:xfrm>
        </p:grpSpPr>
        <p:sp>
          <p:nvSpPr>
            <p:cNvPr id="6" name="Freeform 5"/>
            <p:cNvSpPr/>
            <p:nvPr/>
          </p:nvSpPr>
          <p:spPr>
            <a:xfrm>
              <a:off x="5424034" y="1592165"/>
              <a:ext cx="1343930" cy="571885"/>
            </a:xfrm>
            <a:custGeom>
              <a:avLst/>
              <a:gdLst>
                <a:gd name="connsiteX0" fmla="*/ 0 w 1343930"/>
                <a:gd name="connsiteY0" fmla="*/ 57189 h 571885"/>
                <a:gd name="connsiteX1" fmla="*/ 57189 w 1343930"/>
                <a:gd name="connsiteY1" fmla="*/ 0 h 571885"/>
                <a:gd name="connsiteX2" fmla="*/ 1286742 w 1343930"/>
                <a:gd name="connsiteY2" fmla="*/ 0 h 571885"/>
                <a:gd name="connsiteX3" fmla="*/ 1343931 w 1343930"/>
                <a:gd name="connsiteY3" fmla="*/ 57189 h 571885"/>
                <a:gd name="connsiteX4" fmla="*/ 1343930 w 1343930"/>
                <a:gd name="connsiteY4" fmla="*/ 514697 h 571885"/>
                <a:gd name="connsiteX5" fmla="*/ 1286741 w 1343930"/>
                <a:gd name="connsiteY5" fmla="*/ 571886 h 571885"/>
                <a:gd name="connsiteX6" fmla="*/ 57189 w 1343930"/>
                <a:gd name="connsiteY6" fmla="*/ 571885 h 571885"/>
                <a:gd name="connsiteX7" fmla="*/ 0 w 1343930"/>
                <a:gd name="connsiteY7" fmla="*/ 514696 h 571885"/>
                <a:gd name="connsiteX8" fmla="*/ 0 w 1343930"/>
                <a:gd name="connsiteY8" fmla="*/ 57189 h 57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3930" h="571885">
                  <a:moveTo>
                    <a:pt x="0" y="57189"/>
                  </a:moveTo>
                  <a:cubicBezTo>
                    <a:pt x="0" y="25604"/>
                    <a:pt x="25604" y="0"/>
                    <a:pt x="57189" y="0"/>
                  </a:cubicBezTo>
                  <a:lnTo>
                    <a:pt x="1286742" y="0"/>
                  </a:lnTo>
                  <a:cubicBezTo>
                    <a:pt x="1318327" y="0"/>
                    <a:pt x="1343931" y="25604"/>
                    <a:pt x="1343931" y="57189"/>
                  </a:cubicBezTo>
                  <a:cubicBezTo>
                    <a:pt x="1343931" y="209692"/>
                    <a:pt x="1343930" y="362194"/>
                    <a:pt x="1343930" y="514697"/>
                  </a:cubicBezTo>
                  <a:cubicBezTo>
                    <a:pt x="1343930" y="546282"/>
                    <a:pt x="1318326" y="571886"/>
                    <a:pt x="1286741" y="571886"/>
                  </a:cubicBezTo>
                  <a:lnTo>
                    <a:pt x="57189" y="571885"/>
                  </a:lnTo>
                  <a:cubicBezTo>
                    <a:pt x="25604" y="571885"/>
                    <a:pt x="0" y="546281"/>
                    <a:pt x="0" y="514696"/>
                  </a:cubicBezTo>
                  <a:lnTo>
                    <a:pt x="0" y="5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900" tIns="73900" rIns="73900" bIns="73900" numCol="1" spcCol="1270" anchor="ctr" anchorCtr="0">
              <a:noAutofit/>
            </a:bodyPr>
            <a:lstStyle/>
            <a:p>
              <a:pPr lvl="0" algn="ctr" defTabSz="666750">
                <a:lnSpc>
                  <a:spcPct val="90000"/>
                </a:lnSpc>
                <a:spcBef>
                  <a:spcPct val="0"/>
                </a:spcBef>
                <a:spcAft>
                  <a:spcPct val="35000"/>
                </a:spcAft>
              </a:pPr>
              <a:r>
                <a:rPr lang="en-IN" sz="1500" kern="1200" dirty="0" smtClean="0"/>
                <a:t>Data Collection </a:t>
              </a:r>
              <a:endParaRPr lang="en-IN" sz="1500" kern="1200" dirty="0"/>
            </a:p>
          </p:txBody>
        </p:sp>
        <p:sp>
          <p:nvSpPr>
            <p:cNvPr id="7" name="Freeform 6"/>
            <p:cNvSpPr/>
            <p:nvPr/>
          </p:nvSpPr>
          <p:spPr>
            <a:xfrm>
              <a:off x="5967325" y="2199792"/>
              <a:ext cx="257349" cy="214458"/>
            </a:xfrm>
            <a:custGeom>
              <a:avLst/>
              <a:gdLst>
                <a:gd name="connsiteX0" fmla="*/ 0 w 214457"/>
                <a:gd name="connsiteY0" fmla="*/ 51470 h 257348"/>
                <a:gd name="connsiteX1" fmla="*/ 107229 w 214457"/>
                <a:gd name="connsiteY1" fmla="*/ 51470 h 257348"/>
                <a:gd name="connsiteX2" fmla="*/ 107229 w 214457"/>
                <a:gd name="connsiteY2" fmla="*/ 0 h 257348"/>
                <a:gd name="connsiteX3" fmla="*/ 214457 w 214457"/>
                <a:gd name="connsiteY3" fmla="*/ 128674 h 257348"/>
                <a:gd name="connsiteX4" fmla="*/ 107229 w 214457"/>
                <a:gd name="connsiteY4" fmla="*/ 257348 h 257348"/>
                <a:gd name="connsiteX5" fmla="*/ 107229 w 214457"/>
                <a:gd name="connsiteY5" fmla="*/ 205878 h 257348"/>
                <a:gd name="connsiteX6" fmla="*/ 0 w 214457"/>
                <a:gd name="connsiteY6" fmla="*/ 205878 h 257348"/>
                <a:gd name="connsiteX7" fmla="*/ 0 w 214457"/>
                <a:gd name="connsiteY7" fmla="*/ 51470 h 2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457" h="257348">
                  <a:moveTo>
                    <a:pt x="171565" y="1"/>
                  </a:moveTo>
                  <a:lnTo>
                    <a:pt x="171565" y="128675"/>
                  </a:lnTo>
                  <a:lnTo>
                    <a:pt x="214457" y="128675"/>
                  </a:lnTo>
                  <a:lnTo>
                    <a:pt x="107229" y="257347"/>
                  </a:lnTo>
                  <a:lnTo>
                    <a:pt x="0" y="128675"/>
                  </a:lnTo>
                  <a:lnTo>
                    <a:pt x="42892" y="128675"/>
                  </a:lnTo>
                  <a:lnTo>
                    <a:pt x="42892" y="1"/>
                  </a:lnTo>
                  <a:lnTo>
                    <a:pt x="171565"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1471" tIns="1" rIns="51470" bIns="64337" numCol="1" spcCol="1270" anchor="ctr" anchorCtr="0">
              <a:noAutofit/>
            </a:bodyPr>
            <a:lstStyle/>
            <a:p>
              <a:pPr lvl="0" algn="ctr" defTabSz="444500">
                <a:lnSpc>
                  <a:spcPct val="90000"/>
                </a:lnSpc>
                <a:spcBef>
                  <a:spcPct val="0"/>
                </a:spcBef>
                <a:spcAft>
                  <a:spcPct val="35000"/>
                </a:spcAft>
              </a:pPr>
              <a:endParaRPr lang="en-IN" sz="1000" kern="1200"/>
            </a:p>
          </p:txBody>
        </p:sp>
        <p:sp>
          <p:nvSpPr>
            <p:cNvPr id="8" name="Freeform 7"/>
            <p:cNvSpPr/>
            <p:nvPr/>
          </p:nvSpPr>
          <p:spPr>
            <a:xfrm>
              <a:off x="5424034" y="2449993"/>
              <a:ext cx="1343930" cy="571885"/>
            </a:xfrm>
            <a:custGeom>
              <a:avLst/>
              <a:gdLst>
                <a:gd name="connsiteX0" fmla="*/ 0 w 1343930"/>
                <a:gd name="connsiteY0" fmla="*/ 57189 h 571885"/>
                <a:gd name="connsiteX1" fmla="*/ 57189 w 1343930"/>
                <a:gd name="connsiteY1" fmla="*/ 0 h 571885"/>
                <a:gd name="connsiteX2" fmla="*/ 1286742 w 1343930"/>
                <a:gd name="connsiteY2" fmla="*/ 0 h 571885"/>
                <a:gd name="connsiteX3" fmla="*/ 1343931 w 1343930"/>
                <a:gd name="connsiteY3" fmla="*/ 57189 h 571885"/>
                <a:gd name="connsiteX4" fmla="*/ 1343930 w 1343930"/>
                <a:gd name="connsiteY4" fmla="*/ 514697 h 571885"/>
                <a:gd name="connsiteX5" fmla="*/ 1286741 w 1343930"/>
                <a:gd name="connsiteY5" fmla="*/ 571886 h 571885"/>
                <a:gd name="connsiteX6" fmla="*/ 57189 w 1343930"/>
                <a:gd name="connsiteY6" fmla="*/ 571885 h 571885"/>
                <a:gd name="connsiteX7" fmla="*/ 0 w 1343930"/>
                <a:gd name="connsiteY7" fmla="*/ 514696 h 571885"/>
                <a:gd name="connsiteX8" fmla="*/ 0 w 1343930"/>
                <a:gd name="connsiteY8" fmla="*/ 57189 h 57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3930" h="571885">
                  <a:moveTo>
                    <a:pt x="0" y="57189"/>
                  </a:moveTo>
                  <a:cubicBezTo>
                    <a:pt x="0" y="25604"/>
                    <a:pt x="25604" y="0"/>
                    <a:pt x="57189" y="0"/>
                  </a:cubicBezTo>
                  <a:lnTo>
                    <a:pt x="1286742" y="0"/>
                  </a:lnTo>
                  <a:cubicBezTo>
                    <a:pt x="1318327" y="0"/>
                    <a:pt x="1343931" y="25604"/>
                    <a:pt x="1343931" y="57189"/>
                  </a:cubicBezTo>
                  <a:cubicBezTo>
                    <a:pt x="1343931" y="209692"/>
                    <a:pt x="1343930" y="362194"/>
                    <a:pt x="1343930" y="514697"/>
                  </a:cubicBezTo>
                  <a:cubicBezTo>
                    <a:pt x="1343930" y="546282"/>
                    <a:pt x="1318326" y="571886"/>
                    <a:pt x="1286741" y="571886"/>
                  </a:cubicBezTo>
                  <a:lnTo>
                    <a:pt x="57189" y="571885"/>
                  </a:lnTo>
                  <a:cubicBezTo>
                    <a:pt x="25604" y="571885"/>
                    <a:pt x="0" y="546281"/>
                    <a:pt x="0" y="514696"/>
                  </a:cubicBezTo>
                  <a:lnTo>
                    <a:pt x="0" y="5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900" tIns="73900" rIns="73900" bIns="73900" numCol="1" spcCol="1270" anchor="ctr" anchorCtr="0">
              <a:noAutofit/>
            </a:bodyPr>
            <a:lstStyle/>
            <a:p>
              <a:pPr lvl="0" algn="ctr" defTabSz="666750">
                <a:lnSpc>
                  <a:spcPct val="90000"/>
                </a:lnSpc>
                <a:spcBef>
                  <a:spcPct val="0"/>
                </a:spcBef>
                <a:spcAft>
                  <a:spcPct val="35000"/>
                </a:spcAft>
              </a:pPr>
              <a:r>
                <a:rPr lang="en-IN" sz="1500" kern="1200" dirty="0" smtClean="0"/>
                <a:t>Pre-processing of data</a:t>
              </a:r>
              <a:endParaRPr lang="en-IN" sz="1500" kern="1200" dirty="0"/>
            </a:p>
          </p:txBody>
        </p:sp>
        <p:sp>
          <p:nvSpPr>
            <p:cNvPr id="9" name="Freeform 8"/>
            <p:cNvSpPr/>
            <p:nvPr/>
          </p:nvSpPr>
          <p:spPr>
            <a:xfrm>
              <a:off x="5967325" y="3057620"/>
              <a:ext cx="257349" cy="214458"/>
            </a:xfrm>
            <a:custGeom>
              <a:avLst/>
              <a:gdLst>
                <a:gd name="connsiteX0" fmla="*/ 0 w 214457"/>
                <a:gd name="connsiteY0" fmla="*/ 51470 h 257348"/>
                <a:gd name="connsiteX1" fmla="*/ 107229 w 214457"/>
                <a:gd name="connsiteY1" fmla="*/ 51470 h 257348"/>
                <a:gd name="connsiteX2" fmla="*/ 107229 w 214457"/>
                <a:gd name="connsiteY2" fmla="*/ 0 h 257348"/>
                <a:gd name="connsiteX3" fmla="*/ 214457 w 214457"/>
                <a:gd name="connsiteY3" fmla="*/ 128674 h 257348"/>
                <a:gd name="connsiteX4" fmla="*/ 107229 w 214457"/>
                <a:gd name="connsiteY4" fmla="*/ 257348 h 257348"/>
                <a:gd name="connsiteX5" fmla="*/ 107229 w 214457"/>
                <a:gd name="connsiteY5" fmla="*/ 205878 h 257348"/>
                <a:gd name="connsiteX6" fmla="*/ 0 w 214457"/>
                <a:gd name="connsiteY6" fmla="*/ 205878 h 257348"/>
                <a:gd name="connsiteX7" fmla="*/ 0 w 214457"/>
                <a:gd name="connsiteY7" fmla="*/ 51470 h 2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457" h="257348">
                  <a:moveTo>
                    <a:pt x="171565" y="1"/>
                  </a:moveTo>
                  <a:lnTo>
                    <a:pt x="171565" y="128675"/>
                  </a:lnTo>
                  <a:lnTo>
                    <a:pt x="214457" y="128675"/>
                  </a:lnTo>
                  <a:lnTo>
                    <a:pt x="107229" y="257347"/>
                  </a:lnTo>
                  <a:lnTo>
                    <a:pt x="0" y="128675"/>
                  </a:lnTo>
                  <a:lnTo>
                    <a:pt x="42892" y="128675"/>
                  </a:lnTo>
                  <a:lnTo>
                    <a:pt x="42892" y="1"/>
                  </a:lnTo>
                  <a:lnTo>
                    <a:pt x="171565"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1471" tIns="1" rIns="51470" bIns="64337" numCol="1" spcCol="1270" anchor="ctr" anchorCtr="0">
              <a:noAutofit/>
            </a:bodyPr>
            <a:lstStyle/>
            <a:p>
              <a:pPr lvl="0" algn="ctr" defTabSz="444500">
                <a:lnSpc>
                  <a:spcPct val="90000"/>
                </a:lnSpc>
                <a:spcBef>
                  <a:spcPct val="0"/>
                </a:spcBef>
                <a:spcAft>
                  <a:spcPct val="35000"/>
                </a:spcAft>
              </a:pPr>
              <a:endParaRPr lang="en-IN" sz="1000" kern="1200"/>
            </a:p>
          </p:txBody>
        </p:sp>
        <p:sp>
          <p:nvSpPr>
            <p:cNvPr id="10" name="Freeform 9"/>
            <p:cNvSpPr/>
            <p:nvPr/>
          </p:nvSpPr>
          <p:spPr>
            <a:xfrm>
              <a:off x="5424034" y="3307821"/>
              <a:ext cx="1343930" cy="571885"/>
            </a:xfrm>
            <a:custGeom>
              <a:avLst/>
              <a:gdLst>
                <a:gd name="connsiteX0" fmla="*/ 0 w 1343930"/>
                <a:gd name="connsiteY0" fmla="*/ 57189 h 571885"/>
                <a:gd name="connsiteX1" fmla="*/ 57189 w 1343930"/>
                <a:gd name="connsiteY1" fmla="*/ 0 h 571885"/>
                <a:gd name="connsiteX2" fmla="*/ 1286742 w 1343930"/>
                <a:gd name="connsiteY2" fmla="*/ 0 h 571885"/>
                <a:gd name="connsiteX3" fmla="*/ 1343931 w 1343930"/>
                <a:gd name="connsiteY3" fmla="*/ 57189 h 571885"/>
                <a:gd name="connsiteX4" fmla="*/ 1343930 w 1343930"/>
                <a:gd name="connsiteY4" fmla="*/ 514697 h 571885"/>
                <a:gd name="connsiteX5" fmla="*/ 1286741 w 1343930"/>
                <a:gd name="connsiteY5" fmla="*/ 571886 h 571885"/>
                <a:gd name="connsiteX6" fmla="*/ 57189 w 1343930"/>
                <a:gd name="connsiteY6" fmla="*/ 571885 h 571885"/>
                <a:gd name="connsiteX7" fmla="*/ 0 w 1343930"/>
                <a:gd name="connsiteY7" fmla="*/ 514696 h 571885"/>
                <a:gd name="connsiteX8" fmla="*/ 0 w 1343930"/>
                <a:gd name="connsiteY8" fmla="*/ 57189 h 57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3930" h="571885">
                  <a:moveTo>
                    <a:pt x="0" y="57189"/>
                  </a:moveTo>
                  <a:cubicBezTo>
                    <a:pt x="0" y="25604"/>
                    <a:pt x="25604" y="0"/>
                    <a:pt x="57189" y="0"/>
                  </a:cubicBezTo>
                  <a:lnTo>
                    <a:pt x="1286742" y="0"/>
                  </a:lnTo>
                  <a:cubicBezTo>
                    <a:pt x="1318327" y="0"/>
                    <a:pt x="1343931" y="25604"/>
                    <a:pt x="1343931" y="57189"/>
                  </a:cubicBezTo>
                  <a:cubicBezTo>
                    <a:pt x="1343931" y="209692"/>
                    <a:pt x="1343930" y="362194"/>
                    <a:pt x="1343930" y="514697"/>
                  </a:cubicBezTo>
                  <a:cubicBezTo>
                    <a:pt x="1343930" y="546282"/>
                    <a:pt x="1318326" y="571886"/>
                    <a:pt x="1286741" y="571886"/>
                  </a:cubicBezTo>
                  <a:lnTo>
                    <a:pt x="57189" y="571885"/>
                  </a:lnTo>
                  <a:cubicBezTo>
                    <a:pt x="25604" y="571885"/>
                    <a:pt x="0" y="546281"/>
                    <a:pt x="0" y="514696"/>
                  </a:cubicBezTo>
                  <a:lnTo>
                    <a:pt x="0" y="5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900" tIns="73900" rIns="73900" bIns="73900" numCol="1" spcCol="1270" anchor="ctr" anchorCtr="0">
              <a:noAutofit/>
            </a:bodyPr>
            <a:lstStyle/>
            <a:p>
              <a:pPr lvl="0" algn="ctr" defTabSz="666750">
                <a:lnSpc>
                  <a:spcPct val="90000"/>
                </a:lnSpc>
                <a:spcBef>
                  <a:spcPct val="0"/>
                </a:spcBef>
                <a:spcAft>
                  <a:spcPct val="35000"/>
                </a:spcAft>
              </a:pPr>
              <a:r>
                <a:rPr lang="en-IN" sz="1500" kern="1200" dirty="0" smtClean="0"/>
                <a:t>Feature Extraction</a:t>
              </a:r>
            </a:p>
          </p:txBody>
        </p:sp>
        <p:sp>
          <p:nvSpPr>
            <p:cNvPr id="11" name="Freeform 10"/>
            <p:cNvSpPr/>
            <p:nvPr/>
          </p:nvSpPr>
          <p:spPr>
            <a:xfrm>
              <a:off x="5967325" y="3915448"/>
              <a:ext cx="257349" cy="214458"/>
            </a:xfrm>
            <a:custGeom>
              <a:avLst/>
              <a:gdLst>
                <a:gd name="connsiteX0" fmla="*/ 0 w 214457"/>
                <a:gd name="connsiteY0" fmla="*/ 51470 h 257348"/>
                <a:gd name="connsiteX1" fmla="*/ 107229 w 214457"/>
                <a:gd name="connsiteY1" fmla="*/ 51470 h 257348"/>
                <a:gd name="connsiteX2" fmla="*/ 107229 w 214457"/>
                <a:gd name="connsiteY2" fmla="*/ 0 h 257348"/>
                <a:gd name="connsiteX3" fmla="*/ 214457 w 214457"/>
                <a:gd name="connsiteY3" fmla="*/ 128674 h 257348"/>
                <a:gd name="connsiteX4" fmla="*/ 107229 w 214457"/>
                <a:gd name="connsiteY4" fmla="*/ 257348 h 257348"/>
                <a:gd name="connsiteX5" fmla="*/ 107229 w 214457"/>
                <a:gd name="connsiteY5" fmla="*/ 205878 h 257348"/>
                <a:gd name="connsiteX6" fmla="*/ 0 w 214457"/>
                <a:gd name="connsiteY6" fmla="*/ 205878 h 257348"/>
                <a:gd name="connsiteX7" fmla="*/ 0 w 214457"/>
                <a:gd name="connsiteY7" fmla="*/ 51470 h 2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457" h="257348">
                  <a:moveTo>
                    <a:pt x="171565" y="1"/>
                  </a:moveTo>
                  <a:lnTo>
                    <a:pt x="171565" y="128675"/>
                  </a:lnTo>
                  <a:lnTo>
                    <a:pt x="214457" y="128675"/>
                  </a:lnTo>
                  <a:lnTo>
                    <a:pt x="107229" y="257347"/>
                  </a:lnTo>
                  <a:lnTo>
                    <a:pt x="0" y="128675"/>
                  </a:lnTo>
                  <a:lnTo>
                    <a:pt x="42892" y="128675"/>
                  </a:lnTo>
                  <a:lnTo>
                    <a:pt x="42892" y="1"/>
                  </a:lnTo>
                  <a:lnTo>
                    <a:pt x="171565"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1471" tIns="1" rIns="51470" bIns="64337" numCol="1" spcCol="1270" anchor="ctr" anchorCtr="0">
              <a:noAutofit/>
            </a:bodyPr>
            <a:lstStyle/>
            <a:p>
              <a:pPr lvl="0" algn="ctr" defTabSz="444500">
                <a:lnSpc>
                  <a:spcPct val="90000"/>
                </a:lnSpc>
                <a:spcBef>
                  <a:spcPct val="0"/>
                </a:spcBef>
                <a:spcAft>
                  <a:spcPct val="35000"/>
                </a:spcAft>
              </a:pPr>
              <a:endParaRPr lang="en-IN" sz="1000" kern="1200"/>
            </a:p>
          </p:txBody>
        </p:sp>
        <p:sp>
          <p:nvSpPr>
            <p:cNvPr id="12" name="Freeform 11"/>
            <p:cNvSpPr/>
            <p:nvPr/>
          </p:nvSpPr>
          <p:spPr>
            <a:xfrm>
              <a:off x="5424034" y="4165649"/>
              <a:ext cx="1343930" cy="571885"/>
            </a:xfrm>
            <a:custGeom>
              <a:avLst/>
              <a:gdLst>
                <a:gd name="connsiteX0" fmla="*/ 0 w 1343930"/>
                <a:gd name="connsiteY0" fmla="*/ 57189 h 571885"/>
                <a:gd name="connsiteX1" fmla="*/ 57189 w 1343930"/>
                <a:gd name="connsiteY1" fmla="*/ 0 h 571885"/>
                <a:gd name="connsiteX2" fmla="*/ 1286742 w 1343930"/>
                <a:gd name="connsiteY2" fmla="*/ 0 h 571885"/>
                <a:gd name="connsiteX3" fmla="*/ 1343931 w 1343930"/>
                <a:gd name="connsiteY3" fmla="*/ 57189 h 571885"/>
                <a:gd name="connsiteX4" fmla="*/ 1343930 w 1343930"/>
                <a:gd name="connsiteY4" fmla="*/ 514697 h 571885"/>
                <a:gd name="connsiteX5" fmla="*/ 1286741 w 1343930"/>
                <a:gd name="connsiteY5" fmla="*/ 571886 h 571885"/>
                <a:gd name="connsiteX6" fmla="*/ 57189 w 1343930"/>
                <a:gd name="connsiteY6" fmla="*/ 571885 h 571885"/>
                <a:gd name="connsiteX7" fmla="*/ 0 w 1343930"/>
                <a:gd name="connsiteY7" fmla="*/ 514696 h 571885"/>
                <a:gd name="connsiteX8" fmla="*/ 0 w 1343930"/>
                <a:gd name="connsiteY8" fmla="*/ 57189 h 57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3930" h="571885">
                  <a:moveTo>
                    <a:pt x="0" y="57189"/>
                  </a:moveTo>
                  <a:cubicBezTo>
                    <a:pt x="0" y="25604"/>
                    <a:pt x="25604" y="0"/>
                    <a:pt x="57189" y="0"/>
                  </a:cubicBezTo>
                  <a:lnTo>
                    <a:pt x="1286742" y="0"/>
                  </a:lnTo>
                  <a:cubicBezTo>
                    <a:pt x="1318327" y="0"/>
                    <a:pt x="1343931" y="25604"/>
                    <a:pt x="1343931" y="57189"/>
                  </a:cubicBezTo>
                  <a:cubicBezTo>
                    <a:pt x="1343931" y="209692"/>
                    <a:pt x="1343930" y="362194"/>
                    <a:pt x="1343930" y="514697"/>
                  </a:cubicBezTo>
                  <a:cubicBezTo>
                    <a:pt x="1343930" y="546282"/>
                    <a:pt x="1318326" y="571886"/>
                    <a:pt x="1286741" y="571886"/>
                  </a:cubicBezTo>
                  <a:lnTo>
                    <a:pt x="57189" y="571885"/>
                  </a:lnTo>
                  <a:cubicBezTo>
                    <a:pt x="25604" y="571885"/>
                    <a:pt x="0" y="546281"/>
                    <a:pt x="0" y="514696"/>
                  </a:cubicBezTo>
                  <a:lnTo>
                    <a:pt x="0" y="5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900" tIns="73900" rIns="73900" bIns="73900" numCol="1" spcCol="1270" anchor="ctr" anchorCtr="0">
              <a:noAutofit/>
            </a:bodyPr>
            <a:lstStyle/>
            <a:p>
              <a:pPr lvl="0" algn="ctr" defTabSz="666750">
                <a:lnSpc>
                  <a:spcPct val="90000"/>
                </a:lnSpc>
                <a:spcBef>
                  <a:spcPct val="0"/>
                </a:spcBef>
                <a:spcAft>
                  <a:spcPct val="35000"/>
                </a:spcAft>
              </a:pPr>
              <a:r>
                <a:rPr lang="en-IN" sz="1500" kern="1200" dirty="0" smtClean="0"/>
                <a:t>Model Training</a:t>
              </a:r>
              <a:endParaRPr lang="en-IN" sz="1500" kern="1200" dirty="0"/>
            </a:p>
          </p:txBody>
        </p:sp>
        <p:sp>
          <p:nvSpPr>
            <p:cNvPr id="13" name="Freeform 12"/>
            <p:cNvSpPr/>
            <p:nvPr/>
          </p:nvSpPr>
          <p:spPr>
            <a:xfrm>
              <a:off x="5967325" y="4773276"/>
              <a:ext cx="257349" cy="214458"/>
            </a:xfrm>
            <a:custGeom>
              <a:avLst/>
              <a:gdLst>
                <a:gd name="connsiteX0" fmla="*/ 0 w 214457"/>
                <a:gd name="connsiteY0" fmla="*/ 51470 h 257348"/>
                <a:gd name="connsiteX1" fmla="*/ 107229 w 214457"/>
                <a:gd name="connsiteY1" fmla="*/ 51470 h 257348"/>
                <a:gd name="connsiteX2" fmla="*/ 107229 w 214457"/>
                <a:gd name="connsiteY2" fmla="*/ 0 h 257348"/>
                <a:gd name="connsiteX3" fmla="*/ 214457 w 214457"/>
                <a:gd name="connsiteY3" fmla="*/ 128674 h 257348"/>
                <a:gd name="connsiteX4" fmla="*/ 107229 w 214457"/>
                <a:gd name="connsiteY4" fmla="*/ 257348 h 257348"/>
                <a:gd name="connsiteX5" fmla="*/ 107229 w 214457"/>
                <a:gd name="connsiteY5" fmla="*/ 205878 h 257348"/>
                <a:gd name="connsiteX6" fmla="*/ 0 w 214457"/>
                <a:gd name="connsiteY6" fmla="*/ 205878 h 257348"/>
                <a:gd name="connsiteX7" fmla="*/ 0 w 214457"/>
                <a:gd name="connsiteY7" fmla="*/ 51470 h 2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457" h="257348">
                  <a:moveTo>
                    <a:pt x="171565" y="1"/>
                  </a:moveTo>
                  <a:lnTo>
                    <a:pt x="171565" y="128675"/>
                  </a:lnTo>
                  <a:lnTo>
                    <a:pt x="214457" y="128675"/>
                  </a:lnTo>
                  <a:lnTo>
                    <a:pt x="107229" y="257347"/>
                  </a:lnTo>
                  <a:lnTo>
                    <a:pt x="0" y="128675"/>
                  </a:lnTo>
                  <a:lnTo>
                    <a:pt x="42892" y="128675"/>
                  </a:lnTo>
                  <a:lnTo>
                    <a:pt x="42892" y="1"/>
                  </a:lnTo>
                  <a:lnTo>
                    <a:pt x="171565"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1471" tIns="1" rIns="51470" bIns="64337" numCol="1" spcCol="1270" anchor="ctr" anchorCtr="0">
              <a:noAutofit/>
            </a:bodyPr>
            <a:lstStyle/>
            <a:p>
              <a:pPr lvl="0" algn="ctr" defTabSz="444500">
                <a:lnSpc>
                  <a:spcPct val="90000"/>
                </a:lnSpc>
                <a:spcBef>
                  <a:spcPct val="0"/>
                </a:spcBef>
                <a:spcAft>
                  <a:spcPct val="35000"/>
                </a:spcAft>
              </a:pPr>
              <a:endParaRPr lang="en-IN" sz="1000" kern="1200"/>
            </a:p>
          </p:txBody>
        </p:sp>
        <p:sp>
          <p:nvSpPr>
            <p:cNvPr id="14" name="Freeform 13"/>
            <p:cNvSpPr/>
            <p:nvPr/>
          </p:nvSpPr>
          <p:spPr>
            <a:xfrm>
              <a:off x="5424034" y="5023477"/>
              <a:ext cx="1343930" cy="571885"/>
            </a:xfrm>
            <a:custGeom>
              <a:avLst/>
              <a:gdLst>
                <a:gd name="connsiteX0" fmla="*/ 0 w 1343930"/>
                <a:gd name="connsiteY0" fmla="*/ 57189 h 571885"/>
                <a:gd name="connsiteX1" fmla="*/ 57189 w 1343930"/>
                <a:gd name="connsiteY1" fmla="*/ 0 h 571885"/>
                <a:gd name="connsiteX2" fmla="*/ 1286742 w 1343930"/>
                <a:gd name="connsiteY2" fmla="*/ 0 h 571885"/>
                <a:gd name="connsiteX3" fmla="*/ 1343931 w 1343930"/>
                <a:gd name="connsiteY3" fmla="*/ 57189 h 571885"/>
                <a:gd name="connsiteX4" fmla="*/ 1343930 w 1343930"/>
                <a:gd name="connsiteY4" fmla="*/ 514697 h 571885"/>
                <a:gd name="connsiteX5" fmla="*/ 1286741 w 1343930"/>
                <a:gd name="connsiteY5" fmla="*/ 571886 h 571885"/>
                <a:gd name="connsiteX6" fmla="*/ 57189 w 1343930"/>
                <a:gd name="connsiteY6" fmla="*/ 571885 h 571885"/>
                <a:gd name="connsiteX7" fmla="*/ 0 w 1343930"/>
                <a:gd name="connsiteY7" fmla="*/ 514696 h 571885"/>
                <a:gd name="connsiteX8" fmla="*/ 0 w 1343930"/>
                <a:gd name="connsiteY8" fmla="*/ 57189 h 57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3930" h="571885">
                  <a:moveTo>
                    <a:pt x="0" y="57189"/>
                  </a:moveTo>
                  <a:cubicBezTo>
                    <a:pt x="0" y="25604"/>
                    <a:pt x="25604" y="0"/>
                    <a:pt x="57189" y="0"/>
                  </a:cubicBezTo>
                  <a:lnTo>
                    <a:pt x="1286742" y="0"/>
                  </a:lnTo>
                  <a:cubicBezTo>
                    <a:pt x="1318327" y="0"/>
                    <a:pt x="1343931" y="25604"/>
                    <a:pt x="1343931" y="57189"/>
                  </a:cubicBezTo>
                  <a:cubicBezTo>
                    <a:pt x="1343931" y="209692"/>
                    <a:pt x="1343930" y="362194"/>
                    <a:pt x="1343930" y="514697"/>
                  </a:cubicBezTo>
                  <a:cubicBezTo>
                    <a:pt x="1343930" y="546282"/>
                    <a:pt x="1318326" y="571886"/>
                    <a:pt x="1286741" y="571886"/>
                  </a:cubicBezTo>
                  <a:lnTo>
                    <a:pt x="57189" y="571885"/>
                  </a:lnTo>
                  <a:cubicBezTo>
                    <a:pt x="25604" y="571885"/>
                    <a:pt x="0" y="546281"/>
                    <a:pt x="0" y="514696"/>
                  </a:cubicBezTo>
                  <a:lnTo>
                    <a:pt x="0" y="5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900" tIns="73900" rIns="73900" bIns="73900" numCol="1" spcCol="1270" anchor="ctr" anchorCtr="0">
              <a:noAutofit/>
            </a:bodyPr>
            <a:lstStyle/>
            <a:p>
              <a:pPr lvl="0" algn="ctr" defTabSz="666750">
                <a:lnSpc>
                  <a:spcPct val="90000"/>
                </a:lnSpc>
                <a:spcBef>
                  <a:spcPct val="0"/>
                </a:spcBef>
                <a:spcAft>
                  <a:spcPct val="35000"/>
                </a:spcAft>
              </a:pPr>
              <a:r>
                <a:rPr lang="en-IN" sz="1500" kern="1200" dirty="0" smtClean="0"/>
                <a:t>Model Evaluation</a:t>
              </a:r>
              <a:endParaRPr lang="en-IN" sz="1500" kern="1200" dirty="0"/>
            </a:p>
          </p:txBody>
        </p:sp>
        <p:sp>
          <p:nvSpPr>
            <p:cNvPr id="15" name="Freeform 14"/>
            <p:cNvSpPr/>
            <p:nvPr/>
          </p:nvSpPr>
          <p:spPr>
            <a:xfrm>
              <a:off x="5967325" y="5631104"/>
              <a:ext cx="257349" cy="214458"/>
            </a:xfrm>
            <a:custGeom>
              <a:avLst/>
              <a:gdLst>
                <a:gd name="connsiteX0" fmla="*/ 0 w 214457"/>
                <a:gd name="connsiteY0" fmla="*/ 51470 h 257348"/>
                <a:gd name="connsiteX1" fmla="*/ 107229 w 214457"/>
                <a:gd name="connsiteY1" fmla="*/ 51470 h 257348"/>
                <a:gd name="connsiteX2" fmla="*/ 107229 w 214457"/>
                <a:gd name="connsiteY2" fmla="*/ 0 h 257348"/>
                <a:gd name="connsiteX3" fmla="*/ 214457 w 214457"/>
                <a:gd name="connsiteY3" fmla="*/ 128674 h 257348"/>
                <a:gd name="connsiteX4" fmla="*/ 107229 w 214457"/>
                <a:gd name="connsiteY4" fmla="*/ 257348 h 257348"/>
                <a:gd name="connsiteX5" fmla="*/ 107229 w 214457"/>
                <a:gd name="connsiteY5" fmla="*/ 205878 h 257348"/>
                <a:gd name="connsiteX6" fmla="*/ 0 w 214457"/>
                <a:gd name="connsiteY6" fmla="*/ 205878 h 257348"/>
                <a:gd name="connsiteX7" fmla="*/ 0 w 214457"/>
                <a:gd name="connsiteY7" fmla="*/ 51470 h 2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457" h="257348">
                  <a:moveTo>
                    <a:pt x="171565" y="1"/>
                  </a:moveTo>
                  <a:lnTo>
                    <a:pt x="171565" y="128675"/>
                  </a:lnTo>
                  <a:lnTo>
                    <a:pt x="214457" y="128675"/>
                  </a:lnTo>
                  <a:lnTo>
                    <a:pt x="107229" y="257347"/>
                  </a:lnTo>
                  <a:lnTo>
                    <a:pt x="0" y="128675"/>
                  </a:lnTo>
                  <a:lnTo>
                    <a:pt x="42892" y="128675"/>
                  </a:lnTo>
                  <a:lnTo>
                    <a:pt x="42892" y="1"/>
                  </a:lnTo>
                  <a:lnTo>
                    <a:pt x="171565"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1471" tIns="1" rIns="51470" bIns="64337" numCol="1" spcCol="1270" anchor="ctr" anchorCtr="0">
              <a:noAutofit/>
            </a:bodyPr>
            <a:lstStyle/>
            <a:p>
              <a:pPr lvl="0" algn="ctr" defTabSz="444500">
                <a:lnSpc>
                  <a:spcPct val="90000"/>
                </a:lnSpc>
                <a:spcBef>
                  <a:spcPct val="0"/>
                </a:spcBef>
                <a:spcAft>
                  <a:spcPct val="35000"/>
                </a:spcAft>
              </a:pPr>
              <a:endParaRPr lang="en-IN" sz="1000" kern="1200"/>
            </a:p>
          </p:txBody>
        </p:sp>
        <p:sp>
          <p:nvSpPr>
            <p:cNvPr id="16" name="Freeform 15"/>
            <p:cNvSpPr/>
            <p:nvPr/>
          </p:nvSpPr>
          <p:spPr>
            <a:xfrm>
              <a:off x="5424034" y="5881305"/>
              <a:ext cx="1343930" cy="571885"/>
            </a:xfrm>
            <a:custGeom>
              <a:avLst/>
              <a:gdLst>
                <a:gd name="connsiteX0" fmla="*/ 0 w 1343930"/>
                <a:gd name="connsiteY0" fmla="*/ 57189 h 571885"/>
                <a:gd name="connsiteX1" fmla="*/ 57189 w 1343930"/>
                <a:gd name="connsiteY1" fmla="*/ 0 h 571885"/>
                <a:gd name="connsiteX2" fmla="*/ 1286742 w 1343930"/>
                <a:gd name="connsiteY2" fmla="*/ 0 h 571885"/>
                <a:gd name="connsiteX3" fmla="*/ 1343931 w 1343930"/>
                <a:gd name="connsiteY3" fmla="*/ 57189 h 571885"/>
                <a:gd name="connsiteX4" fmla="*/ 1343930 w 1343930"/>
                <a:gd name="connsiteY4" fmla="*/ 514697 h 571885"/>
                <a:gd name="connsiteX5" fmla="*/ 1286741 w 1343930"/>
                <a:gd name="connsiteY5" fmla="*/ 571886 h 571885"/>
                <a:gd name="connsiteX6" fmla="*/ 57189 w 1343930"/>
                <a:gd name="connsiteY6" fmla="*/ 571885 h 571885"/>
                <a:gd name="connsiteX7" fmla="*/ 0 w 1343930"/>
                <a:gd name="connsiteY7" fmla="*/ 514696 h 571885"/>
                <a:gd name="connsiteX8" fmla="*/ 0 w 1343930"/>
                <a:gd name="connsiteY8" fmla="*/ 57189 h 57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3930" h="571885">
                  <a:moveTo>
                    <a:pt x="0" y="57189"/>
                  </a:moveTo>
                  <a:cubicBezTo>
                    <a:pt x="0" y="25604"/>
                    <a:pt x="25604" y="0"/>
                    <a:pt x="57189" y="0"/>
                  </a:cubicBezTo>
                  <a:lnTo>
                    <a:pt x="1286742" y="0"/>
                  </a:lnTo>
                  <a:cubicBezTo>
                    <a:pt x="1318327" y="0"/>
                    <a:pt x="1343931" y="25604"/>
                    <a:pt x="1343931" y="57189"/>
                  </a:cubicBezTo>
                  <a:cubicBezTo>
                    <a:pt x="1343931" y="209692"/>
                    <a:pt x="1343930" y="362194"/>
                    <a:pt x="1343930" y="514697"/>
                  </a:cubicBezTo>
                  <a:cubicBezTo>
                    <a:pt x="1343930" y="546282"/>
                    <a:pt x="1318326" y="571886"/>
                    <a:pt x="1286741" y="571886"/>
                  </a:cubicBezTo>
                  <a:lnTo>
                    <a:pt x="57189" y="571885"/>
                  </a:lnTo>
                  <a:cubicBezTo>
                    <a:pt x="25604" y="571885"/>
                    <a:pt x="0" y="546281"/>
                    <a:pt x="0" y="514696"/>
                  </a:cubicBezTo>
                  <a:lnTo>
                    <a:pt x="0" y="5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900" tIns="73900" rIns="73900" bIns="73900" numCol="1" spcCol="1270" anchor="ctr" anchorCtr="0">
              <a:noAutofit/>
            </a:bodyPr>
            <a:lstStyle/>
            <a:p>
              <a:pPr lvl="0" algn="ctr" defTabSz="666750">
                <a:lnSpc>
                  <a:spcPct val="90000"/>
                </a:lnSpc>
                <a:spcBef>
                  <a:spcPct val="0"/>
                </a:spcBef>
                <a:spcAft>
                  <a:spcPct val="35000"/>
                </a:spcAft>
              </a:pPr>
              <a:r>
                <a:rPr lang="en-IN" sz="1500" kern="1200" dirty="0" smtClean="0"/>
                <a:t>Model Deployment</a:t>
              </a:r>
              <a:endParaRPr lang="en-IN" sz="1500" kern="1200" dirty="0"/>
            </a:p>
          </p:txBody>
        </p:sp>
      </p:grpSp>
    </p:spTree>
    <p:extLst>
      <p:ext uri="{BB962C8B-B14F-4D97-AF65-F5344CB8AC3E}">
        <p14:creationId xmlns:p14="http://schemas.microsoft.com/office/powerpoint/2010/main" val="1247261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 </a:t>
            </a:r>
            <a:endParaRPr lang="en-IN" dirty="0"/>
          </a:p>
        </p:txBody>
      </p:sp>
      <p:sp>
        <p:nvSpPr>
          <p:cNvPr id="3" name="Content Placeholder 2"/>
          <p:cNvSpPr>
            <a:spLocks noGrp="1"/>
          </p:cNvSpPr>
          <p:nvPr>
            <p:ph idx="1"/>
          </p:nvPr>
        </p:nvSpPr>
        <p:spPr/>
        <p:txBody>
          <a:bodyPr>
            <a:normAutofit lnSpcReduction="10000"/>
          </a:bodyPr>
          <a:lstStyle/>
          <a:p>
            <a:r>
              <a:rPr lang="en-IN" dirty="0" smtClean="0"/>
              <a:t>For training our machine learning model, data is collected from </a:t>
            </a:r>
            <a:r>
              <a:rPr lang="en-US" dirty="0" err="1"/>
              <a:t>Kaggle</a:t>
            </a:r>
            <a:r>
              <a:rPr lang="en-US" dirty="0"/>
              <a:t>, McIntire, Reuters, </a:t>
            </a:r>
            <a:r>
              <a:rPr lang="en-US" dirty="0" err="1"/>
              <a:t>BuzzFeed</a:t>
            </a:r>
            <a:r>
              <a:rPr lang="en-US" dirty="0"/>
              <a:t> Political</a:t>
            </a:r>
            <a:r>
              <a:rPr lang="en-IN" dirty="0" smtClean="0"/>
              <a:t> website</a:t>
            </a:r>
          </a:p>
          <a:p>
            <a:r>
              <a:rPr lang="en-IN" dirty="0" smtClean="0"/>
              <a:t>We are merging two or more dataset for increasing our model efficiency</a:t>
            </a:r>
          </a:p>
          <a:p>
            <a:r>
              <a:rPr lang="en-IN" dirty="0" smtClean="0"/>
              <a:t>One of our dataset is taken from </a:t>
            </a:r>
            <a:r>
              <a:rPr lang="en-US" dirty="0"/>
              <a:t>The Information Security and Object Technology (ISOT) Research </a:t>
            </a:r>
            <a:r>
              <a:rPr lang="en-US" dirty="0" smtClean="0"/>
              <a:t>Lab</a:t>
            </a:r>
          </a:p>
          <a:p>
            <a:r>
              <a:rPr lang="en-US" dirty="0" smtClean="0"/>
              <a:t>Another dataset </a:t>
            </a:r>
            <a:r>
              <a:rPr lang="en-US" dirty="0"/>
              <a:t>is a part of our ongoing research on "Fake News Prediction on Social Media Website" as a doctoral degree program of Mr. </a:t>
            </a:r>
            <a:r>
              <a:rPr lang="en-US" dirty="0" err="1"/>
              <a:t>Pawan</a:t>
            </a:r>
            <a:r>
              <a:rPr lang="en-US" dirty="0"/>
              <a:t> Kumar </a:t>
            </a:r>
            <a:r>
              <a:rPr lang="en-US" dirty="0" err="1"/>
              <a:t>Verma</a:t>
            </a:r>
            <a:r>
              <a:rPr lang="en-US" dirty="0"/>
              <a:t> and is partially supported by the ARTICONF project funded by the European Union’s </a:t>
            </a:r>
            <a:r>
              <a:rPr lang="en-US" dirty="0" smtClean="0"/>
              <a:t>Horizon research </a:t>
            </a:r>
            <a:r>
              <a:rPr lang="en-US" dirty="0"/>
              <a:t>and innovation program.</a:t>
            </a:r>
            <a:endParaRPr lang="en-IN" dirty="0" smtClean="0"/>
          </a:p>
          <a:p>
            <a:endParaRPr lang="en-IN" dirty="0"/>
          </a:p>
        </p:txBody>
      </p:sp>
    </p:spTree>
    <p:extLst>
      <p:ext uri="{BB962C8B-B14F-4D97-AF65-F5344CB8AC3E}">
        <p14:creationId xmlns:p14="http://schemas.microsoft.com/office/powerpoint/2010/main" val="18587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PySpark MLlib</a:t>
            </a:r>
            <a:endParaRPr lang="en-IN" dirty="0"/>
          </a:p>
        </p:txBody>
      </p:sp>
      <p:sp>
        <p:nvSpPr>
          <p:cNvPr id="3" name="Content Placeholder 2"/>
          <p:cNvSpPr>
            <a:spLocks noGrp="1"/>
          </p:cNvSpPr>
          <p:nvPr>
            <p:ph idx="1"/>
          </p:nvPr>
        </p:nvSpPr>
        <p:spPr/>
        <p:txBody>
          <a:bodyPr>
            <a:normAutofit/>
          </a:bodyPr>
          <a:lstStyle/>
          <a:p>
            <a:r>
              <a:rPr lang="en-US" dirty="0" smtClean="0"/>
              <a:t>Apache Spark</a:t>
            </a:r>
            <a:r>
              <a:rPr lang="en-US" dirty="0"/>
              <a:t> provides the machine learning API known as MLlib</a:t>
            </a:r>
            <a:r>
              <a:rPr lang="en-US" dirty="0" smtClean="0"/>
              <a:t>.</a:t>
            </a:r>
          </a:p>
          <a:p>
            <a:r>
              <a:rPr lang="en-US" dirty="0"/>
              <a:t>Spark's scalable machine learning package, MLlib, enables machine learning techniques on large datasets</a:t>
            </a:r>
            <a:r>
              <a:rPr lang="en-US" dirty="0" smtClean="0"/>
              <a:t>.</a:t>
            </a:r>
          </a:p>
          <a:p>
            <a:r>
              <a:rPr lang="en-US" dirty="0" smtClean="0"/>
              <a:t>Distributed systems are compatible with it</a:t>
            </a:r>
          </a:p>
          <a:p>
            <a:r>
              <a:rPr lang="en-US" dirty="0" smtClean="0"/>
              <a:t>We can do parallel processing in PySpark</a:t>
            </a:r>
          </a:p>
          <a:p>
            <a:r>
              <a:rPr lang="en-US" dirty="0" smtClean="0"/>
              <a:t>It is simple to use and </a:t>
            </a:r>
            <a:r>
              <a:rPr lang="en-IN" dirty="0" smtClean="0"/>
              <a:t>Scalable </a:t>
            </a:r>
          </a:p>
          <a:p>
            <a:r>
              <a:rPr lang="en-IN" dirty="0" smtClean="0"/>
              <a:t>We are using PySpark for pre-processing of dataset</a:t>
            </a:r>
          </a:p>
          <a:p>
            <a:endParaRPr lang="en-IN" dirty="0" smtClean="0"/>
          </a:p>
          <a:p>
            <a:pPr marL="0" indent="0">
              <a:buNone/>
            </a:pPr>
            <a:endParaRPr lang="en-US" dirty="0" smtClean="0"/>
          </a:p>
        </p:txBody>
      </p:sp>
    </p:spTree>
    <p:extLst>
      <p:ext uri="{BB962C8B-B14F-4D97-AF65-F5344CB8AC3E}">
        <p14:creationId xmlns:p14="http://schemas.microsoft.com/office/powerpoint/2010/main" val="2394045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Natural Language Processing</a:t>
            </a:r>
            <a:endParaRPr lang="en-IN" dirty="0"/>
          </a:p>
        </p:txBody>
      </p:sp>
      <p:sp>
        <p:nvSpPr>
          <p:cNvPr id="3" name="Content Placeholder 2"/>
          <p:cNvSpPr>
            <a:spLocks noGrp="1"/>
          </p:cNvSpPr>
          <p:nvPr>
            <p:ph idx="1"/>
          </p:nvPr>
        </p:nvSpPr>
        <p:spPr/>
        <p:txBody>
          <a:bodyPr/>
          <a:lstStyle/>
          <a:p>
            <a:r>
              <a:rPr lang="en-US" dirty="0"/>
              <a:t>Natural Language Processing (NLP) is a field of study that focuses on the interaction between computers and human language</a:t>
            </a:r>
            <a:r>
              <a:rPr lang="en-US" dirty="0" smtClean="0"/>
              <a:t>.</a:t>
            </a:r>
          </a:p>
          <a:p>
            <a:r>
              <a:rPr lang="en-US" dirty="0"/>
              <a:t>Tokenization: This involves breaking up text into smaller units such as words, phrases, or sentences.</a:t>
            </a:r>
          </a:p>
          <a:p>
            <a:r>
              <a:rPr lang="en-IN" dirty="0" err="1" smtClean="0"/>
              <a:t>StopWordsRemover</a:t>
            </a:r>
            <a:r>
              <a:rPr lang="en-IN" dirty="0" smtClean="0"/>
              <a:t>: </a:t>
            </a:r>
            <a:r>
              <a:rPr lang="en-US" dirty="0" err="1"/>
              <a:t>Stopwords</a:t>
            </a:r>
            <a:r>
              <a:rPr lang="en-US" dirty="0"/>
              <a:t> are words that occur frequently in text but do not carry significant meaning, such as "the", "and", and "is". In many NLP applications, it is common to remove </a:t>
            </a:r>
            <a:r>
              <a:rPr lang="en-US" dirty="0" err="1"/>
              <a:t>stopwords</a:t>
            </a:r>
            <a:r>
              <a:rPr lang="en-US" dirty="0"/>
              <a:t> to improve performance and accuracy of the models.</a:t>
            </a:r>
            <a:endParaRPr lang="en-IN" dirty="0"/>
          </a:p>
        </p:txBody>
      </p:sp>
    </p:spTree>
    <p:extLst>
      <p:ext uri="{BB962C8B-B14F-4D97-AF65-F5344CB8AC3E}">
        <p14:creationId xmlns:p14="http://schemas.microsoft.com/office/powerpoint/2010/main" val="2367147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Extraction</a:t>
            </a:r>
            <a:endParaRPr lang="en-IN" dirty="0"/>
          </a:p>
        </p:txBody>
      </p:sp>
      <p:sp>
        <p:nvSpPr>
          <p:cNvPr id="3" name="Content Placeholder 2"/>
          <p:cNvSpPr>
            <a:spLocks noGrp="1"/>
          </p:cNvSpPr>
          <p:nvPr>
            <p:ph idx="1"/>
          </p:nvPr>
        </p:nvSpPr>
        <p:spPr/>
        <p:txBody>
          <a:bodyPr>
            <a:normAutofit/>
          </a:bodyPr>
          <a:lstStyle/>
          <a:p>
            <a:r>
              <a:rPr lang="en-US" dirty="0"/>
              <a:t>Feature extraction is a crucial step in many machine learning and data analysis tasks, </a:t>
            </a:r>
            <a:r>
              <a:rPr lang="en-US" dirty="0" smtClean="0"/>
              <a:t>including </a:t>
            </a:r>
            <a:r>
              <a:rPr lang="en-US" dirty="0"/>
              <a:t>image recognition, natural language processing, and speech recognition. </a:t>
            </a:r>
          </a:p>
          <a:p>
            <a:r>
              <a:rPr lang="en-US" dirty="0"/>
              <a:t>In feature extraction, we take raw input data and transform it into a set of features </a:t>
            </a:r>
            <a:r>
              <a:rPr lang="en-US" dirty="0" smtClean="0"/>
              <a:t>that </a:t>
            </a:r>
            <a:r>
              <a:rPr lang="en-US" dirty="0"/>
              <a:t>can be used to represent the data in a way that is more suitable for analysis </a:t>
            </a:r>
            <a:r>
              <a:rPr lang="en-US" dirty="0" smtClean="0"/>
              <a:t>and machine </a:t>
            </a:r>
            <a:r>
              <a:rPr lang="en-US" dirty="0"/>
              <a:t>learning algorithms</a:t>
            </a:r>
            <a:r>
              <a:rPr lang="en-US" dirty="0" smtClean="0"/>
              <a:t>.</a:t>
            </a:r>
            <a:endParaRPr lang="en-US" dirty="0"/>
          </a:p>
          <a:p>
            <a:r>
              <a:rPr lang="en-US" dirty="0"/>
              <a:t>In our project we have </a:t>
            </a:r>
            <a:r>
              <a:rPr lang="en-US" dirty="0" smtClean="0"/>
              <a:t>used </a:t>
            </a:r>
            <a:r>
              <a:rPr lang="en-US" dirty="0"/>
              <a:t>NLP. We took raw input string and transform it into vectors </a:t>
            </a:r>
            <a:r>
              <a:rPr lang="en-US" dirty="0" smtClean="0"/>
              <a:t>that </a:t>
            </a:r>
            <a:r>
              <a:rPr lang="en-US" dirty="0"/>
              <a:t>can be used to represent the data. </a:t>
            </a:r>
            <a:endParaRPr lang="en-US" dirty="0" smtClean="0"/>
          </a:p>
          <a:p>
            <a:r>
              <a:rPr lang="en-US" dirty="0"/>
              <a:t>W</a:t>
            </a:r>
            <a:r>
              <a:rPr lang="en-US" dirty="0" smtClean="0"/>
              <a:t>e </a:t>
            </a:r>
            <a:r>
              <a:rPr lang="en-US" dirty="0"/>
              <a:t>used word2vec for doing this </a:t>
            </a:r>
            <a:r>
              <a:rPr lang="en-US" dirty="0" smtClean="0"/>
              <a:t>transformation which </a:t>
            </a:r>
            <a:r>
              <a:rPr lang="en-US" dirty="0"/>
              <a:t>is an advanced method to achieve this.</a:t>
            </a:r>
            <a:endParaRPr lang="en-IN" dirty="0"/>
          </a:p>
        </p:txBody>
      </p:sp>
    </p:spTree>
    <p:extLst>
      <p:ext uri="{BB962C8B-B14F-4D97-AF65-F5344CB8AC3E}">
        <p14:creationId xmlns:p14="http://schemas.microsoft.com/office/powerpoint/2010/main" val="3187470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Vectorization</a:t>
            </a:r>
            <a:r>
              <a:rPr lang="en-IN" b="1" dirty="0"/>
              <a:t> Techniques in NLP</a:t>
            </a:r>
            <a:br>
              <a:rPr lang="en-IN" b="1" dirty="0"/>
            </a:br>
            <a:endParaRPr lang="en-IN" dirty="0"/>
          </a:p>
        </p:txBody>
      </p:sp>
      <p:sp>
        <p:nvSpPr>
          <p:cNvPr id="3" name="Content Placeholder 2"/>
          <p:cNvSpPr>
            <a:spLocks noGrp="1"/>
          </p:cNvSpPr>
          <p:nvPr>
            <p:ph idx="1"/>
          </p:nvPr>
        </p:nvSpPr>
        <p:spPr/>
        <p:txBody>
          <a:bodyPr/>
          <a:lstStyle/>
          <a:p>
            <a:r>
              <a:rPr lang="en-IN" dirty="0"/>
              <a:t>TF-IDF</a:t>
            </a:r>
          </a:p>
          <a:p>
            <a:r>
              <a:rPr lang="en-IN" dirty="0" err="1" smtClean="0"/>
              <a:t>CountVectorizer</a:t>
            </a:r>
            <a:endParaRPr lang="en-IN" dirty="0" smtClean="0"/>
          </a:p>
          <a:p>
            <a:r>
              <a:rPr lang="en-IN" dirty="0"/>
              <a:t>Word2Vec</a:t>
            </a:r>
          </a:p>
          <a:p>
            <a:endParaRPr lang="en-IN" dirty="0"/>
          </a:p>
        </p:txBody>
      </p:sp>
    </p:spTree>
    <p:extLst>
      <p:ext uri="{BB962C8B-B14F-4D97-AF65-F5344CB8AC3E}">
        <p14:creationId xmlns:p14="http://schemas.microsoft.com/office/powerpoint/2010/main" val="3674980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1186</TotalTime>
  <Words>1702</Words>
  <Application>Microsoft Office PowerPoint</Application>
  <PresentationFormat>Widescreen</PresentationFormat>
  <Paragraphs>126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Fake News Authentication Using PySpark MLlib and NLP</vt:lpstr>
      <vt:lpstr>INTRODUCTION</vt:lpstr>
      <vt:lpstr>PowerPoint Presentation</vt:lpstr>
      <vt:lpstr>Flowchart of the project</vt:lpstr>
      <vt:lpstr>Data Collection </vt:lpstr>
      <vt:lpstr>Why PySpark MLlib</vt:lpstr>
      <vt:lpstr>Natural Language Processing</vt:lpstr>
      <vt:lpstr>Feature Extraction</vt:lpstr>
      <vt:lpstr>Vectorization Techniques in NLP </vt:lpstr>
      <vt:lpstr>Word2Vec</vt:lpstr>
      <vt:lpstr>PowerPoint Presentation</vt:lpstr>
      <vt:lpstr>Machine Learning Models</vt:lpstr>
      <vt:lpstr>Logistic Regression</vt:lpstr>
      <vt:lpstr>Random Forest Classifier</vt:lpstr>
      <vt:lpstr>PowerPoint Presentation</vt:lpstr>
      <vt:lpstr>Gradient-boosted Tree Classifier</vt:lpstr>
      <vt:lpstr>PowerPoint Presentation</vt:lpstr>
      <vt:lpstr>Linear Support Vector Machine </vt:lpstr>
      <vt:lpstr>PowerPoint Presentation</vt:lpstr>
      <vt:lpstr>Factorization Machine Classifier</vt:lpstr>
      <vt:lpstr>Data Extraction</vt:lpstr>
      <vt:lpstr>Ways to Extract Data</vt:lpstr>
      <vt:lpstr>Extraction Process</vt:lpstr>
      <vt:lpstr>HTML Tree</vt:lpstr>
      <vt:lpstr>PowerPoint Presentation</vt:lpstr>
      <vt:lpstr>Serialization and Deserialization </vt:lpstr>
      <vt:lpstr>PowerPoint Presentation</vt:lpstr>
      <vt:lpstr>Ways to Deploy Model</vt:lpstr>
      <vt:lpstr>Deployment: Streamlit</vt:lpstr>
      <vt:lpstr>User Inputs</vt:lpstr>
      <vt:lpstr>Buttons </vt:lpstr>
      <vt:lpstr>News Article Feed (String) </vt:lpstr>
      <vt:lpstr>2. Scrapped Data from News Website (DataFrame) </vt:lpstr>
      <vt:lpstr>Future Enhancements</vt:lpstr>
      <vt:lpstr>Limitations</vt:lpstr>
      <vt:lpstr>Conclusion</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Authentication Using PySpark MLlib and NLP</dc:title>
  <dc:creator>Akash Nagare</dc:creator>
  <cp:lastModifiedBy>Akash Nagare</cp:lastModifiedBy>
  <cp:revision>48</cp:revision>
  <dcterms:created xsi:type="dcterms:W3CDTF">2023-03-10T13:48:36Z</dcterms:created>
  <dcterms:modified xsi:type="dcterms:W3CDTF">2023-03-12T02:59:18Z</dcterms:modified>
</cp:coreProperties>
</file>