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4394" y="169227"/>
            <a:ext cx="627634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41894" y="1228661"/>
            <a:ext cx="3964304" cy="4295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7519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7519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4394" y="169227"/>
            <a:ext cx="9443211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81B0D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921192"/>
            <a:ext cx="9745345" cy="3867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50860" y="1686559"/>
            <a:ext cx="3276600" cy="4406900"/>
          </a:xfrm>
          <a:custGeom>
            <a:avLst/>
            <a:gdLst/>
            <a:ahLst/>
            <a:cxnLst/>
            <a:rect l="l" t="t" r="r" b="b"/>
            <a:pathLst>
              <a:path w="3276600" h="4406900">
                <a:moveTo>
                  <a:pt x="3276600" y="0"/>
                </a:moveTo>
                <a:lnTo>
                  <a:pt x="2870581" y="0"/>
                </a:lnTo>
                <a:lnTo>
                  <a:pt x="2870581" y="4022090"/>
                </a:lnTo>
                <a:lnTo>
                  <a:pt x="0" y="4022090"/>
                </a:lnTo>
                <a:lnTo>
                  <a:pt x="0" y="4406900"/>
                </a:lnTo>
                <a:lnTo>
                  <a:pt x="3276600" y="4406900"/>
                </a:lnTo>
                <a:lnTo>
                  <a:pt x="3276600" y="4022090"/>
                </a:lnTo>
                <a:lnTo>
                  <a:pt x="3276600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1840" y="74421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5965" y="0"/>
                </a:moveTo>
                <a:lnTo>
                  <a:pt x="0" y="0"/>
                </a:lnTo>
                <a:lnTo>
                  <a:pt x="0" y="4409440"/>
                </a:lnTo>
                <a:lnTo>
                  <a:pt x="405891" y="4409440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071"/>
                </a:lnTo>
                <a:lnTo>
                  <a:pt x="3276421" y="97754"/>
                </a:lnTo>
                <a:lnTo>
                  <a:pt x="327596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9329" y="2366327"/>
            <a:ext cx="7705725" cy="1898014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830580" marR="5080" indent="-817880">
              <a:lnSpc>
                <a:spcPts val="6940"/>
              </a:lnSpc>
              <a:spcBef>
                <a:spcPts val="1050"/>
              </a:spcBef>
            </a:pPr>
            <a:r>
              <a:rPr sz="6500" b="1" dirty="0">
                <a:solidFill>
                  <a:srgbClr val="181B0D"/>
                </a:solidFill>
                <a:latin typeface="Arial"/>
                <a:cs typeface="Arial"/>
              </a:rPr>
              <a:t>ENTERPRISE</a:t>
            </a:r>
            <a:r>
              <a:rPr sz="6500" b="1" spc="-15" dirty="0">
                <a:solidFill>
                  <a:srgbClr val="181B0D"/>
                </a:solidFill>
                <a:latin typeface="Arial"/>
                <a:cs typeface="Arial"/>
              </a:rPr>
              <a:t> </a:t>
            </a:r>
            <a:r>
              <a:rPr sz="6500" b="1" spc="-245" dirty="0">
                <a:solidFill>
                  <a:srgbClr val="181B0D"/>
                </a:solidFill>
                <a:latin typeface="Arial"/>
                <a:cs typeface="Arial"/>
              </a:rPr>
              <a:t>DATA </a:t>
            </a:r>
            <a:r>
              <a:rPr sz="6500" b="1" spc="-10" dirty="0">
                <a:solidFill>
                  <a:srgbClr val="181B0D"/>
                </a:solidFill>
                <a:latin typeface="Arial"/>
                <a:cs typeface="Arial"/>
              </a:rPr>
              <a:t>MANAGEMENT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569084"/>
            <a:ext cx="358203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2610" indent="-5499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62610" algn="l"/>
              </a:tabLst>
            </a:pPr>
            <a:r>
              <a:rPr sz="4400" spc="-30" dirty="0">
                <a:solidFill>
                  <a:srgbClr val="333333"/>
                </a:solidFill>
                <a:latin typeface="Calibri"/>
                <a:cs typeface="Calibri"/>
              </a:rPr>
              <a:t>Transactional</a:t>
            </a:r>
            <a:endParaRPr sz="4400">
              <a:latin typeface="Calibri"/>
              <a:cs typeface="Calibri"/>
            </a:endParaRPr>
          </a:p>
          <a:p>
            <a:pPr marL="561975" indent="-549275">
              <a:lnSpc>
                <a:spcPct val="100000"/>
              </a:lnSpc>
              <a:buAutoNum type="arabicPeriod"/>
              <a:tabLst>
                <a:tab pos="561975" algn="l"/>
              </a:tabLst>
            </a:pPr>
            <a:r>
              <a:rPr sz="4400" spc="-10" dirty="0">
                <a:solidFill>
                  <a:srgbClr val="333333"/>
                </a:solidFill>
                <a:latin typeface="Calibri"/>
                <a:cs typeface="Calibri"/>
              </a:rPr>
              <a:t>Analytical</a:t>
            </a:r>
            <a:endParaRPr sz="4400">
              <a:latin typeface="Calibri"/>
              <a:cs typeface="Calibri"/>
            </a:endParaRPr>
          </a:p>
          <a:p>
            <a:pPr marL="561975" indent="-549275">
              <a:lnSpc>
                <a:spcPct val="100000"/>
              </a:lnSpc>
              <a:buAutoNum type="arabicPeriod"/>
              <a:tabLst>
                <a:tab pos="561975" algn="l"/>
              </a:tabLst>
            </a:pPr>
            <a:r>
              <a:rPr sz="4400" spc="-10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340" y="1569719"/>
            <a:ext cx="5991860" cy="4135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361439"/>
            <a:ext cx="5991859" cy="41351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21600" y="1537715"/>
            <a:ext cx="3829685" cy="418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supports</a:t>
            </a:r>
            <a:r>
              <a:rPr sz="28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28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daily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operations</a:t>
            </a:r>
            <a:r>
              <a:rPr sz="28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organization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655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supports</a:t>
            </a:r>
            <a:r>
              <a:rPr sz="28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decision-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making,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reporting,</a:t>
            </a:r>
            <a:r>
              <a:rPr sz="2800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8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supports</a:t>
            </a:r>
            <a:r>
              <a:rPr sz="28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decision-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making, </a:t>
            </a:r>
            <a:r>
              <a:rPr sz="2800" dirty="0">
                <a:solidFill>
                  <a:srgbClr val="333333"/>
                </a:solidFill>
                <a:latin typeface="Calibri"/>
                <a:cs typeface="Calibri"/>
              </a:rPr>
              <a:t>reporting,</a:t>
            </a:r>
            <a:r>
              <a:rPr sz="2800" spc="-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33333"/>
                </a:solidFill>
                <a:latin typeface="Calibri"/>
                <a:cs typeface="Calibri"/>
              </a:rPr>
              <a:t>query,</a:t>
            </a:r>
            <a:r>
              <a:rPr sz="28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srgbClr val="333333"/>
                </a:solidFill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78890"/>
            <a:ext cx="5048250" cy="502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333333"/>
                </a:solidFill>
                <a:latin typeface="Calibri"/>
                <a:cs typeface="Calibri"/>
              </a:rPr>
              <a:t>Transactional</a:t>
            </a:r>
            <a:r>
              <a:rPr sz="4000" b="1" spc="-1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583565" algn="l"/>
              </a:tabLst>
            </a:pP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Sales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Service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Order</a:t>
            </a:r>
            <a:r>
              <a:rPr sz="36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management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Manufacturing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Purchasing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Billing</a:t>
            </a:r>
            <a:endParaRPr sz="3600">
              <a:latin typeface="Calibri"/>
              <a:cs typeface="Calibri"/>
            </a:endParaRPr>
          </a:p>
          <a:p>
            <a:pPr marL="584200" marR="5080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accounts</a:t>
            </a:r>
            <a:r>
              <a:rPr sz="36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receivable</a:t>
            </a:r>
            <a:r>
              <a:rPr sz="3600" spc="-1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accounts</a:t>
            </a:r>
            <a:r>
              <a:rPr sz="36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payable.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Commonly, </a:t>
            </a:r>
            <a:r>
              <a:rPr dirty="0"/>
              <a:t>transactional</a:t>
            </a:r>
            <a:r>
              <a:rPr spc="-120" dirty="0"/>
              <a:t> </a:t>
            </a:r>
            <a:r>
              <a:rPr spc="-20" dirty="0"/>
              <a:t>data </a:t>
            </a:r>
            <a:r>
              <a:rPr spc="-10" dirty="0"/>
              <a:t>refers</a:t>
            </a:r>
            <a:r>
              <a:rPr spc="-105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20" dirty="0"/>
              <a:t>data </a:t>
            </a:r>
            <a:r>
              <a:rPr dirty="0"/>
              <a:t>that</a:t>
            </a:r>
            <a:r>
              <a:rPr spc="-65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created</a:t>
            </a:r>
            <a:r>
              <a:rPr spc="-100" dirty="0"/>
              <a:t> </a:t>
            </a:r>
            <a:r>
              <a:rPr spc="-25" dirty="0"/>
              <a:t>and </a:t>
            </a:r>
            <a:r>
              <a:rPr dirty="0"/>
              <a:t>updated</a:t>
            </a:r>
            <a:r>
              <a:rPr spc="-95" dirty="0"/>
              <a:t> </a:t>
            </a:r>
            <a:r>
              <a:rPr dirty="0"/>
              <a:t>within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spc="-10" dirty="0"/>
              <a:t>operational systems.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150302"/>
            <a:ext cx="9217660" cy="502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333333"/>
                </a:solidFill>
                <a:latin typeface="Calibri"/>
                <a:cs typeface="Calibri"/>
              </a:rPr>
              <a:t>Transactional</a:t>
            </a:r>
            <a:r>
              <a:rPr sz="4000" b="1" spc="-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describes</a:t>
            </a:r>
            <a:r>
              <a:rPr sz="36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business</a:t>
            </a:r>
            <a:r>
              <a:rPr sz="36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events.</a:t>
            </a:r>
            <a:r>
              <a:rPr sz="36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36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36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6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largest</a:t>
            </a:r>
            <a:r>
              <a:rPr sz="36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volume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36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6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6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6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enterprise.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Example</a:t>
            </a:r>
            <a:r>
              <a:rPr sz="36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36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business</a:t>
            </a:r>
            <a:r>
              <a:rPr sz="36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events</a:t>
            </a:r>
            <a:r>
              <a:rPr sz="36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include: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buying</a:t>
            </a:r>
            <a:r>
              <a:rPr sz="36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products</a:t>
            </a:r>
            <a:r>
              <a:rPr sz="36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36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suppliers,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selling</a:t>
            </a:r>
            <a:r>
              <a:rPr sz="36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products</a:t>
            </a:r>
            <a:r>
              <a:rPr sz="3600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36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customers,</a:t>
            </a:r>
            <a:endParaRPr sz="36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shipping</a:t>
            </a:r>
            <a:r>
              <a:rPr sz="36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items</a:t>
            </a:r>
            <a:r>
              <a:rPr sz="36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36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customer</a:t>
            </a:r>
            <a:r>
              <a:rPr sz="36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sites,</a:t>
            </a:r>
            <a:endParaRPr sz="3600">
              <a:latin typeface="Calibri"/>
              <a:cs typeface="Calibri"/>
            </a:endParaRPr>
          </a:p>
          <a:p>
            <a:pPr marL="584200" marR="80010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4200" algn="l"/>
              </a:tabLst>
            </a:pP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hiring</a:t>
            </a:r>
            <a:r>
              <a:rPr sz="36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employees,</a:t>
            </a:r>
            <a:r>
              <a:rPr sz="36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managing</a:t>
            </a:r>
            <a:r>
              <a:rPr sz="36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sz="36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vacations</a:t>
            </a:r>
            <a:r>
              <a:rPr sz="36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changing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sz="36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333333"/>
                </a:solidFill>
                <a:latin typeface="Calibri"/>
                <a:cs typeface="Calibri"/>
              </a:rPr>
              <a:t>position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00" y="0"/>
            <a:ext cx="1102868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78890"/>
            <a:ext cx="9944735" cy="503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33"/>
                </a:solidFill>
                <a:latin typeface="Calibri"/>
                <a:cs typeface="Calibri"/>
              </a:rPr>
              <a:t>Analytical</a:t>
            </a:r>
            <a:r>
              <a:rPr sz="40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numerical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values,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metrics,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measurements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provide business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intelligence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support the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decision-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making</a:t>
            </a:r>
            <a:r>
              <a:rPr sz="3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marL="12700" marR="332105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Online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Analytical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Processing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(OLAP)</a:t>
            </a:r>
            <a:r>
              <a:rPr sz="3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repositories,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such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warehouses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lakes.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alibri"/>
              <a:cs typeface="Calibri"/>
            </a:endParaRPr>
          </a:p>
          <a:p>
            <a:pPr marL="12700" marR="887730">
              <a:lnSpc>
                <a:spcPts val="3740"/>
              </a:lnSpc>
            </a:pP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It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is</a:t>
            </a:r>
            <a:r>
              <a:rPr sz="3200" spc="-3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characterized</a:t>
            </a:r>
            <a:r>
              <a:rPr sz="3200" spc="-3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as</a:t>
            </a:r>
            <a:r>
              <a:rPr sz="3200" spc="-1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being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the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facts</a:t>
            </a:r>
            <a:r>
              <a:rPr sz="3200" spc="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and</a:t>
            </a:r>
            <a:r>
              <a:rPr sz="3200" spc="-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numerical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values</a:t>
            </a:r>
            <a:r>
              <a:rPr sz="3200" spc="-4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in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</a:t>
            </a:r>
            <a:r>
              <a:rPr sz="3200" spc="-1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dimensional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model.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78890"/>
            <a:ext cx="9944735" cy="5036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33"/>
                </a:solidFill>
                <a:latin typeface="Calibri"/>
                <a:cs typeface="Calibri"/>
              </a:rPr>
              <a:t>Analytical</a:t>
            </a:r>
            <a:r>
              <a:rPr sz="4000" b="1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are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numerical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values,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metrics,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measurements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provide business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intelligence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support the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decision-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making</a:t>
            </a:r>
            <a:r>
              <a:rPr sz="32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process.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marL="12700" marR="332105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Stored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Online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Analytical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Processing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(OLAP)</a:t>
            </a:r>
            <a:r>
              <a:rPr sz="3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repositories,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such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warehouses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lakes.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alibri"/>
              <a:cs typeface="Calibri"/>
            </a:endParaRPr>
          </a:p>
          <a:p>
            <a:pPr marL="12700" marR="887730">
              <a:lnSpc>
                <a:spcPts val="3740"/>
              </a:lnSpc>
            </a:pP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It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is</a:t>
            </a:r>
            <a:r>
              <a:rPr sz="3200" spc="-3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characterized</a:t>
            </a:r>
            <a:r>
              <a:rPr sz="3200" spc="-3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as</a:t>
            </a:r>
            <a:r>
              <a:rPr sz="3200" spc="-1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being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the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facts</a:t>
            </a:r>
            <a:r>
              <a:rPr sz="3200" spc="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and</a:t>
            </a:r>
            <a:r>
              <a:rPr sz="3200" spc="-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numerical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values</a:t>
            </a:r>
            <a:r>
              <a:rPr sz="3200" spc="-4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in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a</a:t>
            </a:r>
            <a:r>
              <a:rPr sz="3200" spc="-15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dirty="0">
                <a:solidFill>
                  <a:srgbClr val="3B3B3B"/>
                </a:solidFill>
                <a:latin typeface="Segoe UI"/>
                <a:cs typeface="Segoe UI"/>
              </a:rPr>
              <a:t>dimensional</a:t>
            </a:r>
            <a:r>
              <a:rPr sz="3200" spc="-20" dirty="0">
                <a:solidFill>
                  <a:srgbClr val="3B3B3B"/>
                </a:solidFill>
                <a:latin typeface="Segoe UI"/>
                <a:cs typeface="Segoe UI"/>
              </a:rPr>
              <a:t> </a:t>
            </a:r>
            <a:r>
              <a:rPr sz="3200" spc="-10" dirty="0">
                <a:solidFill>
                  <a:srgbClr val="3B3B3B"/>
                </a:solidFill>
                <a:latin typeface="Segoe UI"/>
                <a:cs typeface="Segoe UI"/>
              </a:rPr>
              <a:t>model.</a:t>
            </a:r>
            <a:endParaRPr sz="3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88203" y="1116329"/>
            <a:ext cx="2356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33"/>
                </a:solidFill>
                <a:latin typeface="Calibri"/>
                <a:cs typeface="Calibri"/>
              </a:rPr>
              <a:t>ZOOM</a:t>
            </a:r>
            <a:r>
              <a:rPr sz="4000" b="1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333333"/>
                </a:solidFill>
                <a:latin typeface="Calibri"/>
                <a:cs typeface="Calibri"/>
              </a:rPr>
              <a:t>APP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0" y="1780539"/>
            <a:ext cx="8509000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78890"/>
            <a:ext cx="1031684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4000" b="1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12700" marR="76200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key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business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information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supports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transactions.</a:t>
            </a:r>
            <a:endParaRPr sz="3200">
              <a:latin typeface="Calibri"/>
              <a:cs typeface="Calibri"/>
            </a:endParaRPr>
          </a:p>
          <a:p>
            <a:pPr marL="12700" marR="942975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describes</a:t>
            </a:r>
            <a:r>
              <a:rPr sz="32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customers,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products,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parts,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employees,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materials,</a:t>
            </a:r>
            <a:r>
              <a:rPr sz="32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suppliers,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sites,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etc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involved</a:t>
            </a:r>
            <a:r>
              <a:rPr sz="3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transactions.</a:t>
            </a:r>
            <a:r>
              <a:rPr sz="32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commonly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referred</a:t>
            </a:r>
            <a:r>
              <a:rPr sz="3200" spc="-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Places</a:t>
            </a:r>
            <a:r>
              <a:rPr sz="32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(locations,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geography,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sites,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etc.),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Parties</a:t>
            </a:r>
            <a:r>
              <a:rPr sz="3200" spc="-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(persons,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customers,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suppliers,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employees,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etc.)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Things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(products,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items,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material,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vehicles,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etc.).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Types</a:t>
            </a:r>
            <a:r>
              <a:rPr spc="-245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dirty="0"/>
              <a:t>Enterprise</a:t>
            </a:r>
            <a:r>
              <a:rPr spc="-240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278890"/>
            <a:ext cx="9771380" cy="3082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4000" b="1" spc="-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"/>
              </a:spcBef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already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exists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used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operational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systems,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with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some</a:t>
            </a:r>
            <a:r>
              <a:rPr sz="32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issues.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Master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these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systems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Not high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quality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data,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Scattered</a:t>
            </a:r>
            <a:r>
              <a:rPr sz="3200" spc="-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duplicated;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3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truly</a:t>
            </a:r>
            <a:r>
              <a:rPr sz="3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managed.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43827"/>
            <a:ext cx="8299450" cy="17564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 marR="5080">
              <a:lnSpc>
                <a:spcPts val="6420"/>
              </a:lnSpc>
              <a:spcBef>
                <a:spcPts val="965"/>
              </a:spcBef>
            </a:pPr>
            <a:r>
              <a:rPr sz="6000" spc="-25" dirty="0"/>
              <a:t>Foundations</a:t>
            </a:r>
            <a:r>
              <a:rPr sz="6000" spc="-260" dirty="0"/>
              <a:t> </a:t>
            </a:r>
            <a:r>
              <a:rPr sz="6000" dirty="0"/>
              <a:t>of</a:t>
            </a:r>
            <a:r>
              <a:rPr sz="6000" spc="-235" dirty="0"/>
              <a:t> </a:t>
            </a:r>
            <a:r>
              <a:rPr sz="6000" spc="-10" dirty="0"/>
              <a:t>Enterprise </a:t>
            </a:r>
            <a:r>
              <a:rPr sz="6000" dirty="0"/>
              <a:t>Data</a:t>
            </a:r>
            <a:r>
              <a:rPr sz="6000" spc="-365" dirty="0"/>
              <a:t> </a:t>
            </a:r>
            <a:r>
              <a:rPr sz="6000" spc="-10" dirty="0"/>
              <a:t>Management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2287523"/>
            <a:ext cx="9714230" cy="3928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7380" algn="just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Franklin Gothic Medium"/>
                <a:cs typeface="Franklin Gothic Medium"/>
              </a:rPr>
              <a:t>Enterprise</a:t>
            </a:r>
            <a:r>
              <a:rPr sz="3200" spc="-8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data</a:t>
            </a:r>
            <a:r>
              <a:rPr sz="3200" spc="-75" dirty="0">
                <a:latin typeface="Franklin Gothic Medium"/>
                <a:cs typeface="Franklin Gothic Medium"/>
              </a:rPr>
              <a:t> </a:t>
            </a:r>
            <a:r>
              <a:rPr sz="3200" spc="-60" dirty="0">
                <a:latin typeface="Franklin Gothic Medium"/>
                <a:cs typeface="Franklin Gothic Medium"/>
              </a:rPr>
              <a:t>management</a:t>
            </a:r>
            <a:r>
              <a:rPr sz="3200" spc="-10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(EDM)</a:t>
            </a:r>
            <a:r>
              <a:rPr sz="3200" spc="-11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is</a:t>
            </a:r>
            <a:r>
              <a:rPr sz="3200" spc="-7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the</a:t>
            </a:r>
            <a:r>
              <a:rPr sz="3200" spc="-6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process</a:t>
            </a:r>
            <a:r>
              <a:rPr sz="3200" spc="-75" dirty="0">
                <a:latin typeface="Franklin Gothic Medium"/>
                <a:cs typeface="Franklin Gothic Medium"/>
              </a:rPr>
              <a:t> </a:t>
            </a:r>
            <a:r>
              <a:rPr sz="3200" spc="-25" dirty="0">
                <a:latin typeface="Franklin Gothic Medium"/>
                <a:cs typeface="Franklin Gothic Medium"/>
              </a:rPr>
              <a:t>of </a:t>
            </a:r>
            <a:r>
              <a:rPr sz="3200" spc="-35" dirty="0">
                <a:latin typeface="Franklin Gothic Medium"/>
                <a:cs typeface="Franklin Gothic Medium"/>
              </a:rPr>
              <a:t>inventorying</a:t>
            </a:r>
            <a:r>
              <a:rPr sz="3200" spc="-11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and</a:t>
            </a:r>
            <a:r>
              <a:rPr sz="3200" spc="-114" dirty="0">
                <a:latin typeface="Franklin Gothic Medium"/>
                <a:cs typeface="Franklin Gothic Medium"/>
              </a:rPr>
              <a:t> </a:t>
            </a:r>
            <a:r>
              <a:rPr sz="3200" spc="-30" dirty="0">
                <a:latin typeface="Franklin Gothic Medium"/>
                <a:cs typeface="Franklin Gothic Medium"/>
              </a:rPr>
              <a:t>governing</a:t>
            </a:r>
            <a:r>
              <a:rPr sz="3200" spc="-11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your</a:t>
            </a:r>
            <a:r>
              <a:rPr sz="3200" spc="-9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business’s</a:t>
            </a:r>
            <a:r>
              <a:rPr sz="3200" spc="-9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data</a:t>
            </a:r>
            <a:r>
              <a:rPr sz="3200" spc="-120" dirty="0">
                <a:latin typeface="Franklin Gothic Medium"/>
                <a:cs typeface="Franklin Gothic Medium"/>
              </a:rPr>
              <a:t> </a:t>
            </a:r>
            <a:r>
              <a:rPr sz="3200" spc="-25" dirty="0">
                <a:latin typeface="Franklin Gothic Medium"/>
                <a:cs typeface="Franklin Gothic Medium"/>
              </a:rPr>
              <a:t>and </a:t>
            </a:r>
            <a:r>
              <a:rPr sz="3200" spc="-35" dirty="0">
                <a:latin typeface="Franklin Gothic Medium"/>
                <a:cs typeface="Franklin Gothic Medium"/>
              </a:rPr>
              <a:t>getting</a:t>
            </a:r>
            <a:r>
              <a:rPr sz="3200" spc="-14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your</a:t>
            </a:r>
            <a:r>
              <a:rPr sz="3200" spc="-140" dirty="0">
                <a:latin typeface="Franklin Gothic Medium"/>
                <a:cs typeface="Franklin Gothic Medium"/>
              </a:rPr>
              <a:t> </a:t>
            </a:r>
            <a:r>
              <a:rPr sz="3200" spc="-30" dirty="0">
                <a:latin typeface="Franklin Gothic Medium"/>
                <a:cs typeface="Franklin Gothic Medium"/>
              </a:rPr>
              <a:t>organization</a:t>
            </a:r>
            <a:r>
              <a:rPr sz="3200" spc="-170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onboard</a:t>
            </a:r>
            <a:r>
              <a:rPr sz="3200" spc="-140" dirty="0">
                <a:latin typeface="Franklin Gothic Medium"/>
                <a:cs typeface="Franklin Gothic Medium"/>
              </a:rPr>
              <a:t> </a:t>
            </a:r>
            <a:r>
              <a:rPr sz="3200" spc="-25" dirty="0">
                <a:latin typeface="Franklin Gothic Medium"/>
                <a:cs typeface="Franklin Gothic Medium"/>
              </a:rPr>
              <a:t>with</a:t>
            </a:r>
            <a:r>
              <a:rPr sz="3200" spc="-15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the</a:t>
            </a:r>
            <a:r>
              <a:rPr sz="3200" spc="-130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process.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</a:pPr>
            <a:r>
              <a:rPr sz="3200" dirty="0">
                <a:latin typeface="Franklin Gothic Medium"/>
                <a:cs typeface="Franklin Gothic Medium"/>
              </a:rPr>
              <a:t>Data</a:t>
            </a:r>
            <a:r>
              <a:rPr sz="3200" spc="-170" dirty="0">
                <a:latin typeface="Franklin Gothic Medium"/>
                <a:cs typeface="Franklin Gothic Medium"/>
              </a:rPr>
              <a:t> </a:t>
            </a:r>
            <a:r>
              <a:rPr sz="3200" spc="-65" dirty="0">
                <a:latin typeface="Franklin Gothic Medium"/>
                <a:cs typeface="Franklin Gothic Medium"/>
              </a:rPr>
              <a:t>management</a:t>
            </a:r>
            <a:r>
              <a:rPr sz="3200" spc="-135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means</a:t>
            </a:r>
            <a:r>
              <a:rPr sz="3200" spc="-114" dirty="0">
                <a:latin typeface="Franklin Gothic Medium"/>
                <a:cs typeface="Franklin Gothic Medium"/>
              </a:rPr>
              <a:t> </a:t>
            </a:r>
            <a:r>
              <a:rPr sz="3200" spc="-80" dirty="0">
                <a:latin typeface="Franklin Gothic Medium"/>
                <a:cs typeface="Franklin Gothic Medium"/>
              </a:rPr>
              <a:t>making</a:t>
            </a:r>
            <a:r>
              <a:rPr sz="3200" spc="-12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sure</a:t>
            </a:r>
            <a:r>
              <a:rPr sz="3200" spc="-114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your</a:t>
            </a:r>
            <a:r>
              <a:rPr sz="3200" spc="-120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people</a:t>
            </a:r>
            <a:r>
              <a:rPr sz="3200" spc="-105" dirty="0">
                <a:latin typeface="Franklin Gothic Medium"/>
                <a:cs typeface="Franklin Gothic Medium"/>
              </a:rPr>
              <a:t> </a:t>
            </a:r>
            <a:r>
              <a:rPr sz="3200" spc="-20" dirty="0">
                <a:latin typeface="Franklin Gothic Medium"/>
                <a:cs typeface="Franklin Gothic Medium"/>
              </a:rPr>
              <a:t>have </a:t>
            </a:r>
            <a:r>
              <a:rPr sz="3200" dirty="0">
                <a:latin typeface="Franklin Gothic Medium"/>
                <a:cs typeface="Franklin Gothic Medium"/>
              </a:rPr>
              <a:t>the</a:t>
            </a:r>
            <a:r>
              <a:rPr sz="3200" spc="-100" dirty="0">
                <a:latin typeface="Franklin Gothic Medium"/>
                <a:cs typeface="Franklin Gothic Medium"/>
              </a:rPr>
              <a:t> </a:t>
            </a:r>
            <a:r>
              <a:rPr sz="3200" spc="-20" dirty="0">
                <a:latin typeface="Franklin Gothic Medium"/>
                <a:cs typeface="Franklin Gothic Medium"/>
              </a:rPr>
              <a:t>accurate</a:t>
            </a:r>
            <a:r>
              <a:rPr sz="3200" spc="-16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and</a:t>
            </a:r>
            <a:r>
              <a:rPr sz="3200" spc="-105" dirty="0">
                <a:latin typeface="Franklin Gothic Medium"/>
                <a:cs typeface="Franklin Gothic Medium"/>
              </a:rPr>
              <a:t> </a:t>
            </a:r>
            <a:r>
              <a:rPr sz="3200" spc="-75" dirty="0">
                <a:latin typeface="Franklin Gothic Medium"/>
                <a:cs typeface="Franklin Gothic Medium"/>
              </a:rPr>
              <a:t>timely</a:t>
            </a:r>
            <a:r>
              <a:rPr sz="3200" spc="-11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data</a:t>
            </a:r>
            <a:r>
              <a:rPr sz="3200" spc="-105" dirty="0">
                <a:latin typeface="Franklin Gothic Medium"/>
                <a:cs typeface="Franklin Gothic Medium"/>
              </a:rPr>
              <a:t> </a:t>
            </a:r>
            <a:r>
              <a:rPr sz="3200" spc="-20" dirty="0">
                <a:latin typeface="Franklin Gothic Medium"/>
                <a:cs typeface="Franklin Gothic Medium"/>
              </a:rPr>
              <a:t>they</a:t>
            </a:r>
            <a:r>
              <a:rPr sz="3200" spc="-10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need,</a:t>
            </a:r>
            <a:r>
              <a:rPr sz="3200" spc="-9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and</a:t>
            </a:r>
            <a:r>
              <a:rPr sz="3200" spc="-13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that</a:t>
            </a:r>
            <a:r>
              <a:rPr sz="3200" spc="-105" dirty="0">
                <a:latin typeface="Franklin Gothic Medium"/>
                <a:cs typeface="Franklin Gothic Medium"/>
              </a:rPr>
              <a:t> </a:t>
            </a:r>
            <a:r>
              <a:rPr sz="3200" spc="-20" dirty="0">
                <a:latin typeface="Franklin Gothic Medium"/>
                <a:cs typeface="Franklin Gothic Medium"/>
              </a:rPr>
              <a:t>they </a:t>
            </a:r>
            <a:r>
              <a:rPr sz="3200" spc="-65" dirty="0">
                <a:latin typeface="Franklin Gothic Medium"/>
                <a:cs typeface="Franklin Gothic Medium"/>
              </a:rPr>
              <a:t>follow</a:t>
            </a:r>
            <a:r>
              <a:rPr sz="3200" spc="-125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your</a:t>
            </a:r>
            <a:r>
              <a:rPr sz="3200" spc="-14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standards</a:t>
            </a:r>
            <a:r>
              <a:rPr sz="3200" spc="-14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for</a:t>
            </a:r>
            <a:r>
              <a:rPr sz="3200" spc="-120" dirty="0">
                <a:latin typeface="Franklin Gothic Medium"/>
                <a:cs typeface="Franklin Gothic Medium"/>
              </a:rPr>
              <a:t> </a:t>
            </a:r>
            <a:r>
              <a:rPr sz="3200" spc="-25" dirty="0">
                <a:latin typeface="Franklin Gothic Medium"/>
                <a:cs typeface="Franklin Gothic Medium"/>
              </a:rPr>
              <a:t>storing</a:t>
            </a:r>
            <a:r>
              <a:rPr sz="3200" spc="-140" dirty="0">
                <a:latin typeface="Franklin Gothic Medium"/>
                <a:cs typeface="Franklin Gothic Medium"/>
              </a:rPr>
              <a:t> </a:t>
            </a:r>
            <a:r>
              <a:rPr sz="3200" spc="-35" dirty="0">
                <a:latin typeface="Franklin Gothic Medium"/>
                <a:cs typeface="Franklin Gothic Medium"/>
              </a:rPr>
              <a:t>quality</a:t>
            </a:r>
            <a:r>
              <a:rPr sz="3200" spc="-145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data</a:t>
            </a:r>
            <a:r>
              <a:rPr sz="3200" spc="-15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in</a:t>
            </a:r>
            <a:r>
              <a:rPr sz="3200" spc="-125" dirty="0">
                <a:latin typeface="Franklin Gothic Medium"/>
                <a:cs typeface="Franklin Gothic Medium"/>
              </a:rPr>
              <a:t> </a:t>
            </a:r>
            <a:r>
              <a:rPr sz="3200" spc="-50" dirty="0">
                <a:latin typeface="Franklin Gothic Medium"/>
                <a:cs typeface="Franklin Gothic Medium"/>
              </a:rPr>
              <a:t>a </a:t>
            </a:r>
            <a:r>
              <a:rPr sz="3200" spc="-10" dirty="0">
                <a:latin typeface="Franklin Gothic Medium"/>
                <a:cs typeface="Franklin Gothic Medium"/>
              </a:rPr>
              <a:t>standardized,</a:t>
            </a:r>
            <a:r>
              <a:rPr sz="3200" spc="-90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secure,</a:t>
            </a:r>
            <a:r>
              <a:rPr sz="3200" spc="-114" dirty="0">
                <a:latin typeface="Franklin Gothic Medium"/>
                <a:cs typeface="Franklin Gothic Medium"/>
              </a:rPr>
              <a:t> </a:t>
            </a:r>
            <a:r>
              <a:rPr sz="3200" dirty="0">
                <a:latin typeface="Franklin Gothic Medium"/>
                <a:cs typeface="Franklin Gothic Medium"/>
              </a:rPr>
              <a:t>and</a:t>
            </a:r>
            <a:r>
              <a:rPr sz="3200" spc="-110" dirty="0">
                <a:latin typeface="Franklin Gothic Medium"/>
                <a:cs typeface="Franklin Gothic Medium"/>
              </a:rPr>
              <a:t> </a:t>
            </a:r>
            <a:r>
              <a:rPr sz="3200" spc="-20" dirty="0">
                <a:latin typeface="Franklin Gothic Medium"/>
                <a:cs typeface="Franklin Gothic Medium"/>
              </a:rPr>
              <a:t>governed</a:t>
            </a:r>
            <a:r>
              <a:rPr sz="3200" spc="-100" dirty="0">
                <a:latin typeface="Franklin Gothic Medium"/>
                <a:cs typeface="Franklin Gothic Medium"/>
              </a:rPr>
              <a:t> </a:t>
            </a:r>
            <a:r>
              <a:rPr sz="3200" spc="-10" dirty="0">
                <a:latin typeface="Franklin Gothic Medium"/>
                <a:cs typeface="Franklin Gothic Medium"/>
              </a:rPr>
              <a:t>place.</a:t>
            </a:r>
            <a:endParaRPr sz="3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920" y="147320"/>
            <a:ext cx="9509760" cy="6454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Define</a:t>
            </a:r>
            <a:r>
              <a:rPr sz="4400" spc="-235" dirty="0"/>
              <a:t> </a:t>
            </a:r>
            <a:r>
              <a:rPr sz="4400" spc="-45" dirty="0"/>
              <a:t>strategy</a:t>
            </a:r>
            <a:r>
              <a:rPr sz="4400" spc="-229" dirty="0"/>
              <a:t> </a:t>
            </a:r>
            <a:r>
              <a:rPr sz="4400" spc="-70" dirty="0"/>
              <a:t>from</a:t>
            </a:r>
            <a:r>
              <a:rPr sz="4400" spc="-204" dirty="0"/>
              <a:t> </a:t>
            </a:r>
            <a:r>
              <a:rPr sz="4400" spc="-10" dirty="0"/>
              <a:t>capture</a:t>
            </a:r>
            <a:r>
              <a:rPr sz="4400" spc="-229" dirty="0"/>
              <a:t> </a:t>
            </a:r>
            <a:r>
              <a:rPr sz="4400" dirty="0"/>
              <a:t>to</a:t>
            </a:r>
            <a:r>
              <a:rPr sz="4400" spc="-200" dirty="0"/>
              <a:t> </a:t>
            </a:r>
            <a:r>
              <a:rPr sz="4400" spc="-10" dirty="0"/>
              <a:t>secure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095311"/>
            <a:ext cx="9454515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100"/>
              </a:spcBef>
              <a:buChar char="-"/>
              <a:tabLst>
                <a:tab pos="266700" algn="l"/>
              </a:tabLst>
            </a:pPr>
            <a:r>
              <a:rPr sz="4000" spc="-95" dirty="0">
                <a:latin typeface="Franklin Gothic Medium"/>
                <a:cs typeface="Franklin Gothic Medium"/>
              </a:rPr>
              <a:t>You've</a:t>
            </a:r>
            <a:r>
              <a:rPr sz="4000" spc="-130" dirty="0">
                <a:latin typeface="Franklin Gothic Medium"/>
                <a:cs typeface="Franklin Gothic Medium"/>
              </a:rPr>
              <a:t> </a:t>
            </a:r>
            <a:r>
              <a:rPr sz="4000" spc="-25" dirty="0">
                <a:latin typeface="Franklin Gothic Medium"/>
                <a:cs typeface="Franklin Gothic Medium"/>
              </a:rPr>
              <a:t>look</a:t>
            </a:r>
            <a:r>
              <a:rPr sz="4000" spc="-16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at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spc="-10" dirty="0">
                <a:latin typeface="Franklin Gothic Medium"/>
                <a:cs typeface="Franklin Gothic Medium"/>
              </a:rPr>
              <a:t>how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5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spc="-10" dirty="0">
                <a:latin typeface="Franklin Gothic Medium"/>
                <a:cs typeface="Franklin Gothic Medium"/>
              </a:rPr>
              <a:t>capture</a:t>
            </a:r>
            <a:r>
              <a:rPr sz="4000" spc="-16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data</a:t>
            </a:r>
            <a:endParaRPr sz="4000">
              <a:latin typeface="Franklin Gothic Medium"/>
              <a:cs typeface="Franklin Gothic Medium"/>
            </a:endParaRPr>
          </a:p>
          <a:p>
            <a:pPr marL="266700" indent="-254000">
              <a:lnSpc>
                <a:spcPct val="100000"/>
              </a:lnSpc>
              <a:spcBef>
                <a:spcPts val="5"/>
              </a:spcBef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spc="-45" dirty="0">
                <a:latin typeface="Franklin Gothic Medium"/>
                <a:cs typeface="Franklin Gothic Medium"/>
              </a:rPr>
              <a:t>transform</a:t>
            </a:r>
            <a:r>
              <a:rPr sz="4000" spc="-15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data</a:t>
            </a:r>
            <a:endParaRPr sz="4000">
              <a:latin typeface="Franklin Gothic Medium"/>
              <a:cs typeface="Franklin Gothic Medium"/>
            </a:endParaRPr>
          </a:p>
          <a:p>
            <a:pPr marL="266700" indent="-254000">
              <a:lnSpc>
                <a:spcPct val="100000"/>
              </a:lnSpc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3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20" dirty="0">
                <a:latin typeface="Franklin Gothic Medium"/>
                <a:cs typeface="Franklin Gothic Medium"/>
              </a:rPr>
              <a:t> </a:t>
            </a:r>
            <a:r>
              <a:rPr sz="4000" spc="-50" dirty="0">
                <a:latin typeface="Franklin Gothic Medium"/>
                <a:cs typeface="Franklin Gothic Medium"/>
              </a:rPr>
              <a:t>qualify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data</a:t>
            </a:r>
            <a:endParaRPr sz="4000">
              <a:latin typeface="Franklin Gothic Medium"/>
              <a:cs typeface="Franklin Gothic Medium"/>
            </a:endParaRPr>
          </a:p>
          <a:p>
            <a:pPr marL="266700" indent="-254000">
              <a:lnSpc>
                <a:spcPct val="100000"/>
              </a:lnSpc>
              <a:spcBef>
                <a:spcPts val="5"/>
              </a:spcBef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5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3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store</a:t>
            </a:r>
            <a:r>
              <a:rPr sz="4000" spc="-15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50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data</a:t>
            </a:r>
            <a:endParaRPr sz="4000">
              <a:latin typeface="Franklin Gothic Medium"/>
              <a:cs typeface="Franklin Gothic Medium"/>
            </a:endParaRPr>
          </a:p>
          <a:p>
            <a:pPr marL="266700" indent="-254000">
              <a:lnSpc>
                <a:spcPct val="100000"/>
              </a:lnSpc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visualize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spc="-20" dirty="0">
                <a:latin typeface="Franklin Gothic Medium"/>
                <a:cs typeface="Franklin Gothic Medium"/>
              </a:rPr>
              <a:t>data</a:t>
            </a:r>
            <a:endParaRPr sz="4000">
              <a:latin typeface="Franklin Gothic Medium"/>
              <a:cs typeface="Franklin Gothic Medium"/>
            </a:endParaRPr>
          </a:p>
          <a:p>
            <a:pPr marL="266700" indent="-254000">
              <a:lnSpc>
                <a:spcPct val="100000"/>
              </a:lnSpc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5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I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spc="-10" dirty="0">
                <a:latin typeface="Franklin Gothic Medium"/>
                <a:cs typeface="Franklin Gothic Medium"/>
              </a:rPr>
              <a:t>analyze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data</a:t>
            </a:r>
            <a:r>
              <a:rPr sz="4000" spc="-170" dirty="0">
                <a:latin typeface="Franklin Gothic Medium"/>
                <a:cs typeface="Franklin Gothic Medium"/>
              </a:rPr>
              <a:t> </a:t>
            </a:r>
            <a:r>
              <a:rPr sz="4000" spc="-25" dirty="0">
                <a:latin typeface="Franklin Gothic Medium"/>
                <a:cs typeface="Franklin Gothic Medium"/>
              </a:rPr>
              <a:t>and</a:t>
            </a:r>
            <a:endParaRPr sz="4000">
              <a:latin typeface="Franklin Gothic Medium"/>
              <a:cs typeface="Franklin Gothic Medium"/>
            </a:endParaRPr>
          </a:p>
          <a:p>
            <a:pPr marL="12700" marR="5080" indent="254000">
              <a:lnSpc>
                <a:spcPct val="100000"/>
              </a:lnSpc>
              <a:spcBef>
                <a:spcPts val="5"/>
              </a:spcBef>
              <a:buChar char="-"/>
              <a:tabLst>
                <a:tab pos="266700" algn="l"/>
              </a:tabLst>
            </a:pPr>
            <a:r>
              <a:rPr sz="4000" dirty="0">
                <a:latin typeface="Franklin Gothic Medium"/>
                <a:cs typeface="Franklin Gothic Medium"/>
              </a:rPr>
              <a:t>How</a:t>
            </a:r>
            <a:r>
              <a:rPr sz="4000" spc="-14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do</a:t>
            </a:r>
            <a:r>
              <a:rPr sz="4000" spc="-150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we</a:t>
            </a:r>
            <a:r>
              <a:rPr sz="4000" spc="-12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ensure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that</a:t>
            </a:r>
            <a:r>
              <a:rPr sz="4000" spc="-14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the</a:t>
            </a:r>
            <a:r>
              <a:rPr sz="4000" spc="-14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entire</a:t>
            </a:r>
            <a:r>
              <a:rPr sz="4000" spc="-135" dirty="0">
                <a:latin typeface="Franklin Gothic Medium"/>
                <a:cs typeface="Franklin Gothic Medium"/>
              </a:rPr>
              <a:t> </a:t>
            </a:r>
            <a:r>
              <a:rPr sz="4000" dirty="0">
                <a:latin typeface="Franklin Gothic Medium"/>
                <a:cs typeface="Franklin Gothic Medium"/>
              </a:rPr>
              <a:t>access</a:t>
            </a:r>
            <a:r>
              <a:rPr sz="4000" spc="-160" dirty="0">
                <a:latin typeface="Franklin Gothic Medium"/>
                <a:cs typeface="Franklin Gothic Medium"/>
              </a:rPr>
              <a:t> </a:t>
            </a:r>
            <a:r>
              <a:rPr sz="4000" spc="-25" dirty="0">
                <a:latin typeface="Franklin Gothic Medium"/>
                <a:cs typeface="Franklin Gothic Medium"/>
              </a:rPr>
              <a:t>is </a:t>
            </a:r>
            <a:r>
              <a:rPr sz="4000" spc="-10" dirty="0">
                <a:latin typeface="Franklin Gothic Medium"/>
                <a:cs typeface="Franklin Gothic Medium"/>
              </a:rPr>
              <a:t>secure</a:t>
            </a:r>
            <a:endParaRPr sz="4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169227"/>
            <a:ext cx="9121140" cy="5449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40"/>
              </a:lnSpc>
              <a:spcBef>
                <a:spcPts val="100"/>
              </a:spcBef>
            </a:pPr>
            <a:r>
              <a:rPr sz="4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Who’s</a:t>
            </a:r>
            <a:r>
              <a:rPr sz="4800" spc="-1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in</a:t>
            </a:r>
            <a:r>
              <a:rPr sz="4800" spc="-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charge</a:t>
            </a:r>
            <a:r>
              <a:rPr sz="4800" spc="-20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of</a:t>
            </a:r>
            <a:r>
              <a:rPr sz="4800" spc="-1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enterprise</a:t>
            </a:r>
            <a:r>
              <a:rPr sz="4800" spc="-21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data</a:t>
            </a:r>
            <a:endParaRPr sz="4800">
              <a:latin typeface="Franklin Gothic Medium"/>
              <a:cs typeface="Franklin Gothic Medium"/>
            </a:endParaRPr>
          </a:p>
          <a:p>
            <a:pPr marL="12700">
              <a:lnSpc>
                <a:spcPts val="5440"/>
              </a:lnSpc>
            </a:pPr>
            <a:r>
              <a:rPr sz="4800" spc="-7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management</a:t>
            </a:r>
            <a:r>
              <a:rPr sz="4800" spc="-204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and</a:t>
            </a:r>
            <a:r>
              <a:rPr sz="4800" spc="-18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spc="-2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what</a:t>
            </a:r>
            <a:r>
              <a:rPr sz="4800" spc="-19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</a:t>
            </a:r>
            <a:r>
              <a:rPr sz="4800" spc="-1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they</a:t>
            </a:r>
            <a:r>
              <a:rPr sz="4800" spc="-190" dirty="0">
                <a:solidFill>
                  <a:srgbClr val="181B0D"/>
                </a:solidFill>
                <a:latin typeface="Franklin Gothic Medium"/>
                <a:cs typeface="Franklin Gothic Medium"/>
              </a:rPr>
              <a:t> </a:t>
            </a:r>
            <a:r>
              <a:rPr sz="4800" spc="-25" dirty="0">
                <a:solidFill>
                  <a:srgbClr val="181B0D"/>
                </a:solidFill>
                <a:latin typeface="Franklin Gothic Medium"/>
                <a:cs typeface="Franklin Gothic Medium"/>
              </a:rPr>
              <a:t>do?</a:t>
            </a:r>
            <a:endParaRPr sz="4800">
              <a:latin typeface="Franklin Gothic Medium"/>
              <a:cs typeface="Franklin Gothic Medium"/>
            </a:endParaRPr>
          </a:p>
          <a:p>
            <a:pPr marL="12700" marR="5080">
              <a:lnSpc>
                <a:spcPct val="100000"/>
              </a:lnSpc>
              <a:spcBef>
                <a:spcPts val="3015"/>
              </a:spcBef>
            </a:pPr>
            <a:r>
              <a:rPr sz="4800" dirty="0">
                <a:latin typeface="Franklin Gothic Medium"/>
                <a:cs typeface="Franklin Gothic Medium"/>
              </a:rPr>
              <a:t>Enterprise</a:t>
            </a:r>
            <a:r>
              <a:rPr sz="4800" spc="-204" dirty="0">
                <a:latin typeface="Franklin Gothic Medium"/>
                <a:cs typeface="Franklin Gothic Medium"/>
              </a:rPr>
              <a:t> </a:t>
            </a:r>
            <a:r>
              <a:rPr sz="4800" dirty="0">
                <a:latin typeface="Franklin Gothic Medium"/>
                <a:cs typeface="Franklin Gothic Medium"/>
              </a:rPr>
              <a:t>data</a:t>
            </a:r>
            <a:r>
              <a:rPr sz="4800" spc="-220" dirty="0">
                <a:latin typeface="Franklin Gothic Medium"/>
                <a:cs typeface="Franklin Gothic Medium"/>
              </a:rPr>
              <a:t> </a:t>
            </a:r>
            <a:r>
              <a:rPr sz="4800" spc="-50" dirty="0">
                <a:latin typeface="Franklin Gothic Medium"/>
                <a:cs typeface="Franklin Gothic Medium"/>
              </a:rPr>
              <a:t>managers</a:t>
            </a:r>
            <a:r>
              <a:rPr sz="4800" spc="-195" dirty="0">
                <a:latin typeface="Franklin Gothic Medium"/>
                <a:cs typeface="Franklin Gothic Medium"/>
              </a:rPr>
              <a:t> </a:t>
            </a:r>
            <a:r>
              <a:rPr sz="4800" dirty="0">
                <a:latin typeface="Franklin Gothic Medium"/>
                <a:cs typeface="Franklin Gothic Medium"/>
              </a:rPr>
              <a:t>are</a:t>
            </a:r>
            <a:r>
              <a:rPr sz="4800" spc="-220" dirty="0">
                <a:latin typeface="Franklin Gothic Medium"/>
                <a:cs typeface="Franklin Gothic Medium"/>
              </a:rPr>
              <a:t> </a:t>
            </a:r>
            <a:r>
              <a:rPr sz="4800" spc="-25" dirty="0">
                <a:latin typeface="Franklin Gothic Medium"/>
                <a:cs typeface="Franklin Gothic Medium"/>
              </a:rPr>
              <a:t>most </a:t>
            </a:r>
            <a:r>
              <a:rPr sz="4800" spc="-10" dirty="0">
                <a:latin typeface="Franklin Gothic Medium"/>
                <a:cs typeface="Franklin Gothic Medium"/>
              </a:rPr>
              <a:t>often</a:t>
            </a:r>
            <a:endParaRPr sz="4800">
              <a:latin typeface="Franklin Gothic Medium"/>
              <a:cs typeface="Franklin Gothic Medium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</a:tabLst>
            </a:pPr>
            <a:r>
              <a:rPr sz="4800" spc="-25" dirty="0">
                <a:latin typeface="Franklin Gothic Medium"/>
                <a:cs typeface="Franklin Gothic Medium"/>
              </a:rPr>
              <a:t>Database</a:t>
            </a:r>
            <a:r>
              <a:rPr sz="4800" spc="-235" dirty="0">
                <a:latin typeface="Franklin Gothic Medium"/>
                <a:cs typeface="Franklin Gothic Medium"/>
              </a:rPr>
              <a:t> </a:t>
            </a:r>
            <a:r>
              <a:rPr sz="4800" spc="-10" dirty="0">
                <a:latin typeface="Franklin Gothic Medium"/>
                <a:cs typeface="Franklin Gothic Medium"/>
              </a:rPr>
              <a:t>administrators,</a:t>
            </a:r>
            <a:endParaRPr sz="4800">
              <a:latin typeface="Franklin Gothic Medium"/>
              <a:cs typeface="Franklin Gothic Medium"/>
            </a:endParaRPr>
          </a:p>
          <a:p>
            <a:pPr marL="583565" indent="-570865">
              <a:lnSpc>
                <a:spcPct val="100000"/>
              </a:lnSpc>
              <a:buFont typeface="Arial MT"/>
              <a:buChar char="•"/>
              <a:tabLst>
                <a:tab pos="583565" algn="l"/>
              </a:tabLst>
            </a:pPr>
            <a:r>
              <a:rPr sz="4800" dirty="0">
                <a:latin typeface="Franklin Gothic Medium"/>
                <a:cs typeface="Franklin Gothic Medium"/>
              </a:rPr>
              <a:t>IT</a:t>
            </a:r>
            <a:r>
              <a:rPr sz="4800" spc="-155" dirty="0">
                <a:latin typeface="Franklin Gothic Medium"/>
                <a:cs typeface="Franklin Gothic Medium"/>
              </a:rPr>
              <a:t> </a:t>
            </a:r>
            <a:r>
              <a:rPr sz="4800" spc="-45" dirty="0">
                <a:latin typeface="Franklin Gothic Medium"/>
                <a:cs typeface="Franklin Gothic Medium"/>
              </a:rPr>
              <a:t>administrators,</a:t>
            </a:r>
            <a:r>
              <a:rPr sz="4800" spc="-110" dirty="0">
                <a:latin typeface="Franklin Gothic Medium"/>
                <a:cs typeface="Franklin Gothic Medium"/>
              </a:rPr>
              <a:t> </a:t>
            </a:r>
            <a:r>
              <a:rPr sz="4800" spc="-25" dirty="0">
                <a:latin typeface="Franklin Gothic Medium"/>
                <a:cs typeface="Franklin Gothic Medium"/>
              </a:rPr>
              <a:t>or</a:t>
            </a:r>
            <a:endParaRPr sz="4800">
              <a:latin typeface="Franklin Gothic Medium"/>
              <a:cs typeface="Franklin Gothic Medium"/>
            </a:endParaRPr>
          </a:p>
          <a:p>
            <a:pPr marL="583565" indent="-5708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3565" algn="l"/>
              </a:tabLst>
            </a:pPr>
            <a:r>
              <a:rPr sz="4800" dirty="0">
                <a:latin typeface="Franklin Gothic Medium"/>
                <a:cs typeface="Franklin Gothic Medium"/>
              </a:rPr>
              <a:t>IT</a:t>
            </a:r>
            <a:r>
              <a:rPr sz="4800" spc="-165" dirty="0">
                <a:latin typeface="Franklin Gothic Medium"/>
                <a:cs typeface="Franklin Gothic Medium"/>
              </a:rPr>
              <a:t> </a:t>
            </a:r>
            <a:r>
              <a:rPr sz="4800" spc="-30" dirty="0">
                <a:latin typeface="Franklin Gothic Medium"/>
                <a:cs typeface="Franklin Gothic Medium"/>
              </a:rPr>
              <a:t>project</a:t>
            </a:r>
            <a:r>
              <a:rPr sz="4800" spc="-155" dirty="0">
                <a:latin typeface="Franklin Gothic Medium"/>
                <a:cs typeface="Franklin Gothic Medium"/>
              </a:rPr>
              <a:t> </a:t>
            </a:r>
            <a:r>
              <a:rPr sz="4800" spc="-10" dirty="0">
                <a:latin typeface="Franklin Gothic Medium"/>
                <a:cs typeface="Franklin Gothic Medium"/>
              </a:rPr>
              <a:t>managers.</a:t>
            </a:r>
            <a:endParaRPr sz="4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69227"/>
            <a:ext cx="9111615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40"/>
              </a:lnSpc>
              <a:spcBef>
                <a:spcPts val="100"/>
              </a:spcBef>
            </a:pPr>
            <a:r>
              <a:rPr spc="-20" dirty="0"/>
              <a:t>Who’s</a:t>
            </a:r>
            <a:r>
              <a:rPr spc="-195" dirty="0"/>
              <a:t> </a:t>
            </a:r>
            <a:r>
              <a:rPr dirty="0"/>
              <a:t>in</a:t>
            </a:r>
            <a:r>
              <a:rPr spc="-175" dirty="0"/>
              <a:t> </a:t>
            </a:r>
            <a:r>
              <a:rPr dirty="0"/>
              <a:t>charge</a:t>
            </a:r>
            <a:r>
              <a:rPr spc="-204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20" dirty="0"/>
              <a:t>enterprise</a:t>
            </a:r>
            <a:r>
              <a:rPr spc="-215" dirty="0"/>
              <a:t> </a:t>
            </a:r>
            <a:r>
              <a:rPr spc="-20" dirty="0"/>
              <a:t>data</a:t>
            </a:r>
          </a:p>
          <a:p>
            <a:pPr marL="12700">
              <a:lnSpc>
                <a:spcPts val="5440"/>
              </a:lnSpc>
            </a:pPr>
            <a:r>
              <a:rPr spc="-75" dirty="0"/>
              <a:t>management</a:t>
            </a:r>
            <a:r>
              <a:rPr spc="-204" dirty="0"/>
              <a:t> </a:t>
            </a:r>
            <a:r>
              <a:rPr dirty="0"/>
              <a:t>and</a:t>
            </a:r>
            <a:r>
              <a:rPr spc="-185" dirty="0"/>
              <a:t> </a:t>
            </a:r>
            <a:r>
              <a:rPr spc="-20" dirty="0"/>
              <a:t>what</a:t>
            </a:r>
            <a:r>
              <a:rPr spc="-195" dirty="0"/>
              <a:t> </a:t>
            </a:r>
            <a:r>
              <a:rPr dirty="0"/>
              <a:t>do</a:t>
            </a:r>
            <a:r>
              <a:rPr spc="-125" dirty="0"/>
              <a:t> </a:t>
            </a:r>
            <a:r>
              <a:rPr spc="-25" dirty="0"/>
              <a:t>they</a:t>
            </a:r>
            <a:r>
              <a:rPr spc="-190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918652"/>
            <a:ext cx="9665335" cy="429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sz="4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document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4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direct</a:t>
            </a:r>
            <a:r>
              <a:rPr sz="4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flow</a:t>
            </a:r>
            <a:r>
              <a:rPr sz="4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40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212121"/>
                </a:solidFill>
                <a:latin typeface="Arial MT"/>
                <a:cs typeface="Arial MT"/>
              </a:rPr>
              <a:t>absorbing</a:t>
            </a:r>
            <a:r>
              <a:rPr sz="40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4000" dirty="0">
                <a:solidFill>
                  <a:srgbClr val="212121"/>
                </a:solidFill>
                <a:latin typeface="Arial MT"/>
                <a:cs typeface="Arial MT"/>
              </a:rPr>
              <a:t>information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,</a:t>
            </a:r>
            <a:r>
              <a:rPr sz="40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sz="4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control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process</a:t>
            </a:r>
            <a:r>
              <a:rPr sz="4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40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removing</a:t>
            </a:r>
            <a:r>
              <a:rPr sz="4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that</a:t>
            </a:r>
            <a:r>
              <a:rPr sz="4000" spc="-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40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business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doesn’t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need.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900">
              <a:latin typeface="Calibri"/>
              <a:cs typeface="Calibri"/>
            </a:endParaRPr>
          </a:p>
          <a:p>
            <a:pPr marL="12700" marR="1259205">
              <a:lnSpc>
                <a:spcPct val="100899"/>
              </a:lnSpc>
            </a:pP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40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life</a:t>
            </a:r>
            <a:r>
              <a:rPr sz="4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cycle</a:t>
            </a:r>
            <a:r>
              <a:rPr sz="40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40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also</a:t>
            </a:r>
            <a:r>
              <a:rPr sz="40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Calibri"/>
                <a:cs typeface="Calibri"/>
              </a:rPr>
              <a:t>referred</a:t>
            </a:r>
            <a:r>
              <a:rPr sz="40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40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40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333333"/>
                </a:solidFill>
                <a:latin typeface="Calibri"/>
                <a:cs typeface="Calibri"/>
              </a:rPr>
              <a:t>data </a:t>
            </a:r>
            <a:r>
              <a:rPr sz="4000" b="1" spc="-10" dirty="0">
                <a:solidFill>
                  <a:srgbClr val="333333"/>
                </a:solidFill>
                <a:latin typeface="Calibri"/>
                <a:cs typeface="Calibri"/>
              </a:rPr>
              <a:t>lineage.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5" dirty="0"/>
              <a:t> </a:t>
            </a:r>
            <a:r>
              <a:rPr spc="-30" dirty="0"/>
              <a:t>Lineage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Data</a:t>
            </a:r>
            <a:r>
              <a:rPr sz="4400" spc="-30" dirty="0"/>
              <a:t> </a:t>
            </a:r>
            <a:r>
              <a:rPr sz="4400" dirty="0"/>
              <a:t>lineage</a:t>
            </a:r>
            <a:r>
              <a:rPr sz="4400" spc="-20" dirty="0"/>
              <a:t> </a:t>
            </a:r>
            <a:r>
              <a:rPr sz="4400" dirty="0"/>
              <a:t>is</a:t>
            </a:r>
            <a:r>
              <a:rPr sz="4400" spc="-45" dirty="0"/>
              <a:t> </a:t>
            </a:r>
            <a:r>
              <a:rPr sz="4400" dirty="0"/>
              <a:t>the</a:t>
            </a:r>
            <a:r>
              <a:rPr sz="4400" spc="-45" dirty="0"/>
              <a:t> </a:t>
            </a:r>
            <a:r>
              <a:rPr sz="4400" dirty="0"/>
              <a:t>journey</a:t>
            </a:r>
            <a:r>
              <a:rPr sz="4400" spc="-75" dirty="0"/>
              <a:t> </a:t>
            </a:r>
            <a:r>
              <a:rPr sz="4400" dirty="0"/>
              <a:t>of</a:t>
            </a:r>
            <a:r>
              <a:rPr sz="4400" spc="-50" dirty="0"/>
              <a:t> </a:t>
            </a:r>
            <a:r>
              <a:rPr sz="4400" dirty="0"/>
              <a:t>data</a:t>
            </a:r>
            <a:r>
              <a:rPr sz="4400" spc="-35" dirty="0"/>
              <a:t> </a:t>
            </a:r>
            <a:r>
              <a:rPr sz="4400" spc="-20" dirty="0"/>
              <a:t>that </a:t>
            </a:r>
            <a:r>
              <a:rPr sz="4400" dirty="0"/>
              <a:t>takes</a:t>
            </a:r>
            <a:r>
              <a:rPr sz="4400" spc="-100" dirty="0"/>
              <a:t> </a:t>
            </a:r>
            <a:r>
              <a:rPr sz="4400" dirty="0"/>
              <a:t>from</a:t>
            </a:r>
            <a:r>
              <a:rPr sz="4400" spc="-100" dirty="0"/>
              <a:t> </a:t>
            </a:r>
            <a:r>
              <a:rPr sz="4400" dirty="0"/>
              <a:t>its</a:t>
            </a:r>
            <a:r>
              <a:rPr sz="4400" spc="-90" dirty="0"/>
              <a:t> </a:t>
            </a:r>
            <a:r>
              <a:rPr sz="4400" dirty="0"/>
              <a:t>creation</a:t>
            </a:r>
            <a:r>
              <a:rPr sz="4400" spc="-80" dirty="0"/>
              <a:t> </a:t>
            </a:r>
            <a:r>
              <a:rPr sz="4400" dirty="0"/>
              <a:t>through</a:t>
            </a:r>
            <a:r>
              <a:rPr sz="4400" spc="-105" dirty="0"/>
              <a:t> </a:t>
            </a:r>
            <a:r>
              <a:rPr sz="4400" spc="-25" dirty="0"/>
              <a:t>its </a:t>
            </a:r>
            <a:r>
              <a:rPr sz="4400" spc="-10" dirty="0"/>
              <a:t>transformations</a:t>
            </a:r>
            <a:r>
              <a:rPr sz="4400" spc="-100" dirty="0"/>
              <a:t> </a:t>
            </a:r>
            <a:r>
              <a:rPr sz="4400" dirty="0"/>
              <a:t>over</a:t>
            </a:r>
            <a:r>
              <a:rPr sz="4400" spc="-120" dirty="0"/>
              <a:t> </a:t>
            </a:r>
            <a:r>
              <a:rPr sz="4400" spc="-10" dirty="0"/>
              <a:t>time.</a:t>
            </a:r>
            <a:endParaRPr sz="4400"/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400" dirty="0"/>
              <a:t>It</a:t>
            </a:r>
            <a:r>
              <a:rPr sz="4400" spc="-80" dirty="0"/>
              <a:t> </a:t>
            </a:r>
            <a:r>
              <a:rPr sz="4400" dirty="0"/>
              <a:t>describes</a:t>
            </a:r>
            <a:r>
              <a:rPr sz="4400" spc="-40" dirty="0"/>
              <a:t> </a:t>
            </a:r>
            <a:r>
              <a:rPr sz="4400" dirty="0"/>
              <a:t>a</a:t>
            </a:r>
            <a:r>
              <a:rPr sz="4400" spc="-75" dirty="0"/>
              <a:t> </a:t>
            </a:r>
            <a:r>
              <a:rPr sz="4400" dirty="0"/>
              <a:t>certain</a:t>
            </a:r>
            <a:r>
              <a:rPr sz="4400" spc="-50" dirty="0"/>
              <a:t> </a:t>
            </a:r>
            <a:r>
              <a:rPr sz="4400" dirty="0"/>
              <a:t>dataset’s</a:t>
            </a:r>
            <a:r>
              <a:rPr sz="4400" spc="-50" dirty="0"/>
              <a:t> </a:t>
            </a:r>
            <a:r>
              <a:rPr sz="4400" spc="-10" dirty="0"/>
              <a:t>origin,</a:t>
            </a:r>
            <a:endParaRPr sz="4400"/>
          </a:p>
          <a:p>
            <a:pPr marL="12700">
              <a:lnSpc>
                <a:spcPct val="100000"/>
              </a:lnSpc>
            </a:pPr>
            <a:r>
              <a:rPr sz="4400" dirty="0"/>
              <a:t>movement,</a:t>
            </a:r>
            <a:r>
              <a:rPr sz="4400" spc="-130" dirty="0"/>
              <a:t> </a:t>
            </a:r>
            <a:r>
              <a:rPr sz="4400" dirty="0"/>
              <a:t>characteristics</a:t>
            </a:r>
            <a:r>
              <a:rPr sz="4400" spc="-85" dirty="0"/>
              <a:t> </a:t>
            </a:r>
            <a:r>
              <a:rPr sz="4400" dirty="0"/>
              <a:t>and</a:t>
            </a:r>
            <a:r>
              <a:rPr sz="4400" spc="-105" dirty="0"/>
              <a:t> </a:t>
            </a:r>
            <a:r>
              <a:rPr sz="4400" spc="-10" dirty="0"/>
              <a:t>quality.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5" dirty="0"/>
              <a:t> </a:t>
            </a:r>
            <a:r>
              <a:rPr spc="-30" dirty="0"/>
              <a:t>Lineage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1700" y="1513839"/>
            <a:ext cx="7848600" cy="4414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95" dirty="0"/>
              <a:t> </a:t>
            </a:r>
            <a:r>
              <a:rPr spc="-30" dirty="0"/>
              <a:t>Lineage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74394" y="1178242"/>
            <a:ext cx="9682480" cy="539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Lineage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Use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Case: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Tracing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COVID-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19’s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Origins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Data-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Driven</a:t>
            </a:r>
            <a:r>
              <a:rPr sz="320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Business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Calibri"/>
              <a:cs typeface="Calibri"/>
            </a:endParaRPr>
          </a:p>
          <a:p>
            <a:pPr marL="12700" marR="1833880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University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California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San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Francisco</a:t>
            </a:r>
            <a:r>
              <a:rPr sz="3200" spc="-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(UCSF)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study</a:t>
            </a:r>
            <a:r>
              <a:rPr sz="3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conducted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genetic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analysis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of 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COVID-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19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12700" marR="685165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8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different</a:t>
            </a:r>
            <a:r>
              <a:rPr sz="3200" spc="-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viral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lineages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1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29</a:t>
            </a:r>
            <a:r>
              <a:rPr sz="3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patients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in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February</a:t>
            </a:r>
            <a:r>
              <a:rPr sz="3200" spc="-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early</a:t>
            </a:r>
            <a:r>
              <a:rPr sz="32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March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12700" marR="443230">
              <a:lnSpc>
                <a:spcPct val="100000"/>
              </a:lnSpc>
            </a:pP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“it’s</a:t>
            </a:r>
            <a:r>
              <a:rPr sz="3200" spc="-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like</a:t>
            </a:r>
            <a:r>
              <a:rPr sz="3200" spc="-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sparks</a:t>
            </a:r>
            <a:r>
              <a:rPr sz="3200" spc="-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entering</a:t>
            </a:r>
            <a:r>
              <a:rPr sz="3200" spc="-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California</a:t>
            </a:r>
            <a:r>
              <a:rPr sz="3200" spc="-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from</a:t>
            </a:r>
            <a:r>
              <a:rPr sz="3200" spc="-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various</a:t>
            </a:r>
            <a:r>
              <a:rPr sz="3200" spc="-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sources,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causing</a:t>
            </a:r>
            <a:r>
              <a:rPr sz="3200" spc="-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333333"/>
                </a:solidFill>
                <a:latin typeface="Calibri"/>
                <a:cs typeface="Calibri"/>
              </a:rPr>
              <a:t>multiple</a:t>
            </a:r>
            <a:r>
              <a:rPr sz="3200" spc="-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333333"/>
                </a:solidFill>
                <a:latin typeface="Calibri"/>
                <a:cs typeface="Calibri"/>
              </a:rPr>
              <a:t>wildfires.”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169227"/>
            <a:ext cx="6884670" cy="140843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 marR="5080">
              <a:lnSpc>
                <a:spcPts val="5120"/>
              </a:lnSpc>
              <a:spcBef>
                <a:spcPts val="805"/>
              </a:spcBef>
            </a:pPr>
            <a:r>
              <a:rPr dirty="0"/>
              <a:t>Benefits</a:t>
            </a:r>
            <a:r>
              <a:rPr spc="-254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spc="-10" dirty="0"/>
              <a:t>enterprise</a:t>
            </a:r>
            <a:r>
              <a:rPr spc="-240" dirty="0"/>
              <a:t> </a:t>
            </a:r>
            <a:r>
              <a:rPr spc="-20" dirty="0"/>
              <a:t>data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22300" y="350519"/>
            <a:ext cx="556260" cy="408940"/>
          </a:xfrm>
          <a:custGeom>
            <a:avLst/>
            <a:gdLst/>
            <a:ahLst/>
            <a:cxnLst/>
            <a:rect l="l" t="t" r="r" b="b"/>
            <a:pathLst>
              <a:path w="556260" h="408940">
                <a:moveTo>
                  <a:pt x="556260" y="204470"/>
                </a:moveTo>
                <a:lnTo>
                  <a:pt x="531622" y="179832"/>
                </a:lnTo>
                <a:lnTo>
                  <a:pt x="488950" y="137160"/>
                </a:lnTo>
                <a:lnTo>
                  <a:pt x="488950" y="102235"/>
                </a:lnTo>
                <a:lnTo>
                  <a:pt x="464235" y="112458"/>
                </a:lnTo>
                <a:lnTo>
                  <a:pt x="454025" y="102235"/>
                </a:lnTo>
                <a:lnTo>
                  <a:pt x="454025" y="116674"/>
                </a:lnTo>
                <a:lnTo>
                  <a:pt x="429323" y="126873"/>
                </a:lnTo>
                <a:lnTo>
                  <a:pt x="454025" y="151574"/>
                </a:lnTo>
                <a:lnTo>
                  <a:pt x="454025" y="153289"/>
                </a:lnTo>
                <a:lnTo>
                  <a:pt x="361442" y="153289"/>
                </a:lnTo>
                <a:lnTo>
                  <a:pt x="361442" y="34925"/>
                </a:lnTo>
                <a:lnTo>
                  <a:pt x="361442" y="0"/>
                </a:lnTo>
                <a:lnTo>
                  <a:pt x="326517" y="0"/>
                </a:lnTo>
                <a:lnTo>
                  <a:pt x="34925" y="0"/>
                </a:lnTo>
                <a:lnTo>
                  <a:pt x="0" y="0"/>
                </a:lnTo>
                <a:lnTo>
                  <a:pt x="0" y="34925"/>
                </a:lnTo>
                <a:lnTo>
                  <a:pt x="0" y="374015"/>
                </a:lnTo>
                <a:lnTo>
                  <a:pt x="0" y="408940"/>
                </a:lnTo>
                <a:lnTo>
                  <a:pt x="34925" y="408940"/>
                </a:lnTo>
                <a:lnTo>
                  <a:pt x="326517" y="408940"/>
                </a:lnTo>
                <a:lnTo>
                  <a:pt x="361442" y="408940"/>
                </a:lnTo>
                <a:lnTo>
                  <a:pt x="361442" y="374015"/>
                </a:lnTo>
                <a:lnTo>
                  <a:pt x="361442" y="255651"/>
                </a:lnTo>
                <a:lnTo>
                  <a:pt x="454025" y="255651"/>
                </a:lnTo>
                <a:lnTo>
                  <a:pt x="454025" y="257365"/>
                </a:lnTo>
                <a:lnTo>
                  <a:pt x="429323" y="282067"/>
                </a:lnTo>
                <a:lnTo>
                  <a:pt x="454025" y="292277"/>
                </a:lnTo>
                <a:lnTo>
                  <a:pt x="454025" y="306705"/>
                </a:lnTo>
                <a:lnTo>
                  <a:pt x="464235" y="296494"/>
                </a:lnTo>
                <a:lnTo>
                  <a:pt x="488950" y="306705"/>
                </a:lnTo>
                <a:lnTo>
                  <a:pt x="488950" y="271780"/>
                </a:lnTo>
                <a:lnTo>
                  <a:pt x="531622" y="229108"/>
                </a:lnTo>
                <a:lnTo>
                  <a:pt x="556260" y="2044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583565" algn="l"/>
              </a:tabLst>
            </a:pPr>
            <a:r>
              <a:rPr dirty="0"/>
              <a:t>Accessing</a:t>
            </a:r>
            <a:r>
              <a:rPr spc="-65" dirty="0"/>
              <a:t> </a:t>
            </a:r>
            <a:r>
              <a:rPr dirty="0"/>
              <a:t>high-quality</a:t>
            </a:r>
            <a:r>
              <a:rPr spc="-12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accurate</a:t>
            </a:r>
            <a:r>
              <a:rPr spc="-75" dirty="0"/>
              <a:t> </a:t>
            </a:r>
            <a:r>
              <a:rPr spc="-10" dirty="0"/>
              <a:t>analysis</a:t>
            </a:r>
          </a:p>
          <a:p>
            <a:pPr marL="584200" marR="5080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4200" algn="l"/>
              </a:tabLst>
            </a:pPr>
            <a:r>
              <a:rPr dirty="0"/>
              <a:t>Ensuring</a:t>
            </a:r>
            <a:r>
              <a:rPr spc="-7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secure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compliant</a:t>
            </a:r>
            <a:r>
              <a:rPr spc="-45" dirty="0"/>
              <a:t> </a:t>
            </a:r>
            <a:r>
              <a:rPr spc="-10" dirty="0"/>
              <a:t>under regulations</a:t>
            </a:r>
          </a:p>
          <a:p>
            <a:pPr marL="584200" marR="643890" indent="-571500">
              <a:lnSpc>
                <a:spcPct val="100000"/>
              </a:lnSpc>
              <a:buFont typeface="Arial MT"/>
              <a:buChar char="•"/>
              <a:tabLst>
                <a:tab pos="584200" algn="l"/>
              </a:tabLst>
            </a:pPr>
            <a:r>
              <a:rPr dirty="0"/>
              <a:t>Consolidating</a:t>
            </a:r>
            <a:r>
              <a:rPr spc="-6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60" dirty="0"/>
              <a:t> </a:t>
            </a:r>
            <a:r>
              <a:rPr dirty="0"/>
              <a:t>multiple</a:t>
            </a:r>
            <a:r>
              <a:rPr spc="-100" dirty="0"/>
              <a:t> </a:t>
            </a:r>
            <a:r>
              <a:rPr dirty="0"/>
              <a:t>sources</a:t>
            </a:r>
            <a:r>
              <a:rPr spc="-65" dirty="0"/>
              <a:t> </a:t>
            </a:r>
            <a:r>
              <a:rPr spc="-25" dirty="0"/>
              <a:t>for </a:t>
            </a:r>
            <a:r>
              <a:rPr dirty="0"/>
              <a:t>increased</a:t>
            </a:r>
            <a:r>
              <a:rPr spc="-85" dirty="0"/>
              <a:t> </a:t>
            </a:r>
            <a:r>
              <a:rPr spc="-10" dirty="0"/>
              <a:t>efficiency</a:t>
            </a:r>
          </a:p>
          <a:p>
            <a:pPr marL="584200" marR="235585" indent="-5715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84200" algn="l"/>
              </a:tabLst>
            </a:pPr>
            <a:r>
              <a:rPr dirty="0"/>
              <a:t>Having</a:t>
            </a:r>
            <a:r>
              <a:rPr spc="-95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dirty="0"/>
              <a:t>consistent</a:t>
            </a:r>
            <a:r>
              <a:rPr spc="-95" dirty="0"/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dirty="0"/>
              <a:t>architecture</a:t>
            </a:r>
            <a:r>
              <a:rPr spc="-135" dirty="0"/>
              <a:t> </a:t>
            </a:r>
            <a:r>
              <a:rPr dirty="0"/>
              <a:t>that</a:t>
            </a:r>
            <a:r>
              <a:rPr spc="-105" dirty="0"/>
              <a:t> </a:t>
            </a:r>
            <a:r>
              <a:rPr spc="-10" dirty="0"/>
              <a:t>scales </a:t>
            </a:r>
            <a:r>
              <a:rPr dirty="0"/>
              <a:t>with</a:t>
            </a:r>
            <a:r>
              <a:rPr spc="-55" dirty="0"/>
              <a:t> </a:t>
            </a:r>
            <a:r>
              <a:rPr dirty="0"/>
              <a:t>your</a:t>
            </a:r>
            <a:r>
              <a:rPr spc="-40" dirty="0"/>
              <a:t> </a:t>
            </a:r>
            <a:r>
              <a:rPr spc="-10" dirty="0"/>
              <a:t>enterprise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710</Words>
  <Application>Microsoft Office PowerPoint</Application>
  <PresentationFormat>Widescreen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Franklin Gothic Medium</vt:lpstr>
      <vt:lpstr>Segoe UI</vt:lpstr>
      <vt:lpstr>Office Theme</vt:lpstr>
      <vt:lpstr>PowerPoint Presentation</vt:lpstr>
      <vt:lpstr>Foundations of Enterprise Data Management</vt:lpstr>
      <vt:lpstr>Define strategy from capture to secure</vt:lpstr>
      <vt:lpstr>PowerPoint Presentation</vt:lpstr>
      <vt:lpstr>Who’s in charge of enterprise data management and what do they do?</vt:lpstr>
      <vt:lpstr>Data Lineage</vt:lpstr>
      <vt:lpstr>Data Lineage</vt:lpstr>
      <vt:lpstr>Data Lineage</vt:lpstr>
      <vt:lpstr>Benefits of enterprise data management</vt:lpstr>
      <vt:lpstr>Types of Enterprise Data</vt:lpstr>
      <vt:lpstr>Types of Enterprise Data</vt:lpstr>
      <vt:lpstr>Types of Enterprise Data</vt:lpstr>
      <vt:lpstr>Types of Enterprise Data</vt:lpstr>
      <vt:lpstr>PowerPoint Presentation</vt:lpstr>
      <vt:lpstr>Types of Enterprise Data</vt:lpstr>
      <vt:lpstr>Types of Enterprise Data</vt:lpstr>
      <vt:lpstr>Types of Enterprise Data</vt:lpstr>
      <vt:lpstr>Types of Enterprise Data</vt:lpstr>
      <vt:lpstr>Types of Enterprise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Management</dc:title>
  <dc:creator>elleiell pbalisi</dc:creator>
  <cp:lastModifiedBy>rochel</cp:lastModifiedBy>
  <cp:revision>1</cp:revision>
  <dcterms:created xsi:type="dcterms:W3CDTF">2024-01-24T04:58:49Z</dcterms:created>
  <dcterms:modified xsi:type="dcterms:W3CDTF">2025-01-28T01:43:08Z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2024-01-24T00:00:00Z</vt:filetime>
  </property>
  <property fmtid="{D5CDD505-2E9C-101B-9397-08002B2CF9AE}" pid="5" name="Producer">
    <vt:lpwstr>Microsoft® PowerPoint® 2019</vt:lpwstr>
  </property>
</Properties>
</file>