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57" r:id="rId4"/>
    <p:sldId id="260"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6"/>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A8BAF-2A3D-F64C-AE07-B1D5F9E8EB32}" type="datetimeFigureOut">
              <a:rPr lang="en-US" smtClean="0"/>
              <a:t>4/5/20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3338B-A409-6F40-8F8E-AB0A42170FFC}" type="slidenum">
              <a:rPr lang="en-US" smtClean="0"/>
              <a:t>‹#›</a:t>
            </a:fld>
            <a:endParaRPr lang="en-US"/>
          </a:p>
        </p:txBody>
      </p:sp>
    </p:spTree>
    <p:extLst>
      <p:ext uri="{BB962C8B-B14F-4D97-AF65-F5344CB8AC3E}">
        <p14:creationId xmlns:p14="http://schemas.microsoft.com/office/powerpoint/2010/main" val="18503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23338B-A409-6F40-8F8E-AB0A42170FFC}" type="slidenum">
              <a:rPr lang="en-US" smtClean="0"/>
              <a:t>2</a:t>
            </a:fld>
            <a:endParaRPr lang="en-US"/>
          </a:p>
        </p:txBody>
      </p:sp>
    </p:spTree>
    <p:extLst>
      <p:ext uri="{BB962C8B-B14F-4D97-AF65-F5344CB8AC3E}">
        <p14:creationId xmlns:p14="http://schemas.microsoft.com/office/powerpoint/2010/main" val="17909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23338B-A409-6F40-8F8E-AB0A42170FFC}" type="slidenum">
              <a:rPr lang="en-US" smtClean="0"/>
              <a:t>10</a:t>
            </a:fld>
            <a:endParaRPr lang="en-US"/>
          </a:p>
        </p:txBody>
      </p:sp>
    </p:spTree>
    <p:extLst>
      <p:ext uri="{BB962C8B-B14F-4D97-AF65-F5344CB8AC3E}">
        <p14:creationId xmlns:p14="http://schemas.microsoft.com/office/powerpoint/2010/main" val="130686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3B8E-B438-824E-9ADB-6A20979EC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C4A3EF-D8C7-ED42-9FA1-7DDE7FB20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12D6D7-8736-184E-879C-031275EB84ED}"/>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5" name="Footer Placeholder 4">
            <a:extLst>
              <a:ext uri="{FF2B5EF4-FFF2-40B4-BE49-F238E27FC236}">
                <a16:creationId xmlns:a16="http://schemas.microsoft.com/office/drawing/2014/main" id="{1E127776-18EC-274D-B29E-47A1FEE95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349C2-3745-E34D-B7BC-8DB93A1DDAC0}"/>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237268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E6FD-F607-3648-9E36-6CD9AD419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FD8C0-F4E9-4044-B92E-C15CF64A04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17381-9A1E-8242-B73A-CAA994D90E74}"/>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5" name="Footer Placeholder 4">
            <a:extLst>
              <a:ext uri="{FF2B5EF4-FFF2-40B4-BE49-F238E27FC236}">
                <a16:creationId xmlns:a16="http://schemas.microsoft.com/office/drawing/2014/main" id="{E13916E5-E2AA-2B46-8A1A-1C0AA256A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38AA2-E864-E849-98E4-5006A45105DB}"/>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359778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9B411C-EE82-DF4F-B798-A6AA197B3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B2F15-2A0B-1F41-8571-A2554DC20F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5A162-4D87-4140-89E6-28A21093353A}"/>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5" name="Footer Placeholder 4">
            <a:extLst>
              <a:ext uri="{FF2B5EF4-FFF2-40B4-BE49-F238E27FC236}">
                <a16:creationId xmlns:a16="http://schemas.microsoft.com/office/drawing/2014/main" id="{87B54A59-152B-DB45-AB49-2EF0FFE82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D9B7A-456B-8D44-A50E-581F1A9F32E5}"/>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95913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3C1C-22F8-4A4E-8DF6-0265E8A9F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8FCE7-A4FA-334E-BF4F-2CA690341B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20C96-6D6B-B048-AED7-011033315BF6}"/>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5" name="Footer Placeholder 4">
            <a:extLst>
              <a:ext uri="{FF2B5EF4-FFF2-40B4-BE49-F238E27FC236}">
                <a16:creationId xmlns:a16="http://schemas.microsoft.com/office/drawing/2014/main" id="{21FF1151-16D4-B747-809E-30FEEE6CF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A7651-0CB9-CA45-A099-714F87F94274}"/>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429291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41FD-357F-B345-B8AD-8839CC43A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9C6B40-37D9-6449-A621-3181DFBDD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4229EB-868D-5143-BD0C-E232503A69E7}"/>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5" name="Footer Placeholder 4">
            <a:extLst>
              <a:ext uri="{FF2B5EF4-FFF2-40B4-BE49-F238E27FC236}">
                <a16:creationId xmlns:a16="http://schemas.microsoft.com/office/drawing/2014/main" id="{10AEB56D-5452-464A-903A-14D9A4830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FA7F3-5C0B-E349-887D-FCBB13A41682}"/>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302526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B3F-6979-5144-B203-EDA5A07428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D6439A-B74B-6A44-9199-04F443466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6C9093-C982-2F4E-A8B7-B13EAA631E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DCF2A1-A56C-3C4E-BDFE-7DCA9102122F}"/>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6" name="Footer Placeholder 5">
            <a:extLst>
              <a:ext uri="{FF2B5EF4-FFF2-40B4-BE49-F238E27FC236}">
                <a16:creationId xmlns:a16="http://schemas.microsoft.com/office/drawing/2014/main" id="{E4294880-7E62-7B49-9E93-B0F96505C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016C18-0A86-E245-BB9E-1FE9760F55CD}"/>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4264942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4446-83A6-2047-9337-62BBBF12B9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EBFC3-A6BE-F245-9172-D6EE64F11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1971D-E07D-EC4C-A563-5384905995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03EB24-D577-8A43-B946-CA8B76E979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EADB96-D7F4-EF43-83F9-EEDE4AB41E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F81464-DD9C-E949-AAD5-07F4248AEA5A}"/>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8" name="Footer Placeholder 7">
            <a:extLst>
              <a:ext uri="{FF2B5EF4-FFF2-40B4-BE49-F238E27FC236}">
                <a16:creationId xmlns:a16="http://schemas.microsoft.com/office/drawing/2014/main" id="{FDD945ED-1CBA-6E47-93B7-644F094D5C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41C8A-594D-144B-AEF6-B97EC69C9AC9}"/>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291508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FFEC-3884-2F45-B05D-709EF0FA4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C28E3F-4E93-1244-878B-99D4223FA381}"/>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4" name="Footer Placeholder 3">
            <a:extLst>
              <a:ext uri="{FF2B5EF4-FFF2-40B4-BE49-F238E27FC236}">
                <a16:creationId xmlns:a16="http://schemas.microsoft.com/office/drawing/2014/main" id="{BD1A4930-6A52-D344-A8B2-A9B6E9ABC2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32BD5-6583-DF41-BF9E-F39234C2E109}"/>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424438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A7DBC-5494-EA4E-BA30-7DC7160E40EE}"/>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3" name="Footer Placeholder 2">
            <a:extLst>
              <a:ext uri="{FF2B5EF4-FFF2-40B4-BE49-F238E27FC236}">
                <a16:creationId xmlns:a16="http://schemas.microsoft.com/office/drawing/2014/main" id="{B2923B87-BEA0-094E-BFA6-509A5BF49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7584FF-5492-B94B-8FB7-A463E7752D5C}"/>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246387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4BAE-97E8-A844-82B3-4243B7D3D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235BDF-633D-794B-ABDF-2E0A47247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0B3EB-1038-CD48-9B85-7B225BD40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88C8E-DA26-5D41-BBCC-F0BBF4615CE4}"/>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6" name="Footer Placeholder 5">
            <a:extLst>
              <a:ext uri="{FF2B5EF4-FFF2-40B4-BE49-F238E27FC236}">
                <a16:creationId xmlns:a16="http://schemas.microsoft.com/office/drawing/2014/main" id="{E9A007EE-596F-B04A-8E75-27A067EF2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03906-E0CC-8C4B-8687-7F46EBE505AD}"/>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230544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212C-E9C4-B84D-90EA-E0AA19019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50FEEE-9FAD-7945-945A-360960051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CD2CCA-BE5B-CA42-BB7B-C6F68B838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FD060-F534-1F41-B5AD-720A2B02F2CA}"/>
              </a:ext>
            </a:extLst>
          </p:cNvPr>
          <p:cNvSpPr>
            <a:spLocks noGrp="1"/>
          </p:cNvSpPr>
          <p:nvPr>
            <p:ph type="dt" sz="half" idx="10"/>
          </p:nvPr>
        </p:nvSpPr>
        <p:spPr/>
        <p:txBody>
          <a:bodyPr/>
          <a:lstStyle/>
          <a:p>
            <a:fld id="{0095B5E3-D05E-EB42-BC2E-A987DFA351D0}" type="datetimeFigureOut">
              <a:rPr lang="en-US" smtClean="0"/>
              <a:t>4/5/20</a:t>
            </a:fld>
            <a:endParaRPr lang="en-US"/>
          </a:p>
        </p:txBody>
      </p:sp>
      <p:sp>
        <p:nvSpPr>
          <p:cNvPr id="6" name="Footer Placeholder 5">
            <a:extLst>
              <a:ext uri="{FF2B5EF4-FFF2-40B4-BE49-F238E27FC236}">
                <a16:creationId xmlns:a16="http://schemas.microsoft.com/office/drawing/2014/main" id="{AA9B1A84-D4B0-8947-80B9-B0E7572C4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6177D-994A-574A-905F-814415B689AE}"/>
              </a:ext>
            </a:extLst>
          </p:cNvPr>
          <p:cNvSpPr>
            <a:spLocks noGrp="1"/>
          </p:cNvSpPr>
          <p:nvPr>
            <p:ph type="sldNum" sz="quarter" idx="12"/>
          </p:nvPr>
        </p:nvSpPr>
        <p:spPr/>
        <p:txBody>
          <a:bodyPr/>
          <a:lstStyle/>
          <a:p>
            <a:fld id="{1ABB0AB9-7D98-1E43-B576-EFA5342F8508}" type="slidenum">
              <a:rPr lang="en-US" smtClean="0"/>
              <a:t>‹#›</a:t>
            </a:fld>
            <a:endParaRPr lang="en-US"/>
          </a:p>
        </p:txBody>
      </p:sp>
    </p:spTree>
    <p:extLst>
      <p:ext uri="{BB962C8B-B14F-4D97-AF65-F5344CB8AC3E}">
        <p14:creationId xmlns:p14="http://schemas.microsoft.com/office/powerpoint/2010/main" val="174719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C3C31-A317-FE45-8BA7-D81D6A704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15A14-21BD-3341-9ECE-F7B3F98821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BE274-D396-CD49-B19C-5577BF518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5B5E3-D05E-EB42-BC2E-A987DFA351D0}" type="datetimeFigureOut">
              <a:rPr lang="en-US" smtClean="0"/>
              <a:t>4/5/20</a:t>
            </a:fld>
            <a:endParaRPr lang="en-US"/>
          </a:p>
        </p:txBody>
      </p:sp>
      <p:sp>
        <p:nvSpPr>
          <p:cNvPr id="5" name="Footer Placeholder 4">
            <a:extLst>
              <a:ext uri="{FF2B5EF4-FFF2-40B4-BE49-F238E27FC236}">
                <a16:creationId xmlns:a16="http://schemas.microsoft.com/office/drawing/2014/main" id="{A03BE2B4-C3E4-174A-9E6E-357E003A3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79EF91-9AA4-5245-92FB-8A165376D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B0AB9-7D98-1E43-B576-EFA5342F8508}" type="slidenum">
              <a:rPr lang="en-US" smtClean="0"/>
              <a:t>‹#›</a:t>
            </a:fld>
            <a:endParaRPr lang="en-US"/>
          </a:p>
        </p:txBody>
      </p:sp>
    </p:spTree>
    <p:extLst>
      <p:ext uri="{BB962C8B-B14F-4D97-AF65-F5344CB8AC3E}">
        <p14:creationId xmlns:p14="http://schemas.microsoft.com/office/powerpoint/2010/main" val="213992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237B6-F562-2C42-9A69-CF59B1786D34}"/>
              </a:ext>
            </a:extLst>
          </p:cNvPr>
          <p:cNvSpPr>
            <a:spLocks noGrp="1"/>
          </p:cNvSpPr>
          <p:nvPr>
            <p:ph type="ctrTitle"/>
          </p:nvPr>
        </p:nvSpPr>
        <p:spPr>
          <a:xfrm>
            <a:off x="795338" y="1566473"/>
            <a:ext cx="10601325" cy="2166723"/>
          </a:xfrm>
        </p:spPr>
        <p:txBody>
          <a:bodyPr>
            <a:normAutofit fontScale="90000"/>
          </a:bodyPr>
          <a:lstStyle/>
          <a:p>
            <a:r>
              <a:rPr lang="en-US" sz="5600" b="1">
                <a:latin typeface="Baskerville" panose="02020502070401020303" pitchFamily="18" charset="0"/>
                <a:ea typeface="Baskerville" panose="02020502070401020303" pitchFamily="18" charset="0"/>
              </a:rPr>
              <a:t>Where to live? A personalized neighborhood identifier for expats</a:t>
            </a:r>
            <a:endParaRPr lang="en-US" sz="5600"/>
          </a:p>
        </p:txBody>
      </p:sp>
      <p:sp>
        <p:nvSpPr>
          <p:cNvPr id="3" name="Subtitle 2">
            <a:extLst>
              <a:ext uri="{FF2B5EF4-FFF2-40B4-BE49-F238E27FC236}">
                <a16:creationId xmlns:a16="http://schemas.microsoft.com/office/drawing/2014/main" id="{1E8C37AF-F9FA-FF40-9522-DCCD43B594A4}"/>
              </a:ext>
            </a:extLst>
          </p:cNvPr>
          <p:cNvSpPr>
            <a:spLocks noGrp="1"/>
          </p:cNvSpPr>
          <p:nvPr>
            <p:ph type="subTitle" idx="1"/>
          </p:nvPr>
        </p:nvSpPr>
        <p:spPr>
          <a:xfrm>
            <a:off x="795338" y="4092320"/>
            <a:ext cx="10601325" cy="1144884"/>
          </a:xfrm>
        </p:spPr>
        <p:txBody>
          <a:bodyPr>
            <a:normAutofit/>
          </a:bodyPr>
          <a:lstStyle/>
          <a:p>
            <a:r>
              <a:rPr lang="en-US"/>
              <a:t>Capstone project for IBM Data Science</a:t>
            </a:r>
          </a:p>
          <a:p>
            <a:r>
              <a:rPr lang="en-US" i="1"/>
              <a:t>By Bettina Vester</a:t>
            </a:r>
            <a:endParaRPr lang="en-US" i="1" dirty="0"/>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53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594360" y="640263"/>
            <a:ext cx="3822192" cy="1344975"/>
          </a:xfrm>
        </p:spPr>
        <p:txBody>
          <a:bodyPr>
            <a:normAutofit/>
          </a:bodyPr>
          <a:lstStyle/>
          <a:p>
            <a:r>
              <a:rPr lang="en-US" sz="2800" dirty="0">
                <a:solidFill>
                  <a:schemeClr val="bg1"/>
                </a:solidFill>
                <a:latin typeface="Baskerville" panose="02020502070401020303" pitchFamily="18" charset="0"/>
                <a:ea typeface="Baskerville" panose="02020502070401020303" pitchFamily="18" charset="0"/>
              </a:rPr>
              <a:t>Conclusion</a:t>
            </a:r>
          </a:p>
        </p:txBody>
      </p:sp>
      <p:cxnSp>
        <p:nvCxnSpPr>
          <p:cNvPr id="15"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8EB86F-1C70-B647-A144-8723C03E71BA}"/>
              </a:ext>
            </a:extLst>
          </p:cNvPr>
          <p:cNvSpPr>
            <a:spLocks noGrp="1"/>
          </p:cNvSpPr>
          <p:nvPr>
            <p:ph idx="1"/>
          </p:nvPr>
        </p:nvSpPr>
        <p:spPr>
          <a:xfrm>
            <a:off x="617056" y="2215547"/>
            <a:ext cx="3579805" cy="3554824"/>
          </a:xfrm>
        </p:spPr>
        <p:txBody>
          <a:bodyPr>
            <a:normAutofit fontScale="92500" lnSpcReduction="10000"/>
          </a:bodyPr>
          <a:lstStyle/>
          <a:p>
            <a:pPr marL="0" indent="0">
              <a:buNone/>
            </a:pPr>
            <a:r>
              <a:rPr lang="en-US" sz="2400" dirty="0">
                <a:solidFill>
                  <a:schemeClr val="bg1"/>
                </a:solidFill>
              </a:rPr>
              <a:t>My husband and I are now left with a map of seven potential places to start searching for a new home, all fulfilling our preference criteria. We can use the tables to explore them in more detail, but whether we want to weigh housing prices higher or lower than the amount of coffee shops and nature areas are up to us.</a:t>
            </a:r>
            <a:endParaRPr lang="en-US" sz="1400" dirty="0">
              <a:solidFill>
                <a:schemeClr val="bg1"/>
              </a:solidFill>
            </a:endParaRPr>
          </a:p>
        </p:txBody>
      </p:sp>
      <p:pic>
        <p:nvPicPr>
          <p:cNvPr id="5" name="Picture 4">
            <a:extLst>
              <a:ext uri="{FF2B5EF4-FFF2-40B4-BE49-F238E27FC236}">
                <a16:creationId xmlns:a16="http://schemas.microsoft.com/office/drawing/2014/main" id="{A79CE571-BD39-8541-8D08-2C6FD7388E26}"/>
              </a:ext>
            </a:extLst>
          </p:cNvPr>
          <p:cNvPicPr>
            <a:picLocks noChangeAspect="1"/>
          </p:cNvPicPr>
          <p:nvPr/>
        </p:nvPicPr>
        <p:blipFill>
          <a:blip r:embed="rId3"/>
          <a:stretch>
            <a:fillRect/>
          </a:stretch>
        </p:blipFill>
        <p:spPr>
          <a:xfrm>
            <a:off x="5110716" y="1025956"/>
            <a:ext cx="6596652" cy="4650639"/>
          </a:xfrm>
          <a:prstGeom prst="rect">
            <a:avLst/>
          </a:prstGeom>
        </p:spPr>
      </p:pic>
    </p:spTree>
    <p:extLst>
      <p:ext uri="{BB962C8B-B14F-4D97-AF65-F5344CB8AC3E}">
        <p14:creationId xmlns:p14="http://schemas.microsoft.com/office/powerpoint/2010/main" val="228494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594360" y="640263"/>
            <a:ext cx="3822192" cy="1344975"/>
          </a:xfrm>
        </p:spPr>
        <p:txBody>
          <a:bodyPr>
            <a:normAutofit/>
          </a:bodyPr>
          <a:lstStyle/>
          <a:p>
            <a:r>
              <a:rPr lang="en-US" sz="2800">
                <a:solidFill>
                  <a:schemeClr val="bg1"/>
                </a:solidFill>
                <a:latin typeface="Baskerville" panose="02020502070401020303" pitchFamily="18" charset="0"/>
                <a:ea typeface="Baskerville" panose="02020502070401020303" pitchFamily="18" charset="0"/>
              </a:rPr>
              <a:t>The problem of moving to a new country</a:t>
            </a:r>
          </a:p>
        </p:txBody>
      </p:sp>
      <p:cxnSp>
        <p:nvCxnSpPr>
          <p:cNvPr id="15"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8EB86F-1C70-B647-A144-8723C03E71BA}"/>
              </a:ext>
            </a:extLst>
          </p:cNvPr>
          <p:cNvSpPr>
            <a:spLocks noGrp="1"/>
          </p:cNvSpPr>
          <p:nvPr>
            <p:ph idx="1"/>
          </p:nvPr>
        </p:nvSpPr>
        <p:spPr>
          <a:xfrm>
            <a:off x="593610" y="2121763"/>
            <a:ext cx="3822192" cy="3773010"/>
          </a:xfrm>
        </p:spPr>
        <p:txBody>
          <a:bodyPr>
            <a:normAutofit/>
          </a:bodyPr>
          <a:lstStyle/>
          <a:p>
            <a:r>
              <a:rPr lang="en-US" sz="1600">
                <a:solidFill>
                  <a:schemeClr val="bg1"/>
                </a:solidFill>
              </a:rPr>
              <a:t>It can be hard enough to choose a neighborhood or city in your own state or country, but as an expat, where to start?</a:t>
            </a:r>
          </a:p>
          <a:p>
            <a:r>
              <a:rPr lang="en-US" sz="1600">
                <a:solidFill>
                  <a:schemeClr val="bg1"/>
                </a:solidFill>
              </a:rPr>
              <a:t>My husband and I are experiencing this firsthand. We used to live in a downtown neighborhood of Copenhagen (Denmark), but my husband recently got a new job across the Atlantic ocean at the outskirts of Denver, Colorado. We know little to nothing about Denver and the nearby cities, so where do we start our search for a new home? Which city and neighborhood would we be most happy in?</a:t>
            </a:r>
          </a:p>
          <a:p>
            <a:endParaRPr lang="en-US" sz="1600">
              <a:solidFill>
                <a:schemeClr val="bg1"/>
              </a:solidFill>
            </a:endParaRPr>
          </a:p>
        </p:txBody>
      </p:sp>
      <p:pic>
        <p:nvPicPr>
          <p:cNvPr id="5" name="Picture 4">
            <a:extLst>
              <a:ext uri="{FF2B5EF4-FFF2-40B4-BE49-F238E27FC236}">
                <a16:creationId xmlns:a16="http://schemas.microsoft.com/office/drawing/2014/main" id="{A79CE571-BD39-8541-8D08-2C6FD7388E26}"/>
              </a:ext>
            </a:extLst>
          </p:cNvPr>
          <p:cNvPicPr>
            <a:picLocks noChangeAspect="1"/>
          </p:cNvPicPr>
          <p:nvPr/>
        </p:nvPicPr>
        <p:blipFill>
          <a:blip r:embed="rId3"/>
          <a:stretch>
            <a:fillRect/>
          </a:stretch>
        </p:blipFill>
        <p:spPr>
          <a:xfrm>
            <a:off x="5110716" y="1025956"/>
            <a:ext cx="6596652" cy="4650639"/>
          </a:xfrm>
          <a:prstGeom prst="rect">
            <a:avLst/>
          </a:prstGeom>
        </p:spPr>
      </p:pic>
    </p:spTree>
    <p:extLst>
      <p:ext uri="{BB962C8B-B14F-4D97-AF65-F5344CB8AC3E}">
        <p14:creationId xmlns:p14="http://schemas.microsoft.com/office/powerpoint/2010/main" val="1935823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latin typeface="Baskerville" panose="02020502070401020303" pitchFamily="18" charset="0"/>
                <a:ea typeface="Baskerville" panose="02020502070401020303" pitchFamily="18" charset="0"/>
              </a:rPr>
              <a:t>Evaluation criteria</a:t>
            </a:r>
          </a:p>
        </p:txBody>
      </p:sp>
      <p:sp>
        <p:nvSpPr>
          <p:cNvPr id="3" name="Content Placeholder 2">
            <a:extLst>
              <a:ext uri="{FF2B5EF4-FFF2-40B4-BE49-F238E27FC236}">
                <a16:creationId xmlns:a16="http://schemas.microsoft.com/office/drawing/2014/main" id="{048EB86F-1C70-B647-A144-8723C03E71BA}"/>
              </a:ext>
            </a:extLst>
          </p:cNvPr>
          <p:cNvSpPr>
            <a:spLocks noGrp="1"/>
          </p:cNvSpPr>
          <p:nvPr>
            <p:ph idx="1"/>
          </p:nvPr>
        </p:nvSpPr>
        <p:spPr>
          <a:xfrm>
            <a:off x="4256690" y="1088137"/>
            <a:ext cx="6180082" cy="3801067"/>
          </a:xfrm>
        </p:spPr>
        <p:txBody>
          <a:bodyPr anchor="ctr">
            <a:normAutofit/>
          </a:bodyPr>
          <a:lstStyle/>
          <a:p>
            <a:r>
              <a:rPr lang="en-US" sz="1900" b="1">
                <a:solidFill>
                  <a:schemeClr val="bg1"/>
                </a:solidFill>
              </a:rPr>
              <a:t>Constraint</a:t>
            </a:r>
            <a:endParaRPr lang="en-US" sz="1900">
              <a:solidFill>
                <a:schemeClr val="bg1"/>
              </a:solidFill>
            </a:endParaRPr>
          </a:p>
          <a:p>
            <a:pPr lvl="1"/>
            <a:r>
              <a:rPr lang="en-US" sz="1900">
                <a:solidFill>
                  <a:schemeClr val="bg1"/>
                </a:solidFill>
              </a:rPr>
              <a:t>Reasonable transportation time home-workplace</a:t>
            </a:r>
          </a:p>
          <a:p>
            <a:pPr lvl="1"/>
            <a:r>
              <a:rPr lang="en-US" sz="1900">
                <a:solidFill>
                  <a:schemeClr val="bg1"/>
                </a:solidFill>
              </a:rPr>
              <a:t>We have also made a list of things that we believe will make us appreciate a local neighborhood. However, we don't know how to prioritize them.</a:t>
            </a:r>
          </a:p>
          <a:p>
            <a:r>
              <a:rPr lang="en-US" sz="1900" b="1">
                <a:solidFill>
                  <a:schemeClr val="bg1"/>
                </a:solidFill>
              </a:rPr>
              <a:t>Preferences</a:t>
            </a:r>
            <a:endParaRPr lang="en-US" sz="1900">
              <a:solidFill>
                <a:schemeClr val="bg1"/>
              </a:solidFill>
            </a:endParaRPr>
          </a:p>
          <a:p>
            <a:pPr lvl="1"/>
            <a:r>
              <a:rPr lang="en-US" sz="1900">
                <a:solidFill>
                  <a:schemeClr val="bg1"/>
                </a:solidFill>
              </a:rPr>
              <a:t>Affordable rental prices</a:t>
            </a:r>
          </a:p>
          <a:p>
            <a:pPr lvl="1"/>
            <a:r>
              <a:rPr lang="en-US" sz="1900">
                <a:solidFill>
                  <a:schemeClr val="bg1"/>
                </a:solidFill>
              </a:rPr>
              <a:t>Nature/trails in the surrounding area</a:t>
            </a:r>
          </a:p>
          <a:p>
            <a:pPr lvl="1"/>
            <a:r>
              <a:rPr lang="en-US" sz="1900">
                <a:solidFill>
                  <a:schemeClr val="bg1"/>
                </a:solidFill>
              </a:rPr>
              <a:t>Presence of coffee shops, breweries and restaurants</a:t>
            </a:r>
          </a:p>
          <a:p>
            <a:pPr lvl="1"/>
            <a:r>
              <a:rPr lang="en-US" sz="1900">
                <a:solidFill>
                  <a:schemeClr val="bg1"/>
                </a:solidFill>
              </a:rPr>
              <a:t>Parks (dog walking opportunities)</a:t>
            </a:r>
          </a:p>
          <a:p>
            <a:pPr lvl="1"/>
            <a:r>
              <a:rPr lang="en-US" sz="1900">
                <a:solidFill>
                  <a:schemeClr val="bg1"/>
                </a:solidFill>
              </a:rPr>
              <a:t>Opportunity to do sports</a:t>
            </a:r>
          </a:p>
          <a:p>
            <a:endParaRPr lang="en-US" sz="1900">
              <a:solidFill>
                <a:schemeClr val="bg1"/>
              </a:solidFill>
            </a:endParaRPr>
          </a:p>
        </p:txBody>
      </p:sp>
    </p:spTree>
    <p:extLst>
      <p:ext uri="{BB962C8B-B14F-4D97-AF65-F5344CB8AC3E}">
        <p14:creationId xmlns:p14="http://schemas.microsoft.com/office/powerpoint/2010/main" val="14946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838200" y="631825"/>
            <a:ext cx="10515600" cy="1325563"/>
          </a:xfrm>
        </p:spPr>
        <p:txBody>
          <a:bodyPr>
            <a:normAutofit/>
          </a:bodyPr>
          <a:lstStyle/>
          <a:p>
            <a:pPr algn="ctr"/>
            <a:r>
              <a:rPr lang="en-US" dirty="0">
                <a:latin typeface="Baskerville" panose="02020502070401020303" pitchFamily="18" charset="0"/>
                <a:ea typeface="Baskerville" panose="02020502070401020303" pitchFamily="18" charset="0"/>
              </a:rPr>
              <a:t>Data sources</a:t>
            </a:r>
            <a:endParaRPr lang="en-US">
              <a:latin typeface="Baskerville" panose="02020502070401020303" pitchFamily="18" charset="0"/>
              <a:ea typeface="Baskerville" panose="02020502070401020303" pitchFamily="18" charset="0"/>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8EB86F-1C70-B647-A144-8723C03E71BA}"/>
              </a:ext>
            </a:extLst>
          </p:cNvPr>
          <p:cNvSpPr>
            <a:spLocks noGrp="1"/>
          </p:cNvSpPr>
          <p:nvPr>
            <p:ph idx="1"/>
          </p:nvPr>
        </p:nvSpPr>
        <p:spPr>
          <a:xfrm>
            <a:off x="838200" y="2269173"/>
            <a:ext cx="10515600" cy="3659988"/>
          </a:xfrm>
        </p:spPr>
        <p:txBody>
          <a:bodyPr>
            <a:normAutofit/>
          </a:bodyPr>
          <a:lstStyle/>
          <a:p>
            <a:r>
              <a:rPr lang="en-US" sz="2400" b="1"/>
              <a:t>Potential locations:</a:t>
            </a:r>
            <a:endParaRPr lang="en-US" sz="2400"/>
          </a:p>
          <a:p>
            <a:pPr lvl="1"/>
            <a:r>
              <a:rPr lang="en-US" dirty="0"/>
              <a:t>Zip codes within a 15 miles radius from Westminster, Colorado (</a:t>
            </a:r>
            <a:r>
              <a:rPr lang="en-US"/>
              <a:t>freemaptools.com</a:t>
            </a:r>
            <a:r>
              <a:rPr lang="en-US" dirty="0"/>
              <a:t>)</a:t>
            </a:r>
          </a:p>
          <a:p>
            <a:pPr lvl="1"/>
            <a:r>
              <a:rPr lang="en-US" dirty="0"/>
              <a:t>US Zip codes with geolocation data (US Federal Government)</a:t>
            </a:r>
          </a:p>
          <a:p>
            <a:r>
              <a:rPr lang="en-US" sz="2400" b="1"/>
              <a:t>Housing</a:t>
            </a:r>
          </a:p>
          <a:p>
            <a:pPr lvl="1"/>
            <a:r>
              <a:rPr lang="en-US" dirty="0"/>
              <a:t>Rental prices per zip code and median home value per city (</a:t>
            </a:r>
            <a:r>
              <a:rPr lang="en-US"/>
              <a:t>Zillow.com</a:t>
            </a:r>
            <a:r>
              <a:rPr lang="en-US" dirty="0"/>
              <a:t>)</a:t>
            </a:r>
            <a:endParaRPr lang="en-US" b="1" dirty="0"/>
          </a:p>
          <a:p>
            <a:r>
              <a:rPr lang="en-US" sz="2400" b="1"/>
              <a:t>Facilities and opportunities in area</a:t>
            </a:r>
          </a:p>
          <a:p>
            <a:pPr lvl="1"/>
            <a:r>
              <a:rPr lang="en-US" dirty="0"/>
              <a:t>Venue information from </a:t>
            </a:r>
            <a:r>
              <a:rPr lang="en-US"/>
              <a:t>Foursquare.com</a:t>
            </a:r>
            <a:endParaRPr lang="en-US" dirty="0"/>
          </a:p>
          <a:p>
            <a:pPr marL="457200" lvl="1" indent="0">
              <a:buNone/>
            </a:pPr>
            <a:endParaRPr lang="en-US" dirty="0"/>
          </a:p>
          <a:p>
            <a:endParaRPr lang="en-US" sz="2400"/>
          </a:p>
        </p:txBody>
      </p:sp>
    </p:spTree>
    <p:extLst>
      <p:ext uri="{BB962C8B-B14F-4D97-AF65-F5344CB8AC3E}">
        <p14:creationId xmlns:p14="http://schemas.microsoft.com/office/powerpoint/2010/main" val="89159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838200" y="631825"/>
            <a:ext cx="10515600" cy="1325563"/>
          </a:xfrm>
        </p:spPr>
        <p:txBody>
          <a:bodyPr>
            <a:normAutofit/>
          </a:bodyPr>
          <a:lstStyle/>
          <a:p>
            <a:pPr algn="ctr"/>
            <a:r>
              <a:rPr lang="en-US" dirty="0">
                <a:latin typeface="Baskerville" panose="02020502070401020303" pitchFamily="18" charset="0"/>
                <a:ea typeface="Baskerville" panose="02020502070401020303" pitchFamily="18" charset="0"/>
              </a:rPr>
              <a:t>Data exploration</a:t>
            </a:r>
            <a:endParaRPr lang="en-US">
              <a:latin typeface="Baskerville" panose="02020502070401020303" pitchFamily="18" charset="0"/>
              <a:ea typeface="Baskerville" panose="02020502070401020303" pitchFamily="18" charset="0"/>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8EB86F-1C70-B647-A144-8723C03E71BA}"/>
              </a:ext>
            </a:extLst>
          </p:cNvPr>
          <p:cNvSpPr>
            <a:spLocks noGrp="1"/>
          </p:cNvSpPr>
          <p:nvPr>
            <p:ph idx="1"/>
          </p:nvPr>
        </p:nvSpPr>
        <p:spPr>
          <a:xfrm>
            <a:off x="838200" y="2269173"/>
            <a:ext cx="10515600" cy="3659988"/>
          </a:xfrm>
        </p:spPr>
        <p:txBody>
          <a:bodyPr>
            <a:normAutofit/>
          </a:bodyPr>
          <a:lstStyle/>
          <a:p>
            <a:r>
              <a:rPr lang="en-US" sz="2400"/>
              <a:t>Using the Foursquare API, I retrieved information on venues for each of the 83 zip codes using their geolocation with a radius of 1.5 kilometers (resulting in a diameter of 3 km, which is within the distance that I consider reasonable for being part of my neighborhood). This yielded a little more than 3,000 venue results, with the name and venue category for each, along with their location.</a:t>
            </a:r>
          </a:p>
          <a:p>
            <a:r>
              <a:rPr lang="en-US" sz="2400"/>
              <a:t>In order to be able to analyze the data, I used hot encoding to create dummy variables for each venue category and then summing them up per zip code, allowing me to see, for example how many coffee shops exist in a given zip code.</a:t>
            </a:r>
          </a:p>
        </p:txBody>
      </p:sp>
    </p:spTree>
    <p:extLst>
      <p:ext uri="{BB962C8B-B14F-4D97-AF65-F5344CB8AC3E}">
        <p14:creationId xmlns:p14="http://schemas.microsoft.com/office/powerpoint/2010/main" val="187030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838200" y="631825"/>
            <a:ext cx="10515600" cy="1325563"/>
          </a:xfrm>
        </p:spPr>
        <p:txBody>
          <a:bodyPr>
            <a:normAutofit/>
          </a:bodyPr>
          <a:lstStyle/>
          <a:p>
            <a:pPr algn="ctr"/>
            <a:r>
              <a:rPr lang="en-US" dirty="0">
                <a:latin typeface="Baskerville" panose="02020502070401020303" pitchFamily="18" charset="0"/>
                <a:ea typeface="Baskerville" panose="02020502070401020303" pitchFamily="18" charset="0"/>
              </a:rPr>
              <a:t>Personal preference groups</a:t>
            </a:r>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8EB86F-1C70-B647-A144-8723C03E71BA}"/>
              </a:ext>
            </a:extLst>
          </p:cNvPr>
          <p:cNvSpPr>
            <a:spLocks noGrp="1"/>
          </p:cNvSpPr>
          <p:nvPr>
            <p:ph idx="1"/>
          </p:nvPr>
        </p:nvSpPr>
        <p:spPr>
          <a:xfrm>
            <a:off x="838200" y="2269173"/>
            <a:ext cx="10515600" cy="3659988"/>
          </a:xfrm>
        </p:spPr>
        <p:txBody>
          <a:bodyPr>
            <a:normAutofit/>
          </a:bodyPr>
          <a:lstStyle/>
          <a:p>
            <a:pPr marL="0" indent="0">
              <a:buNone/>
            </a:pPr>
            <a:r>
              <a:rPr lang="en-US" sz="1900"/>
              <a:t>However, the 277 venue categories were too many to allow me to make a decision based on them. Thus, I created a function to group them into my personal preferences according to key words</a:t>
            </a:r>
          </a:p>
          <a:p>
            <a:pPr marL="0" indent="0">
              <a:buNone/>
            </a:pPr>
            <a:endParaRPr lang="en-US" sz="1900"/>
          </a:p>
          <a:p>
            <a:pPr lvl="1"/>
            <a:r>
              <a:rPr lang="en-US" sz="1900"/>
              <a:t>cafe = 'café|coffee|tea '</a:t>
            </a:r>
          </a:p>
          <a:p>
            <a:pPr lvl="1"/>
            <a:r>
              <a:rPr lang="en-US" sz="1900"/>
              <a:t>restaurant = 'restaurant|pizza|food|mexican|steakhouse|burger|breakfast'</a:t>
            </a:r>
          </a:p>
          <a:p>
            <a:pPr lvl="1"/>
            <a:r>
              <a:rPr lang="en-US" sz="1900"/>
              <a:t>bar = 'brewery|beer|bar|pub'</a:t>
            </a:r>
          </a:p>
          <a:p>
            <a:pPr lvl="1"/>
            <a:r>
              <a:rPr lang="en-US" sz="1900"/>
              <a:t>grocery = 'grocery|convenience'</a:t>
            </a:r>
          </a:p>
          <a:p>
            <a:pPr lvl="1"/>
            <a:r>
              <a:rPr lang="en-US" sz="1900"/>
              <a:t>shopping = 'shop|store'</a:t>
            </a:r>
          </a:p>
          <a:p>
            <a:pPr lvl="1"/>
            <a:r>
              <a:rPr lang="en-US" sz="1900"/>
              <a:t>park = 'park'</a:t>
            </a:r>
          </a:p>
          <a:p>
            <a:pPr lvl="1"/>
            <a:r>
              <a:rPr lang="en-US" sz="1900"/>
              <a:t>nature = 'nature|trail|mountain|river'</a:t>
            </a:r>
          </a:p>
          <a:p>
            <a:pPr lvl="1"/>
            <a:r>
              <a:rPr lang="en-US" sz="1900"/>
              <a:t>sports = 'yoga|tennis|gym|bike'</a:t>
            </a:r>
          </a:p>
          <a:p>
            <a:pPr marL="914400" lvl="2" indent="0">
              <a:buNone/>
            </a:pPr>
            <a:endParaRPr lang="en-US" sz="1900"/>
          </a:p>
          <a:p>
            <a:endParaRPr lang="en-US" sz="1900"/>
          </a:p>
        </p:txBody>
      </p:sp>
    </p:spTree>
    <p:extLst>
      <p:ext uri="{BB962C8B-B14F-4D97-AF65-F5344CB8AC3E}">
        <p14:creationId xmlns:p14="http://schemas.microsoft.com/office/powerpoint/2010/main" val="153575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latin typeface="Baskerville" panose="02020502070401020303" pitchFamily="18" charset="0"/>
                <a:ea typeface="Baskerville" panose="02020502070401020303" pitchFamily="18" charset="0"/>
              </a:rPr>
              <a:t>Filtering</a:t>
            </a:r>
          </a:p>
        </p:txBody>
      </p:sp>
      <p:pic>
        <p:nvPicPr>
          <p:cNvPr id="5" name="Picture 4">
            <a:extLst>
              <a:ext uri="{FF2B5EF4-FFF2-40B4-BE49-F238E27FC236}">
                <a16:creationId xmlns:a16="http://schemas.microsoft.com/office/drawing/2014/main" id="{EFC0F7EC-FD07-0845-8DBD-F611ECB95713}"/>
              </a:ext>
            </a:extLst>
          </p:cNvPr>
          <p:cNvPicPr>
            <a:picLocks noChangeAspect="1"/>
          </p:cNvPicPr>
          <p:nvPr/>
        </p:nvPicPr>
        <p:blipFill>
          <a:blip r:embed="rId2"/>
          <a:stretch>
            <a:fillRect/>
          </a:stretch>
        </p:blipFill>
        <p:spPr>
          <a:xfrm>
            <a:off x="4038600" y="1654849"/>
            <a:ext cx="7188199" cy="2408046"/>
          </a:xfrm>
          <a:prstGeom prst="rect">
            <a:avLst/>
          </a:prstGeom>
        </p:spPr>
      </p:pic>
      <p:sp>
        <p:nvSpPr>
          <p:cNvPr id="3" name="Content Placeholder 2">
            <a:extLst>
              <a:ext uri="{FF2B5EF4-FFF2-40B4-BE49-F238E27FC236}">
                <a16:creationId xmlns:a16="http://schemas.microsoft.com/office/drawing/2014/main" id="{048EB86F-1C70-B647-A144-8723C03E71BA}"/>
              </a:ext>
            </a:extLst>
          </p:cNvPr>
          <p:cNvSpPr>
            <a:spLocks noGrp="1"/>
          </p:cNvSpPr>
          <p:nvPr>
            <p:ph idx="1"/>
          </p:nvPr>
        </p:nvSpPr>
        <p:spPr>
          <a:xfrm>
            <a:off x="4038600" y="4884873"/>
            <a:ext cx="7188199" cy="1292090"/>
          </a:xfrm>
        </p:spPr>
        <p:txBody>
          <a:bodyPr>
            <a:normAutofit/>
          </a:bodyPr>
          <a:lstStyle/>
          <a:p>
            <a:pPr marL="0" indent="0">
              <a:buNone/>
            </a:pPr>
            <a:r>
              <a:rPr lang="en-US" sz="1800"/>
              <a:t>Using my personal preference groups as a filter, I created a list of recommended zip codes based on the criteria that they have at least one venue in each of my preference groups. </a:t>
            </a:r>
          </a:p>
          <a:p>
            <a:pPr marL="0" indent="0">
              <a:buNone/>
            </a:pPr>
            <a:endParaRPr lang="en-US" sz="1800"/>
          </a:p>
          <a:p>
            <a:pPr marL="0" indent="0">
              <a:buNone/>
            </a:pPr>
            <a:endParaRPr lang="en-US" sz="1800"/>
          </a:p>
          <a:p>
            <a:endParaRPr lang="en-US" sz="1800"/>
          </a:p>
        </p:txBody>
      </p:sp>
    </p:spTree>
    <p:extLst>
      <p:ext uri="{BB962C8B-B14F-4D97-AF65-F5344CB8AC3E}">
        <p14:creationId xmlns:p14="http://schemas.microsoft.com/office/powerpoint/2010/main" val="388075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655320" y="365125"/>
            <a:ext cx="5120114" cy="1692794"/>
          </a:xfrm>
        </p:spPr>
        <p:txBody>
          <a:bodyPr>
            <a:normAutofit/>
          </a:bodyPr>
          <a:lstStyle/>
          <a:p>
            <a:r>
              <a:rPr lang="en-US" dirty="0">
                <a:latin typeface="Baskerville" panose="02020502070401020303" pitchFamily="18" charset="0"/>
                <a:ea typeface="Baskerville" panose="02020502070401020303" pitchFamily="18" charset="0"/>
              </a:rPr>
              <a:t>7 proposed locations</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8EB86F-1C70-B647-A144-8723C03E71BA}"/>
              </a:ext>
            </a:extLst>
          </p:cNvPr>
          <p:cNvSpPr>
            <a:spLocks noGrp="1"/>
          </p:cNvSpPr>
          <p:nvPr>
            <p:ph idx="1"/>
          </p:nvPr>
        </p:nvSpPr>
        <p:spPr>
          <a:xfrm>
            <a:off x="655321" y="2575034"/>
            <a:ext cx="5120113" cy="3462228"/>
          </a:xfrm>
        </p:spPr>
        <p:txBody>
          <a:bodyPr>
            <a:normAutofit/>
          </a:bodyPr>
          <a:lstStyle/>
          <a:p>
            <a:pPr marL="0" indent="0">
              <a:buNone/>
            </a:pPr>
            <a:r>
              <a:rPr lang="en-US" sz="1800" dirty="0"/>
              <a:t>Out of the original 83 zip codes which were identified to be within the right geographical area in terms of transportation time to work , the filtering yielded seven zip codes located in five different cities.</a:t>
            </a:r>
          </a:p>
        </p:txBody>
      </p:sp>
      <p:pic>
        <p:nvPicPr>
          <p:cNvPr id="4" name="Picture 3">
            <a:extLst>
              <a:ext uri="{FF2B5EF4-FFF2-40B4-BE49-F238E27FC236}">
                <a16:creationId xmlns:a16="http://schemas.microsoft.com/office/drawing/2014/main" id="{7588C1C1-7462-DB45-A692-2B7C14A6D62A}"/>
              </a:ext>
            </a:extLst>
          </p:cNvPr>
          <p:cNvPicPr>
            <a:picLocks noChangeAspect="1"/>
          </p:cNvPicPr>
          <p:nvPr/>
        </p:nvPicPr>
        <p:blipFill rotWithShape="1">
          <a:blip r:embed="rId2"/>
          <a:srcRect l="16583" r="8392" b="1"/>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63175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7F2C9-7B98-7A44-B259-E9441C100F5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Baskerville" panose="02020502070401020303" pitchFamily="18" charset="0"/>
                <a:ea typeface="Baskerville" panose="02020502070401020303" pitchFamily="18" charset="0"/>
              </a:rPr>
              <a:t>Most common venues</a:t>
            </a:r>
          </a:p>
        </p:txBody>
      </p:sp>
      <p:pic>
        <p:nvPicPr>
          <p:cNvPr id="4" name="Picture 3">
            <a:extLst>
              <a:ext uri="{FF2B5EF4-FFF2-40B4-BE49-F238E27FC236}">
                <a16:creationId xmlns:a16="http://schemas.microsoft.com/office/drawing/2014/main" id="{DEAB4B15-B207-7B45-9602-4A03CA202C59}"/>
              </a:ext>
            </a:extLst>
          </p:cNvPr>
          <p:cNvPicPr>
            <a:picLocks noChangeAspect="1"/>
          </p:cNvPicPr>
          <p:nvPr/>
        </p:nvPicPr>
        <p:blipFill>
          <a:blip r:embed="rId2"/>
          <a:stretch>
            <a:fillRect/>
          </a:stretch>
        </p:blipFill>
        <p:spPr>
          <a:xfrm>
            <a:off x="643467" y="2018465"/>
            <a:ext cx="10905066" cy="3707722"/>
          </a:xfrm>
          <a:prstGeom prst="rect">
            <a:avLst/>
          </a:prstGeom>
        </p:spPr>
      </p:pic>
    </p:spTree>
    <p:extLst>
      <p:ext uri="{BB962C8B-B14F-4D97-AF65-F5344CB8AC3E}">
        <p14:creationId xmlns:p14="http://schemas.microsoft.com/office/powerpoint/2010/main" val="2019481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639</Words>
  <Application>Microsoft Macintosh PowerPoint</Application>
  <PresentationFormat>Widescreen</PresentationFormat>
  <Paragraphs>48</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Baskerville</vt:lpstr>
      <vt:lpstr>Calibri</vt:lpstr>
      <vt:lpstr>Calibri Light</vt:lpstr>
      <vt:lpstr>Office Theme</vt:lpstr>
      <vt:lpstr>Where to live? A personalized neighborhood identifier for expats</vt:lpstr>
      <vt:lpstr>The problem of moving to a new country</vt:lpstr>
      <vt:lpstr>Evaluation criteria</vt:lpstr>
      <vt:lpstr>Data sources</vt:lpstr>
      <vt:lpstr>Data exploration</vt:lpstr>
      <vt:lpstr>Personal preference groups</vt:lpstr>
      <vt:lpstr>Filtering</vt:lpstr>
      <vt:lpstr>7 proposed locations</vt:lpstr>
      <vt:lpstr>Most common venues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live? A personalized neighborhood identifier for expats</dc:title>
  <dc:creator>Office 365</dc:creator>
  <cp:lastModifiedBy>Office 365</cp:lastModifiedBy>
  <cp:revision>1</cp:revision>
  <dcterms:created xsi:type="dcterms:W3CDTF">2020-04-05T19:24:42Z</dcterms:created>
  <dcterms:modified xsi:type="dcterms:W3CDTF">2020-04-05T19:26:51Z</dcterms:modified>
</cp:coreProperties>
</file>