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9" r:id="rId3"/>
    <p:sldId id="280" r:id="rId4"/>
    <p:sldId id="281" r:id="rId5"/>
    <p:sldId id="282" r:id="rId6"/>
    <p:sldId id="283" r:id="rId7"/>
    <p:sldId id="319" r:id="rId8"/>
    <p:sldId id="284" r:id="rId9"/>
    <p:sldId id="304" r:id="rId10"/>
    <p:sldId id="305" r:id="rId11"/>
    <p:sldId id="285" r:id="rId12"/>
    <p:sldId id="286" r:id="rId13"/>
    <p:sldId id="320" r:id="rId14"/>
    <p:sldId id="300" r:id="rId15"/>
    <p:sldId id="287" r:id="rId16"/>
    <p:sldId id="321" r:id="rId17"/>
    <p:sldId id="288" r:id="rId18"/>
    <p:sldId id="297" r:id="rId19"/>
    <p:sldId id="298" r:id="rId20"/>
    <p:sldId id="289" r:id="rId21"/>
    <p:sldId id="290" r:id="rId22"/>
    <p:sldId id="291" r:id="rId23"/>
    <p:sldId id="292" r:id="rId24"/>
    <p:sldId id="264" r:id="rId25"/>
    <p:sldId id="265" r:id="rId26"/>
    <p:sldId id="266" r:id="rId27"/>
    <p:sldId id="267" r:id="rId28"/>
    <p:sldId id="269" r:id="rId29"/>
    <p:sldId id="276" r:id="rId30"/>
    <p:sldId id="277" r:id="rId31"/>
    <p:sldId id="293" r:id="rId32"/>
    <p:sldId id="316" r:id="rId33"/>
    <p:sldId id="317" r:id="rId34"/>
    <p:sldId id="318" r:id="rId35"/>
    <p:sldId id="308" r:id="rId36"/>
    <p:sldId id="309" r:id="rId37"/>
    <p:sldId id="310" r:id="rId38"/>
    <p:sldId id="322" r:id="rId39"/>
    <p:sldId id="32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1675" autoAdjust="0"/>
  </p:normalViewPr>
  <p:slideViewPr>
    <p:cSldViewPr snapToGrid="0">
      <p:cViewPr varScale="1">
        <p:scale>
          <a:sx n="103" d="100"/>
          <a:sy n="103" d="100"/>
        </p:scale>
        <p:origin x="15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8A8B8-4E8F-4883-AF49-4D5C31886143}"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A1BF0-8D17-456E-8E38-768BC8E4A1EA}" type="slidenum">
              <a:rPr lang="zh-CN" altLang="en-US" smtClean="0"/>
              <a:t>‹#›</a:t>
            </a:fld>
            <a:endParaRPr lang="zh-CN" altLang="en-US"/>
          </a:p>
        </p:txBody>
      </p:sp>
    </p:spTree>
    <p:extLst>
      <p:ext uri="{BB962C8B-B14F-4D97-AF65-F5344CB8AC3E}">
        <p14:creationId xmlns:p14="http://schemas.microsoft.com/office/powerpoint/2010/main" val="289589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林奈对生物的分类：界、门、纲、目、科、属、种</a:t>
            </a:r>
            <a:endParaRPr lang="en-US" altLang="zh-CN" dirty="0"/>
          </a:p>
          <a:p>
            <a:r>
              <a:rPr lang="zh-CN" altLang="en-US" dirty="0"/>
              <a:t>根据特征判定发现新物种的种类归属</a:t>
            </a:r>
            <a:endParaRPr lang="en-US" altLang="zh-CN" dirty="0"/>
          </a:p>
          <a:p>
            <a:r>
              <a:rPr lang="zh-CN" altLang="en-US" dirty="0"/>
              <a:t>植物嫁接、异种动物器官嫁接，生殖隔离</a:t>
            </a:r>
            <a:endParaRPr lang="en-US" altLang="zh-CN" dirty="0"/>
          </a:p>
          <a:p>
            <a:r>
              <a:rPr lang="zh-CN" altLang="en-US" dirty="0"/>
              <a:t>重点引出继承的重要</a:t>
            </a:r>
            <a:r>
              <a:rPr lang="zh-CN" altLang="en-US" dirty="0" smtClean="0"/>
              <a:t>作用</a:t>
            </a:r>
            <a:endParaRPr lang="en-US" altLang="zh-CN" dirty="0" smtClean="0"/>
          </a:p>
          <a:p>
            <a:endParaRPr lang="en-US" altLang="zh-CN" dirty="0" smtClean="0"/>
          </a:p>
          <a:p>
            <a:r>
              <a:rPr lang="zh-CN" altLang="en-US" dirty="0" smtClean="0"/>
              <a:t>我们以继承来讲解，接口实现因为不涉及数据抽象，相对更加简单。</a:t>
            </a:r>
            <a:endParaRPr lang="zh-CN" altLang="en-US" dirty="0"/>
          </a:p>
        </p:txBody>
      </p:sp>
      <p:sp>
        <p:nvSpPr>
          <p:cNvPr id="4" name="灯片编号占位符 3"/>
          <p:cNvSpPr>
            <a:spLocks noGrp="1"/>
          </p:cNvSpPr>
          <p:nvPr>
            <p:ph type="sldNum" sz="quarter" idx="5"/>
          </p:nvPr>
        </p:nvSpPr>
        <p:spPr/>
        <p:txBody>
          <a:bodyPr/>
          <a:lstStyle/>
          <a:p>
            <a:fld id="{621A1BF0-8D17-456E-8E38-768BC8E4A1EA}" type="slidenum">
              <a:rPr lang="zh-CN" altLang="en-US" smtClean="0"/>
              <a:t>3</a:t>
            </a:fld>
            <a:endParaRPr lang="zh-CN" altLang="en-US"/>
          </a:p>
        </p:txBody>
      </p:sp>
    </p:spTree>
    <p:extLst>
      <p:ext uri="{BB962C8B-B14F-4D97-AF65-F5344CB8AC3E}">
        <p14:creationId xmlns:p14="http://schemas.microsoft.com/office/powerpoint/2010/main" val="241411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书上的不变式是针对实现层次的数据来设置的约束，而</a:t>
            </a:r>
            <a:r>
              <a:rPr lang="en-US" altLang="zh-CN" dirty="0" smtClean="0"/>
              <a:t>JML</a:t>
            </a:r>
            <a:r>
              <a:rPr lang="zh-CN" altLang="en-US" dirty="0" smtClean="0"/>
              <a:t>则是针对规格层次的数据来设置的约束。</a:t>
            </a:r>
            <a:endParaRPr lang="en-US" altLang="zh-CN" dirty="0" smtClean="0"/>
          </a:p>
          <a:p>
            <a:r>
              <a:rPr lang="zh-CN" altLang="en-US" dirty="0" smtClean="0"/>
              <a:t>书上的</a:t>
            </a:r>
            <a:r>
              <a:rPr lang="en-US" altLang="zh-CN" dirty="0" smtClean="0"/>
              <a:t>AF</a:t>
            </a:r>
            <a:r>
              <a:rPr lang="zh-CN" altLang="en-US" dirty="0" smtClean="0"/>
              <a:t>是为了在</a:t>
            </a:r>
            <a:r>
              <a:rPr lang="en-US" altLang="zh-CN" dirty="0" smtClean="0"/>
              <a:t>rep</a:t>
            </a:r>
            <a:r>
              <a:rPr lang="zh-CN" altLang="en-US" dirty="0" smtClean="0"/>
              <a:t>和</a:t>
            </a:r>
            <a:r>
              <a:rPr lang="en-US" altLang="zh-CN" dirty="0" smtClean="0"/>
              <a:t>overview</a:t>
            </a:r>
            <a:r>
              <a:rPr lang="zh-CN" altLang="en-US" dirty="0" smtClean="0"/>
              <a:t>之间关联；</a:t>
            </a:r>
            <a:endParaRPr lang="en-US" altLang="zh-CN" dirty="0" smtClean="0"/>
          </a:p>
          <a:p>
            <a:r>
              <a:rPr lang="en-US" altLang="zh-CN" dirty="0" smtClean="0"/>
              <a:t>JML</a:t>
            </a:r>
            <a:r>
              <a:rPr lang="zh-CN" altLang="en-US" dirty="0" smtClean="0"/>
              <a:t>这里的</a:t>
            </a:r>
            <a:r>
              <a:rPr lang="en-US" altLang="zh-CN" dirty="0" smtClean="0"/>
              <a:t>AF</a:t>
            </a:r>
            <a:r>
              <a:rPr lang="zh-CN" altLang="en-US" dirty="0" smtClean="0"/>
              <a:t>是建立</a:t>
            </a:r>
            <a:r>
              <a:rPr lang="en-US" altLang="zh-CN" dirty="0" smtClean="0"/>
              <a:t>rep</a:t>
            </a:r>
            <a:r>
              <a:rPr lang="zh-CN" altLang="en-US" dirty="0" smtClean="0"/>
              <a:t>和</a:t>
            </a:r>
            <a:r>
              <a:rPr lang="en-US" altLang="zh-CN" dirty="0" smtClean="0"/>
              <a:t>JML data</a:t>
            </a:r>
            <a:r>
              <a:rPr lang="zh-CN" altLang="en-US" dirty="0" smtClean="0"/>
              <a:t>之间的关联。</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12</a:t>
            </a:fld>
            <a:endParaRPr lang="zh-CN" altLang="en-US"/>
          </a:p>
        </p:txBody>
      </p:sp>
    </p:spTree>
    <p:extLst>
      <p:ext uri="{BB962C8B-B14F-4D97-AF65-F5344CB8AC3E}">
        <p14:creationId xmlns:p14="http://schemas.microsoft.com/office/powerpoint/2010/main" val="367135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选择作为</a:t>
            </a:r>
            <a:r>
              <a:rPr lang="en-US" altLang="zh-CN" dirty="0"/>
              <a:t>Effects</a:t>
            </a:r>
            <a:r>
              <a:rPr lang="zh-CN" altLang="en-US" dirty="0"/>
              <a:t>，还是作为</a:t>
            </a:r>
            <a:r>
              <a:rPr lang="en-US" altLang="zh-CN" dirty="0"/>
              <a:t>invariant</a:t>
            </a:r>
            <a:r>
              <a:rPr lang="zh-CN" altLang="en-US" dirty="0"/>
              <a:t>？对于</a:t>
            </a:r>
            <a:r>
              <a:rPr lang="en-US" altLang="zh-CN" dirty="0" err="1"/>
              <a:t>MaxIntSet</a:t>
            </a:r>
            <a:r>
              <a:rPr lang="zh-CN" altLang="en-US" dirty="0"/>
              <a:t>用户而言，其抽象对象不关心是否单独存储</a:t>
            </a:r>
            <a:r>
              <a:rPr lang="en-US" altLang="zh-CN" dirty="0"/>
              <a:t>biggest</a:t>
            </a:r>
            <a:r>
              <a:rPr lang="zh-CN" altLang="en-US" dirty="0"/>
              <a:t>，因此</a:t>
            </a:r>
            <a:r>
              <a:rPr lang="en-US" altLang="zh-CN" dirty="0"/>
              <a:t>Effects</a:t>
            </a:r>
            <a:r>
              <a:rPr lang="zh-CN" altLang="en-US" dirty="0"/>
              <a:t>规格中不能使用</a:t>
            </a:r>
            <a:r>
              <a:rPr lang="en-US" altLang="zh-CN" dirty="0"/>
              <a:t>AF</a:t>
            </a:r>
            <a:r>
              <a:rPr lang="zh-CN" altLang="en-US" dirty="0"/>
              <a:t>（</a:t>
            </a:r>
            <a:r>
              <a:rPr lang="en-US" altLang="zh-CN" dirty="0"/>
              <a:t>c</a:t>
            </a:r>
            <a:r>
              <a:rPr lang="zh-CN" altLang="en-US" dirty="0"/>
              <a:t>）中不出现的数据。相应的，不变式做出了明确要求，因此要求每个方法的执行都要保证其成立。这也是规格的一部分。</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15</a:t>
            </a:fld>
            <a:endParaRPr lang="zh-CN" altLang="en-US"/>
          </a:p>
        </p:txBody>
      </p:sp>
    </p:spTree>
    <p:extLst>
      <p:ext uri="{BB962C8B-B14F-4D97-AF65-F5344CB8AC3E}">
        <p14:creationId xmlns:p14="http://schemas.microsoft.com/office/powerpoint/2010/main" val="237737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如何解决？</a:t>
            </a:r>
            <a:r>
              <a:rPr lang="en-US" altLang="zh-CN" dirty="0"/>
              <a:t>---</a:t>
            </a:r>
            <a:r>
              <a:rPr lang="zh-CN" altLang="en-US" dirty="0"/>
              <a:t>为</a:t>
            </a:r>
            <a:r>
              <a:rPr lang="en-US" altLang="zh-CN" dirty="0"/>
              <a:t>Animal</a:t>
            </a:r>
            <a:r>
              <a:rPr lang="zh-CN" altLang="en-US" dirty="0"/>
              <a:t>引入</a:t>
            </a:r>
            <a:r>
              <a:rPr lang="en-US" altLang="zh-CN" dirty="0"/>
              <a:t>move</a:t>
            </a:r>
            <a:r>
              <a:rPr lang="zh-CN" altLang="en-US" dirty="0"/>
              <a:t>方法来概括</a:t>
            </a:r>
            <a:r>
              <a:rPr lang="en-US" altLang="zh-CN" dirty="0"/>
              <a:t>swim</a:t>
            </a:r>
            <a:r>
              <a:rPr lang="zh-CN" altLang="en-US" dirty="0"/>
              <a:t>和</a:t>
            </a:r>
            <a:r>
              <a:rPr lang="en-US" altLang="zh-CN" dirty="0"/>
              <a:t>fly</a:t>
            </a:r>
            <a:r>
              <a:rPr lang="zh-CN" altLang="en-US" dirty="0"/>
              <a:t>方法</a:t>
            </a:r>
            <a:endParaRPr lang="en-US" altLang="zh-CN" dirty="0"/>
          </a:p>
          <a:p>
            <a:r>
              <a:rPr lang="en-US" altLang="zh-CN" dirty="0"/>
              <a:t>public</a:t>
            </a:r>
            <a:r>
              <a:rPr lang="en-US" altLang="zh-CN" baseline="0" dirty="0"/>
              <a:t> abstract move(…);</a:t>
            </a:r>
            <a:r>
              <a:rPr lang="zh-CN" altLang="en-US" baseline="0" dirty="0"/>
              <a:t>每个细化类型都对</a:t>
            </a:r>
            <a:r>
              <a:rPr lang="en-US" altLang="zh-CN" baseline="0" dirty="0"/>
              <a:t>move</a:t>
            </a:r>
            <a:r>
              <a:rPr lang="zh-CN" altLang="en-US" baseline="0" dirty="0"/>
              <a:t>进行实现或重写。</a:t>
            </a:r>
            <a:r>
              <a:rPr lang="en-US" altLang="zh-CN" baseline="0" dirty="0"/>
              <a:t>User code</a:t>
            </a:r>
            <a:r>
              <a:rPr lang="zh-CN" altLang="en-US" baseline="0" dirty="0"/>
              <a:t>只用写上</a:t>
            </a:r>
            <a:r>
              <a:rPr lang="en-US" altLang="zh-CN" baseline="0" dirty="0" err="1"/>
              <a:t>a.move</a:t>
            </a:r>
            <a:r>
              <a:rPr lang="en-US" altLang="zh-CN" baseline="0" dirty="0"/>
              <a:t>(…)</a:t>
            </a:r>
            <a:r>
              <a:rPr lang="zh-CN" altLang="en-US" baseline="0" dirty="0"/>
              <a:t>即可。</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17</a:t>
            </a:fld>
            <a:endParaRPr lang="zh-CN" altLang="en-US"/>
          </a:p>
        </p:txBody>
      </p:sp>
    </p:spTree>
    <p:extLst>
      <p:ext uri="{BB962C8B-B14F-4D97-AF65-F5344CB8AC3E}">
        <p14:creationId xmlns:p14="http://schemas.microsoft.com/office/powerpoint/2010/main" val="2349791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什么是类的正确性</a:t>
            </a:r>
            <a:endParaRPr lang="en-US" altLang="zh-CN" dirty="0"/>
          </a:p>
          <a:p>
            <a:r>
              <a:rPr lang="zh-CN" altLang="en-US" dirty="0"/>
              <a:t>检查的套路</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18</a:t>
            </a:fld>
            <a:endParaRPr lang="zh-CN" altLang="en-US"/>
          </a:p>
        </p:txBody>
      </p:sp>
    </p:spTree>
    <p:extLst>
      <p:ext uri="{BB962C8B-B14F-4D97-AF65-F5344CB8AC3E}">
        <p14:creationId xmlns:p14="http://schemas.microsoft.com/office/powerpoint/2010/main" val="280401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Rep</a:t>
            </a:r>
            <a:r>
              <a:rPr lang="zh-CN" altLang="en-US" dirty="0"/>
              <a:t>检查的完备性，主要检查子类对象的</a:t>
            </a:r>
            <a:r>
              <a:rPr lang="en-US" altLang="zh-CN" dirty="0"/>
              <a:t>rep</a:t>
            </a:r>
            <a:r>
              <a:rPr lang="zh-CN" altLang="en-US" dirty="0"/>
              <a:t>是否</a:t>
            </a:r>
            <a:r>
              <a:rPr lang="en-US" altLang="zh-CN" dirty="0"/>
              <a:t>OK</a:t>
            </a:r>
            <a:r>
              <a:rPr lang="zh-CN" altLang="en-US" dirty="0"/>
              <a:t>（为什么不检查父类的</a:t>
            </a:r>
            <a:r>
              <a:rPr lang="en-US" altLang="zh-CN" dirty="0"/>
              <a:t>rep</a:t>
            </a:r>
            <a:r>
              <a:rPr lang="zh-CN" altLang="en-US" dirty="0"/>
              <a:t>？）</a:t>
            </a:r>
            <a:endParaRPr lang="en-US" altLang="zh-CN" dirty="0"/>
          </a:p>
          <a:p>
            <a:r>
              <a:rPr lang="zh-CN" altLang="en-US" dirty="0"/>
              <a:t>利用</a:t>
            </a:r>
            <a:r>
              <a:rPr lang="en-US" altLang="zh-CN" dirty="0"/>
              <a:t>rep</a:t>
            </a:r>
            <a:r>
              <a:rPr lang="zh-CN" altLang="en-US" dirty="0"/>
              <a:t>进行检查中的几种情况</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19</a:t>
            </a:fld>
            <a:endParaRPr lang="zh-CN" altLang="en-US"/>
          </a:p>
        </p:txBody>
      </p:sp>
    </p:spTree>
    <p:extLst>
      <p:ext uri="{BB962C8B-B14F-4D97-AF65-F5344CB8AC3E}">
        <p14:creationId xmlns:p14="http://schemas.microsoft.com/office/powerpoint/2010/main" val="234529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为什么要把集合元素单独讨论，尤其是集合元素的迭代过程？</a:t>
            </a:r>
            <a:endParaRPr lang="en-US" altLang="zh-CN" dirty="0"/>
          </a:p>
          <a:p>
            <a:r>
              <a:rPr lang="zh-CN" altLang="en-US" dirty="0"/>
              <a:t>一种做法是在</a:t>
            </a:r>
            <a:r>
              <a:rPr lang="en-US" altLang="zh-CN" dirty="0" err="1"/>
              <a:t>MaxIntSet</a:t>
            </a:r>
            <a:r>
              <a:rPr lang="zh-CN" altLang="en-US" dirty="0"/>
              <a:t>中来提供相应的方法</a:t>
            </a:r>
            <a:r>
              <a:rPr lang="en-US" altLang="zh-CN" dirty="0"/>
              <a:t>==》</a:t>
            </a:r>
            <a:r>
              <a:rPr lang="zh-CN" altLang="en-US" dirty="0"/>
              <a:t>势必让类越来越臃肿，破坏规格的逻辑完整性</a:t>
            </a:r>
            <a:endParaRPr lang="en-US" altLang="zh-CN" dirty="0"/>
          </a:p>
          <a:p>
            <a:r>
              <a:rPr lang="zh-CN" altLang="en-US" dirty="0"/>
              <a:t>一种做法是在</a:t>
            </a:r>
            <a:r>
              <a:rPr lang="en-US" altLang="zh-CN" dirty="0"/>
              <a:t>User</a:t>
            </a:r>
            <a:r>
              <a:rPr lang="en-US" altLang="zh-CN" baseline="0" dirty="0"/>
              <a:t> Code</a:t>
            </a:r>
            <a:r>
              <a:rPr lang="zh-CN" altLang="en-US" baseline="0" dirty="0"/>
              <a:t>中实现相应的操作</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20</a:t>
            </a:fld>
            <a:endParaRPr lang="zh-CN" altLang="en-US"/>
          </a:p>
        </p:txBody>
      </p:sp>
    </p:spTree>
    <p:extLst>
      <p:ext uri="{BB962C8B-B14F-4D97-AF65-F5344CB8AC3E}">
        <p14:creationId xmlns:p14="http://schemas.microsoft.com/office/powerpoint/2010/main" val="199752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集合元素在迭代访问中的问题</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21</a:t>
            </a:fld>
            <a:endParaRPr lang="zh-CN" altLang="en-US"/>
          </a:p>
        </p:txBody>
      </p:sp>
    </p:spTree>
    <p:extLst>
      <p:ext uri="{BB962C8B-B14F-4D97-AF65-F5344CB8AC3E}">
        <p14:creationId xmlns:p14="http://schemas.microsoft.com/office/powerpoint/2010/main" val="193194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http://blog.dreasgrech.com/2010/03/javas-iterators-and-iterables.html</a:t>
            </a:r>
          </a:p>
          <a:p>
            <a:r>
              <a:rPr lang="zh-CN" altLang="en-US" dirty="0"/>
              <a:t>迭代的抽象</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22</a:t>
            </a:fld>
            <a:endParaRPr lang="zh-CN" altLang="en-US"/>
          </a:p>
        </p:txBody>
      </p:sp>
    </p:spTree>
    <p:extLst>
      <p:ext uri="{BB962C8B-B14F-4D97-AF65-F5344CB8AC3E}">
        <p14:creationId xmlns:p14="http://schemas.microsoft.com/office/powerpoint/2010/main" val="237452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为什么没有</a:t>
            </a:r>
            <a:r>
              <a:rPr lang="en-US" altLang="zh-CN" dirty="0"/>
              <a:t>add</a:t>
            </a:r>
            <a:r>
              <a:rPr lang="zh-CN" altLang="en-US" dirty="0"/>
              <a:t>？</a:t>
            </a:r>
            <a:r>
              <a:rPr lang="en-US" altLang="zh-CN" dirty="0"/>
              <a:t>Empty</a:t>
            </a:r>
            <a:r>
              <a:rPr lang="zh-CN" altLang="en-US" dirty="0"/>
              <a:t>？</a:t>
            </a:r>
            <a:r>
              <a:rPr lang="en-US" altLang="zh-CN" dirty="0"/>
              <a:t>Index</a:t>
            </a:r>
            <a:r>
              <a:rPr lang="zh-CN" altLang="en-US" dirty="0"/>
              <a:t>？</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23</a:t>
            </a:fld>
            <a:endParaRPr lang="zh-CN" altLang="en-US"/>
          </a:p>
        </p:txBody>
      </p:sp>
    </p:spTree>
    <p:extLst>
      <p:ext uri="{BB962C8B-B14F-4D97-AF65-F5344CB8AC3E}">
        <p14:creationId xmlns:p14="http://schemas.microsoft.com/office/powerpoint/2010/main" val="365958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利用迭代器处理动态需求中的对象生成问题</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24</a:t>
            </a:fld>
            <a:endParaRPr lang="zh-CN" altLang="en-US"/>
          </a:p>
        </p:txBody>
      </p:sp>
    </p:spTree>
    <p:extLst>
      <p:ext uri="{BB962C8B-B14F-4D97-AF65-F5344CB8AC3E}">
        <p14:creationId xmlns:p14="http://schemas.microsoft.com/office/powerpoint/2010/main" val="10718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继承的本质</a:t>
            </a:r>
            <a:endParaRPr lang="en-US" altLang="zh-CN" dirty="0"/>
          </a:p>
          <a:p>
            <a:r>
              <a:rPr lang="zh-CN" altLang="en-US" dirty="0"/>
              <a:t>往下是内涵增加，往上是求同</a:t>
            </a:r>
            <a:endParaRPr lang="en-US" altLang="zh-CN" dirty="0"/>
          </a:p>
          <a:p>
            <a:r>
              <a:rPr lang="zh-CN" altLang="en-US" dirty="0"/>
              <a:t>不是有相同和扩展就是真正意义上的继承，人类的遗产和直系亲属的遗产</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4</a:t>
            </a:fld>
            <a:endParaRPr lang="zh-CN" altLang="en-US"/>
          </a:p>
        </p:txBody>
      </p:sp>
    </p:spTree>
    <p:extLst>
      <p:ext uri="{BB962C8B-B14F-4D97-AF65-F5344CB8AC3E}">
        <p14:creationId xmlns:p14="http://schemas.microsoft.com/office/powerpoint/2010/main" val="1469616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迭代器的规格</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25</a:t>
            </a:fld>
            <a:endParaRPr lang="zh-CN" altLang="en-US"/>
          </a:p>
        </p:txBody>
      </p:sp>
    </p:spTree>
    <p:extLst>
      <p:ext uri="{BB962C8B-B14F-4D97-AF65-F5344CB8AC3E}">
        <p14:creationId xmlns:p14="http://schemas.microsoft.com/office/powerpoint/2010/main" val="3229451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迭代器的运行实例</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26</a:t>
            </a:fld>
            <a:endParaRPr lang="zh-CN" altLang="en-US"/>
          </a:p>
        </p:txBody>
      </p:sp>
    </p:spTree>
    <p:extLst>
      <p:ext uri="{BB962C8B-B14F-4D97-AF65-F5344CB8AC3E}">
        <p14:creationId xmlns:p14="http://schemas.microsoft.com/office/powerpoint/2010/main" val="157637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抽象函数要形式化吗？</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27</a:t>
            </a:fld>
            <a:endParaRPr lang="zh-CN" altLang="en-US"/>
          </a:p>
        </p:txBody>
      </p:sp>
    </p:spTree>
    <p:extLst>
      <p:ext uri="{BB962C8B-B14F-4D97-AF65-F5344CB8AC3E}">
        <p14:creationId xmlns:p14="http://schemas.microsoft.com/office/powerpoint/2010/main" val="99532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private</a:t>
            </a:r>
            <a:r>
              <a:rPr lang="en-US" altLang="zh-CN" baseline="0" dirty="0"/>
              <a:t> </a:t>
            </a:r>
            <a:r>
              <a:rPr lang="zh-CN" altLang="en-US" baseline="0" dirty="0"/>
              <a:t>确保外部无法看到该类，不能实例化该类对象，其内部数据得到了保护</a:t>
            </a:r>
            <a:endParaRPr lang="en-US" altLang="zh-CN" baseline="0" dirty="0"/>
          </a:p>
          <a:p>
            <a:r>
              <a:rPr lang="en-US" altLang="zh-CN" baseline="0" dirty="0"/>
              <a:t>static</a:t>
            </a:r>
            <a:r>
              <a:rPr lang="zh-CN" altLang="en-US" baseline="0" dirty="0"/>
              <a:t>确保该类无法访问</a:t>
            </a:r>
            <a:r>
              <a:rPr lang="en-US" altLang="zh-CN" baseline="0" dirty="0"/>
              <a:t>Poly</a:t>
            </a:r>
            <a:r>
              <a:rPr lang="zh-CN" altLang="en-US" baseline="0" dirty="0"/>
              <a:t>类的任何数据，</a:t>
            </a:r>
            <a:r>
              <a:rPr lang="en-US" altLang="zh-CN" baseline="0" dirty="0"/>
              <a:t>Poly</a:t>
            </a:r>
            <a:r>
              <a:rPr lang="zh-CN" altLang="en-US" baseline="0" dirty="0"/>
              <a:t>的数据得到了保护</a:t>
            </a:r>
            <a:endParaRPr lang="en-US" altLang="zh-CN" baseline="0" dirty="0"/>
          </a:p>
          <a:p>
            <a:r>
              <a:rPr lang="en-US" altLang="zh-CN" baseline="0" dirty="0"/>
              <a:t>inner class: </a:t>
            </a:r>
            <a:r>
              <a:rPr lang="zh-CN" altLang="en-US" baseline="0" dirty="0"/>
              <a:t>确保只有</a:t>
            </a:r>
            <a:r>
              <a:rPr lang="en-US" altLang="zh-CN" baseline="0" dirty="0"/>
              <a:t>Poly</a:t>
            </a:r>
            <a:r>
              <a:rPr lang="zh-CN" altLang="en-US" baseline="0" dirty="0"/>
              <a:t>类可以访问看到该类和实例化相应的对象（在迭代器方法中）</a:t>
            </a:r>
            <a:endParaRPr lang="en-US" altLang="zh-CN" baseline="0" dirty="0"/>
          </a:p>
          <a:p>
            <a:endParaRPr lang="en-US" altLang="zh-CN" baseline="0" dirty="0"/>
          </a:p>
          <a:p>
            <a:r>
              <a:rPr lang="zh-CN" altLang="en-US" baseline="0" dirty="0"/>
              <a:t>该迭代器让用户访问系数不为零的那些项的幂。</a:t>
            </a:r>
            <a:r>
              <a:rPr lang="en-US" altLang="zh-CN" baseline="0" dirty="0"/>
              <a:t>==》</a:t>
            </a:r>
            <a:r>
              <a:rPr lang="zh-CN" altLang="en-US" baseline="0" dirty="0"/>
              <a:t>如果改为访问系数</a:t>
            </a:r>
            <a:r>
              <a:rPr lang="en-US" altLang="zh-CN" baseline="0" dirty="0"/>
              <a:t>/</a:t>
            </a:r>
            <a:r>
              <a:rPr lang="zh-CN" altLang="en-US" baseline="0" dirty="0"/>
              <a:t>完整的项怎么办？</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28</a:t>
            </a:fld>
            <a:endParaRPr lang="zh-CN" altLang="en-US"/>
          </a:p>
        </p:txBody>
      </p:sp>
    </p:spTree>
    <p:extLst>
      <p:ext uri="{BB962C8B-B14F-4D97-AF65-F5344CB8AC3E}">
        <p14:creationId xmlns:p14="http://schemas.microsoft.com/office/powerpoint/2010/main" val="310634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设置两个</a:t>
            </a:r>
            <a:r>
              <a:rPr lang="en-US" altLang="zh-CN" dirty="0" smtClean="0"/>
              <a:t>index</a:t>
            </a:r>
            <a:r>
              <a:rPr lang="zh-CN" altLang="en-US" dirty="0" smtClean="0"/>
              <a:t>是有错的设计，无法达到目标：双向多次迭代。</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29</a:t>
            </a:fld>
            <a:endParaRPr lang="zh-CN" altLang="en-US"/>
          </a:p>
        </p:txBody>
      </p:sp>
    </p:spTree>
    <p:extLst>
      <p:ext uri="{BB962C8B-B14F-4D97-AF65-F5344CB8AC3E}">
        <p14:creationId xmlns:p14="http://schemas.microsoft.com/office/powerpoint/2010/main" val="713309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a:t>
            </a:r>
            <a:r>
              <a:rPr lang="zh-CN" altLang="en-US" dirty="0"/>
              <a:t>的状态同时也在发生变化，导致其中元素</a:t>
            </a:r>
            <a:r>
              <a:rPr lang="en-US" altLang="zh-CN" dirty="0"/>
              <a:t>3</a:t>
            </a:r>
            <a:r>
              <a:rPr lang="zh-CN" altLang="en-US" dirty="0"/>
              <a:t>被删除。之后，</a:t>
            </a:r>
            <a:r>
              <a:rPr lang="en-US" altLang="zh-CN" dirty="0" err="1"/>
              <a:t>itr</a:t>
            </a:r>
            <a:r>
              <a:rPr lang="zh-CN" altLang="en-US" dirty="0"/>
              <a:t>和</a:t>
            </a:r>
            <a:r>
              <a:rPr lang="en-US" altLang="zh-CN" dirty="0"/>
              <a:t>set</a:t>
            </a:r>
            <a:r>
              <a:rPr lang="zh-CN" altLang="en-US" dirty="0"/>
              <a:t>不一致。</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30</a:t>
            </a:fld>
            <a:endParaRPr lang="zh-CN" altLang="en-US"/>
          </a:p>
        </p:txBody>
      </p:sp>
    </p:spTree>
    <p:extLst>
      <p:ext uri="{BB962C8B-B14F-4D97-AF65-F5344CB8AC3E}">
        <p14:creationId xmlns:p14="http://schemas.microsoft.com/office/powerpoint/2010/main" val="174964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转到测试和验证环节</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32</a:t>
            </a:fld>
            <a:endParaRPr lang="zh-CN" altLang="en-US"/>
          </a:p>
        </p:txBody>
      </p:sp>
    </p:spTree>
    <p:extLst>
      <p:ext uri="{BB962C8B-B14F-4D97-AF65-F5344CB8AC3E}">
        <p14:creationId xmlns:p14="http://schemas.microsoft.com/office/powerpoint/2010/main" val="1769178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如果对应多项式规格的测试代码样例是完整的，稀疏和非稀疏的测试验证还要调整吗？</a:t>
            </a:r>
            <a:endParaRPr lang="en-US" altLang="zh-CN" dirty="0"/>
          </a:p>
          <a:p>
            <a:r>
              <a:rPr lang="zh-CN" altLang="en-US" dirty="0"/>
              <a:t>有了不变式的测试覆盖就保证完备性了吗？</a:t>
            </a:r>
            <a:endParaRPr lang="en-US" altLang="zh-CN" dirty="0"/>
          </a:p>
          <a:p>
            <a:r>
              <a:rPr lang="zh-CN" altLang="en-US" dirty="0"/>
              <a:t>设计者可以将验证直接表达出来</a:t>
            </a:r>
          </a:p>
        </p:txBody>
      </p:sp>
      <p:sp>
        <p:nvSpPr>
          <p:cNvPr id="4" name="灯片编号占位符 3"/>
          <p:cNvSpPr>
            <a:spLocks noGrp="1"/>
          </p:cNvSpPr>
          <p:nvPr>
            <p:ph type="sldNum" sz="quarter" idx="5"/>
          </p:nvPr>
        </p:nvSpPr>
        <p:spPr/>
        <p:txBody>
          <a:bodyPr/>
          <a:lstStyle/>
          <a:p>
            <a:fld id="{621A1BF0-8D17-456E-8E38-768BC8E4A1EA}" type="slidenum">
              <a:rPr lang="zh-CN" altLang="en-US" smtClean="0"/>
              <a:t>33</a:t>
            </a:fld>
            <a:endParaRPr lang="zh-CN" altLang="en-US"/>
          </a:p>
        </p:txBody>
      </p:sp>
    </p:spTree>
    <p:extLst>
      <p:ext uri="{BB962C8B-B14F-4D97-AF65-F5344CB8AC3E}">
        <p14:creationId xmlns:p14="http://schemas.microsoft.com/office/powerpoint/2010/main" val="256756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Junit</a:t>
            </a:r>
            <a:r>
              <a:rPr lang="zh-CN" altLang="en-US" dirty="0"/>
              <a:t>工作流程：</a:t>
            </a:r>
            <a:endParaRPr lang="en-US" altLang="zh-CN" dirty="0"/>
          </a:p>
          <a:p>
            <a:r>
              <a:rPr lang="zh-CN" altLang="en-US" dirty="0"/>
              <a:t>一个</a:t>
            </a:r>
            <a:r>
              <a:rPr lang="en-US" altLang="zh-CN" dirty="0" err="1"/>
              <a:t>TestRunner</a:t>
            </a:r>
            <a:r>
              <a:rPr lang="zh-CN" altLang="en-US" dirty="0"/>
              <a:t>运行一个</a:t>
            </a:r>
            <a:r>
              <a:rPr lang="en-US" altLang="zh-CN" dirty="0" err="1"/>
              <a:t>TestSuite</a:t>
            </a:r>
            <a:r>
              <a:rPr lang="zh-CN" altLang="en-US" dirty="0"/>
              <a:t>，</a:t>
            </a:r>
            <a:endParaRPr lang="en-US" altLang="zh-CN" dirty="0"/>
          </a:p>
          <a:p>
            <a:r>
              <a:rPr lang="zh-CN" altLang="en-US" dirty="0"/>
              <a:t>该</a:t>
            </a:r>
            <a:r>
              <a:rPr lang="en-US" altLang="zh-CN" dirty="0" err="1"/>
              <a:t>TestSuite</a:t>
            </a:r>
            <a:r>
              <a:rPr lang="zh-CN" altLang="en-US" dirty="0"/>
              <a:t>可以由一个或多个</a:t>
            </a:r>
            <a:r>
              <a:rPr lang="en-US" altLang="zh-CN" dirty="0" err="1"/>
              <a:t>TestCases</a:t>
            </a:r>
            <a:r>
              <a:rPr lang="zh-CN" altLang="en-US" dirty="0"/>
              <a:t>（或者其它的</a:t>
            </a:r>
            <a:r>
              <a:rPr lang="en-US" altLang="zh-CN" dirty="0" err="1"/>
              <a:t>TestSuites</a:t>
            </a:r>
            <a:r>
              <a:rPr lang="zh-CN" altLang="en-US" dirty="0"/>
              <a:t>）组成</a:t>
            </a:r>
            <a:endParaRPr lang="en-US" altLang="zh-CN" dirty="0"/>
          </a:p>
          <a:p>
            <a:r>
              <a:rPr lang="zh-CN" altLang="en-US" dirty="0"/>
              <a:t>运行的测试结果由</a:t>
            </a:r>
            <a:r>
              <a:rPr lang="en-US" altLang="zh-CN" dirty="0" err="1"/>
              <a:t>TestResult</a:t>
            </a:r>
            <a:r>
              <a:rPr lang="zh-CN" altLang="en-US" dirty="0"/>
              <a:t>收集，由</a:t>
            </a:r>
            <a:r>
              <a:rPr lang="en-US" altLang="zh-CN" dirty="0" err="1"/>
              <a:t>TestRunner</a:t>
            </a:r>
            <a:r>
              <a:rPr lang="zh-CN" altLang="en-US" dirty="0"/>
              <a:t>报告结果</a:t>
            </a:r>
            <a:endParaRPr lang="en-US" altLang="zh-CN" dirty="0"/>
          </a:p>
          <a:p>
            <a:r>
              <a:rPr lang="zh-CN" altLang="en-US" dirty="0"/>
              <a:t>一般情况下，只和</a:t>
            </a:r>
            <a:r>
              <a:rPr lang="en-US" altLang="zh-CN" dirty="0" err="1"/>
              <a:t>TestCase</a:t>
            </a:r>
            <a:r>
              <a:rPr lang="zh-CN" altLang="en-US" dirty="0"/>
              <a:t>打交道</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21A1BF0-8D17-456E-8E38-768BC8E4A1EA}" type="slidenum">
              <a:rPr lang="zh-CN" altLang="en-US" smtClean="0"/>
              <a:t>34</a:t>
            </a:fld>
            <a:endParaRPr lang="zh-CN" altLang="en-US"/>
          </a:p>
        </p:txBody>
      </p:sp>
    </p:spTree>
    <p:extLst>
      <p:ext uri="{BB962C8B-B14F-4D97-AF65-F5344CB8AC3E}">
        <p14:creationId xmlns:p14="http://schemas.microsoft.com/office/powerpoint/2010/main" val="794779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执行步骤：</a:t>
            </a:r>
            <a:endParaRPr lang="en-US" altLang="zh-CN" dirty="0"/>
          </a:p>
          <a:p>
            <a:r>
              <a:rPr lang="en-US" altLang="zh-CN" dirty="0"/>
              <a:t>1.</a:t>
            </a:r>
            <a:r>
              <a:rPr lang="zh-CN" altLang="en-US" dirty="0"/>
              <a:t>重载</a:t>
            </a:r>
            <a:r>
              <a:rPr lang="en-US" altLang="zh-CN" dirty="0" err="1"/>
              <a:t>setUp</a:t>
            </a:r>
            <a:r>
              <a:rPr lang="en-US" altLang="zh-CN" dirty="0"/>
              <a:t>()</a:t>
            </a:r>
            <a:r>
              <a:rPr lang="zh-CN" altLang="en-US" dirty="0"/>
              <a:t>，封装测试环境初始化及测试数据准备</a:t>
            </a:r>
            <a:endParaRPr lang="en-US" altLang="zh-CN" dirty="0"/>
          </a:p>
          <a:p>
            <a:r>
              <a:rPr lang="en-US" altLang="zh-CN" dirty="0"/>
              <a:t>2.</a:t>
            </a:r>
            <a:r>
              <a:rPr lang="zh-CN" altLang="en-US" dirty="0"/>
              <a:t>设计测试方法，以</a:t>
            </a:r>
            <a:r>
              <a:rPr lang="en-US" altLang="zh-CN" dirty="0" err="1"/>
              <a:t>testXxx</a:t>
            </a:r>
            <a:r>
              <a:rPr lang="zh-CN" altLang="en-US" dirty="0"/>
              <a:t>命名</a:t>
            </a:r>
            <a:endParaRPr lang="en-US" altLang="zh-CN" dirty="0"/>
          </a:p>
          <a:p>
            <a:r>
              <a:rPr lang="en-US" altLang="zh-CN" dirty="0"/>
              <a:t>3.</a:t>
            </a:r>
            <a:r>
              <a:rPr lang="zh-CN" altLang="en-US" dirty="0"/>
              <a:t>在测试方法中使用断言方法</a:t>
            </a:r>
            <a:endParaRPr lang="en-US" altLang="zh-CN" dirty="0"/>
          </a:p>
          <a:p>
            <a:r>
              <a:rPr lang="en-US" altLang="zh-CN" dirty="0"/>
              <a:t>4.</a:t>
            </a:r>
            <a:r>
              <a:rPr lang="zh-CN" altLang="en-US" dirty="0"/>
              <a:t>设计</a:t>
            </a:r>
            <a:r>
              <a:rPr lang="en-US" altLang="zh-CN" dirty="0" err="1"/>
              <a:t>testSuites</a:t>
            </a:r>
            <a:r>
              <a:rPr lang="zh-CN" altLang="en-US" dirty="0"/>
              <a:t>，或者使用缺省</a:t>
            </a:r>
            <a:r>
              <a:rPr lang="en-US" altLang="zh-CN" dirty="0" err="1"/>
              <a:t>testSuit</a:t>
            </a:r>
            <a:r>
              <a:rPr lang="zh-CN" altLang="en-US" dirty="0"/>
              <a:t>，调用</a:t>
            </a:r>
            <a:r>
              <a:rPr lang="en-US" altLang="zh-CN" dirty="0" err="1"/>
              <a:t>TestRunner</a:t>
            </a:r>
            <a:r>
              <a:rPr lang="zh-CN" altLang="en-US" dirty="0"/>
              <a:t>执行测试脚本，生成测试结果</a:t>
            </a:r>
            <a:endParaRPr lang="en-US" altLang="zh-CN" dirty="0"/>
          </a:p>
          <a:p>
            <a:r>
              <a:rPr lang="en-US" altLang="zh-CN" dirty="0"/>
              <a:t>5.</a:t>
            </a:r>
            <a:r>
              <a:rPr lang="zh-CN" altLang="en-US" dirty="0"/>
              <a:t>重载</a:t>
            </a:r>
            <a:r>
              <a:rPr lang="en-US" altLang="zh-CN" dirty="0" err="1"/>
              <a:t>tearDown</a:t>
            </a:r>
            <a:r>
              <a:rPr lang="zh-CN" altLang="en-US" dirty="0"/>
              <a:t>（）析构测试环境，执行收尾工作。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21A1BF0-8D17-456E-8E38-768BC8E4A1EA}" type="slidenum">
              <a:rPr lang="zh-CN" altLang="en-US" smtClean="0"/>
              <a:t>35</a:t>
            </a:fld>
            <a:endParaRPr lang="zh-CN" altLang="en-US"/>
          </a:p>
        </p:txBody>
      </p:sp>
    </p:spTree>
    <p:extLst>
      <p:ext uri="{BB962C8B-B14F-4D97-AF65-F5344CB8AC3E}">
        <p14:creationId xmlns:p14="http://schemas.microsoft.com/office/powerpoint/2010/main" val="1746026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这里的关键是强调</a:t>
            </a:r>
            <a:r>
              <a:rPr lang="en-US" altLang="zh-CN" dirty="0" smtClean="0"/>
              <a:t>f(x)</a:t>
            </a:r>
            <a:r>
              <a:rPr lang="zh-CN" altLang="en-US" dirty="0" smtClean="0"/>
              <a:t>是归一的表示，可以把左边的各种形态都概括，同时也可以带入到左边的四种组合模式中</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5</a:t>
            </a:fld>
            <a:endParaRPr lang="zh-CN" altLang="en-US"/>
          </a:p>
        </p:txBody>
      </p:sp>
    </p:spTree>
    <p:extLst>
      <p:ext uri="{BB962C8B-B14F-4D97-AF65-F5344CB8AC3E}">
        <p14:creationId xmlns:p14="http://schemas.microsoft.com/office/powerpoint/2010/main" val="183572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指</a:t>
            </a:r>
            <a:r>
              <a:rPr lang="en-US" altLang="zh-CN" dirty="0" err="1"/>
              <a:t>NotFoundException</a:t>
            </a:r>
            <a:endParaRPr lang="zh-CN" altLang="en-US"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6</a:t>
            </a:fld>
            <a:endParaRPr lang="zh-CN" altLang="en-US"/>
          </a:p>
        </p:txBody>
      </p:sp>
    </p:spTree>
    <p:extLst>
      <p:ext uri="{BB962C8B-B14F-4D97-AF65-F5344CB8AC3E}">
        <p14:creationId xmlns:p14="http://schemas.microsoft.com/office/powerpoint/2010/main" val="209225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B1</a:t>
            </a:r>
            <a:r>
              <a:rPr lang="zh-CN" altLang="en-US" dirty="0" smtClean="0"/>
              <a:t>肯定错，</a:t>
            </a:r>
            <a:r>
              <a:rPr lang="en-US" altLang="zh-CN" dirty="0" smtClean="0"/>
              <a:t>B2</a:t>
            </a:r>
            <a:r>
              <a:rPr lang="zh-CN" altLang="en-US" dirty="0" smtClean="0"/>
              <a:t>正确；</a:t>
            </a:r>
            <a:r>
              <a:rPr lang="en-US" altLang="zh-CN" dirty="0" smtClean="0"/>
              <a:t>B3</a:t>
            </a:r>
            <a:r>
              <a:rPr lang="zh-CN" altLang="en-US" dirty="0" smtClean="0"/>
              <a:t>视情况，如果</a:t>
            </a:r>
            <a:r>
              <a:rPr lang="en-US" altLang="zh-CN" dirty="0" err="1" smtClean="0"/>
              <a:t>OtherException</a:t>
            </a:r>
            <a:r>
              <a:rPr lang="zh-CN" altLang="en-US" dirty="0" smtClean="0"/>
              <a:t>是</a:t>
            </a:r>
            <a:r>
              <a:rPr lang="en-US" altLang="zh-CN" dirty="0" smtClean="0"/>
              <a:t>NFE</a:t>
            </a:r>
            <a:r>
              <a:rPr lang="zh-CN" altLang="en-US" dirty="0" smtClean="0"/>
              <a:t>的子类型就没问题。</a:t>
            </a:r>
            <a:endParaRPr lang="en-US" altLang="zh-CN" dirty="0" smtClean="0"/>
          </a:p>
        </p:txBody>
      </p:sp>
      <p:sp>
        <p:nvSpPr>
          <p:cNvPr id="4" name="灯片编号占位符 3"/>
          <p:cNvSpPr>
            <a:spLocks noGrp="1"/>
          </p:cNvSpPr>
          <p:nvPr>
            <p:ph type="sldNum" sz="quarter" idx="10"/>
          </p:nvPr>
        </p:nvSpPr>
        <p:spPr/>
        <p:txBody>
          <a:bodyPr/>
          <a:lstStyle/>
          <a:p>
            <a:fld id="{621A1BF0-8D17-456E-8E38-768BC8E4A1EA}" type="slidenum">
              <a:rPr lang="zh-CN" altLang="en-US" smtClean="0"/>
              <a:t>7</a:t>
            </a:fld>
            <a:endParaRPr lang="zh-CN" altLang="en-US"/>
          </a:p>
        </p:txBody>
      </p:sp>
    </p:spTree>
    <p:extLst>
      <p:ext uri="{BB962C8B-B14F-4D97-AF65-F5344CB8AC3E}">
        <p14:creationId xmlns:p14="http://schemas.microsoft.com/office/powerpoint/2010/main" val="129648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父类方法的规格保持不变，但是实现可以优化。</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8</a:t>
            </a:fld>
            <a:endParaRPr lang="zh-CN" altLang="en-US"/>
          </a:p>
        </p:txBody>
      </p:sp>
    </p:spTree>
    <p:extLst>
      <p:ext uri="{BB962C8B-B14F-4D97-AF65-F5344CB8AC3E}">
        <p14:creationId xmlns:p14="http://schemas.microsoft.com/office/powerpoint/2010/main" val="51910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4AE3CB-5354-4117-9265-FE4D456DF728}" type="slidenum">
              <a:rPr lang="zh-CN" altLang="en-US" smtClean="0"/>
              <a:t>9</a:t>
            </a:fld>
            <a:endParaRPr lang="zh-CN" altLang="en-US"/>
          </a:p>
        </p:txBody>
      </p:sp>
    </p:spTree>
    <p:extLst>
      <p:ext uri="{BB962C8B-B14F-4D97-AF65-F5344CB8AC3E}">
        <p14:creationId xmlns:p14="http://schemas.microsoft.com/office/powerpoint/2010/main" val="89926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DensePoly</a:t>
            </a:r>
            <a:r>
              <a:rPr lang="zh-CN" altLang="en-US" dirty="0" smtClean="0"/>
              <a:t>这块需要板书讲解，注意</a:t>
            </a:r>
            <a:r>
              <a:rPr lang="en-US" altLang="zh-CN" dirty="0" err="1" smtClean="0"/>
              <a:t>cof</a:t>
            </a:r>
            <a:r>
              <a:rPr lang="en-US" altLang="zh-CN" dirty="0" smtClean="0"/>
              <a:t>[</a:t>
            </a:r>
            <a:r>
              <a:rPr lang="en-US" altLang="zh-CN" dirty="0" err="1" smtClean="0"/>
              <a:t>i</a:t>
            </a:r>
            <a:r>
              <a:rPr lang="en-US" altLang="zh-CN" dirty="0" smtClean="0"/>
              <a:t>]!=0</a:t>
            </a:r>
            <a:r>
              <a:rPr lang="zh-CN" altLang="en-US" dirty="0" smtClean="0"/>
              <a:t>这个约束</a:t>
            </a:r>
          </a:p>
          <a:p>
            <a:r>
              <a:rPr lang="en-US" altLang="zh-CN" dirty="0" err="1" smtClean="0"/>
              <a:t>SparsePoly</a:t>
            </a:r>
            <a:r>
              <a:rPr lang="zh-CN" altLang="en-US" dirty="0" smtClean="0"/>
              <a:t>这块也需要加入</a:t>
            </a:r>
            <a:r>
              <a:rPr lang="en-US" altLang="zh-CN" i="1" u="sng" dirty="0" err="1" smtClean="0"/>
              <a:t>c.terms</a:t>
            </a:r>
            <a:r>
              <a:rPr lang="en-US" altLang="zh-CN" i="1" u="sng" dirty="0" smtClean="0"/>
              <a:t>[</a:t>
            </a:r>
            <a:r>
              <a:rPr lang="en-US" altLang="zh-CN" i="1" u="sng" dirty="0" err="1" smtClean="0"/>
              <a:t>i</a:t>
            </a:r>
            <a:r>
              <a:rPr lang="en-US" altLang="zh-CN" i="1" u="sng" dirty="0" smtClean="0"/>
              <a:t>].</a:t>
            </a:r>
            <a:r>
              <a:rPr lang="en-US" altLang="zh-CN" i="1" u="sng" dirty="0" err="1" smtClean="0"/>
              <a:t>cof</a:t>
            </a:r>
            <a:r>
              <a:rPr lang="en-US" altLang="zh-CN" i="1" u="sng" dirty="0" smtClean="0"/>
              <a:t>!=0 </a:t>
            </a:r>
            <a:r>
              <a:rPr lang="zh-CN" altLang="en-US" i="0" u="none" dirty="0" smtClean="0"/>
              <a:t>这个约束条件</a:t>
            </a:r>
            <a:endParaRPr lang="zh-CN" altLang="en-US" i="0" u="none" dirty="0"/>
          </a:p>
        </p:txBody>
      </p:sp>
      <p:sp>
        <p:nvSpPr>
          <p:cNvPr id="4" name="灯片编号占位符 3"/>
          <p:cNvSpPr>
            <a:spLocks noGrp="1"/>
          </p:cNvSpPr>
          <p:nvPr>
            <p:ph type="sldNum" sz="quarter" idx="10"/>
          </p:nvPr>
        </p:nvSpPr>
        <p:spPr/>
        <p:txBody>
          <a:bodyPr/>
          <a:lstStyle/>
          <a:p>
            <a:fld id="{621A1BF0-8D17-456E-8E38-768BC8E4A1EA}" type="slidenum">
              <a:rPr lang="zh-CN" altLang="en-US" smtClean="0"/>
              <a:t>10</a:t>
            </a:fld>
            <a:endParaRPr lang="zh-CN" altLang="en-US"/>
          </a:p>
        </p:txBody>
      </p:sp>
    </p:spTree>
    <p:extLst>
      <p:ext uri="{BB962C8B-B14F-4D97-AF65-F5344CB8AC3E}">
        <p14:creationId xmlns:p14="http://schemas.microsoft.com/office/powerpoint/2010/main" val="1373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从抽象对象表示角度来说，</a:t>
            </a:r>
            <a:r>
              <a:rPr lang="en-US" altLang="zh-CN" dirty="0" err="1"/>
              <a:t>MaxIntSet</a:t>
            </a:r>
            <a:r>
              <a:rPr lang="zh-CN" altLang="en-US" dirty="0"/>
              <a:t>仍然维护着一个整数集合，</a:t>
            </a:r>
            <a:r>
              <a:rPr lang="en-US" altLang="zh-CN" dirty="0"/>
              <a:t>biggest</a:t>
            </a:r>
            <a:r>
              <a:rPr lang="zh-CN" altLang="en-US" dirty="0"/>
              <a:t>是其中的最大值，但是无论如何</a:t>
            </a:r>
            <a:r>
              <a:rPr lang="en-US" altLang="zh-CN" dirty="0" err="1"/>
              <a:t>els</a:t>
            </a:r>
            <a:r>
              <a:rPr lang="zh-CN" altLang="en-US" dirty="0"/>
              <a:t>中总是存在着最大值，因此抽象对象无需了解此最大值。</a:t>
            </a:r>
          </a:p>
        </p:txBody>
      </p:sp>
      <p:sp>
        <p:nvSpPr>
          <p:cNvPr id="4" name="灯片编号占位符 3"/>
          <p:cNvSpPr>
            <a:spLocks noGrp="1"/>
          </p:cNvSpPr>
          <p:nvPr>
            <p:ph type="sldNum" sz="quarter" idx="10"/>
          </p:nvPr>
        </p:nvSpPr>
        <p:spPr/>
        <p:txBody>
          <a:bodyPr/>
          <a:lstStyle/>
          <a:p>
            <a:fld id="{621A1BF0-8D17-456E-8E38-768BC8E4A1EA}" type="slidenum">
              <a:rPr lang="zh-CN" altLang="en-US" smtClean="0"/>
              <a:t>11</a:t>
            </a:fld>
            <a:endParaRPr lang="zh-CN" altLang="en-US"/>
          </a:p>
        </p:txBody>
      </p:sp>
    </p:spTree>
    <p:extLst>
      <p:ext uri="{BB962C8B-B14F-4D97-AF65-F5344CB8AC3E}">
        <p14:creationId xmlns:p14="http://schemas.microsoft.com/office/powerpoint/2010/main" val="164423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C4327D-48CE-49F0-971D-92DCA787E199}" type="datetime1">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28732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89D7EB-28B1-42AF-9F68-CBF4061E0F92}" type="datetime1">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73780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80C75-A40F-4CB1-8DBC-836B34202D54}" type="datetime1">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09785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52FB2B6-3DC9-40C3-8B0A-0BF1CD6AF081}" type="datetime1">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08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B1311B-5383-44A2-9095-44AA39F635BE}" type="datetime1">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7966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0300FF-EB79-4256-AF7A-B8C43EC6A723}" type="datetime1">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79272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042D9DD-B2D0-4816-84DA-B0BFD90701FE}" type="datetime1">
              <a:rPr lang="zh-CN" altLang="en-US" smtClean="0"/>
              <a:t>2019/5/10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9139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55CD3B1-8CFA-4630-919C-96CC30A43063}" type="datetime1">
              <a:rPr lang="zh-CN" altLang="en-US" smtClean="0"/>
              <a:t>2019/5/10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16169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DCAE64-ACAA-496B-8208-2793412B04A0}" type="datetime1">
              <a:rPr lang="zh-CN" altLang="en-US" smtClean="0"/>
              <a:t>2019/5/10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74199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4E4C24-589A-443C-AEC2-6A8FE08271B4}" type="datetime1">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404988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C18ADC-E7CE-4954-BF9A-1E1AF7B78E46}" type="datetime1">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296467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5620-103E-4D8E-9568-2A25A0678169}" type="datetime1">
              <a:rPr lang="zh-CN" altLang="en-US" smtClean="0"/>
              <a:t>2019/5/10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33244-3606-41CE-A48D-47F57B9C6720}" type="slidenum">
              <a:rPr lang="zh-CN" altLang="en-US" smtClean="0"/>
              <a:t>‹#›</a:t>
            </a:fld>
            <a:endParaRPr lang="zh-CN" altLang="en-US"/>
          </a:p>
        </p:txBody>
      </p:sp>
    </p:spTree>
    <p:extLst>
      <p:ext uri="{BB962C8B-B14F-4D97-AF65-F5344CB8AC3E}">
        <p14:creationId xmlns:p14="http://schemas.microsoft.com/office/powerpoint/2010/main" val="381162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a:t>第十一讲：类型层次规格</a:t>
            </a:r>
            <a:r>
              <a:rPr lang="zh-CN" altLang="en-US" sz="4800" dirty="0" smtClean="0"/>
              <a:t>与验证</a:t>
            </a:r>
            <a:endParaRPr lang="zh-CN" altLang="en-US" sz="4800" dirty="0"/>
          </a:p>
        </p:txBody>
      </p:sp>
      <p:sp>
        <p:nvSpPr>
          <p:cNvPr id="3" name="副标题 2"/>
          <p:cNvSpPr>
            <a:spLocks noGrp="1"/>
          </p:cNvSpPr>
          <p:nvPr>
            <p:ph type="subTitle" idx="1"/>
          </p:nvPr>
        </p:nvSpPr>
        <p:spPr/>
        <p:txBody>
          <a:bodyPr/>
          <a:lstStyle/>
          <a:p>
            <a:r>
              <a:rPr lang="en-US" altLang="zh-CN" dirty="0"/>
              <a:t>OO2019</a:t>
            </a:r>
            <a:r>
              <a:rPr lang="zh-CN" altLang="en-US" dirty="0"/>
              <a:t>课程组</a:t>
            </a:r>
            <a:endParaRPr lang="en-US" altLang="zh-CN" dirty="0"/>
          </a:p>
          <a:p>
            <a:r>
              <a:rPr lang="zh-CN" altLang="en-US" dirty="0"/>
              <a:t>计算机学院</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a:t>
            </a:fld>
            <a:endParaRPr lang="zh-CN" altLang="en-US"/>
          </a:p>
        </p:txBody>
      </p:sp>
    </p:spTree>
    <p:extLst>
      <p:ext uri="{BB962C8B-B14F-4D97-AF65-F5344CB8AC3E}">
        <p14:creationId xmlns:p14="http://schemas.microsoft.com/office/powerpoint/2010/main" val="1376042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抽象函数</a:t>
            </a:r>
          </a:p>
        </p:txBody>
      </p:sp>
      <p:sp>
        <p:nvSpPr>
          <p:cNvPr id="3" name="内容占位符 2"/>
          <p:cNvSpPr>
            <a:spLocks noGrp="1"/>
          </p:cNvSpPr>
          <p:nvPr>
            <p:ph idx="1"/>
          </p:nvPr>
        </p:nvSpPr>
        <p:spPr/>
        <p:txBody>
          <a:bodyPr>
            <a:normAutofit fontScale="92500" lnSpcReduction="20000"/>
          </a:bodyPr>
          <a:lstStyle/>
          <a:p>
            <a:r>
              <a:rPr lang="zh-CN" altLang="en-US" dirty="0"/>
              <a:t>针对数据抽象要存储和管理的数据，实现者在选择具体的数据表示方式时，需检查和确认所选择的表示是否满足要求</a:t>
            </a:r>
            <a:endParaRPr lang="en-US" altLang="zh-CN" dirty="0"/>
          </a:p>
          <a:p>
            <a:r>
              <a:rPr lang="zh-CN" altLang="en-US" dirty="0"/>
              <a:t>抽象函数</a:t>
            </a:r>
            <a:r>
              <a:rPr lang="en-US" altLang="zh-CN" dirty="0"/>
              <a:t>(Abstraction Function)</a:t>
            </a:r>
            <a:r>
              <a:rPr lang="zh-CN" altLang="en-US" dirty="0"/>
              <a:t>：数据实现到数据抽象的映射规则</a:t>
            </a:r>
            <a:endParaRPr lang="en-US" altLang="zh-CN" dirty="0"/>
          </a:p>
          <a:p>
            <a:pPr lvl="1"/>
            <a:r>
              <a:rPr lang="en-US" altLang="zh-CN" dirty="0"/>
              <a:t>AF: C</a:t>
            </a:r>
            <a:r>
              <a:rPr lang="en-US" altLang="zh-CN" dirty="0">
                <a:sym typeface="Wingdings" panose="05000000000000000000" pitchFamily="2" charset="2"/>
              </a:rPr>
              <a:t>A, AF(c) = …, C</a:t>
            </a:r>
            <a:r>
              <a:rPr lang="zh-CN" altLang="en-US" dirty="0">
                <a:sym typeface="Wingdings" panose="05000000000000000000" pitchFamily="2" charset="2"/>
              </a:rPr>
              <a:t>为‘数据实现’空间，</a:t>
            </a:r>
            <a:r>
              <a:rPr lang="en-US" altLang="zh-CN" dirty="0">
                <a:sym typeface="Wingdings" panose="05000000000000000000" pitchFamily="2" charset="2"/>
              </a:rPr>
              <a:t>A</a:t>
            </a:r>
            <a:r>
              <a:rPr lang="zh-CN" altLang="en-US" dirty="0">
                <a:sym typeface="Wingdings" panose="05000000000000000000" pitchFamily="2" charset="2"/>
              </a:rPr>
              <a:t>为‘数据抽象’空间</a:t>
            </a:r>
            <a:endParaRPr lang="en-US" altLang="zh-CN" dirty="0"/>
          </a:p>
          <a:p>
            <a:r>
              <a:rPr lang="en-US" altLang="zh-CN" dirty="0" err="1"/>
              <a:t>AF_DensePoly</a:t>
            </a:r>
            <a:r>
              <a:rPr lang="en-US" altLang="zh-CN" dirty="0"/>
              <a:t>(c</a:t>
            </a:r>
            <a:r>
              <a:rPr lang="en-US" altLang="zh-CN" dirty="0" smtClean="0"/>
              <a:t>)</a:t>
            </a:r>
          </a:p>
          <a:p>
            <a:pPr lvl="1"/>
            <a:r>
              <a:rPr lang="en-US" altLang="zh-CN" dirty="0" smtClean="0"/>
              <a:t>{&lt;</a:t>
            </a:r>
            <a:r>
              <a:rPr lang="en-US" altLang="zh-CN" b="1" dirty="0" err="1">
                <a:solidFill>
                  <a:srgbClr val="FF0000"/>
                </a:solidFill>
              </a:rPr>
              <a:t>cof</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 </a:t>
            </a:r>
            <a:r>
              <a:rPr lang="en-US" altLang="zh-CN" dirty="0" err="1"/>
              <a:t>c.terms</a:t>
            </a:r>
            <a:r>
              <a:rPr lang="en-US" altLang="zh-CN" dirty="0"/>
              <a:t>[</a:t>
            </a:r>
            <a:r>
              <a:rPr lang="en-US" altLang="zh-CN" dirty="0" err="1"/>
              <a:t>i</a:t>
            </a:r>
            <a:r>
              <a:rPr lang="en-US" altLang="zh-CN" dirty="0"/>
              <a:t>]&gt;, &lt;</a:t>
            </a:r>
            <a:r>
              <a:rPr lang="en-US" altLang="zh-CN" b="1" dirty="0">
                <a:solidFill>
                  <a:srgbClr val="FF0000"/>
                </a:solidFill>
              </a:rPr>
              <a:t>deg[</a:t>
            </a:r>
            <a:r>
              <a:rPr lang="en-US" altLang="zh-CN" b="1" dirty="0" err="1">
                <a:solidFill>
                  <a:srgbClr val="FF0000"/>
                </a:solidFill>
              </a:rPr>
              <a:t>i</a:t>
            </a:r>
            <a:r>
              <a:rPr lang="en-US" altLang="zh-CN" b="1" dirty="0">
                <a:solidFill>
                  <a:srgbClr val="FF0000"/>
                </a:solidFill>
              </a:rPr>
              <a:t>]</a:t>
            </a:r>
            <a:r>
              <a:rPr lang="en-US" altLang="zh-CN" dirty="0"/>
              <a:t>, </a:t>
            </a:r>
            <a:r>
              <a:rPr lang="en-US" altLang="zh-CN" dirty="0" err="1"/>
              <a:t>c.i</a:t>
            </a:r>
            <a:r>
              <a:rPr lang="en-US" altLang="zh-CN" dirty="0"/>
              <a:t>&gt;|0&lt;=</a:t>
            </a:r>
            <a:r>
              <a:rPr lang="en-US" altLang="zh-CN" dirty="0" err="1" smtClean="0"/>
              <a:t>i</a:t>
            </a:r>
            <a:r>
              <a:rPr lang="en-US" altLang="zh-CN" dirty="0" smtClean="0"/>
              <a:t>&lt;</a:t>
            </a:r>
            <a:r>
              <a:rPr lang="en-US" altLang="zh-CN" dirty="0" err="1" smtClean="0"/>
              <a:t>terms.length</a:t>
            </a:r>
            <a:r>
              <a:rPr lang="en-US" altLang="zh-CN" dirty="0" smtClean="0"/>
              <a:t>&amp;&amp;</a:t>
            </a:r>
            <a:r>
              <a:rPr lang="en-US" altLang="zh-CN" i="1" u="sng" dirty="0" err="1" smtClean="0"/>
              <a:t>c.terms</a:t>
            </a:r>
            <a:r>
              <a:rPr lang="en-US" altLang="zh-CN" i="1" u="sng" dirty="0" smtClean="0"/>
              <a:t>[</a:t>
            </a:r>
            <a:r>
              <a:rPr lang="en-US" altLang="zh-CN" i="1" u="sng" dirty="0" err="1" smtClean="0"/>
              <a:t>i</a:t>
            </a:r>
            <a:r>
              <a:rPr lang="en-US" altLang="zh-CN" i="1" u="sng" dirty="0" smtClean="0"/>
              <a:t>]!=0</a:t>
            </a:r>
            <a:r>
              <a:rPr lang="en-US" altLang="zh-CN" dirty="0" smtClean="0"/>
              <a:t>}</a:t>
            </a:r>
            <a:endParaRPr lang="en-US" altLang="zh-CN" dirty="0"/>
          </a:p>
          <a:p>
            <a:r>
              <a:rPr lang="en-US" altLang="zh-CN" dirty="0" err="1"/>
              <a:t>AF_SparsePoly</a:t>
            </a:r>
            <a:r>
              <a:rPr lang="en-US" altLang="zh-CN" dirty="0"/>
              <a:t>(c</a:t>
            </a:r>
            <a:r>
              <a:rPr lang="en-US" altLang="zh-CN" dirty="0" smtClean="0"/>
              <a:t>)</a:t>
            </a:r>
          </a:p>
          <a:p>
            <a:pPr lvl="1"/>
            <a:r>
              <a:rPr lang="en-US" altLang="zh-CN" dirty="0" smtClean="0"/>
              <a:t>{&lt;</a:t>
            </a:r>
            <a:r>
              <a:rPr lang="en-US" altLang="zh-CN" b="1" dirty="0" err="1">
                <a:solidFill>
                  <a:srgbClr val="FF0000"/>
                </a:solidFill>
              </a:rPr>
              <a:t>cof</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a:t>
            </a:r>
            <a:r>
              <a:rPr lang="en-US" altLang="zh-CN" dirty="0"/>
              <a:t>, </a:t>
            </a:r>
            <a:r>
              <a:rPr lang="en-US" altLang="zh-CN" dirty="0" err="1"/>
              <a:t>c.terms</a:t>
            </a:r>
            <a:r>
              <a:rPr lang="en-US" altLang="zh-CN" dirty="0"/>
              <a:t>[</a:t>
            </a:r>
            <a:r>
              <a:rPr lang="en-US" altLang="zh-CN" dirty="0" err="1"/>
              <a:t>i</a:t>
            </a:r>
            <a:r>
              <a:rPr lang="en-US" altLang="zh-CN" dirty="0"/>
              <a:t>].</a:t>
            </a:r>
            <a:r>
              <a:rPr lang="en-US" altLang="zh-CN" dirty="0" err="1"/>
              <a:t>cof</a:t>
            </a:r>
            <a:r>
              <a:rPr lang="en-US" altLang="zh-CN" dirty="0"/>
              <a:t>&gt;, &lt;</a:t>
            </a:r>
            <a:r>
              <a:rPr lang="en-US" altLang="zh-CN" b="1" dirty="0">
                <a:solidFill>
                  <a:srgbClr val="FF0000"/>
                </a:solidFill>
              </a:rPr>
              <a:t>deg[</a:t>
            </a:r>
            <a:r>
              <a:rPr lang="en-US" altLang="zh-CN" b="1" dirty="0" err="1">
                <a:solidFill>
                  <a:srgbClr val="FF0000"/>
                </a:solidFill>
              </a:rPr>
              <a:t>i</a:t>
            </a:r>
            <a:r>
              <a:rPr lang="en-US" altLang="zh-CN" b="1" dirty="0">
                <a:solidFill>
                  <a:srgbClr val="FF0000"/>
                </a:solidFill>
              </a:rPr>
              <a:t>]</a:t>
            </a:r>
            <a:r>
              <a:rPr lang="en-US" altLang="zh-CN" dirty="0"/>
              <a:t>, </a:t>
            </a:r>
            <a:r>
              <a:rPr lang="en-US" altLang="zh-CN" dirty="0" err="1"/>
              <a:t>c.terms</a:t>
            </a:r>
            <a:r>
              <a:rPr lang="en-US" altLang="zh-CN" dirty="0"/>
              <a:t>[</a:t>
            </a:r>
            <a:r>
              <a:rPr lang="en-US" altLang="zh-CN" dirty="0" err="1"/>
              <a:t>i</a:t>
            </a:r>
            <a:r>
              <a:rPr lang="en-US" altLang="zh-CN" dirty="0"/>
              <a:t>].deg&gt; |0&lt;=</a:t>
            </a:r>
            <a:r>
              <a:rPr lang="en-US" altLang="zh-CN" dirty="0" err="1"/>
              <a:t>i</a:t>
            </a:r>
            <a:r>
              <a:rPr lang="en-US" altLang="zh-CN" dirty="0"/>
              <a:t>&lt;</a:t>
            </a:r>
            <a:r>
              <a:rPr lang="en-US" altLang="zh-CN" dirty="0" err="1"/>
              <a:t>terms.length</a:t>
            </a:r>
            <a:r>
              <a:rPr lang="en-US" altLang="zh-CN" dirty="0"/>
              <a:t>}</a:t>
            </a:r>
          </a:p>
          <a:p>
            <a:r>
              <a:rPr lang="zh-CN" altLang="en-US" dirty="0"/>
              <a:t>为什么需要定义抽象函数？</a:t>
            </a:r>
            <a:endParaRPr lang="en-US" altLang="zh-CN" dirty="0"/>
          </a:p>
          <a:p>
            <a:pPr lvl="1"/>
            <a:r>
              <a:rPr lang="zh-CN" altLang="en-US" dirty="0"/>
              <a:t>分析和检查相应的表示能否满足类型规格的要求</a:t>
            </a:r>
            <a:r>
              <a:rPr lang="en-US" altLang="zh-CN" dirty="0"/>
              <a:t>(</a:t>
            </a:r>
            <a:r>
              <a:rPr lang="zh-CN" altLang="en-US" dirty="0"/>
              <a:t>即抽象对象规格</a:t>
            </a:r>
            <a:r>
              <a:rPr lang="en-US" altLang="zh-CN" dirty="0"/>
              <a:t>)</a:t>
            </a:r>
          </a:p>
          <a:p>
            <a:pPr lvl="1"/>
            <a:r>
              <a:rPr lang="zh-CN" altLang="en-US" dirty="0"/>
              <a:t>明确表示对象</a:t>
            </a:r>
            <a:r>
              <a:rPr lang="en-US" altLang="zh-CN" dirty="0"/>
              <a:t>(</a:t>
            </a:r>
            <a:r>
              <a:rPr lang="zh-CN" altLang="en-US" dirty="0"/>
              <a:t>即类中属性定义</a:t>
            </a:r>
            <a:r>
              <a:rPr lang="en-US" altLang="zh-CN" dirty="0"/>
              <a:t>)</a:t>
            </a:r>
            <a:r>
              <a:rPr lang="zh-CN" altLang="en-US" dirty="0"/>
              <a:t>的语义</a:t>
            </a:r>
            <a:r>
              <a:rPr lang="en-US" altLang="zh-CN" dirty="0"/>
              <a:t>(</a:t>
            </a:r>
            <a:r>
              <a:rPr lang="zh-CN" altLang="en-US" dirty="0"/>
              <a:t>即含义</a:t>
            </a:r>
            <a:r>
              <a:rPr lang="en-US" altLang="zh-CN" dirty="0"/>
              <a:t>)</a:t>
            </a:r>
          </a:p>
          <a:p>
            <a:pPr lvl="1"/>
            <a:r>
              <a:rPr lang="zh-CN" altLang="en-US" dirty="0"/>
              <a:t>使得类的方法在对表示对象进行访问时能够准确检查对象当前的状态</a:t>
            </a:r>
          </a:p>
        </p:txBody>
      </p:sp>
      <p:sp>
        <p:nvSpPr>
          <p:cNvPr id="4" name="灯片编号占位符 3"/>
          <p:cNvSpPr>
            <a:spLocks noGrp="1"/>
          </p:cNvSpPr>
          <p:nvPr>
            <p:ph type="sldNum" sz="quarter" idx="12"/>
          </p:nvPr>
        </p:nvSpPr>
        <p:spPr/>
        <p:txBody>
          <a:bodyPr/>
          <a:lstStyle/>
          <a:p>
            <a:fld id="{6E49848B-62CB-4016-9E49-F992BEA93B78}" type="slidenum">
              <a:rPr lang="zh-CN" altLang="en-US" smtClean="0"/>
              <a:t>10</a:t>
            </a:fld>
            <a:endParaRPr lang="zh-CN" altLang="en-US"/>
          </a:p>
        </p:txBody>
      </p:sp>
    </p:spTree>
    <p:extLst>
      <p:ext uri="{BB962C8B-B14F-4D97-AF65-F5344CB8AC3E}">
        <p14:creationId xmlns:p14="http://schemas.microsoft.com/office/powerpoint/2010/main" val="415798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p:txBody>
          <a:bodyPr/>
          <a:lstStyle/>
          <a:p>
            <a:r>
              <a:rPr lang="zh-CN" altLang="en-US" dirty="0"/>
              <a:t>子类可以对父类的实现数据进行扩充</a:t>
            </a:r>
            <a:endParaRPr lang="en-US" altLang="zh-CN" dirty="0"/>
          </a:p>
          <a:p>
            <a:r>
              <a:rPr lang="en-US" altLang="zh-CN" dirty="0" err="1">
                <a:sym typeface="Wingdings" panose="05000000000000000000" pitchFamily="2" charset="2"/>
              </a:rPr>
              <a:t>IntSet</a:t>
            </a:r>
            <a:r>
              <a:rPr lang="zh-CN" altLang="en-US" dirty="0">
                <a:sym typeface="Wingdings" panose="05000000000000000000" pitchFamily="2" charset="2"/>
              </a:rPr>
              <a:t>抽象函数</a:t>
            </a:r>
            <a:endParaRPr lang="en-US" altLang="zh-CN" dirty="0">
              <a:sym typeface="Wingdings" panose="05000000000000000000" pitchFamily="2" charset="2"/>
            </a:endParaRPr>
          </a:p>
          <a:p>
            <a:pPr lvl="1"/>
            <a:r>
              <a:rPr lang="zh-CN" altLang="en-US" dirty="0"/>
              <a:t>数据抽象：</a:t>
            </a:r>
            <a:r>
              <a:rPr lang="en-US" altLang="zh-CN" dirty="0"/>
              <a:t>int[] </a:t>
            </a:r>
            <a:r>
              <a:rPr lang="en-US" altLang="zh-CN" dirty="0" err="1"/>
              <a:t>ia</a:t>
            </a:r>
            <a:endParaRPr lang="en-US" altLang="zh-CN" dirty="0"/>
          </a:p>
          <a:p>
            <a:pPr lvl="1"/>
            <a:r>
              <a:rPr lang="zh-CN" altLang="en-US" dirty="0"/>
              <a:t>数据实现：</a:t>
            </a:r>
            <a:r>
              <a:rPr lang="en-US" altLang="zh-CN" dirty="0"/>
              <a:t>Vector </a:t>
            </a:r>
            <a:r>
              <a:rPr lang="en-US" altLang="zh-CN" dirty="0" err="1"/>
              <a:t>els</a:t>
            </a:r>
            <a:endParaRPr lang="en-US" altLang="zh-CN" dirty="0"/>
          </a:p>
          <a:p>
            <a:pPr lvl="1"/>
            <a:r>
              <a:rPr lang="en-US" altLang="zh-CN" dirty="0" err="1"/>
              <a:t>AF_IntSet</a:t>
            </a:r>
            <a:r>
              <a:rPr lang="en-US" altLang="zh-CN" dirty="0"/>
              <a:t>(c) = {&lt;</a:t>
            </a:r>
            <a:r>
              <a:rPr lang="en-US" altLang="zh-CN" b="1" dirty="0" err="1">
                <a:solidFill>
                  <a:srgbClr val="FF0000"/>
                </a:solidFill>
              </a:rPr>
              <a:t>ia</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a:t>
            </a:r>
            <a:r>
              <a:rPr lang="en-US" altLang="zh-CN" dirty="0"/>
              <a:t>, </a:t>
            </a:r>
            <a:r>
              <a:rPr lang="en-US" altLang="zh-CN" dirty="0" err="1"/>
              <a:t>c.els</a:t>
            </a:r>
            <a:r>
              <a:rPr lang="en-US" altLang="zh-CN" dirty="0"/>
              <a:t>[</a:t>
            </a:r>
            <a:r>
              <a:rPr lang="en-US" altLang="zh-CN" dirty="0" err="1"/>
              <a:t>i</a:t>
            </a:r>
            <a:r>
              <a:rPr lang="en-US" altLang="zh-CN" dirty="0"/>
              <a:t>].</a:t>
            </a:r>
            <a:r>
              <a:rPr lang="en-US" altLang="zh-CN" dirty="0" err="1"/>
              <a:t>intValue</a:t>
            </a:r>
            <a:r>
              <a:rPr lang="en-US" altLang="zh-CN" dirty="0"/>
              <a:t>()&gt;|0&lt;=</a:t>
            </a:r>
            <a:r>
              <a:rPr lang="en-US" altLang="zh-CN" dirty="0" err="1"/>
              <a:t>i</a:t>
            </a:r>
            <a:r>
              <a:rPr lang="en-US" altLang="zh-CN" dirty="0"/>
              <a:t>&lt;</a:t>
            </a:r>
            <a:r>
              <a:rPr lang="en-US" altLang="zh-CN" dirty="0" err="1"/>
              <a:t>c.els.size</a:t>
            </a:r>
            <a:r>
              <a:rPr lang="en-US" altLang="zh-CN" dirty="0"/>
              <a:t>()}</a:t>
            </a:r>
          </a:p>
          <a:p>
            <a:r>
              <a:rPr lang="en-US" altLang="zh-CN" dirty="0" err="1"/>
              <a:t>MaxIntSet</a:t>
            </a:r>
            <a:r>
              <a:rPr lang="zh-CN" altLang="en-US" dirty="0"/>
              <a:t>抽象函数</a:t>
            </a:r>
            <a:endParaRPr lang="en-US" altLang="zh-CN" dirty="0"/>
          </a:p>
          <a:p>
            <a:pPr lvl="1"/>
            <a:r>
              <a:rPr lang="zh-CN" altLang="en-US" dirty="0"/>
              <a:t>数据抽象：</a:t>
            </a:r>
            <a:r>
              <a:rPr lang="en-US" altLang="zh-CN" dirty="0"/>
              <a:t>(</a:t>
            </a:r>
            <a:r>
              <a:rPr lang="en-US" altLang="zh-CN" i="1" dirty="0"/>
              <a:t>int[] </a:t>
            </a:r>
            <a:r>
              <a:rPr lang="en-US" altLang="zh-CN" i="1" dirty="0" err="1"/>
              <a:t>ia</a:t>
            </a:r>
            <a:r>
              <a:rPr lang="en-US" altLang="zh-CN" dirty="0"/>
              <a:t>), int max</a:t>
            </a:r>
          </a:p>
          <a:p>
            <a:pPr lvl="1"/>
            <a:r>
              <a:rPr lang="zh-CN" altLang="en-US" dirty="0"/>
              <a:t>数据实现：</a:t>
            </a:r>
            <a:r>
              <a:rPr lang="en-US" altLang="zh-CN" dirty="0"/>
              <a:t>(</a:t>
            </a:r>
            <a:r>
              <a:rPr lang="en-US" altLang="zh-CN" i="1" dirty="0"/>
              <a:t>Vector </a:t>
            </a:r>
            <a:r>
              <a:rPr lang="en-US" altLang="zh-CN" i="1" dirty="0" err="1"/>
              <a:t>els</a:t>
            </a:r>
            <a:r>
              <a:rPr lang="en-US" altLang="zh-CN" dirty="0"/>
              <a:t>), int biggest</a:t>
            </a:r>
          </a:p>
          <a:p>
            <a:pPr lvl="1"/>
            <a:r>
              <a:rPr lang="en-US" altLang="zh-CN" dirty="0" err="1"/>
              <a:t>AF_MaxIntSet</a:t>
            </a:r>
            <a:r>
              <a:rPr lang="en-US" altLang="zh-CN" dirty="0"/>
              <a:t>(c) = </a:t>
            </a:r>
            <a:r>
              <a:rPr lang="en-US" altLang="zh-CN" dirty="0" err="1"/>
              <a:t>AF_IntSet</a:t>
            </a:r>
            <a:r>
              <a:rPr lang="en-US" altLang="zh-CN" dirty="0"/>
              <a:t>(c)U{&lt;</a:t>
            </a:r>
            <a:r>
              <a:rPr lang="en-US" altLang="zh-CN" b="1" dirty="0">
                <a:solidFill>
                  <a:srgbClr val="FF0000"/>
                </a:solidFill>
              </a:rPr>
              <a:t>max</a:t>
            </a:r>
            <a:r>
              <a:rPr lang="en-US" altLang="zh-CN" dirty="0"/>
              <a:t>, biggest&gt;} </a:t>
            </a:r>
            <a:endParaRPr lang="zh-CN" altLang="en-US" dirty="0"/>
          </a:p>
        </p:txBody>
      </p:sp>
      <p:sp>
        <p:nvSpPr>
          <p:cNvPr id="6" name="灯片编号占位符 5"/>
          <p:cNvSpPr>
            <a:spLocks noGrp="1"/>
          </p:cNvSpPr>
          <p:nvPr>
            <p:ph type="sldNum" sz="quarter" idx="12"/>
          </p:nvPr>
        </p:nvSpPr>
        <p:spPr/>
        <p:txBody>
          <a:bodyPr/>
          <a:lstStyle/>
          <a:p>
            <a:fld id="{51D33244-3606-41CE-A48D-47F57B9C6720}" type="slidenum">
              <a:rPr lang="zh-CN" altLang="en-US" smtClean="0"/>
              <a:t>11</a:t>
            </a:fld>
            <a:endParaRPr lang="zh-CN" altLang="en-US"/>
          </a:p>
        </p:txBody>
      </p:sp>
    </p:spTree>
    <p:extLst>
      <p:ext uri="{BB962C8B-B14F-4D97-AF65-F5344CB8AC3E}">
        <p14:creationId xmlns:p14="http://schemas.microsoft.com/office/powerpoint/2010/main" val="1897834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a:xfrm>
            <a:off x="838199" y="1825625"/>
            <a:ext cx="10675883" cy="4351338"/>
          </a:xfrm>
        </p:spPr>
        <p:txBody>
          <a:bodyPr/>
          <a:lstStyle/>
          <a:p>
            <a:r>
              <a:rPr lang="zh-CN" altLang="en-US" dirty="0"/>
              <a:t>子类新增数据抽象和相应的数据实现</a:t>
            </a:r>
            <a:endParaRPr lang="en-US" altLang="zh-CN" dirty="0"/>
          </a:p>
          <a:p>
            <a:pPr lvl="1"/>
            <a:r>
              <a:rPr lang="en-US" altLang="zh-CN" dirty="0" err="1"/>
              <a:t>IntSet</a:t>
            </a:r>
            <a:r>
              <a:rPr lang="en-US" altLang="zh-CN" dirty="0"/>
              <a:t> (int[] </a:t>
            </a:r>
            <a:r>
              <a:rPr lang="en-US" altLang="zh-CN" dirty="0" err="1"/>
              <a:t>ia</a:t>
            </a:r>
            <a:r>
              <a:rPr lang="en-US" altLang="zh-CN" dirty="0"/>
              <a:t>, Vector&lt;Integer&gt; </a:t>
            </a:r>
            <a:r>
              <a:rPr lang="en-US" altLang="zh-CN" dirty="0" err="1"/>
              <a:t>els</a:t>
            </a:r>
            <a:r>
              <a:rPr lang="en-US" altLang="zh-CN" dirty="0"/>
              <a:t>),</a:t>
            </a:r>
            <a:r>
              <a:rPr lang="zh-CN" altLang="en-US" dirty="0"/>
              <a:t> </a:t>
            </a:r>
            <a:r>
              <a:rPr lang="en-US" altLang="zh-CN" dirty="0" err="1"/>
              <a:t>ComplexSet</a:t>
            </a:r>
            <a:r>
              <a:rPr lang="en-US" altLang="zh-CN" dirty="0"/>
              <a:t>(int[]</a:t>
            </a:r>
            <a:r>
              <a:rPr lang="zh-CN" altLang="en-US" dirty="0"/>
              <a:t> </a:t>
            </a:r>
            <a:r>
              <a:rPr lang="en-US" altLang="zh-CN" dirty="0"/>
              <a:t>ca, Vector&lt;Integer&gt; </a:t>
            </a:r>
            <a:r>
              <a:rPr lang="en-US" altLang="zh-CN" dirty="0" err="1"/>
              <a:t>mels</a:t>
            </a:r>
            <a:r>
              <a:rPr lang="en-US" altLang="zh-CN" dirty="0"/>
              <a:t>)</a:t>
            </a:r>
          </a:p>
          <a:p>
            <a:pPr lvl="1"/>
            <a:r>
              <a:rPr lang="en-US" altLang="zh-CN" dirty="0" err="1"/>
              <a:t>AF_IntSet</a:t>
            </a:r>
            <a:r>
              <a:rPr lang="en-US" altLang="zh-CN" dirty="0"/>
              <a:t>(c) = {&lt;</a:t>
            </a:r>
            <a:r>
              <a:rPr lang="en-US" altLang="zh-CN" b="1" dirty="0" err="1">
                <a:solidFill>
                  <a:srgbClr val="FF0000"/>
                </a:solidFill>
              </a:rPr>
              <a:t>ia</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a:t>
            </a:r>
            <a:r>
              <a:rPr lang="en-US" altLang="zh-CN" dirty="0"/>
              <a:t>,</a:t>
            </a:r>
            <a:r>
              <a:rPr lang="en-US" altLang="zh-CN" dirty="0" err="1"/>
              <a:t>c.els</a:t>
            </a:r>
            <a:r>
              <a:rPr lang="en-US" altLang="zh-CN" dirty="0"/>
              <a:t>[</a:t>
            </a:r>
            <a:r>
              <a:rPr lang="en-US" altLang="zh-CN" dirty="0" err="1"/>
              <a:t>i</a:t>
            </a:r>
            <a:r>
              <a:rPr lang="en-US" altLang="zh-CN" dirty="0"/>
              <a:t>].</a:t>
            </a:r>
            <a:r>
              <a:rPr lang="en-US" altLang="zh-CN" dirty="0" err="1"/>
              <a:t>intValue</a:t>
            </a:r>
            <a:r>
              <a:rPr lang="en-US" altLang="zh-CN" dirty="0"/>
              <a:t>()&gt;|0&lt;=</a:t>
            </a:r>
            <a:r>
              <a:rPr lang="en-US" altLang="zh-CN" dirty="0" err="1"/>
              <a:t>i</a:t>
            </a:r>
            <a:r>
              <a:rPr lang="en-US" altLang="zh-CN" dirty="0"/>
              <a:t>&lt;</a:t>
            </a:r>
            <a:r>
              <a:rPr lang="en-US" altLang="zh-CN" dirty="0" err="1"/>
              <a:t>c.els.size</a:t>
            </a:r>
            <a:r>
              <a:rPr lang="en-US" altLang="zh-CN" dirty="0"/>
              <a:t>}</a:t>
            </a:r>
          </a:p>
          <a:p>
            <a:pPr lvl="1"/>
            <a:r>
              <a:rPr lang="en-US" altLang="zh-CN" dirty="0" err="1"/>
              <a:t>AF_ComplexSet</a:t>
            </a:r>
            <a:r>
              <a:rPr lang="en-US" altLang="zh-CN" dirty="0"/>
              <a:t>(c) = </a:t>
            </a:r>
            <a:r>
              <a:rPr lang="en-US" altLang="zh-CN" dirty="0" err="1"/>
              <a:t>AF_IntSet</a:t>
            </a:r>
            <a:r>
              <a:rPr lang="en-US" altLang="zh-CN" dirty="0"/>
              <a:t>(c)U{&lt;</a:t>
            </a:r>
            <a:r>
              <a:rPr lang="en-US" altLang="zh-CN" b="1" dirty="0">
                <a:solidFill>
                  <a:srgbClr val="FF0000"/>
                </a:solidFill>
              </a:rPr>
              <a:t>ca[</a:t>
            </a:r>
            <a:r>
              <a:rPr lang="en-US" altLang="zh-CN" b="1" dirty="0" err="1">
                <a:solidFill>
                  <a:srgbClr val="FF0000"/>
                </a:solidFill>
              </a:rPr>
              <a:t>i</a:t>
            </a:r>
            <a:r>
              <a:rPr lang="en-US" altLang="zh-CN" b="1" dirty="0">
                <a:solidFill>
                  <a:srgbClr val="FF0000"/>
                </a:solidFill>
              </a:rPr>
              <a:t>]</a:t>
            </a:r>
            <a:r>
              <a:rPr lang="en-US" altLang="zh-CN" dirty="0"/>
              <a:t>,</a:t>
            </a:r>
            <a:r>
              <a:rPr lang="en-US" altLang="zh-CN" dirty="0" err="1"/>
              <a:t>c.mels</a:t>
            </a:r>
            <a:r>
              <a:rPr lang="en-US" altLang="zh-CN" dirty="0"/>
              <a:t>[</a:t>
            </a:r>
            <a:r>
              <a:rPr lang="en-US" altLang="zh-CN" dirty="0" err="1"/>
              <a:t>i</a:t>
            </a:r>
            <a:r>
              <a:rPr lang="en-US" altLang="zh-CN" dirty="0"/>
              <a:t>].</a:t>
            </a:r>
            <a:r>
              <a:rPr lang="en-US" altLang="zh-CN" dirty="0" err="1"/>
              <a:t>intValue</a:t>
            </a:r>
            <a:r>
              <a:rPr lang="en-US" altLang="zh-CN" dirty="0"/>
              <a:t>()&gt;|0&lt;=</a:t>
            </a:r>
            <a:r>
              <a:rPr lang="en-US" altLang="zh-CN" dirty="0" err="1"/>
              <a:t>i</a:t>
            </a:r>
            <a:r>
              <a:rPr lang="en-US" altLang="zh-CN" dirty="0"/>
              <a:t>&lt;</a:t>
            </a:r>
            <a:r>
              <a:rPr lang="en-US" altLang="zh-CN" dirty="0" err="1"/>
              <a:t>c.mels.size</a:t>
            </a:r>
            <a:r>
              <a:rPr lang="en-US" altLang="zh-CN" dirty="0"/>
              <a:t>}</a:t>
            </a:r>
          </a:p>
          <a:p>
            <a:r>
              <a:rPr lang="zh-CN" altLang="en-US" dirty="0"/>
              <a:t>通过抽象函数把类的数据实现映射到规格层次的数据抽象</a:t>
            </a:r>
            <a:endParaRPr lang="en-US" altLang="zh-CN" dirty="0"/>
          </a:p>
          <a:p>
            <a:pPr lvl="1"/>
            <a:r>
              <a:rPr lang="zh-CN" altLang="en-US" dirty="0"/>
              <a:t>可以应用规格层次的</a:t>
            </a:r>
            <a:r>
              <a:rPr lang="en-US" altLang="zh-CN" dirty="0"/>
              <a:t>invariant</a:t>
            </a:r>
            <a:r>
              <a:rPr lang="zh-CN" altLang="en-US" dirty="0"/>
              <a:t>和</a:t>
            </a:r>
            <a:r>
              <a:rPr lang="en-US" altLang="zh-CN" dirty="0"/>
              <a:t>constraint</a:t>
            </a:r>
            <a:r>
              <a:rPr lang="zh-CN" altLang="en-US" dirty="0"/>
              <a:t>来检查数据实现是否满足要求</a:t>
            </a:r>
            <a:endParaRPr lang="en-US" altLang="zh-CN" dirty="0"/>
          </a:p>
          <a:p>
            <a:pPr lvl="1"/>
            <a:r>
              <a:rPr lang="zh-CN" altLang="en-US" dirty="0"/>
              <a:t>对于</a:t>
            </a:r>
            <a:r>
              <a:rPr lang="en-US" altLang="zh-CN" dirty="0" err="1"/>
              <a:t>IntSet</a:t>
            </a:r>
            <a:r>
              <a:rPr lang="zh-CN" altLang="en-US" dirty="0"/>
              <a:t>而言，</a:t>
            </a:r>
            <a:r>
              <a:rPr lang="en-US" altLang="zh-CN" dirty="0" err="1"/>
              <a:t>els</a:t>
            </a:r>
            <a:r>
              <a:rPr lang="zh-CN" altLang="en-US" dirty="0"/>
              <a:t>中任意两个元素的整数值不能</a:t>
            </a:r>
            <a:r>
              <a:rPr lang="zh-CN" altLang="en-US" dirty="0" smtClean="0"/>
              <a:t>相等</a:t>
            </a:r>
            <a:endParaRPr lang="en-US" altLang="zh-CN" dirty="0" smtClean="0"/>
          </a:p>
          <a:p>
            <a:pPr lvl="1"/>
            <a:r>
              <a:rPr lang="en-US" altLang="zh-CN" dirty="0" err="1" smtClean="0"/>
              <a:t>ComplexSet</a:t>
            </a:r>
            <a:r>
              <a:rPr lang="zh-CN" altLang="en-US" dirty="0" smtClean="0"/>
              <a:t>呢？</a:t>
            </a:r>
            <a:endParaRPr lang="en-US" altLang="zh-CN"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12</a:t>
            </a:fld>
            <a:endParaRPr lang="zh-CN" altLang="en-US"/>
          </a:p>
        </p:txBody>
      </p:sp>
      <p:sp>
        <p:nvSpPr>
          <p:cNvPr id="6" name="矩形: 圆角 5">
            <a:extLst>
              <a:ext uri="{FF2B5EF4-FFF2-40B4-BE49-F238E27FC236}">
                <a16:creationId xmlns:a16="http://schemas.microsoft.com/office/drawing/2014/main" id="{279E4BE7-CBFF-4DA2-AAE1-0F5B6F680266}"/>
              </a:ext>
            </a:extLst>
          </p:cNvPr>
          <p:cNvSpPr/>
          <p:nvPr/>
        </p:nvSpPr>
        <p:spPr>
          <a:xfrm>
            <a:off x="2322786" y="5287415"/>
            <a:ext cx="7546428" cy="106893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400" dirty="0"/>
              <a:t>注意：</a:t>
            </a:r>
            <a:r>
              <a:rPr lang="en-US" altLang="zh-CN" sz="2400" dirty="0"/>
              <a:t>JML</a:t>
            </a:r>
            <a:r>
              <a:rPr lang="zh-CN" altLang="en-US" sz="2400" dirty="0"/>
              <a:t>比</a:t>
            </a:r>
            <a:r>
              <a:rPr lang="en-US" altLang="zh-CN" sz="2400" dirty="0" err="1"/>
              <a:t>Liskov</a:t>
            </a:r>
            <a:r>
              <a:rPr lang="zh-CN" altLang="en-US" sz="2400" dirty="0"/>
              <a:t>教材中的规格描述提供了更加严谨和细致的表达方式，相应抽象函数也有差异</a:t>
            </a:r>
          </a:p>
        </p:txBody>
      </p:sp>
    </p:spTree>
    <p:extLst>
      <p:ext uri="{BB962C8B-B14F-4D97-AF65-F5344CB8AC3E}">
        <p14:creationId xmlns:p14="http://schemas.microsoft.com/office/powerpoint/2010/main" val="2446743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01FE0-7B53-4667-B5E9-EE112628D005}"/>
              </a:ext>
            </a:extLst>
          </p:cNvPr>
          <p:cNvSpPr>
            <a:spLocks noGrp="1"/>
          </p:cNvSpPr>
          <p:nvPr>
            <p:ph type="title"/>
          </p:nvPr>
        </p:nvSpPr>
        <p:spPr/>
        <p:txBody>
          <a:bodyPr/>
          <a:lstStyle/>
          <a:p>
            <a:r>
              <a:rPr lang="zh-CN" altLang="en-US" dirty="0"/>
              <a:t>类型层次下的规格关系</a:t>
            </a:r>
          </a:p>
        </p:txBody>
      </p:sp>
      <p:sp>
        <p:nvSpPr>
          <p:cNvPr id="3" name="内容占位符 2">
            <a:extLst>
              <a:ext uri="{FF2B5EF4-FFF2-40B4-BE49-F238E27FC236}">
                <a16:creationId xmlns:a16="http://schemas.microsoft.com/office/drawing/2014/main" id="{A3CCED5D-87CC-4F94-B5AD-BEE4301143DB}"/>
              </a:ext>
            </a:extLst>
          </p:cNvPr>
          <p:cNvSpPr>
            <a:spLocks noGrp="1"/>
          </p:cNvSpPr>
          <p:nvPr>
            <p:ph idx="1"/>
          </p:nvPr>
        </p:nvSpPr>
        <p:spPr/>
        <p:txBody>
          <a:bodyPr/>
          <a:lstStyle/>
          <a:p>
            <a:r>
              <a:rPr lang="zh-CN" altLang="en-US" dirty="0"/>
              <a:t>不变式应满足蕴含关系：</a:t>
            </a:r>
            <a:r>
              <a:rPr lang="en-US" altLang="zh-CN" i="1" dirty="0" err="1"/>
              <a:t>I_sub</a:t>
            </a:r>
            <a:r>
              <a:rPr lang="en-US" altLang="zh-CN" i="1" dirty="0"/>
              <a:t>(c)</a:t>
            </a:r>
            <a:r>
              <a:rPr lang="en-US" altLang="zh-CN" dirty="0"/>
              <a:t> implies </a:t>
            </a:r>
            <a:r>
              <a:rPr lang="en-US" altLang="zh-CN" i="1" dirty="0" err="1"/>
              <a:t>I_super</a:t>
            </a:r>
            <a:r>
              <a:rPr lang="en-US" altLang="zh-CN" i="1" dirty="0"/>
              <a:t>(c)</a:t>
            </a:r>
          </a:p>
          <a:p>
            <a:pPr lvl="1"/>
            <a:r>
              <a:rPr lang="en-US" altLang="zh-CN" dirty="0" err="1"/>
              <a:t>I_IntSet</a:t>
            </a:r>
            <a:r>
              <a:rPr lang="en-US" altLang="zh-CN" dirty="0"/>
              <a:t>(c):</a:t>
            </a:r>
            <a:r>
              <a:rPr lang="zh-CN" altLang="en-US" dirty="0"/>
              <a:t> </a:t>
            </a:r>
            <a:r>
              <a:rPr lang="en-US" altLang="zh-CN" dirty="0"/>
              <a:t>(</a:t>
            </a:r>
            <a:r>
              <a:rPr lang="en-US" altLang="zh-CN" dirty="0" err="1"/>
              <a:t>ia</a:t>
            </a:r>
            <a:r>
              <a:rPr lang="en-US" altLang="zh-CN" dirty="0"/>
              <a:t>!=null) &amp;&amp; (\</a:t>
            </a:r>
            <a:r>
              <a:rPr lang="en-US" altLang="zh-CN" dirty="0" err="1"/>
              <a:t>forall</a:t>
            </a:r>
            <a:r>
              <a:rPr lang="en-US" altLang="zh-CN" dirty="0"/>
              <a:t> int </a:t>
            </a:r>
            <a:r>
              <a:rPr lang="en-US" altLang="zh-CN" dirty="0" err="1"/>
              <a:t>i,j</a:t>
            </a:r>
            <a:r>
              <a:rPr lang="en-US" altLang="zh-CN" dirty="0"/>
              <a:t>; 0&lt;=</a:t>
            </a:r>
            <a:r>
              <a:rPr lang="en-US" altLang="zh-CN" dirty="0" err="1"/>
              <a:t>i</a:t>
            </a:r>
            <a:r>
              <a:rPr lang="en-US" altLang="zh-CN" dirty="0"/>
              <a:t>&amp;&amp;</a:t>
            </a:r>
            <a:r>
              <a:rPr lang="en-US" altLang="zh-CN" dirty="0" err="1"/>
              <a:t>i</a:t>
            </a:r>
            <a:r>
              <a:rPr lang="en-US" altLang="zh-CN" dirty="0"/>
              <a:t>&lt;j&amp;&amp;j&lt;</a:t>
            </a:r>
            <a:r>
              <a:rPr lang="en-US" altLang="zh-CN" dirty="0" err="1"/>
              <a:t>ia.length;ia</a:t>
            </a:r>
            <a:r>
              <a:rPr lang="en-US" altLang="zh-CN" dirty="0"/>
              <a:t>[</a:t>
            </a:r>
            <a:r>
              <a:rPr lang="en-US" altLang="zh-CN" dirty="0" err="1"/>
              <a:t>i</a:t>
            </a:r>
            <a:r>
              <a:rPr lang="en-US" altLang="zh-CN" dirty="0"/>
              <a:t>]!=</a:t>
            </a:r>
            <a:r>
              <a:rPr lang="en-US" altLang="zh-CN" dirty="0" err="1"/>
              <a:t>ia</a:t>
            </a:r>
            <a:r>
              <a:rPr lang="en-US" altLang="zh-CN" dirty="0"/>
              <a:t>[j])</a:t>
            </a:r>
          </a:p>
          <a:p>
            <a:pPr lvl="1"/>
            <a:r>
              <a:rPr lang="en-US" altLang="zh-CN" dirty="0" err="1">
                <a:solidFill>
                  <a:srgbClr val="C00000"/>
                </a:solidFill>
              </a:rPr>
              <a:t>I_MaxIntSet</a:t>
            </a:r>
            <a:r>
              <a:rPr lang="en-US" altLang="zh-CN" dirty="0">
                <a:solidFill>
                  <a:srgbClr val="C00000"/>
                </a:solidFill>
              </a:rPr>
              <a:t>(c): </a:t>
            </a:r>
            <a:r>
              <a:rPr lang="en-US" altLang="zh-CN" dirty="0" err="1">
                <a:solidFill>
                  <a:srgbClr val="C00000"/>
                </a:solidFill>
              </a:rPr>
              <a:t>I_IntSet</a:t>
            </a:r>
            <a:r>
              <a:rPr lang="en-US" altLang="zh-CN" dirty="0">
                <a:solidFill>
                  <a:srgbClr val="C00000"/>
                </a:solidFill>
              </a:rPr>
              <a:t>(c) &amp;&amp; </a:t>
            </a:r>
            <a:r>
              <a:rPr lang="en-US" altLang="zh-CN" b="1" dirty="0">
                <a:solidFill>
                  <a:srgbClr val="003399"/>
                </a:solidFill>
                <a:latin typeface="+mj-lt"/>
              </a:rPr>
              <a:t>(\</a:t>
            </a:r>
            <a:r>
              <a:rPr lang="en-US" altLang="zh-CN" b="1" dirty="0" err="1">
                <a:solidFill>
                  <a:srgbClr val="003399"/>
                </a:solidFill>
                <a:latin typeface="+mj-lt"/>
              </a:rPr>
              <a:t>forall</a:t>
            </a:r>
            <a:r>
              <a:rPr lang="en-US" altLang="zh-CN" b="1" dirty="0">
                <a:solidFill>
                  <a:srgbClr val="003399"/>
                </a:solidFill>
                <a:latin typeface="+mj-lt"/>
              </a:rPr>
              <a:t> int </a:t>
            </a:r>
            <a:r>
              <a:rPr lang="en-US" altLang="zh-CN" b="1" dirty="0" err="1">
                <a:solidFill>
                  <a:srgbClr val="003399"/>
                </a:solidFill>
                <a:latin typeface="+mj-lt"/>
              </a:rPr>
              <a:t>ele;this.isIn</a:t>
            </a:r>
            <a:r>
              <a:rPr lang="en-US" altLang="zh-CN" b="1" dirty="0">
                <a:solidFill>
                  <a:srgbClr val="003399"/>
                </a:solidFill>
                <a:latin typeface="+mj-lt"/>
              </a:rPr>
              <a:t>(</a:t>
            </a:r>
            <a:r>
              <a:rPr lang="en-US" altLang="zh-CN" b="1" dirty="0" err="1">
                <a:solidFill>
                  <a:srgbClr val="003399"/>
                </a:solidFill>
                <a:latin typeface="+mj-lt"/>
              </a:rPr>
              <a:t>ele</a:t>
            </a:r>
            <a:r>
              <a:rPr lang="en-US" altLang="zh-CN" b="1" dirty="0">
                <a:solidFill>
                  <a:srgbClr val="003399"/>
                </a:solidFill>
                <a:latin typeface="+mj-lt"/>
              </a:rPr>
              <a:t>);max&gt;=</a:t>
            </a:r>
            <a:r>
              <a:rPr lang="en-US" altLang="zh-CN" b="1" dirty="0" err="1">
                <a:solidFill>
                  <a:srgbClr val="003399"/>
                </a:solidFill>
                <a:latin typeface="+mj-lt"/>
              </a:rPr>
              <a:t>ele</a:t>
            </a:r>
            <a:r>
              <a:rPr lang="en-US" altLang="zh-CN" b="1" dirty="0">
                <a:solidFill>
                  <a:srgbClr val="003399"/>
                </a:solidFill>
                <a:latin typeface="+mj-lt"/>
              </a:rPr>
              <a:t>) &amp;&amp; ((</a:t>
            </a:r>
            <a:r>
              <a:rPr lang="en-US" altLang="zh-CN" b="1" dirty="0" err="1">
                <a:solidFill>
                  <a:srgbClr val="003399"/>
                </a:solidFill>
                <a:latin typeface="+mj-lt"/>
              </a:rPr>
              <a:t>ia.length</a:t>
            </a:r>
            <a:r>
              <a:rPr lang="en-US" altLang="zh-CN" b="1" dirty="0">
                <a:solidFill>
                  <a:srgbClr val="003399"/>
                </a:solidFill>
                <a:latin typeface="+mj-lt"/>
              </a:rPr>
              <a:t>&gt;0)==&gt;(\exists int </a:t>
            </a:r>
            <a:r>
              <a:rPr lang="en-US" altLang="zh-CN" b="1" dirty="0" err="1">
                <a:solidFill>
                  <a:srgbClr val="003399"/>
                </a:solidFill>
                <a:latin typeface="+mj-lt"/>
              </a:rPr>
              <a:t>ele</a:t>
            </a:r>
            <a:r>
              <a:rPr lang="en-US" altLang="zh-CN" b="1" dirty="0">
                <a:solidFill>
                  <a:srgbClr val="003399"/>
                </a:solidFill>
                <a:latin typeface="+mj-lt"/>
              </a:rPr>
              <a:t>; </a:t>
            </a:r>
            <a:r>
              <a:rPr lang="en-US" altLang="zh-CN" b="1" dirty="0" err="1">
                <a:solidFill>
                  <a:srgbClr val="003399"/>
                </a:solidFill>
                <a:latin typeface="+mj-lt"/>
              </a:rPr>
              <a:t>this.isIn</a:t>
            </a:r>
            <a:r>
              <a:rPr lang="en-US" altLang="zh-CN" b="1" dirty="0">
                <a:solidFill>
                  <a:srgbClr val="003399"/>
                </a:solidFill>
                <a:latin typeface="+mj-lt"/>
              </a:rPr>
              <a:t>(</a:t>
            </a:r>
            <a:r>
              <a:rPr lang="en-US" altLang="zh-CN" b="1" dirty="0" err="1">
                <a:solidFill>
                  <a:srgbClr val="003399"/>
                </a:solidFill>
                <a:latin typeface="+mj-lt"/>
              </a:rPr>
              <a:t>ele</a:t>
            </a:r>
            <a:r>
              <a:rPr lang="en-US" altLang="zh-CN" b="1" dirty="0">
                <a:solidFill>
                  <a:srgbClr val="003399"/>
                </a:solidFill>
                <a:latin typeface="+mj-lt"/>
              </a:rPr>
              <a:t>);max==</a:t>
            </a:r>
            <a:r>
              <a:rPr lang="en-US" altLang="zh-CN" b="1" dirty="0" err="1">
                <a:solidFill>
                  <a:srgbClr val="003399"/>
                </a:solidFill>
                <a:latin typeface="+mj-lt"/>
              </a:rPr>
              <a:t>ele</a:t>
            </a:r>
            <a:r>
              <a:rPr lang="en-US" altLang="zh-CN" b="1" dirty="0">
                <a:solidFill>
                  <a:srgbClr val="003399"/>
                </a:solidFill>
                <a:latin typeface="+mj-lt"/>
              </a:rPr>
              <a:t>))</a:t>
            </a:r>
            <a:endParaRPr lang="zh-CN" altLang="en-US" dirty="0">
              <a:solidFill>
                <a:srgbClr val="C00000"/>
              </a:solidFill>
              <a:latin typeface="+mj-lt"/>
            </a:endParaRPr>
          </a:p>
          <a:p>
            <a:r>
              <a:rPr lang="zh-CN" altLang="en-US" dirty="0" smtClean="0"/>
              <a:t>子</a:t>
            </a:r>
            <a:r>
              <a:rPr lang="zh-CN" altLang="en-US" dirty="0"/>
              <a:t>类新增的</a:t>
            </a:r>
            <a:r>
              <a:rPr lang="zh-CN" altLang="en-US" dirty="0" smtClean="0"/>
              <a:t>不变式一般不应对</a:t>
            </a:r>
            <a:r>
              <a:rPr lang="zh-CN" altLang="en-US" dirty="0"/>
              <a:t>父</a:t>
            </a:r>
            <a:r>
              <a:rPr lang="zh-CN" altLang="en-US" dirty="0" smtClean="0"/>
              <a:t>类数据抽象</a:t>
            </a:r>
            <a:r>
              <a:rPr lang="zh-CN" altLang="en-US" dirty="0"/>
              <a:t>施加</a:t>
            </a:r>
            <a:r>
              <a:rPr lang="zh-CN" altLang="en-US" dirty="0" smtClean="0"/>
              <a:t>新</a:t>
            </a:r>
            <a:r>
              <a:rPr lang="zh-CN" altLang="en-US" dirty="0"/>
              <a:t>的约束</a:t>
            </a:r>
            <a:endParaRPr lang="en-US" altLang="zh-CN" dirty="0"/>
          </a:p>
          <a:p>
            <a:r>
              <a:rPr lang="zh-CN" altLang="en-US" dirty="0"/>
              <a:t>即便是规格满足蕴含关系，也不意味实现的正确性</a:t>
            </a:r>
            <a:endParaRPr lang="en-US" altLang="zh-CN" dirty="0"/>
          </a:p>
          <a:p>
            <a:pPr lvl="1"/>
            <a:r>
              <a:rPr lang="zh-CN" altLang="en-US" dirty="0"/>
              <a:t>子类一般不应直接对父类所实现的数据进行修改，而是通过父类所定义的方法</a:t>
            </a:r>
          </a:p>
        </p:txBody>
      </p:sp>
      <p:sp>
        <p:nvSpPr>
          <p:cNvPr id="4" name="灯片编号占位符 3">
            <a:extLst>
              <a:ext uri="{FF2B5EF4-FFF2-40B4-BE49-F238E27FC236}">
                <a16:creationId xmlns:a16="http://schemas.microsoft.com/office/drawing/2014/main" id="{4E333396-B2B4-446D-AEFE-394C06337A0F}"/>
              </a:ext>
            </a:extLst>
          </p:cNvPr>
          <p:cNvSpPr>
            <a:spLocks noGrp="1"/>
          </p:cNvSpPr>
          <p:nvPr>
            <p:ph type="sldNum" sz="quarter" idx="12"/>
          </p:nvPr>
        </p:nvSpPr>
        <p:spPr/>
        <p:txBody>
          <a:bodyPr/>
          <a:lstStyle/>
          <a:p>
            <a:fld id="{51D33244-3606-41CE-A48D-47F57B9C6720}" type="slidenum">
              <a:rPr lang="zh-CN" altLang="en-US" smtClean="0"/>
              <a:t>13</a:t>
            </a:fld>
            <a:endParaRPr lang="zh-CN" altLang="en-US"/>
          </a:p>
        </p:txBody>
      </p:sp>
    </p:spTree>
    <p:extLst>
      <p:ext uri="{BB962C8B-B14F-4D97-AF65-F5344CB8AC3E}">
        <p14:creationId xmlns:p14="http://schemas.microsoft.com/office/powerpoint/2010/main" val="1273658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类型层次下的规格关系</a:t>
            </a:r>
          </a:p>
        </p:txBody>
      </p:sp>
      <p:sp>
        <p:nvSpPr>
          <p:cNvPr id="3" name="内容占位符 2"/>
          <p:cNvSpPr>
            <a:spLocks noGrp="1"/>
          </p:cNvSpPr>
          <p:nvPr>
            <p:ph idx="1"/>
          </p:nvPr>
        </p:nvSpPr>
        <p:spPr>
          <a:xfrm>
            <a:off x="838200" y="1825625"/>
            <a:ext cx="10515600" cy="1386498"/>
          </a:xfrm>
        </p:spPr>
        <p:txBody>
          <a:bodyPr/>
          <a:lstStyle/>
          <a:p>
            <a:r>
              <a:rPr lang="zh-CN" altLang="en-US" dirty="0"/>
              <a:t>子类与父类在不变式方面具有紧密的关联</a:t>
            </a:r>
            <a:endParaRPr lang="en-US" altLang="zh-CN" dirty="0"/>
          </a:p>
          <a:p>
            <a:r>
              <a:rPr lang="zh-CN" altLang="en-US" dirty="0"/>
              <a:t>子类的</a:t>
            </a:r>
            <a:r>
              <a:rPr lang="en-US" altLang="zh-CN" dirty="0" err="1"/>
              <a:t>repOK</a:t>
            </a:r>
            <a:r>
              <a:rPr lang="zh-CN" altLang="en-US" dirty="0"/>
              <a:t>应该调用父类的</a:t>
            </a:r>
            <a:r>
              <a:rPr lang="en-US" altLang="zh-CN" dirty="0" err="1"/>
              <a:t>repOK</a:t>
            </a:r>
            <a:r>
              <a:rPr lang="zh-CN" altLang="en-US" dirty="0"/>
              <a:t>来检查父类</a:t>
            </a:r>
            <a:r>
              <a:rPr lang="en-US" altLang="zh-CN" dirty="0"/>
              <a:t>rep</a:t>
            </a:r>
            <a:r>
              <a:rPr lang="zh-CN" altLang="en-US" dirty="0"/>
              <a:t>是否满足父类的不变式要求，并增加专属于子类的不变式检查逻辑</a:t>
            </a:r>
          </a:p>
        </p:txBody>
      </p:sp>
      <p:sp>
        <p:nvSpPr>
          <p:cNvPr id="5" name="文本框 4"/>
          <p:cNvSpPr txBox="1"/>
          <p:nvPr/>
        </p:nvSpPr>
        <p:spPr>
          <a:xfrm>
            <a:off x="1090246" y="3136046"/>
            <a:ext cx="5556739"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err="1"/>
              <a:t>MaxIntSet</a:t>
            </a:r>
            <a:r>
              <a:rPr lang="en-US" altLang="zh-CN" dirty="0"/>
              <a:t>{</a:t>
            </a:r>
          </a:p>
          <a:p>
            <a:r>
              <a:rPr lang="en-US" altLang="zh-CN" dirty="0"/>
              <a:t>       public </a:t>
            </a:r>
            <a:r>
              <a:rPr lang="en-US" altLang="zh-CN" dirty="0" err="1"/>
              <a:t>boolean</a:t>
            </a:r>
            <a:r>
              <a:rPr lang="en-US" altLang="zh-CN" dirty="0"/>
              <a:t> </a:t>
            </a:r>
            <a:r>
              <a:rPr lang="en-US" altLang="zh-CN" dirty="0" err="1"/>
              <a:t>repOK</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a:t>
            </a:r>
            <a:r>
              <a:rPr lang="en-US" altLang="zh-CN" dirty="0" err="1"/>
              <a:t>boolean</a:t>
            </a:r>
            <a:r>
              <a:rPr lang="en-US" altLang="zh-CN" dirty="0"/>
              <a:t> existed = false;</a:t>
            </a:r>
          </a:p>
          <a:p>
            <a:r>
              <a:rPr lang="en-US" altLang="zh-CN" dirty="0"/>
              <a:t>	</a:t>
            </a:r>
            <a:r>
              <a:rPr lang="en-US" altLang="zh-CN" u="sng" dirty="0"/>
              <a:t>if (!</a:t>
            </a:r>
            <a:r>
              <a:rPr lang="en-US" altLang="zh-CN" u="sng" dirty="0" err="1"/>
              <a:t>super.repOK</a:t>
            </a:r>
            <a:r>
              <a:rPr lang="en-US" altLang="zh-CN" u="sng" dirty="0"/>
              <a:t>())return false;</a:t>
            </a:r>
          </a:p>
          <a:p>
            <a:r>
              <a:rPr lang="en-US" altLang="zh-CN" dirty="0"/>
              <a:t>	for(</a:t>
            </a:r>
            <a:r>
              <a:rPr lang="en-US" altLang="zh-CN" dirty="0" err="1"/>
              <a:t>int</a:t>
            </a:r>
            <a:r>
              <a:rPr lang="en-US" altLang="zh-CN" dirty="0"/>
              <a:t> </a:t>
            </a:r>
            <a:r>
              <a:rPr lang="en-US" altLang="zh-CN" dirty="0" err="1"/>
              <a:t>i</a:t>
            </a:r>
            <a:r>
              <a:rPr lang="en-US" altLang="zh-CN" dirty="0"/>
              <a:t>=0;i&lt;size();</a:t>
            </a:r>
            <a:r>
              <a:rPr lang="en-US" altLang="zh-CN" dirty="0" err="1"/>
              <a:t>i</a:t>
            </a:r>
            <a:r>
              <a:rPr lang="en-US" altLang="zh-CN" dirty="0"/>
              <a:t>++){</a:t>
            </a:r>
          </a:p>
          <a:p>
            <a:r>
              <a:rPr lang="en-US" altLang="zh-CN" dirty="0"/>
              <a:t>	       if(biggest &lt; </a:t>
            </a:r>
            <a:r>
              <a:rPr lang="en-US" altLang="zh-CN" dirty="0" err="1"/>
              <a:t>getAt</a:t>
            </a:r>
            <a:r>
              <a:rPr lang="en-US" altLang="zh-CN" dirty="0"/>
              <a:t>(</a:t>
            </a:r>
            <a:r>
              <a:rPr lang="en-US" altLang="zh-CN" dirty="0" err="1"/>
              <a:t>i</a:t>
            </a:r>
            <a:r>
              <a:rPr lang="en-US" altLang="zh-CN" dirty="0"/>
              <a:t>)) return false;</a:t>
            </a:r>
          </a:p>
          <a:p>
            <a:r>
              <a:rPr lang="en-US" altLang="zh-CN" dirty="0"/>
              <a:t>	       if(biggest == </a:t>
            </a:r>
            <a:r>
              <a:rPr lang="en-US" altLang="zh-CN" dirty="0" err="1"/>
              <a:t>getAt</a:t>
            </a:r>
            <a:r>
              <a:rPr lang="en-US" altLang="zh-CN" dirty="0"/>
              <a:t>(</a:t>
            </a:r>
            <a:r>
              <a:rPr lang="en-US" altLang="zh-CN" dirty="0" err="1"/>
              <a:t>i</a:t>
            </a:r>
            <a:r>
              <a:rPr lang="en-US" altLang="zh-CN" dirty="0"/>
              <a:t>)) existed = true;</a:t>
            </a:r>
          </a:p>
          <a:p>
            <a:r>
              <a:rPr lang="en-US" altLang="zh-CN" dirty="0"/>
              <a:t>	}</a:t>
            </a:r>
          </a:p>
          <a:p>
            <a:r>
              <a:rPr lang="en-US" altLang="zh-CN" dirty="0"/>
              <a:t>	if(</a:t>
            </a:r>
            <a:r>
              <a:rPr lang="en-US" altLang="zh-CN" dirty="0" err="1"/>
              <a:t>i</a:t>
            </a:r>
            <a:r>
              <a:rPr lang="en-US" altLang="zh-CN" dirty="0"/>
              <a:t>==0) return true;</a:t>
            </a:r>
          </a:p>
          <a:p>
            <a:r>
              <a:rPr lang="en-US" altLang="zh-CN" dirty="0"/>
              <a:t>       	return existed;</a:t>
            </a:r>
          </a:p>
          <a:p>
            <a:r>
              <a:rPr lang="en-US" altLang="zh-CN" dirty="0"/>
              <a:t>       }</a:t>
            </a:r>
          </a:p>
          <a:p>
            <a:r>
              <a:rPr lang="en-US" altLang="zh-CN" dirty="0"/>
              <a:t>}</a:t>
            </a:r>
            <a:endParaRPr lang="zh-CN" altLang="en-US" dirty="0"/>
          </a:p>
        </p:txBody>
      </p:sp>
      <p:sp>
        <p:nvSpPr>
          <p:cNvPr id="6" name="灯片编号占位符 5"/>
          <p:cNvSpPr>
            <a:spLocks noGrp="1"/>
          </p:cNvSpPr>
          <p:nvPr>
            <p:ph type="sldNum" sz="quarter" idx="12"/>
          </p:nvPr>
        </p:nvSpPr>
        <p:spPr/>
        <p:txBody>
          <a:bodyPr/>
          <a:lstStyle/>
          <a:p>
            <a:fld id="{51D33244-3606-41CE-A48D-47F57B9C6720}" type="slidenum">
              <a:rPr lang="zh-CN" altLang="en-US" smtClean="0"/>
              <a:t>14</a:t>
            </a:fld>
            <a:endParaRPr lang="zh-CN" altLang="en-US"/>
          </a:p>
        </p:txBody>
      </p:sp>
      <p:sp>
        <p:nvSpPr>
          <p:cNvPr id="7" name="矩形: 圆角 6">
            <a:extLst>
              <a:ext uri="{FF2B5EF4-FFF2-40B4-BE49-F238E27FC236}">
                <a16:creationId xmlns:a16="http://schemas.microsoft.com/office/drawing/2014/main" id="{2CFCBB83-1E8A-45F8-B610-D471D1C8DC78}"/>
              </a:ext>
            </a:extLst>
          </p:cNvPr>
          <p:cNvSpPr/>
          <p:nvPr/>
        </p:nvSpPr>
        <p:spPr>
          <a:xfrm>
            <a:off x="7399283" y="4056992"/>
            <a:ext cx="3615558" cy="1786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400" dirty="0"/>
              <a:t>层次化职责划分</a:t>
            </a:r>
            <a:endParaRPr lang="en-US" altLang="zh-CN" sz="2400" dirty="0"/>
          </a:p>
          <a:p>
            <a:pPr algn="ctr"/>
            <a:r>
              <a:rPr lang="zh-CN" altLang="en-US" sz="2400" dirty="0"/>
              <a:t>类规格</a:t>
            </a:r>
            <a:endParaRPr lang="en-US" altLang="zh-CN" sz="2400" dirty="0"/>
          </a:p>
          <a:p>
            <a:pPr algn="ctr"/>
            <a:r>
              <a:rPr lang="zh-CN" altLang="en-US" sz="2400" dirty="0"/>
              <a:t>类实现</a:t>
            </a:r>
            <a:endParaRPr lang="en-US" altLang="zh-CN" sz="2400" dirty="0"/>
          </a:p>
          <a:p>
            <a:pPr algn="ctr"/>
            <a:r>
              <a:rPr lang="zh-CN" altLang="en-US" sz="2400" dirty="0"/>
              <a:t>状态有效性检查</a:t>
            </a:r>
          </a:p>
        </p:txBody>
      </p:sp>
    </p:spTree>
    <p:extLst>
      <p:ext uri="{BB962C8B-B14F-4D97-AF65-F5344CB8AC3E}">
        <p14:creationId xmlns:p14="http://schemas.microsoft.com/office/powerpoint/2010/main" val="464155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类型层次下的规格关系</a:t>
            </a:r>
          </a:p>
        </p:txBody>
      </p:sp>
      <p:sp>
        <p:nvSpPr>
          <p:cNvPr id="3" name="内容占位符 2"/>
          <p:cNvSpPr>
            <a:spLocks noGrp="1"/>
          </p:cNvSpPr>
          <p:nvPr>
            <p:ph idx="1"/>
          </p:nvPr>
        </p:nvSpPr>
        <p:spPr>
          <a:xfrm>
            <a:off x="838200" y="1825625"/>
            <a:ext cx="10515600" cy="4030426"/>
          </a:xfrm>
        </p:spPr>
        <p:txBody>
          <a:bodyPr>
            <a:normAutofit lnSpcReduction="10000"/>
          </a:bodyPr>
          <a:lstStyle/>
          <a:p>
            <a:r>
              <a:rPr lang="zh-CN" altLang="en-US" dirty="0"/>
              <a:t>如果一个方法未被重写，则其正确性只由父类保证</a:t>
            </a:r>
            <a:endParaRPr lang="en-US" altLang="zh-CN" dirty="0"/>
          </a:p>
          <a:p>
            <a:r>
              <a:rPr lang="zh-CN" altLang="en-US" dirty="0"/>
              <a:t>子类新增方法的正确性不会影响父类的</a:t>
            </a:r>
            <a:r>
              <a:rPr lang="zh-CN" altLang="en-US" dirty="0" smtClean="0"/>
              <a:t>正确性</a:t>
            </a:r>
            <a:endParaRPr lang="en-US" altLang="zh-CN" dirty="0" smtClean="0"/>
          </a:p>
          <a:p>
            <a:pPr lvl="1"/>
            <a:r>
              <a:rPr lang="zh-CN" altLang="en-US" dirty="0" smtClean="0"/>
              <a:t>前提：父类隐藏了所有数据实现</a:t>
            </a:r>
            <a:endParaRPr lang="en-US" altLang="zh-CN" dirty="0"/>
          </a:p>
          <a:p>
            <a:r>
              <a:rPr lang="zh-CN" altLang="en-US" dirty="0"/>
              <a:t>被子类重写的方法</a:t>
            </a:r>
            <a:endParaRPr lang="en-US" altLang="zh-CN" dirty="0"/>
          </a:p>
          <a:p>
            <a:pPr lvl="1"/>
            <a:r>
              <a:rPr lang="zh-CN" altLang="en-US" dirty="0"/>
              <a:t>替换原则要求任何父类型对象出现的地方都可以使用子类型对象来替换</a:t>
            </a:r>
            <a:endParaRPr lang="en-US" altLang="zh-CN" dirty="0"/>
          </a:p>
          <a:p>
            <a:pPr lvl="2"/>
            <a:r>
              <a:rPr lang="zh-CN" altLang="en-US" dirty="0"/>
              <a:t>方法调用场景：</a:t>
            </a:r>
            <a:r>
              <a:rPr lang="en-US" altLang="zh-CN" dirty="0" err="1"/>
              <a:t>Requires_super</a:t>
            </a:r>
            <a:r>
              <a:rPr lang="en-US" altLang="zh-CN" dirty="0"/>
              <a:t> </a:t>
            </a:r>
            <a:r>
              <a:rPr lang="en-US" altLang="zh-CN" b="1" i="1" dirty="0">
                <a:sym typeface="Wingdings" panose="05000000000000000000" pitchFamily="2" charset="2"/>
              </a:rPr>
              <a:t>implies</a:t>
            </a:r>
            <a:r>
              <a:rPr lang="en-US" altLang="zh-CN" dirty="0">
                <a:sym typeface="Wingdings" panose="05000000000000000000" pitchFamily="2" charset="2"/>
              </a:rPr>
              <a:t> </a:t>
            </a:r>
            <a:r>
              <a:rPr lang="en-US" altLang="zh-CN" dirty="0" err="1"/>
              <a:t>Requires_sub</a:t>
            </a:r>
            <a:endParaRPr lang="en-US" altLang="zh-CN" dirty="0"/>
          </a:p>
          <a:p>
            <a:pPr lvl="1"/>
            <a:r>
              <a:rPr lang="zh-CN" altLang="en-US" dirty="0"/>
              <a:t>替换原则要求任何子类型对象的方法调用都能够满足父类型在相应方法的规格</a:t>
            </a:r>
            <a:endParaRPr lang="en-US" altLang="zh-CN" dirty="0"/>
          </a:p>
          <a:p>
            <a:pPr lvl="2"/>
            <a:r>
              <a:rPr lang="zh-CN" altLang="en-US" dirty="0"/>
              <a:t>方法调用场景：</a:t>
            </a:r>
            <a:r>
              <a:rPr lang="en-US" altLang="zh-CN" dirty="0"/>
              <a:t>(</a:t>
            </a:r>
            <a:r>
              <a:rPr lang="en-US" altLang="zh-CN" dirty="0" err="1">
                <a:solidFill>
                  <a:srgbClr val="C00000"/>
                </a:solidFill>
              </a:rPr>
              <a:t>Requires_super</a:t>
            </a:r>
            <a:r>
              <a:rPr lang="en-US" altLang="zh-CN" dirty="0"/>
              <a:t> &amp;&amp; </a:t>
            </a:r>
            <a:r>
              <a:rPr lang="en-US" altLang="zh-CN" dirty="0" err="1"/>
              <a:t>Ensures_sub</a:t>
            </a:r>
            <a:r>
              <a:rPr lang="en-US" altLang="zh-CN" dirty="0"/>
              <a:t>) </a:t>
            </a:r>
            <a:r>
              <a:rPr lang="en-US" altLang="zh-CN" b="1" i="1" dirty="0">
                <a:sym typeface="Wingdings" panose="05000000000000000000" pitchFamily="2" charset="2"/>
              </a:rPr>
              <a:t>implies</a:t>
            </a:r>
            <a:r>
              <a:rPr lang="en-US" altLang="zh-CN" dirty="0">
                <a:sym typeface="Wingdings" panose="05000000000000000000" pitchFamily="2" charset="2"/>
              </a:rPr>
              <a:t> </a:t>
            </a:r>
            <a:r>
              <a:rPr lang="en-US" altLang="zh-CN" dirty="0" err="1">
                <a:sym typeface="Wingdings" panose="05000000000000000000" pitchFamily="2" charset="2"/>
              </a:rPr>
              <a:t>Ensures_super</a:t>
            </a:r>
            <a:endParaRPr lang="en-US" altLang="zh-CN" dirty="0">
              <a:sym typeface="Wingdings" panose="05000000000000000000" pitchFamily="2" charset="2"/>
            </a:endParaRPr>
          </a:p>
          <a:p>
            <a:pPr lvl="2"/>
            <a:r>
              <a:rPr lang="zh-CN" altLang="en-US" dirty="0">
                <a:sym typeface="Wingdings" panose="05000000000000000000" pitchFamily="2" charset="2"/>
              </a:rPr>
              <a:t>在父类型的前置条件不满足时，父类型方法不会进行处理；但子类型方法可能进行处理：</a:t>
            </a:r>
            <a:r>
              <a:rPr lang="en-US" altLang="zh-CN" dirty="0" err="1">
                <a:sym typeface="Wingdings" panose="05000000000000000000" pitchFamily="2" charset="2"/>
              </a:rPr>
              <a:t>Requires_sub</a:t>
            </a:r>
            <a:r>
              <a:rPr lang="en-US" altLang="zh-CN" dirty="0">
                <a:sym typeface="Wingdings" panose="05000000000000000000" pitchFamily="2" charset="2"/>
              </a:rPr>
              <a:t> </a:t>
            </a:r>
            <a:r>
              <a:rPr lang="en-US" altLang="zh-CN" sz="2100" b="1" i="1" dirty="0">
                <a:sym typeface="Wingdings" panose="05000000000000000000" pitchFamily="2" charset="2"/>
              </a:rPr>
              <a:t>implies</a:t>
            </a:r>
            <a:r>
              <a:rPr lang="en-US" altLang="zh-CN" dirty="0">
                <a:sym typeface="Wingdings" panose="05000000000000000000" pitchFamily="2" charset="2"/>
              </a:rPr>
              <a:t> </a:t>
            </a:r>
            <a:r>
              <a:rPr lang="en-US" altLang="zh-CN" dirty="0" err="1">
                <a:sym typeface="Wingdings" panose="05000000000000000000" pitchFamily="2" charset="2"/>
              </a:rPr>
              <a:t>Ensures_sub</a:t>
            </a:r>
            <a:endParaRPr lang="en-US" altLang="zh-CN" dirty="0">
              <a:sym typeface="Wingdings" panose="05000000000000000000" pitchFamily="2" charset="2"/>
            </a:endParaRPr>
          </a:p>
        </p:txBody>
      </p:sp>
      <p:sp>
        <p:nvSpPr>
          <p:cNvPr id="5" name="灯片编号占位符 4"/>
          <p:cNvSpPr>
            <a:spLocks noGrp="1"/>
          </p:cNvSpPr>
          <p:nvPr>
            <p:ph type="sldNum" sz="quarter" idx="12"/>
          </p:nvPr>
        </p:nvSpPr>
        <p:spPr/>
        <p:txBody>
          <a:bodyPr/>
          <a:lstStyle/>
          <a:p>
            <a:fld id="{51D33244-3606-41CE-A48D-47F57B9C6720}" type="slidenum">
              <a:rPr lang="zh-CN" altLang="en-US" smtClean="0"/>
              <a:t>15</a:t>
            </a:fld>
            <a:endParaRPr lang="zh-CN" altLang="en-US"/>
          </a:p>
        </p:txBody>
      </p:sp>
    </p:spTree>
    <p:extLst>
      <p:ext uri="{BB962C8B-B14F-4D97-AF65-F5344CB8AC3E}">
        <p14:creationId xmlns:p14="http://schemas.microsoft.com/office/powerpoint/2010/main" val="2862285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C63F8-E9D2-4860-A243-69C31F444867}"/>
              </a:ext>
            </a:extLst>
          </p:cNvPr>
          <p:cNvSpPr>
            <a:spLocks noGrp="1"/>
          </p:cNvSpPr>
          <p:nvPr>
            <p:ph type="title"/>
          </p:nvPr>
        </p:nvSpPr>
        <p:spPr/>
        <p:txBody>
          <a:bodyPr/>
          <a:lstStyle/>
          <a:p>
            <a:r>
              <a:rPr lang="zh-CN" altLang="en-US" dirty="0"/>
              <a:t>类型层次下的规格关系</a:t>
            </a:r>
          </a:p>
        </p:txBody>
      </p:sp>
      <p:sp>
        <p:nvSpPr>
          <p:cNvPr id="3" name="内容占位符 2">
            <a:extLst>
              <a:ext uri="{FF2B5EF4-FFF2-40B4-BE49-F238E27FC236}">
                <a16:creationId xmlns:a16="http://schemas.microsoft.com/office/drawing/2014/main" id="{31AAAF7C-2F9E-4120-883C-3F0A416D7B34}"/>
              </a:ext>
            </a:extLst>
          </p:cNvPr>
          <p:cNvSpPr>
            <a:spLocks noGrp="1"/>
          </p:cNvSpPr>
          <p:nvPr>
            <p:ph idx="1"/>
          </p:nvPr>
        </p:nvSpPr>
        <p:spPr/>
        <p:txBody>
          <a:bodyPr/>
          <a:lstStyle/>
          <a:p>
            <a:r>
              <a:rPr lang="zh-CN" altLang="en-US" dirty="0">
                <a:sym typeface="Wingdings" panose="05000000000000000000" pitchFamily="2" charset="2"/>
              </a:rPr>
              <a:t>子类重写方法可以</a:t>
            </a:r>
            <a:r>
              <a:rPr lang="zh-CN" altLang="en-US" b="1" u="sng" dirty="0">
                <a:solidFill>
                  <a:srgbClr val="FF0000"/>
                </a:solidFill>
                <a:sym typeface="Wingdings" panose="05000000000000000000" pitchFamily="2" charset="2"/>
              </a:rPr>
              <a:t>减弱</a:t>
            </a:r>
            <a:r>
              <a:rPr lang="zh-CN" altLang="en-US" dirty="0">
                <a:sym typeface="Wingdings" panose="05000000000000000000" pitchFamily="2" charset="2"/>
              </a:rPr>
              <a:t>父类方法规定的</a:t>
            </a:r>
            <a:r>
              <a:rPr lang="en-US" altLang="zh-CN" dirty="0">
                <a:sym typeface="Wingdings" panose="05000000000000000000" pitchFamily="2" charset="2"/>
              </a:rPr>
              <a:t>Requires,</a:t>
            </a:r>
            <a:r>
              <a:rPr lang="zh-CN" altLang="en-US" dirty="0">
                <a:sym typeface="Wingdings" panose="05000000000000000000" pitchFamily="2" charset="2"/>
              </a:rPr>
              <a:t>或者</a:t>
            </a:r>
            <a:r>
              <a:rPr lang="zh-CN" altLang="en-US" b="1" u="sng" dirty="0">
                <a:solidFill>
                  <a:srgbClr val="FF0000"/>
                </a:solidFill>
                <a:sym typeface="Wingdings" panose="05000000000000000000" pitchFamily="2" charset="2"/>
              </a:rPr>
              <a:t>加强</a:t>
            </a:r>
            <a:r>
              <a:rPr lang="zh-CN" altLang="en-US" dirty="0">
                <a:sym typeface="Wingdings" panose="05000000000000000000" pitchFamily="2" charset="2"/>
              </a:rPr>
              <a:t>父类方法规定的</a:t>
            </a:r>
            <a:r>
              <a:rPr lang="en-US" altLang="zh-CN" dirty="0">
                <a:sym typeface="Wingdings" panose="05000000000000000000" pitchFamily="2" charset="2"/>
              </a:rPr>
              <a:t>Ensures</a:t>
            </a:r>
          </a:p>
          <a:p>
            <a:pPr lvl="1"/>
            <a:r>
              <a:rPr lang="zh-CN" altLang="en-US" dirty="0">
                <a:sym typeface="Wingdings" panose="05000000000000000000" pitchFamily="2" charset="2"/>
              </a:rPr>
              <a:t>对比分析</a:t>
            </a:r>
            <a:r>
              <a:rPr lang="en-US" altLang="zh-CN" dirty="0" err="1">
                <a:sym typeface="Wingdings" panose="05000000000000000000" pitchFamily="2" charset="2"/>
              </a:rPr>
              <a:t>IntSet</a:t>
            </a:r>
            <a:r>
              <a:rPr lang="zh-CN" altLang="en-US" dirty="0">
                <a:sym typeface="Wingdings" panose="05000000000000000000" pitchFamily="2" charset="2"/>
              </a:rPr>
              <a:t>的</a:t>
            </a:r>
            <a:r>
              <a:rPr lang="en-US" altLang="zh-CN" dirty="0">
                <a:sym typeface="Wingdings" panose="05000000000000000000" pitchFamily="2" charset="2"/>
              </a:rPr>
              <a:t>insert</a:t>
            </a:r>
            <a:r>
              <a:rPr lang="zh-CN" altLang="en-US" dirty="0">
                <a:sym typeface="Wingdings" panose="05000000000000000000" pitchFamily="2" charset="2"/>
              </a:rPr>
              <a:t>方法和</a:t>
            </a:r>
            <a:r>
              <a:rPr lang="en-US" altLang="zh-CN" dirty="0" err="1">
                <a:sym typeface="Wingdings" panose="05000000000000000000" pitchFamily="2" charset="2"/>
              </a:rPr>
              <a:t>MaxIntSet</a:t>
            </a:r>
            <a:r>
              <a:rPr lang="zh-CN" altLang="en-US" dirty="0">
                <a:sym typeface="Wingdings" panose="05000000000000000000" pitchFamily="2" charset="2"/>
              </a:rPr>
              <a:t>的</a:t>
            </a:r>
            <a:r>
              <a:rPr lang="en-US" altLang="zh-CN" dirty="0">
                <a:sym typeface="Wingdings" panose="05000000000000000000" pitchFamily="2" charset="2"/>
              </a:rPr>
              <a:t>insert</a:t>
            </a:r>
            <a:r>
              <a:rPr lang="zh-CN" altLang="en-US" dirty="0">
                <a:sym typeface="Wingdings" panose="05000000000000000000" pitchFamily="2" charset="2"/>
              </a:rPr>
              <a:t>方法</a:t>
            </a:r>
            <a:endParaRPr lang="en-US" altLang="zh-CN" dirty="0">
              <a:sym typeface="Wingdings" panose="05000000000000000000" pitchFamily="2" charset="2"/>
            </a:endParaRPr>
          </a:p>
          <a:p>
            <a:pPr lvl="2"/>
            <a:r>
              <a:rPr lang="en-US" altLang="zh-CN" dirty="0">
                <a:sym typeface="Wingdings" panose="05000000000000000000" pitchFamily="2" charset="2"/>
              </a:rPr>
              <a:t>Requires: </a:t>
            </a:r>
            <a:r>
              <a:rPr lang="en-US" altLang="zh-CN" dirty="0" err="1">
                <a:sym typeface="Wingdings" panose="05000000000000000000" pitchFamily="2" charset="2"/>
              </a:rPr>
              <a:t>IntSet.insert</a:t>
            </a:r>
            <a:r>
              <a:rPr lang="en-US" altLang="zh-CN" dirty="0">
                <a:sym typeface="Wingdings" panose="05000000000000000000" pitchFamily="2" charset="2"/>
              </a:rPr>
              <a:t>(x) ---(none, i.e. true); </a:t>
            </a:r>
            <a:r>
              <a:rPr lang="en-US" altLang="zh-CN" dirty="0" err="1">
                <a:sym typeface="Wingdings" panose="05000000000000000000" pitchFamily="2" charset="2"/>
              </a:rPr>
              <a:t>MaxIntSet.insert</a:t>
            </a:r>
            <a:r>
              <a:rPr lang="en-US" altLang="zh-CN" dirty="0">
                <a:sym typeface="Wingdings" panose="05000000000000000000" pitchFamily="2" charset="2"/>
              </a:rPr>
              <a:t>(x)---(?)</a:t>
            </a:r>
          </a:p>
          <a:p>
            <a:pPr lvl="2"/>
            <a:r>
              <a:rPr lang="en-US" altLang="zh-CN" dirty="0" smtClean="0">
                <a:sym typeface="Wingdings" panose="05000000000000000000" pitchFamily="2" charset="2"/>
              </a:rPr>
              <a:t>Ensures: </a:t>
            </a:r>
            <a:r>
              <a:rPr lang="en-US" altLang="zh-CN" dirty="0" err="1">
                <a:sym typeface="Wingdings" panose="05000000000000000000" pitchFamily="2" charset="2"/>
              </a:rPr>
              <a:t>IntSet.insert</a:t>
            </a:r>
            <a:r>
              <a:rPr lang="en-US" altLang="zh-CN" dirty="0">
                <a:sym typeface="Wingdings" panose="05000000000000000000" pitchFamily="2" charset="2"/>
              </a:rPr>
              <a:t>(x) --- </a:t>
            </a:r>
            <a:r>
              <a:rPr lang="en-US" altLang="zh-CN" dirty="0" smtClean="0">
                <a:sym typeface="Wingdings" panose="05000000000000000000" pitchFamily="2" charset="2"/>
              </a:rPr>
              <a:t>(</a:t>
            </a:r>
            <a:r>
              <a:rPr lang="en-US" altLang="zh-CN" dirty="0" err="1" smtClean="0">
                <a:sym typeface="Wingdings" panose="05000000000000000000" pitchFamily="2" charset="2"/>
              </a:rPr>
              <a:t>this.isIn</a:t>
            </a:r>
            <a:r>
              <a:rPr lang="en-US" altLang="zh-CN" dirty="0" smtClean="0">
                <a:sym typeface="Wingdings" panose="05000000000000000000" pitchFamily="2" charset="2"/>
              </a:rPr>
              <a:t>(x)); </a:t>
            </a:r>
            <a:r>
              <a:rPr lang="en-US" altLang="zh-CN" dirty="0" err="1">
                <a:sym typeface="Wingdings" panose="05000000000000000000" pitchFamily="2" charset="2"/>
              </a:rPr>
              <a:t>MaxIntSet.insert</a:t>
            </a:r>
            <a:r>
              <a:rPr lang="en-US" altLang="zh-CN" dirty="0">
                <a:sym typeface="Wingdings" panose="05000000000000000000" pitchFamily="2" charset="2"/>
              </a:rPr>
              <a:t>(x) ---(?)</a:t>
            </a:r>
          </a:p>
          <a:p>
            <a:endParaRPr lang="en-US" altLang="zh-CN" dirty="0">
              <a:sym typeface="Wingdings" panose="05000000000000000000" pitchFamily="2" charset="2"/>
            </a:endParaRPr>
          </a:p>
          <a:p>
            <a:r>
              <a:rPr lang="zh-CN" altLang="en-US" dirty="0">
                <a:sym typeface="Wingdings" panose="05000000000000000000" pitchFamily="2" charset="2"/>
              </a:rPr>
              <a:t>子类重写方法的副作用范围可以不同，但不能影响父类方法的副作用范围规定</a:t>
            </a:r>
            <a:endParaRPr lang="en-US" altLang="zh-CN" dirty="0">
              <a:sym typeface="Wingdings" panose="05000000000000000000" pitchFamily="2" charset="2"/>
            </a:endParaRPr>
          </a:p>
          <a:p>
            <a:pPr lvl="1"/>
            <a:r>
              <a:rPr lang="en-US" altLang="zh-CN" dirty="0" err="1">
                <a:sym typeface="Wingdings" panose="05000000000000000000" pitchFamily="2" charset="2"/>
              </a:rPr>
              <a:t>IntSet</a:t>
            </a:r>
            <a:r>
              <a:rPr lang="en-US" altLang="zh-CN" dirty="0">
                <a:sym typeface="Wingdings" panose="05000000000000000000" pitchFamily="2" charset="2"/>
              </a:rPr>
              <a:t>::insert, assignable \nothing</a:t>
            </a:r>
          </a:p>
          <a:p>
            <a:pPr lvl="1"/>
            <a:r>
              <a:rPr lang="en-US" altLang="zh-CN" dirty="0" err="1">
                <a:sym typeface="Wingdings" panose="05000000000000000000" pitchFamily="2" charset="2"/>
              </a:rPr>
              <a:t>MaxIntSet</a:t>
            </a:r>
            <a:r>
              <a:rPr lang="en-US" altLang="zh-CN" dirty="0">
                <a:sym typeface="Wingdings" panose="05000000000000000000" pitchFamily="2" charset="2"/>
              </a:rPr>
              <a:t>::insert, assignable this</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5B186A15-475E-45F7-BDFE-8DDF4F5D1002}"/>
              </a:ext>
            </a:extLst>
          </p:cNvPr>
          <p:cNvSpPr>
            <a:spLocks noGrp="1"/>
          </p:cNvSpPr>
          <p:nvPr>
            <p:ph type="sldNum" sz="quarter" idx="12"/>
          </p:nvPr>
        </p:nvSpPr>
        <p:spPr/>
        <p:txBody>
          <a:bodyPr/>
          <a:lstStyle/>
          <a:p>
            <a:fld id="{51D33244-3606-41CE-A48D-47F57B9C6720}" type="slidenum">
              <a:rPr lang="zh-CN" altLang="en-US" smtClean="0"/>
              <a:t>16</a:t>
            </a:fld>
            <a:endParaRPr lang="zh-CN" altLang="en-US"/>
          </a:p>
        </p:txBody>
      </p:sp>
      <p:sp>
        <p:nvSpPr>
          <p:cNvPr id="5" name="矩形 4">
            <a:extLst>
              <a:ext uri="{FF2B5EF4-FFF2-40B4-BE49-F238E27FC236}">
                <a16:creationId xmlns:a16="http://schemas.microsoft.com/office/drawing/2014/main" id="{8A5FD389-A0BB-46A2-A5D1-24B6EC49A1F2}"/>
              </a:ext>
            </a:extLst>
          </p:cNvPr>
          <p:cNvSpPr/>
          <p:nvPr/>
        </p:nvSpPr>
        <p:spPr>
          <a:xfrm>
            <a:off x="2132415" y="3770461"/>
            <a:ext cx="7927170" cy="461665"/>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r>
              <a:rPr lang="en-US" altLang="zh-CN" sz="2400" b="1" dirty="0" err="1">
                <a:solidFill>
                  <a:schemeClr val="bg1"/>
                </a:solidFill>
                <a:latin typeface="Courier New" panose="02070309020205020404" pitchFamily="49" charset="0"/>
              </a:rPr>
              <a:t>this.isIn</a:t>
            </a:r>
            <a:r>
              <a:rPr lang="en-US" altLang="zh-CN" sz="2400" b="1" dirty="0">
                <a:solidFill>
                  <a:schemeClr val="bg1"/>
                </a:solidFill>
                <a:latin typeface="Courier New" panose="02070309020205020404" pitchFamily="49" charset="0"/>
              </a:rPr>
              <a:t>(x)</a:t>
            </a:r>
            <a:r>
              <a:rPr lang="zh-CN" altLang="en-US" sz="2400" b="1" dirty="0">
                <a:solidFill>
                  <a:schemeClr val="bg1"/>
                </a:solidFill>
                <a:latin typeface="Courier New" panose="02070309020205020404" pitchFamily="49" charset="0"/>
              </a:rPr>
              <a:t> </a:t>
            </a:r>
            <a:r>
              <a:rPr lang="en-US" altLang="zh-CN" sz="2400" b="1" dirty="0">
                <a:solidFill>
                  <a:schemeClr val="bg1"/>
                </a:solidFill>
                <a:latin typeface="Courier New" panose="02070309020205020404" pitchFamily="49" charset="0"/>
              </a:rPr>
              <a:t>&amp;&amp; (x&gt;\old(max)==&gt;(max == x))</a:t>
            </a:r>
            <a:endParaRPr lang="zh-CN" altLang="en-US" sz="2400" dirty="0">
              <a:solidFill>
                <a:schemeClr val="bg1"/>
              </a:solidFill>
            </a:endParaRPr>
          </a:p>
        </p:txBody>
      </p:sp>
    </p:spTree>
    <p:extLst>
      <p:ext uri="{BB962C8B-B14F-4D97-AF65-F5344CB8AC3E}">
        <p14:creationId xmlns:p14="http://schemas.microsoft.com/office/powerpoint/2010/main" val="16416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280343" y="4528940"/>
            <a:ext cx="4684889" cy="156966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zh-CN" altLang="en-US" sz="2400" dirty="0"/>
              <a:t>建立动物的层次抽象，要求针对动物的具体能力提供相应的行为操作，使得用户可以调用相应的操作以模拟动物的能力。</a:t>
            </a:r>
          </a:p>
        </p:txBody>
      </p:sp>
      <p:sp>
        <p:nvSpPr>
          <p:cNvPr id="2" name="标题 1"/>
          <p:cNvSpPr>
            <a:spLocks noGrp="1"/>
          </p:cNvSpPr>
          <p:nvPr>
            <p:ph type="title"/>
          </p:nvPr>
        </p:nvSpPr>
        <p:spPr/>
        <p:txBody>
          <a:bodyPr/>
          <a:lstStyle/>
          <a:p>
            <a:r>
              <a:rPr lang="zh-CN" altLang="en-US" dirty="0"/>
              <a:t>类型层次的设计</a:t>
            </a:r>
          </a:p>
        </p:txBody>
      </p:sp>
      <p:sp>
        <p:nvSpPr>
          <p:cNvPr id="3" name="内容占位符 2"/>
          <p:cNvSpPr>
            <a:spLocks noGrp="1"/>
          </p:cNvSpPr>
          <p:nvPr>
            <p:ph idx="1"/>
          </p:nvPr>
        </p:nvSpPr>
        <p:spPr>
          <a:xfrm>
            <a:off x="838200" y="1825625"/>
            <a:ext cx="8836378" cy="2422525"/>
          </a:xfrm>
        </p:spPr>
        <p:txBody>
          <a:bodyPr>
            <a:normAutofit/>
          </a:bodyPr>
          <a:lstStyle/>
          <a:p>
            <a:r>
              <a:rPr lang="zh-CN" altLang="en-US" dirty="0"/>
              <a:t>在设计类型层次时，必须要考虑未来的扩展能力</a:t>
            </a:r>
            <a:endParaRPr lang="en-US" altLang="zh-CN" dirty="0"/>
          </a:p>
          <a:p>
            <a:pPr lvl="1"/>
            <a:r>
              <a:rPr lang="zh-CN" altLang="en-US" dirty="0"/>
              <a:t>类型层次的细化可能发生在未来</a:t>
            </a:r>
            <a:endParaRPr lang="en-US" altLang="zh-CN" dirty="0"/>
          </a:p>
          <a:p>
            <a:pPr lvl="1"/>
            <a:r>
              <a:rPr lang="zh-CN" altLang="en-US" dirty="0"/>
              <a:t>类型层次的细化可能由别人来做</a:t>
            </a:r>
            <a:endParaRPr lang="en-US" altLang="zh-CN" dirty="0"/>
          </a:p>
          <a:p>
            <a:pPr lvl="1"/>
            <a:r>
              <a:rPr lang="zh-CN" altLang="en-US" dirty="0"/>
              <a:t>必须注意父类型是否具有对未来子类型的概括能力</a:t>
            </a:r>
            <a:endParaRPr lang="en-US" altLang="zh-CN" dirty="0"/>
          </a:p>
          <a:p>
            <a:pPr lvl="2"/>
            <a:r>
              <a:rPr lang="zh-CN" altLang="en-US" dirty="0"/>
              <a:t>否则，一旦引入子类型，就可能会导致</a:t>
            </a:r>
            <a:r>
              <a:rPr lang="en-US" altLang="zh-CN" dirty="0"/>
              <a:t>user code</a:t>
            </a:r>
            <a:r>
              <a:rPr lang="zh-CN" altLang="en-US" dirty="0"/>
              <a:t>修改</a:t>
            </a:r>
            <a:endParaRPr lang="en-US" altLang="zh-CN" dirty="0"/>
          </a:p>
          <a:p>
            <a:pPr lvl="2"/>
            <a:r>
              <a:rPr lang="en-US" altLang="zh-CN" dirty="0"/>
              <a:t>user code</a:t>
            </a:r>
            <a:r>
              <a:rPr lang="zh-CN" altLang="en-US" dirty="0"/>
              <a:t>的修改代价可能非常高！</a:t>
            </a:r>
          </a:p>
        </p:txBody>
      </p:sp>
      <p:grpSp>
        <p:nvGrpSpPr>
          <p:cNvPr id="17" name="组合 16"/>
          <p:cNvGrpSpPr/>
          <p:nvPr/>
        </p:nvGrpSpPr>
        <p:grpSpPr>
          <a:xfrm>
            <a:off x="791159" y="4010225"/>
            <a:ext cx="10752908" cy="2693193"/>
            <a:chOff x="791159" y="3914975"/>
            <a:chExt cx="10752908" cy="2693193"/>
          </a:xfrm>
        </p:grpSpPr>
        <p:sp>
          <p:nvSpPr>
            <p:cNvPr id="4" name="矩形 3"/>
            <p:cNvSpPr/>
            <p:nvPr/>
          </p:nvSpPr>
          <p:spPr>
            <a:xfrm>
              <a:off x="7696784" y="3914975"/>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Animal{</a:t>
              </a:r>
            </a:p>
            <a:p>
              <a:r>
                <a:rPr lang="en-US" altLang="zh-CN" sz="2000" dirty="0"/>
                <a:t>    …</a:t>
              </a:r>
            </a:p>
            <a:p>
              <a:r>
                <a:rPr lang="en-US" altLang="zh-CN" sz="2000" dirty="0"/>
                <a:t>}</a:t>
              </a:r>
            </a:p>
          </p:txBody>
        </p:sp>
        <p:sp>
          <p:nvSpPr>
            <p:cNvPr id="5" name="矩形 4"/>
            <p:cNvSpPr/>
            <p:nvPr/>
          </p:nvSpPr>
          <p:spPr>
            <a:xfrm>
              <a:off x="6391743" y="5567166"/>
              <a:ext cx="2390308" cy="103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public class Fish{</a:t>
              </a:r>
            </a:p>
            <a:p>
              <a:r>
                <a:rPr lang="en-US" altLang="zh-CN" sz="2000" dirty="0"/>
                <a:t>   public ** swim(…){}</a:t>
              </a:r>
            </a:p>
            <a:p>
              <a:r>
                <a:rPr lang="en-US" altLang="zh-CN" sz="2000" dirty="0"/>
                <a:t>}</a:t>
              </a:r>
            </a:p>
          </p:txBody>
        </p:sp>
        <p:sp>
          <p:nvSpPr>
            <p:cNvPr id="6" name="矩形 5"/>
            <p:cNvSpPr/>
            <p:nvPr/>
          </p:nvSpPr>
          <p:spPr>
            <a:xfrm>
              <a:off x="9153759" y="5570737"/>
              <a:ext cx="2390308" cy="10374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2000" dirty="0"/>
                <a:t>public class Swan{</a:t>
              </a:r>
            </a:p>
            <a:p>
              <a:r>
                <a:rPr lang="en-US" altLang="zh-CN" sz="2000" dirty="0"/>
                <a:t>   public ** fly(…){}</a:t>
              </a:r>
            </a:p>
            <a:p>
              <a:r>
                <a:rPr lang="en-US" altLang="zh-CN" sz="2000" dirty="0"/>
                <a:t>}</a:t>
              </a:r>
            </a:p>
          </p:txBody>
        </p:sp>
        <p:sp>
          <p:nvSpPr>
            <p:cNvPr id="7" name="等腰三角形 6"/>
            <p:cNvSpPr/>
            <p:nvPr/>
          </p:nvSpPr>
          <p:spPr>
            <a:xfrm>
              <a:off x="8865685" y="4952406"/>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7" idx="3"/>
              <a:endCxn id="5" idx="0"/>
            </p:cNvCxnSpPr>
            <p:nvPr/>
          </p:nvCxnSpPr>
          <p:spPr>
            <a:xfrm rot="5400000">
              <a:off x="8081035" y="4685871"/>
              <a:ext cx="387157" cy="137543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7" idx="3"/>
              <a:endCxn id="6" idx="0"/>
            </p:cNvCxnSpPr>
            <p:nvPr/>
          </p:nvCxnSpPr>
          <p:spPr>
            <a:xfrm rot="16200000" flipH="1">
              <a:off x="9460257" y="4682081"/>
              <a:ext cx="390728" cy="138658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91159" y="4127302"/>
              <a:ext cx="5418680" cy="2480866"/>
            </a:xfrm>
            <a:prstGeom prst="rect">
              <a:avLst/>
            </a:prstGeom>
            <a:ln>
              <a:solidFill>
                <a:srgbClr val="A5A5A5"/>
              </a:solidFill>
            </a:ln>
          </p:spPr>
          <p:style>
            <a:lnRef idx="3">
              <a:schemeClr val="lt1"/>
            </a:lnRef>
            <a:fillRef idx="1">
              <a:schemeClr val="accent3"/>
            </a:fillRef>
            <a:effectRef idx="1">
              <a:schemeClr val="accent3"/>
            </a:effectRef>
            <a:fontRef idx="minor">
              <a:schemeClr val="lt1"/>
            </a:fontRef>
          </p:style>
          <p:txBody>
            <a:bodyPr rtlCol="0" anchor="ctr"/>
            <a:lstStyle/>
            <a:p>
              <a:r>
                <a:rPr lang="en-US" altLang="zh-CN" sz="2000" dirty="0"/>
                <a:t>public class Some{</a:t>
              </a:r>
            </a:p>
            <a:p>
              <a:r>
                <a:rPr lang="en-US" altLang="zh-CN" sz="2000" dirty="0"/>
                <a:t>     public void action (Animal a){</a:t>
              </a:r>
            </a:p>
            <a:p>
              <a:r>
                <a:rPr lang="en-US" altLang="zh-CN" sz="2000" dirty="0"/>
                <a:t>           …</a:t>
              </a:r>
            </a:p>
            <a:p>
              <a:r>
                <a:rPr lang="en-US" altLang="zh-CN" sz="2000" dirty="0"/>
                <a:t>           if(a </a:t>
              </a:r>
              <a:r>
                <a:rPr lang="en-US" altLang="zh-CN" sz="2000" dirty="0" err="1"/>
                <a:t>instanceof</a:t>
              </a:r>
              <a:r>
                <a:rPr lang="en-US" altLang="zh-CN" sz="2000" dirty="0"/>
                <a:t> Fish) (Fish)</a:t>
              </a:r>
              <a:r>
                <a:rPr lang="en-US" altLang="zh-CN" sz="2000" dirty="0" err="1"/>
                <a:t>a.swim</a:t>
              </a:r>
              <a:r>
                <a:rPr lang="en-US" altLang="zh-CN" sz="2000" dirty="0"/>
                <a:t>();</a:t>
              </a:r>
            </a:p>
            <a:p>
              <a:r>
                <a:rPr lang="en-US" altLang="zh-CN" sz="2000" dirty="0"/>
                <a:t>           </a:t>
              </a:r>
              <a:r>
                <a:rPr lang="en-US" altLang="zh-CN" sz="2000" dirty="0">
                  <a:solidFill>
                    <a:schemeClr val="accent6">
                      <a:lumMod val="50000"/>
                    </a:schemeClr>
                  </a:solidFill>
                </a:rPr>
                <a:t>if(a </a:t>
              </a:r>
              <a:r>
                <a:rPr lang="en-US" altLang="zh-CN" sz="2000" dirty="0" err="1">
                  <a:solidFill>
                    <a:schemeClr val="accent6">
                      <a:lumMod val="50000"/>
                    </a:schemeClr>
                  </a:solidFill>
                </a:rPr>
                <a:t>instanceof</a:t>
              </a:r>
              <a:r>
                <a:rPr lang="en-US" altLang="zh-CN" sz="2000" dirty="0">
                  <a:solidFill>
                    <a:schemeClr val="accent6">
                      <a:lumMod val="50000"/>
                    </a:schemeClr>
                  </a:solidFill>
                </a:rPr>
                <a:t> Swan) (Swan)</a:t>
              </a:r>
              <a:r>
                <a:rPr lang="en-US" altLang="zh-CN" sz="2000" dirty="0" err="1">
                  <a:solidFill>
                    <a:schemeClr val="accent6">
                      <a:lumMod val="50000"/>
                    </a:schemeClr>
                  </a:solidFill>
                </a:rPr>
                <a:t>a.fly</a:t>
              </a:r>
              <a:r>
                <a:rPr lang="en-US" altLang="zh-CN" sz="2000" dirty="0">
                  <a:solidFill>
                    <a:schemeClr val="accent6">
                      <a:lumMod val="50000"/>
                    </a:schemeClr>
                  </a:solidFill>
                </a:rPr>
                <a:t>();</a:t>
              </a:r>
            </a:p>
            <a:p>
              <a:r>
                <a:rPr lang="en-US" altLang="zh-CN" sz="2000" dirty="0"/>
                <a:t>           …</a:t>
              </a:r>
            </a:p>
            <a:p>
              <a:r>
                <a:rPr lang="en-US" altLang="zh-CN" sz="2000" dirty="0"/>
                <a:t>     }</a:t>
              </a:r>
            </a:p>
            <a:p>
              <a:r>
                <a:rPr lang="en-US" altLang="zh-CN" sz="2000" dirty="0"/>
                <a:t>}</a:t>
              </a:r>
            </a:p>
          </p:txBody>
        </p:sp>
        <p:cxnSp>
          <p:nvCxnSpPr>
            <p:cNvPr id="14" name="肘形连接符 13"/>
            <p:cNvCxnSpPr>
              <a:stCxn id="4" idx="1"/>
              <a:endCxn id="13" idx="3"/>
            </p:cNvCxnSpPr>
            <p:nvPr/>
          </p:nvCxnSpPr>
          <p:spPr>
            <a:xfrm rot="10800000" flipV="1">
              <a:off x="6209840" y="4433691"/>
              <a:ext cx="1486945" cy="93404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灯片编号占位符 10"/>
          <p:cNvSpPr>
            <a:spLocks noGrp="1"/>
          </p:cNvSpPr>
          <p:nvPr>
            <p:ph type="sldNum" sz="quarter" idx="12"/>
          </p:nvPr>
        </p:nvSpPr>
        <p:spPr/>
        <p:txBody>
          <a:bodyPr/>
          <a:lstStyle/>
          <a:p>
            <a:fld id="{51D33244-3606-41CE-A48D-47F57B9C6720}" type="slidenum">
              <a:rPr lang="zh-CN" altLang="en-US" smtClean="0"/>
              <a:t>17</a:t>
            </a:fld>
            <a:endParaRPr lang="zh-CN" altLang="en-US"/>
          </a:p>
        </p:txBody>
      </p:sp>
    </p:spTree>
    <p:extLst>
      <p:ext uri="{BB962C8B-B14F-4D97-AF65-F5344CB8AC3E}">
        <p14:creationId xmlns:p14="http://schemas.microsoft.com/office/powerpoint/2010/main" val="32136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类型层次下的正确性检查问题</a:t>
            </a:r>
          </a:p>
        </p:txBody>
      </p:sp>
      <p:sp>
        <p:nvSpPr>
          <p:cNvPr id="3" name="内容占位符 2"/>
          <p:cNvSpPr>
            <a:spLocks noGrp="1"/>
          </p:cNvSpPr>
          <p:nvPr>
            <p:ph idx="1"/>
          </p:nvPr>
        </p:nvSpPr>
        <p:spPr/>
        <p:txBody>
          <a:bodyPr/>
          <a:lstStyle/>
          <a:p>
            <a:r>
              <a:rPr lang="zh-CN" altLang="en-US" dirty="0"/>
              <a:t>类正确：实现满足</a:t>
            </a:r>
            <a:r>
              <a:rPr lang="zh-CN" altLang="en-US" dirty="0">
                <a:solidFill>
                  <a:srgbClr val="FF0000"/>
                </a:solidFill>
              </a:rPr>
              <a:t>规格设计</a:t>
            </a:r>
            <a:endParaRPr lang="en-US" altLang="zh-CN" dirty="0"/>
          </a:p>
          <a:p>
            <a:pPr lvl="1"/>
            <a:r>
              <a:rPr lang="zh-CN" altLang="en-US" dirty="0"/>
              <a:t>对象状态保持有效：所有方法都不会导致不变式和修改约束失效</a:t>
            </a:r>
            <a:endParaRPr lang="en-US" altLang="zh-CN" dirty="0"/>
          </a:p>
          <a:p>
            <a:pPr lvl="1"/>
            <a:r>
              <a:rPr lang="zh-CN" altLang="en-US" dirty="0"/>
              <a:t>方法实现满足其规格要求</a:t>
            </a:r>
            <a:endParaRPr lang="en-US" altLang="zh-CN" dirty="0"/>
          </a:p>
          <a:p>
            <a:r>
              <a:rPr lang="zh-CN" altLang="en-US" dirty="0"/>
              <a:t>类型层次下的正确性检查</a:t>
            </a:r>
            <a:endParaRPr lang="en-US" altLang="zh-CN" dirty="0"/>
          </a:p>
          <a:p>
            <a:pPr lvl="1"/>
            <a:r>
              <a:rPr lang="zh-CN" altLang="en-US" dirty="0"/>
              <a:t>检查基类是否正确</a:t>
            </a:r>
            <a:endParaRPr lang="en-US" altLang="zh-CN" dirty="0"/>
          </a:p>
          <a:p>
            <a:pPr lvl="1"/>
            <a:r>
              <a:rPr lang="zh-CN" altLang="en-US" dirty="0"/>
              <a:t>检查子类对象是否始终有效</a:t>
            </a:r>
            <a:endParaRPr lang="en-US" altLang="zh-CN" dirty="0"/>
          </a:p>
          <a:p>
            <a:pPr lvl="1"/>
            <a:r>
              <a:rPr lang="zh-CN" altLang="en-US" dirty="0"/>
              <a:t>检查子类新增方法是否正确</a:t>
            </a:r>
            <a:endParaRPr lang="en-US" altLang="zh-CN" dirty="0"/>
          </a:p>
          <a:p>
            <a:pPr lvl="1"/>
            <a:r>
              <a:rPr lang="zh-CN" altLang="en-US" dirty="0"/>
              <a:t>检查子类重写方法是否正确</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18</a:t>
            </a:fld>
            <a:endParaRPr lang="zh-CN" altLang="en-US"/>
          </a:p>
        </p:txBody>
      </p:sp>
    </p:spTree>
    <p:extLst>
      <p:ext uri="{BB962C8B-B14F-4D97-AF65-F5344CB8AC3E}">
        <p14:creationId xmlns:p14="http://schemas.microsoft.com/office/powerpoint/2010/main" val="3915867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类型层次下的正确性检查问题</a:t>
            </a:r>
          </a:p>
        </p:txBody>
      </p:sp>
      <p:sp>
        <p:nvSpPr>
          <p:cNvPr id="3" name="内容占位符 2"/>
          <p:cNvSpPr>
            <a:spLocks noGrp="1"/>
          </p:cNvSpPr>
          <p:nvPr>
            <p:ph idx="1"/>
          </p:nvPr>
        </p:nvSpPr>
        <p:spPr/>
        <p:txBody>
          <a:bodyPr/>
          <a:lstStyle/>
          <a:p>
            <a:r>
              <a:rPr lang="zh-CN" altLang="en-US" dirty="0"/>
              <a:t>子类对象的有效性</a:t>
            </a:r>
            <a:endParaRPr lang="en-US" altLang="zh-CN" dirty="0"/>
          </a:p>
          <a:p>
            <a:pPr lvl="1"/>
            <a:r>
              <a:rPr lang="zh-CN" altLang="en-US" dirty="0"/>
              <a:t>构造器不能导致</a:t>
            </a:r>
            <a:r>
              <a:rPr lang="zh-CN" altLang="en-US" b="1" u="sng" dirty="0"/>
              <a:t>父类不变式</a:t>
            </a:r>
            <a:r>
              <a:rPr lang="zh-CN" altLang="en-US" dirty="0"/>
              <a:t>失效</a:t>
            </a:r>
            <a:endParaRPr lang="en-US" altLang="zh-CN" dirty="0"/>
          </a:p>
          <a:p>
            <a:pPr lvl="1"/>
            <a:r>
              <a:rPr lang="zh-CN" altLang="en-US" dirty="0"/>
              <a:t>构造器保证</a:t>
            </a:r>
            <a:r>
              <a:rPr lang="zh-CN" altLang="en-US" b="1" u="sng" dirty="0"/>
              <a:t>子类不变式</a:t>
            </a:r>
            <a:r>
              <a:rPr lang="zh-CN" altLang="en-US" dirty="0"/>
              <a:t>有效</a:t>
            </a:r>
            <a:endParaRPr lang="en-US" altLang="zh-CN" dirty="0"/>
          </a:p>
          <a:p>
            <a:pPr lvl="1"/>
            <a:r>
              <a:rPr lang="zh-CN" altLang="en-US" dirty="0"/>
              <a:t>子类重写方法</a:t>
            </a:r>
            <a:endParaRPr lang="en-US" altLang="zh-CN" dirty="0"/>
          </a:p>
          <a:p>
            <a:pPr lvl="2"/>
            <a:r>
              <a:rPr lang="zh-CN" altLang="en-US" dirty="0"/>
              <a:t>与父类相应方法是否满足</a:t>
            </a:r>
            <a:r>
              <a:rPr lang="en-US" altLang="zh-CN" dirty="0"/>
              <a:t>LSP</a:t>
            </a:r>
            <a:r>
              <a:rPr lang="zh-CN" altLang="en-US" dirty="0"/>
              <a:t>原则</a:t>
            </a:r>
            <a:endParaRPr lang="en-US" altLang="zh-CN" dirty="0"/>
          </a:p>
          <a:p>
            <a:pPr lvl="1"/>
            <a:r>
              <a:rPr lang="zh-CN" altLang="en-US" dirty="0"/>
              <a:t>针对所有子类更新方法</a:t>
            </a:r>
            <a:endParaRPr lang="en-US" altLang="zh-CN" dirty="0"/>
          </a:p>
          <a:p>
            <a:pPr lvl="2"/>
            <a:r>
              <a:rPr lang="zh-CN" altLang="en-US" dirty="0"/>
              <a:t>如果更新了</a:t>
            </a:r>
            <a:r>
              <a:rPr lang="zh-CN" altLang="en-US" b="1" u="sng" dirty="0"/>
              <a:t>父类数据实现</a:t>
            </a:r>
            <a:r>
              <a:rPr lang="zh-CN" altLang="en-US" dirty="0"/>
              <a:t>，需要检查是否导致</a:t>
            </a:r>
            <a:r>
              <a:rPr lang="zh-CN" altLang="en-US" b="1" u="sng" dirty="0"/>
              <a:t>父类不变式</a:t>
            </a:r>
            <a:r>
              <a:rPr lang="zh-CN" altLang="en-US" dirty="0"/>
              <a:t>无效</a:t>
            </a:r>
            <a:endParaRPr lang="en-US" altLang="zh-CN" dirty="0"/>
          </a:p>
          <a:p>
            <a:pPr lvl="2"/>
            <a:r>
              <a:rPr lang="zh-CN" altLang="en-US" dirty="0"/>
              <a:t>如果更新了</a:t>
            </a:r>
            <a:r>
              <a:rPr lang="zh-CN" altLang="en-US" b="1" u="sng" dirty="0"/>
              <a:t>子类数据实现</a:t>
            </a:r>
            <a:r>
              <a:rPr lang="zh-CN" altLang="en-US" dirty="0"/>
              <a:t>，需要检查是否导致</a:t>
            </a:r>
            <a:r>
              <a:rPr lang="zh-CN" altLang="en-US" b="1" u="sng" dirty="0"/>
              <a:t>子类不变式</a:t>
            </a:r>
            <a:r>
              <a:rPr lang="zh-CN" altLang="en-US" dirty="0"/>
              <a:t>无效</a:t>
            </a:r>
            <a:endParaRPr lang="en-US" altLang="zh-CN" dirty="0"/>
          </a:p>
          <a:p>
            <a:pPr lvl="1"/>
            <a:r>
              <a:rPr lang="zh-CN" altLang="en-US" dirty="0"/>
              <a:t>如果子类不能直接操作父类数据实现，则简单许多</a:t>
            </a:r>
            <a:endParaRPr lang="en-US" altLang="zh-CN" dirty="0"/>
          </a:p>
          <a:p>
            <a:pPr lvl="2"/>
            <a:r>
              <a:rPr lang="zh-CN" altLang="en-US" dirty="0"/>
              <a:t>子类只能调用父类方法来更新父类</a:t>
            </a:r>
            <a:r>
              <a:rPr lang="en-US" altLang="zh-CN" dirty="0"/>
              <a:t>rep----&gt;</a:t>
            </a:r>
            <a:r>
              <a:rPr lang="zh-CN" altLang="en-US" dirty="0"/>
              <a:t>父类所有方法都不会导致</a:t>
            </a:r>
            <a:r>
              <a:rPr lang="en-US" altLang="zh-CN" dirty="0" err="1"/>
              <a:t>repOK</a:t>
            </a:r>
            <a:r>
              <a:rPr lang="zh-CN" altLang="en-US" dirty="0"/>
              <a:t>为假！</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19</a:t>
            </a:fld>
            <a:endParaRPr lang="zh-CN" altLang="en-US"/>
          </a:p>
        </p:txBody>
      </p:sp>
    </p:spTree>
    <p:extLst>
      <p:ext uri="{BB962C8B-B14F-4D97-AF65-F5344CB8AC3E}">
        <p14:creationId xmlns:p14="http://schemas.microsoft.com/office/powerpoint/2010/main" val="415978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本讲提纲</a:t>
            </a:r>
          </a:p>
        </p:txBody>
      </p:sp>
      <p:sp>
        <p:nvSpPr>
          <p:cNvPr id="3" name="内容占位符 2"/>
          <p:cNvSpPr>
            <a:spLocks noGrp="1"/>
          </p:cNvSpPr>
          <p:nvPr>
            <p:ph idx="1"/>
          </p:nvPr>
        </p:nvSpPr>
        <p:spPr/>
        <p:txBody>
          <a:bodyPr/>
          <a:lstStyle/>
          <a:p>
            <a:r>
              <a:rPr lang="zh-CN" altLang="en-US" dirty="0"/>
              <a:t>回顾类型层次</a:t>
            </a:r>
            <a:endParaRPr lang="en-US" altLang="zh-CN" dirty="0"/>
          </a:p>
          <a:p>
            <a:r>
              <a:rPr lang="zh-CN" altLang="en-US" dirty="0" smtClean="0"/>
              <a:t>类型层次下的规格关系</a:t>
            </a:r>
            <a:endParaRPr lang="en-US" altLang="zh-CN" dirty="0" smtClean="0"/>
          </a:p>
          <a:p>
            <a:r>
              <a:rPr lang="zh-CN" altLang="en-US" dirty="0" smtClean="0"/>
              <a:t>集合</a:t>
            </a:r>
            <a:r>
              <a:rPr lang="zh-CN" altLang="en-US" dirty="0"/>
              <a:t>元素的迭代</a:t>
            </a:r>
            <a:r>
              <a:rPr lang="zh-CN" altLang="en-US" dirty="0" smtClean="0"/>
              <a:t>访问</a:t>
            </a:r>
            <a:endParaRPr lang="en-US" altLang="zh-CN" dirty="0" smtClean="0"/>
          </a:p>
          <a:p>
            <a:r>
              <a:rPr lang="zh-CN" altLang="en-US" dirty="0" smtClean="0"/>
              <a:t>基于规格的验证测试</a:t>
            </a:r>
            <a:endParaRPr lang="en-US" altLang="zh-CN" dirty="0"/>
          </a:p>
          <a:p>
            <a:r>
              <a:rPr lang="zh-CN" altLang="en-US" dirty="0"/>
              <a:t>作业</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2</a:t>
            </a:fld>
            <a:endParaRPr lang="zh-CN" altLang="en-US"/>
          </a:p>
        </p:txBody>
      </p:sp>
    </p:spTree>
    <p:extLst>
      <p:ext uri="{BB962C8B-B14F-4D97-AF65-F5344CB8AC3E}">
        <p14:creationId xmlns:p14="http://schemas.microsoft.com/office/powerpoint/2010/main" val="94745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p:txBody>
          <a:bodyPr>
            <a:normAutofit fontScale="92500" lnSpcReduction="10000"/>
          </a:bodyPr>
          <a:lstStyle/>
          <a:p>
            <a:r>
              <a:rPr lang="zh-CN" altLang="en-US" dirty="0"/>
              <a:t>使用类来封装和管理数据</a:t>
            </a:r>
            <a:endParaRPr lang="en-US" altLang="zh-CN" dirty="0"/>
          </a:p>
          <a:p>
            <a:r>
              <a:rPr lang="zh-CN" altLang="en-US" dirty="0"/>
              <a:t>集合是一类重要的数据封装和管理类型</a:t>
            </a:r>
            <a:endParaRPr lang="en-US" altLang="zh-CN" dirty="0"/>
          </a:p>
          <a:p>
            <a:pPr lvl="1"/>
            <a:r>
              <a:rPr lang="zh-CN" altLang="en-US" dirty="0"/>
              <a:t>所有程序几乎都涉及</a:t>
            </a:r>
            <a:endParaRPr lang="en-US" altLang="zh-CN" dirty="0"/>
          </a:p>
          <a:p>
            <a:pPr lvl="1"/>
            <a:r>
              <a:rPr lang="zh-CN" altLang="en-US" dirty="0"/>
              <a:t>具有动态性</a:t>
            </a:r>
            <a:endParaRPr lang="en-US" altLang="zh-CN" dirty="0"/>
          </a:p>
          <a:p>
            <a:pPr lvl="1"/>
            <a:r>
              <a:rPr lang="zh-CN" altLang="en-US" dirty="0"/>
              <a:t>实现方式多样化：</a:t>
            </a:r>
            <a:r>
              <a:rPr lang="en-US" altLang="zh-CN" dirty="0"/>
              <a:t>Array, Vector, List, </a:t>
            </a:r>
            <a:r>
              <a:rPr lang="en-US" altLang="zh-CN" dirty="0" err="1"/>
              <a:t>HashSet</a:t>
            </a:r>
            <a:r>
              <a:rPr lang="en-US" altLang="zh-CN" dirty="0"/>
              <a:t>, Tree, Graph,…</a:t>
            </a:r>
          </a:p>
          <a:p>
            <a:r>
              <a:rPr lang="zh-CN" altLang="en-US" dirty="0"/>
              <a:t>集合类型的操作</a:t>
            </a:r>
            <a:endParaRPr lang="en-US" altLang="zh-CN" dirty="0"/>
          </a:p>
          <a:p>
            <a:pPr lvl="1"/>
            <a:r>
              <a:rPr lang="zh-CN" altLang="en-US" dirty="0"/>
              <a:t>查看操作：元素个数、是否为空、是否存在某个元素、定位某个元素、查找某个元素</a:t>
            </a:r>
            <a:r>
              <a:rPr lang="en-US" altLang="zh-CN" dirty="0"/>
              <a:t>…</a:t>
            </a:r>
          </a:p>
          <a:p>
            <a:pPr lvl="1"/>
            <a:r>
              <a:rPr lang="zh-CN" altLang="en-US" dirty="0"/>
              <a:t>更新操作：排序、插入、删除、重复排除</a:t>
            </a:r>
            <a:r>
              <a:rPr lang="en-US" altLang="zh-CN" dirty="0"/>
              <a:t>…</a:t>
            </a:r>
          </a:p>
          <a:p>
            <a:r>
              <a:rPr lang="en-US" altLang="zh-CN" dirty="0"/>
              <a:t>User</a:t>
            </a:r>
            <a:r>
              <a:rPr lang="zh-CN" altLang="en-US" dirty="0"/>
              <a:t>的期望</a:t>
            </a:r>
            <a:endParaRPr lang="en-US" altLang="zh-CN" dirty="0"/>
          </a:p>
          <a:p>
            <a:pPr lvl="1"/>
            <a:r>
              <a:rPr lang="zh-CN" altLang="en-US" dirty="0"/>
              <a:t>管理集合</a:t>
            </a:r>
            <a:endParaRPr lang="en-US" altLang="zh-CN" dirty="0"/>
          </a:p>
          <a:p>
            <a:pPr lvl="1"/>
            <a:r>
              <a:rPr lang="zh-CN" altLang="en-US" dirty="0"/>
              <a:t>遍历集合元素进行特定的处理</a:t>
            </a:r>
            <a:r>
              <a:rPr lang="en-US" altLang="zh-CN" dirty="0"/>
              <a:t>(User</a:t>
            </a:r>
            <a:r>
              <a:rPr lang="zh-CN" altLang="en-US" dirty="0"/>
              <a:t>的业务逻辑</a:t>
            </a:r>
            <a:r>
              <a:rPr lang="en-US" altLang="zh-CN" dirty="0"/>
              <a:t>)</a:t>
            </a:r>
            <a:endParaRPr lang="zh-CN" altLang="en-US" dirty="0"/>
          </a:p>
        </p:txBody>
      </p:sp>
      <p:sp>
        <p:nvSpPr>
          <p:cNvPr id="5" name="灯片编号占位符 4"/>
          <p:cNvSpPr>
            <a:spLocks noGrp="1"/>
          </p:cNvSpPr>
          <p:nvPr>
            <p:ph type="sldNum" sz="quarter" idx="12"/>
          </p:nvPr>
        </p:nvSpPr>
        <p:spPr/>
        <p:txBody>
          <a:bodyPr/>
          <a:lstStyle/>
          <a:p>
            <a:fld id="{51D33244-3606-41CE-A48D-47F57B9C6720}" type="slidenum">
              <a:rPr lang="zh-CN" altLang="en-US" smtClean="0"/>
              <a:t>20</a:t>
            </a:fld>
            <a:endParaRPr lang="zh-CN" altLang="en-US"/>
          </a:p>
        </p:txBody>
      </p:sp>
    </p:spTree>
    <p:extLst>
      <p:ext uri="{BB962C8B-B14F-4D97-AF65-F5344CB8AC3E}">
        <p14:creationId xmlns:p14="http://schemas.microsoft.com/office/powerpoint/2010/main" val="2553680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p:txBody>
          <a:bodyPr>
            <a:normAutofit fontScale="85000" lnSpcReduction="20000"/>
          </a:bodyPr>
          <a:lstStyle/>
          <a:p>
            <a:r>
              <a:rPr lang="zh-CN" altLang="en-US" dirty="0"/>
              <a:t>方法</a:t>
            </a:r>
            <a:r>
              <a:rPr lang="en-US" altLang="zh-CN" dirty="0"/>
              <a:t>1</a:t>
            </a:r>
            <a:r>
              <a:rPr lang="zh-CN" altLang="en-US" dirty="0"/>
              <a:t>：无保护访问</a:t>
            </a:r>
            <a:endParaRPr lang="en-US" altLang="zh-CN" dirty="0"/>
          </a:p>
          <a:p>
            <a:pPr lvl="1"/>
            <a:r>
              <a:rPr lang="zh-CN" altLang="en-US" dirty="0"/>
              <a:t>直接把一个对象的内部</a:t>
            </a:r>
            <a:r>
              <a:rPr lang="en-US" altLang="zh-CN" dirty="0"/>
              <a:t>rep</a:t>
            </a:r>
            <a:r>
              <a:rPr lang="zh-CN" altLang="en-US" dirty="0"/>
              <a:t>返回给用户进行操作</a:t>
            </a:r>
            <a:endParaRPr lang="en-US" altLang="zh-CN" dirty="0"/>
          </a:p>
          <a:p>
            <a:pPr lvl="1"/>
            <a:r>
              <a:rPr lang="zh-CN" altLang="en-US" dirty="0"/>
              <a:t>对象自己无法控制</a:t>
            </a:r>
            <a:r>
              <a:rPr lang="en-US" altLang="zh-CN" dirty="0"/>
              <a:t>rep</a:t>
            </a:r>
            <a:r>
              <a:rPr lang="zh-CN" altLang="en-US" dirty="0"/>
              <a:t>状态，会导致无法保证</a:t>
            </a:r>
            <a:r>
              <a:rPr lang="en-US" altLang="zh-CN" dirty="0"/>
              <a:t>invariant</a:t>
            </a:r>
            <a:r>
              <a:rPr lang="zh-CN" altLang="en-US" dirty="0"/>
              <a:t>是否满足</a:t>
            </a:r>
            <a:endParaRPr lang="en-US" altLang="zh-CN" dirty="0"/>
          </a:p>
          <a:p>
            <a:pPr lvl="1"/>
            <a:r>
              <a:rPr lang="zh-CN" altLang="en-US" dirty="0"/>
              <a:t>例：对</a:t>
            </a:r>
            <a:r>
              <a:rPr lang="en-US" altLang="zh-CN" dirty="0" err="1"/>
              <a:t>IntSet</a:t>
            </a:r>
            <a:r>
              <a:rPr lang="zh-CN" altLang="en-US" dirty="0"/>
              <a:t>元素求和</a:t>
            </a:r>
            <a:endParaRPr lang="en-US" altLang="zh-CN" dirty="0"/>
          </a:p>
          <a:p>
            <a:r>
              <a:rPr lang="zh-CN" altLang="en-US" dirty="0"/>
              <a:t>方法</a:t>
            </a:r>
            <a:r>
              <a:rPr lang="en-US" altLang="zh-CN" dirty="0"/>
              <a:t>2</a:t>
            </a:r>
            <a:r>
              <a:rPr lang="zh-CN" altLang="en-US" dirty="0"/>
              <a:t>：有保护的克隆访问</a:t>
            </a:r>
            <a:endParaRPr lang="en-US" altLang="zh-CN" dirty="0"/>
          </a:p>
          <a:p>
            <a:pPr lvl="1"/>
            <a:r>
              <a:rPr lang="zh-CN" altLang="en-US" dirty="0"/>
              <a:t>直接返回对象</a:t>
            </a:r>
            <a:r>
              <a:rPr lang="en-US" altLang="zh-CN" dirty="0"/>
              <a:t>rep</a:t>
            </a:r>
            <a:r>
              <a:rPr lang="zh-CN" altLang="en-US" dirty="0"/>
              <a:t>的克隆，对象数据得到保护</a:t>
            </a:r>
            <a:endParaRPr lang="en-US" altLang="zh-CN" dirty="0"/>
          </a:p>
          <a:p>
            <a:pPr lvl="1"/>
            <a:r>
              <a:rPr lang="zh-CN" altLang="en-US" dirty="0"/>
              <a:t>缺点：？</a:t>
            </a:r>
            <a:endParaRPr lang="en-US" altLang="zh-CN" dirty="0"/>
          </a:p>
          <a:p>
            <a:r>
              <a:rPr lang="zh-CN" altLang="en-US" dirty="0"/>
              <a:t>方法</a:t>
            </a:r>
            <a:r>
              <a:rPr lang="en-US" altLang="zh-CN" dirty="0"/>
              <a:t>3</a:t>
            </a:r>
            <a:r>
              <a:rPr lang="zh-CN" altLang="en-US" dirty="0"/>
              <a:t>：不规范的有保护访问</a:t>
            </a:r>
            <a:endParaRPr lang="en-US" altLang="zh-CN" dirty="0"/>
          </a:p>
          <a:p>
            <a:pPr lvl="1"/>
            <a:r>
              <a:rPr lang="zh-CN" altLang="en-US" dirty="0"/>
              <a:t>获得集合元素个数</a:t>
            </a:r>
            <a:endParaRPr lang="en-US" altLang="zh-CN" dirty="0"/>
          </a:p>
          <a:p>
            <a:pPr lvl="1"/>
            <a:r>
              <a:rPr lang="zh-CN" altLang="en-US" dirty="0"/>
              <a:t>循环调用查找操作来获得相关的元素</a:t>
            </a:r>
            <a:endParaRPr lang="en-US" altLang="zh-CN" dirty="0"/>
          </a:p>
          <a:p>
            <a:pPr lvl="1"/>
            <a:r>
              <a:rPr lang="en-US" altLang="zh-CN" dirty="0"/>
              <a:t>for(</a:t>
            </a:r>
            <a:r>
              <a:rPr lang="en-US" altLang="zh-CN" dirty="0" err="1"/>
              <a:t>i</a:t>
            </a:r>
            <a:r>
              <a:rPr lang="en-US" altLang="zh-CN" dirty="0"/>
              <a:t>=0;i&lt;</a:t>
            </a:r>
            <a:r>
              <a:rPr lang="en-US" altLang="zh-CN" dirty="0" err="1"/>
              <a:t>o.size</a:t>
            </a:r>
            <a:r>
              <a:rPr lang="en-US" altLang="zh-CN" dirty="0"/>
              <a:t>();</a:t>
            </a:r>
            <a:r>
              <a:rPr lang="en-US" altLang="zh-CN" dirty="0" err="1"/>
              <a:t>i</a:t>
            </a:r>
            <a:r>
              <a:rPr lang="en-US" altLang="zh-CN" dirty="0"/>
              <a:t>++){…;</a:t>
            </a:r>
            <a:r>
              <a:rPr lang="en-US" altLang="zh-CN" dirty="0" err="1"/>
              <a:t>o.get</a:t>
            </a:r>
            <a:r>
              <a:rPr lang="en-US" altLang="zh-CN" dirty="0"/>
              <a:t>(</a:t>
            </a:r>
            <a:r>
              <a:rPr lang="en-US" altLang="zh-CN" dirty="0" err="1"/>
              <a:t>i</a:t>
            </a:r>
            <a:r>
              <a:rPr lang="en-US" altLang="zh-CN" dirty="0"/>
              <a:t>)…}</a:t>
            </a:r>
          </a:p>
          <a:p>
            <a:pPr lvl="1"/>
            <a:r>
              <a:rPr lang="zh-CN" altLang="en-US" dirty="0"/>
              <a:t>例：为</a:t>
            </a:r>
            <a:r>
              <a:rPr lang="en-US" altLang="zh-CN" dirty="0" err="1"/>
              <a:t>IntSet</a:t>
            </a:r>
            <a:r>
              <a:rPr lang="zh-CN" altLang="en-US" dirty="0"/>
              <a:t>增加</a:t>
            </a:r>
            <a:r>
              <a:rPr lang="en-US" altLang="zh-CN" dirty="0" err="1"/>
              <a:t>getAt</a:t>
            </a:r>
            <a:r>
              <a:rPr lang="en-US" altLang="zh-CN" dirty="0"/>
              <a:t>(</a:t>
            </a:r>
            <a:r>
              <a:rPr lang="en-US" altLang="zh-CN" dirty="0" err="1"/>
              <a:t>int</a:t>
            </a:r>
            <a:r>
              <a:rPr lang="en-US" altLang="zh-CN" dirty="0"/>
              <a:t> index)</a:t>
            </a:r>
            <a:r>
              <a:rPr lang="zh-CN" altLang="en-US" dirty="0"/>
              <a:t>方法</a:t>
            </a:r>
            <a:endParaRPr lang="en-US" altLang="zh-CN" dirty="0"/>
          </a:p>
          <a:p>
            <a:pPr lvl="1"/>
            <a:r>
              <a:rPr lang="zh-CN" altLang="en-US" dirty="0"/>
              <a:t>讨论：每个集合类型都要提供类似的方法，是否可以规范化？</a:t>
            </a:r>
            <a:endParaRPr lang="en-US" altLang="zh-CN" dirty="0"/>
          </a:p>
          <a:p>
            <a:r>
              <a:rPr lang="zh-CN" altLang="en-US" dirty="0"/>
              <a:t>方法</a:t>
            </a:r>
            <a:r>
              <a:rPr lang="en-US" altLang="zh-CN" dirty="0"/>
              <a:t>4</a:t>
            </a:r>
            <a:r>
              <a:rPr lang="zh-CN" altLang="en-US" dirty="0"/>
              <a:t>：规范的有保护访问</a:t>
            </a:r>
            <a:r>
              <a:rPr lang="en-US" altLang="zh-CN" dirty="0"/>
              <a:t>(</a:t>
            </a:r>
            <a:r>
              <a:rPr lang="zh-CN" altLang="en-US" dirty="0"/>
              <a:t>迭代访问机制</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21</a:t>
            </a:fld>
            <a:endParaRPr lang="zh-CN" altLang="en-US"/>
          </a:p>
        </p:txBody>
      </p:sp>
    </p:spTree>
    <p:extLst>
      <p:ext uri="{BB962C8B-B14F-4D97-AF65-F5344CB8AC3E}">
        <p14:creationId xmlns:p14="http://schemas.microsoft.com/office/powerpoint/2010/main" val="1572381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a:xfrm>
            <a:off x="838200" y="1825625"/>
            <a:ext cx="10515600" cy="1926568"/>
          </a:xfrm>
        </p:spPr>
        <p:txBody>
          <a:bodyPr>
            <a:normAutofit lnSpcReduction="10000"/>
          </a:bodyPr>
          <a:lstStyle/>
          <a:p>
            <a:r>
              <a:rPr lang="zh-CN" altLang="en-US" dirty="0"/>
              <a:t>迭代访问机制</a:t>
            </a:r>
            <a:endParaRPr lang="en-US" altLang="zh-CN" dirty="0"/>
          </a:p>
          <a:p>
            <a:pPr lvl="1"/>
            <a:r>
              <a:rPr lang="zh-CN" altLang="en-US" dirty="0"/>
              <a:t>通过模板化的迭代器接口规范元素访问</a:t>
            </a:r>
            <a:endParaRPr lang="en-US" altLang="zh-CN" dirty="0"/>
          </a:p>
          <a:p>
            <a:pPr lvl="2"/>
            <a:r>
              <a:rPr lang="en-US" altLang="zh-CN" dirty="0" err="1"/>
              <a:t>hasNext</a:t>
            </a:r>
            <a:r>
              <a:rPr lang="en-US" altLang="zh-CN" dirty="0"/>
              <a:t>()</a:t>
            </a:r>
            <a:r>
              <a:rPr lang="zh-CN" altLang="en-US" dirty="0"/>
              <a:t>判断是否还有元素来迭代访问</a:t>
            </a:r>
            <a:endParaRPr lang="en-US" altLang="zh-CN" dirty="0"/>
          </a:p>
          <a:p>
            <a:pPr lvl="2"/>
            <a:r>
              <a:rPr lang="en-US" altLang="zh-CN" dirty="0"/>
              <a:t>next()</a:t>
            </a:r>
            <a:r>
              <a:rPr lang="zh-CN" altLang="en-US" dirty="0"/>
              <a:t>返回下一个元素</a:t>
            </a:r>
            <a:endParaRPr lang="en-US" altLang="zh-CN" dirty="0"/>
          </a:p>
          <a:p>
            <a:pPr lvl="1"/>
            <a:r>
              <a:rPr lang="zh-CN" altLang="en-US" dirty="0"/>
              <a:t>一次只返回一个元素，且有记忆</a:t>
            </a:r>
            <a:endParaRPr lang="en-US" altLang="zh-CN" dirty="0"/>
          </a:p>
        </p:txBody>
      </p:sp>
      <p:sp>
        <p:nvSpPr>
          <p:cNvPr id="4" name="文本框 3"/>
          <p:cNvSpPr txBox="1"/>
          <p:nvPr/>
        </p:nvSpPr>
        <p:spPr>
          <a:xfrm>
            <a:off x="7010990" y="3014531"/>
            <a:ext cx="4299960" cy="646331"/>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altLang="zh-CN" dirty="0"/>
              <a:t>for each result item </a:t>
            </a:r>
            <a:r>
              <a:rPr lang="en-US" altLang="zh-CN" dirty="0" err="1"/>
              <a:t>i</a:t>
            </a:r>
            <a:r>
              <a:rPr lang="en-US" altLang="zh-CN" dirty="0"/>
              <a:t> produced by Iterator A</a:t>
            </a:r>
          </a:p>
          <a:p>
            <a:r>
              <a:rPr lang="en-US" altLang="zh-CN" dirty="0"/>
              <a:t>    do something with </a:t>
            </a:r>
            <a:r>
              <a:rPr lang="en-US" altLang="zh-CN" dirty="0" err="1"/>
              <a:t>i</a:t>
            </a:r>
            <a:endParaRPr lang="en-US" altLang="zh-CN" dirty="0"/>
          </a:p>
        </p:txBody>
      </p:sp>
      <p:sp>
        <p:nvSpPr>
          <p:cNvPr id="5" name="矩形 4"/>
          <p:cNvSpPr/>
          <p:nvPr/>
        </p:nvSpPr>
        <p:spPr>
          <a:xfrm>
            <a:off x="5540887"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Collective Class</a:t>
            </a:r>
            <a:endParaRPr lang="zh-CN" altLang="en-US" dirty="0"/>
          </a:p>
        </p:txBody>
      </p:sp>
      <p:sp>
        <p:nvSpPr>
          <p:cNvPr id="6" name="矩形 5"/>
          <p:cNvSpPr/>
          <p:nvPr/>
        </p:nvSpPr>
        <p:spPr>
          <a:xfrm>
            <a:off x="9288797" y="4712493"/>
            <a:ext cx="2190044" cy="74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Iterator&lt;E&gt;</a:t>
            </a:r>
            <a:endParaRPr lang="zh-CN" altLang="en-US" dirty="0"/>
          </a:p>
        </p:txBody>
      </p:sp>
      <p:cxnSp>
        <p:nvCxnSpPr>
          <p:cNvPr id="8" name="直接连接符 7"/>
          <p:cNvCxnSpPr>
            <a:stCxn id="5" idx="3"/>
            <a:endCxn id="6" idx="1"/>
          </p:cNvCxnSpPr>
          <p:nvPr/>
        </p:nvCxnSpPr>
        <p:spPr>
          <a:xfrm>
            <a:off x="7730931" y="5085027"/>
            <a:ext cx="1557866" cy="0"/>
          </a:xfrm>
          <a:prstGeom prst="line">
            <a:avLst/>
          </a:prstGeom>
        </p:spPr>
        <p:style>
          <a:lnRef idx="3">
            <a:schemeClr val="dk1"/>
          </a:lnRef>
          <a:fillRef idx="0">
            <a:schemeClr val="dk1"/>
          </a:fillRef>
          <a:effectRef idx="2">
            <a:schemeClr val="dk1"/>
          </a:effectRef>
          <a:fontRef idx="minor">
            <a:schemeClr val="tx1"/>
          </a:fontRef>
        </p:style>
      </p:cxnSp>
      <p:sp>
        <p:nvSpPr>
          <p:cNvPr id="9" name="椭圆 8"/>
          <p:cNvSpPr/>
          <p:nvPr/>
        </p:nvSpPr>
        <p:spPr>
          <a:xfrm>
            <a:off x="9687929" y="5705295"/>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肘形连接符 10"/>
          <p:cNvCxnSpPr>
            <a:cxnSpLocks/>
            <a:stCxn id="9" idx="0"/>
          </p:cNvCxnSpPr>
          <p:nvPr/>
        </p:nvCxnSpPr>
        <p:spPr>
          <a:xfrm flipV="1">
            <a:off x="9830408" y="5457560"/>
            <a:ext cx="0" cy="247735"/>
          </a:xfrm>
          <a:prstGeom prst="straightConnector1">
            <a:avLst/>
          </a:prstGeom>
        </p:spPr>
        <p:style>
          <a:lnRef idx="2">
            <a:schemeClr val="dk1"/>
          </a:lnRef>
          <a:fillRef idx="0">
            <a:schemeClr val="dk1"/>
          </a:fillRef>
          <a:effectRef idx="1">
            <a:schemeClr val="dk1"/>
          </a:effectRef>
          <a:fontRef idx="minor">
            <a:schemeClr val="tx1"/>
          </a:fontRef>
        </p:style>
      </p:cxnSp>
      <p:sp>
        <p:nvSpPr>
          <p:cNvPr id="12" name="椭圆 11"/>
          <p:cNvSpPr/>
          <p:nvPr/>
        </p:nvSpPr>
        <p:spPr>
          <a:xfrm>
            <a:off x="10961386" y="5705295"/>
            <a:ext cx="284958" cy="29351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0"/>
          <p:cNvCxnSpPr>
            <a:cxnSpLocks/>
            <a:stCxn id="12" idx="0"/>
          </p:cNvCxnSpPr>
          <p:nvPr/>
        </p:nvCxnSpPr>
        <p:spPr>
          <a:xfrm flipV="1">
            <a:off x="11103865" y="5453145"/>
            <a:ext cx="0" cy="252150"/>
          </a:xfrm>
          <a:prstGeom prst="straightConnector1">
            <a:avLst/>
          </a:prstGeom>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8478682" y="5976100"/>
            <a:ext cx="1905137" cy="369332"/>
          </a:xfrm>
          <a:prstGeom prst="rect">
            <a:avLst/>
          </a:prstGeom>
          <a:noFill/>
        </p:spPr>
        <p:txBody>
          <a:bodyPr wrap="none" rtlCol="0">
            <a:spAutoFit/>
          </a:bodyPr>
          <a:lstStyle/>
          <a:p>
            <a:r>
              <a:rPr lang="en-US" altLang="zh-CN" dirty="0" err="1"/>
              <a:t>boolean</a:t>
            </a:r>
            <a:r>
              <a:rPr lang="en-US" altLang="zh-CN" dirty="0"/>
              <a:t> </a:t>
            </a:r>
            <a:r>
              <a:rPr lang="en-US" altLang="zh-CN" dirty="0" err="1"/>
              <a:t>hasNext</a:t>
            </a:r>
            <a:r>
              <a:rPr lang="en-US" altLang="zh-CN" dirty="0"/>
              <a:t>()</a:t>
            </a:r>
            <a:endParaRPr lang="zh-CN" altLang="en-US" dirty="0"/>
          </a:p>
        </p:txBody>
      </p:sp>
      <p:sp>
        <p:nvSpPr>
          <p:cNvPr id="16" name="文本框 15"/>
          <p:cNvSpPr txBox="1"/>
          <p:nvPr/>
        </p:nvSpPr>
        <p:spPr>
          <a:xfrm>
            <a:off x="10942313" y="5976100"/>
            <a:ext cx="901657" cy="369332"/>
          </a:xfrm>
          <a:prstGeom prst="rect">
            <a:avLst/>
          </a:prstGeom>
          <a:noFill/>
        </p:spPr>
        <p:txBody>
          <a:bodyPr wrap="none" rtlCol="0">
            <a:spAutoFit/>
          </a:bodyPr>
          <a:lstStyle/>
          <a:p>
            <a:r>
              <a:rPr lang="en-US" altLang="zh-CN" dirty="0"/>
              <a:t>E next()</a:t>
            </a:r>
            <a:endParaRPr lang="zh-CN" altLang="en-US" dirty="0"/>
          </a:p>
        </p:txBody>
      </p:sp>
      <p:cxnSp>
        <p:nvCxnSpPr>
          <p:cNvPr id="20" name="直接连接符 19"/>
          <p:cNvCxnSpPr>
            <a:stCxn id="4" idx="2"/>
            <a:endCxn id="6" idx="0"/>
          </p:cNvCxnSpPr>
          <p:nvPr/>
        </p:nvCxnSpPr>
        <p:spPr>
          <a:xfrm rot="16200000" flipH="1">
            <a:off x="9246579" y="3575252"/>
            <a:ext cx="1051631" cy="1222849"/>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cxnSp>
        <p:nvCxnSpPr>
          <p:cNvPr id="23" name="直接连接符 19"/>
          <p:cNvCxnSpPr>
            <a:stCxn id="4" idx="2"/>
            <a:endCxn id="5" idx="0"/>
          </p:cNvCxnSpPr>
          <p:nvPr/>
        </p:nvCxnSpPr>
        <p:spPr>
          <a:xfrm rot="5400000">
            <a:off x="7372625" y="2924147"/>
            <a:ext cx="1051631" cy="2525061"/>
          </a:xfrm>
          <a:prstGeom prst="bentConnector3">
            <a:avLst>
              <a:gd name="adj1" fmla="val 50000"/>
            </a:avLst>
          </a:prstGeom>
          <a:ln>
            <a:prstDash val="dash"/>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92139" y="3670632"/>
            <a:ext cx="7788351" cy="310854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interface</a:t>
            </a:r>
            <a:r>
              <a:rPr lang="en-US" altLang="zh-CN" sz="1400" b="1" dirty="0">
                <a:solidFill>
                  <a:srgbClr val="000000"/>
                </a:solidFill>
                <a:latin typeface="Consolas" panose="020B0609020204030204" pitchFamily="49" charset="0"/>
              </a:rPr>
              <a:t> Iterator&lt;E&gt;{</a:t>
            </a:r>
          </a:p>
          <a:p>
            <a:r>
              <a:rPr lang="en-US" altLang="zh-CN" sz="1400" dirty="0">
                <a:solidFill>
                  <a:srgbClr val="3F7F5F"/>
                </a:solidFill>
                <a:latin typeface="Consolas" panose="020B0609020204030204" pitchFamily="49" charset="0"/>
              </a:rPr>
              <a:t>     //@public model int index;</a:t>
            </a:r>
          </a:p>
          <a:p>
            <a:r>
              <a:rPr lang="en-US" altLang="zh-CN" sz="1400" dirty="0">
                <a:solidFill>
                  <a:srgbClr val="3F7F5F"/>
                </a:solidFill>
                <a:latin typeface="Consolas" panose="020B0609020204030204" pitchFamily="49" charset="0"/>
              </a:rPr>
              <a:t>    </a:t>
            </a:r>
            <a:r>
              <a:rPr lang="en-US" altLang="zh-CN" sz="1400" dirty="0" smtClean="0">
                <a:solidFill>
                  <a:srgbClr val="3F7F5F"/>
                </a:solidFill>
                <a:latin typeface="Consolas" panose="020B0609020204030204" pitchFamily="49" charset="0"/>
              </a:rPr>
              <a:t> //@</a:t>
            </a:r>
            <a:r>
              <a:rPr lang="en-US" altLang="zh-CN" sz="1400" dirty="0">
                <a:solidFill>
                  <a:srgbClr val="3F7F5F"/>
                </a:solidFill>
                <a:latin typeface="Consolas" panose="020B0609020204030204" pitchFamily="49" charset="0"/>
              </a:rPr>
              <a:t>public model E[] </a:t>
            </a:r>
            <a:r>
              <a:rPr lang="en-US" altLang="zh-CN" sz="1400" dirty="0" err="1">
                <a:solidFill>
                  <a:srgbClr val="3F7F5F"/>
                </a:solidFill>
                <a:latin typeface="Consolas" panose="020B0609020204030204" pitchFamily="49" charset="0"/>
              </a:rPr>
              <a:t>els</a:t>
            </a:r>
            <a:r>
              <a:rPr lang="en-US" altLang="zh-CN" sz="1400" dirty="0" smtClean="0">
                <a:solidFill>
                  <a:srgbClr val="3F7F5F"/>
                </a:solidFill>
                <a:latin typeface="Consolas" panose="020B0609020204030204" pitchFamily="49" charset="0"/>
              </a:rPr>
              <a:t>;</a:t>
            </a:r>
          </a:p>
          <a:p>
            <a:r>
              <a:rPr lang="en-US" altLang="zh-CN" sz="1400" dirty="0">
                <a:solidFill>
                  <a:srgbClr val="3F7F5F"/>
                </a:solidFill>
                <a:latin typeface="Consolas" panose="020B0609020204030204" pitchFamily="49" charset="0"/>
              </a:rPr>
              <a:t> </a:t>
            </a:r>
            <a:r>
              <a:rPr lang="en-US" altLang="zh-CN" sz="1400" dirty="0" smtClean="0">
                <a:solidFill>
                  <a:srgbClr val="3F7F5F"/>
                </a:solidFill>
                <a:latin typeface="Consolas" panose="020B0609020204030204" pitchFamily="49" charset="0"/>
              </a:rPr>
              <a:t>    //@</a:t>
            </a:r>
            <a:r>
              <a:rPr lang="en-US" altLang="zh-CN" sz="1400" dirty="0">
                <a:solidFill>
                  <a:srgbClr val="3F7F5F"/>
                </a:solidFill>
                <a:latin typeface="Consolas" panose="020B0609020204030204" pitchFamily="49" charset="0"/>
              </a:rPr>
              <a:t>ensures \result==(index&lt;</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 /*@pure@*/</a:t>
            </a:r>
            <a:r>
              <a:rPr lang="en-US" altLang="zh-CN" sz="1400" b="1"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hasNext</a:t>
            </a:r>
            <a:r>
              <a:rPr lang="en-US" altLang="zh-CN" sz="1400" b="1" dirty="0">
                <a:solidFill>
                  <a:srgbClr val="000000"/>
                </a:solidFill>
                <a:latin typeface="Consolas" panose="020B0609020204030204" pitchFamily="49" charset="0"/>
              </a:rPr>
              <a:t> ( );</a:t>
            </a:r>
          </a:p>
          <a:p>
            <a:pPr lvl="1"/>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normal_behavior</a:t>
            </a:r>
            <a:endParaRPr lang="en-US" altLang="zh-CN" sz="1400" dirty="0">
              <a:solidFill>
                <a:srgbClr val="3F7F5F"/>
              </a:solidFill>
              <a:latin typeface="Consolas" panose="020B0609020204030204" pitchFamily="49" charset="0"/>
            </a:endParaRPr>
          </a:p>
          <a:p>
            <a:pPr lvl="1"/>
            <a:r>
              <a:rPr lang="en-US" altLang="zh-CN" sz="1400" dirty="0">
                <a:solidFill>
                  <a:srgbClr val="3F7F5F"/>
                </a:solidFill>
                <a:latin typeface="Consolas" panose="020B0609020204030204" pitchFamily="49" charset="0"/>
              </a:rPr>
              <a:t>  @requires index &lt; </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dirty="0">
                <a:solidFill>
                  <a:srgbClr val="3F7F5F"/>
                </a:solidFill>
                <a:latin typeface="Consolas" panose="020B0609020204030204" pitchFamily="49" charset="0"/>
              </a:rPr>
              <a:t>  @assignable this;</a:t>
            </a:r>
          </a:p>
          <a:p>
            <a:pPr lvl="1"/>
            <a:r>
              <a:rPr lang="en-US" altLang="zh-CN" sz="1400" dirty="0">
                <a:solidFill>
                  <a:srgbClr val="3F7F5F"/>
                </a:solidFill>
                <a:latin typeface="Consolas" panose="020B0609020204030204" pitchFamily="49" charset="0"/>
              </a:rPr>
              <a:t>  @ensures \result == </a:t>
            </a:r>
            <a:r>
              <a:rPr lang="en-US" altLang="zh-CN" sz="1400" dirty="0" err="1">
                <a:solidFill>
                  <a:srgbClr val="3F7F5F"/>
                </a:solidFill>
                <a:latin typeface="Consolas" panose="020B0609020204030204" pitchFamily="49" charset="0"/>
              </a:rPr>
              <a:t>els</a:t>
            </a:r>
            <a:r>
              <a:rPr lang="en-US" altLang="zh-CN" sz="1400" dirty="0">
                <a:solidFill>
                  <a:srgbClr val="3F7F5F"/>
                </a:solidFill>
                <a:latin typeface="Consolas" panose="020B0609020204030204" pitchFamily="49" charset="0"/>
              </a:rPr>
              <a:t>[\old(index)] &amp;&amp; index == \old(index) + 1;</a:t>
            </a:r>
          </a:p>
          <a:p>
            <a:pPr lvl="1"/>
            <a:r>
              <a:rPr lang="en-US" altLang="zh-CN" sz="1400" dirty="0">
                <a:solidFill>
                  <a:srgbClr val="3F7F5F"/>
                </a:solidFill>
                <a:latin typeface="Consolas" panose="020B0609020204030204" pitchFamily="49" charset="0"/>
              </a:rPr>
              <a:t>  @also           </a:t>
            </a:r>
          </a:p>
          <a:p>
            <a:pPr lvl="1"/>
            <a:r>
              <a:rPr lang="en-US" altLang="zh-CN" sz="1400" dirty="0">
                <a:solidFill>
                  <a:srgbClr val="3F7F5F"/>
                </a:solidFill>
                <a:latin typeface="Consolas" panose="020B0609020204030204" pitchFamily="49" charset="0"/>
              </a:rPr>
              <a:t>  @</a:t>
            </a:r>
            <a:r>
              <a:rPr lang="en-US" altLang="zh-CN" sz="1400" dirty="0" err="1">
                <a:solidFill>
                  <a:srgbClr val="3F7F5F"/>
                </a:solidFill>
                <a:latin typeface="Consolas" panose="020B0609020204030204" pitchFamily="49" charset="0"/>
              </a:rPr>
              <a:t>exceptional_behavior</a:t>
            </a:r>
            <a:endParaRPr lang="en-US" altLang="zh-CN" sz="1400" dirty="0">
              <a:solidFill>
                <a:srgbClr val="3F7F5F"/>
              </a:solidFill>
              <a:latin typeface="Consolas" panose="020B0609020204030204" pitchFamily="49" charset="0"/>
            </a:endParaRPr>
          </a:p>
          <a:p>
            <a:pPr lvl="1"/>
            <a:r>
              <a:rPr lang="en-US" altLang="zh-CN" sz="1400" dirty="0">
                <a:solidFill>
                  <a:srgbClr val="3F7F5F"/>
                </a:solidFill>
                <a:latin typeface="Consolas" panose="020B0609020204030204" pitchFamily="49" charset="0"/>
              </a:rPr>
              <a:t>  @signals (</a:t>
            </a:r>
            <a:r>
              <a:rPr lang="en-US" altLang="zh-CN" sz="1400" dirty="0" err="1">
                <a:solidFill>
                  <a:srgbClr val="3F7F5F"/>
                </a:solidFill>
                <a:latin typeface="Consolas" panose="020B0609020204030204" pitchFamily="49" charset="0"/>
              </a:rPr>
              <a:t>NoSuchElementException</a:t>
            </a:r>
            <a:r>
              <a:rPr lang="en-US" altLang="zh-CN" sz="1400" dirty="0">
                <a:solidFill>
                  <a:srgbClr val="3F7F5F"/>
                </a:solidFill>
                <a:latin typeface="Consolas" panose="020B0609020204030204" pitchFamily="49" charset="0"/>
              </a:rPr>
              <a:t> e)</a:t>
            </a:r>
            <a:r>
              <a:rPr lang="zh-CN" altLang="en-US" sz="1400" dirty="0">
                <a:solidFill>
                  <a:srgbClr val="3F7F5F"/>
                </a:solidFill>
                <a:latin typeface="Consolas" panose="020B0609020204030204" pitchFamily="49" charset="0"/>
              </a:rPr>
              <a:t> </a:t>
            </a:r>
            <a:r>
              <a:rPr lang="en-US" altLang="zh-CN" sz="1400" dirty="0">
                <a:solidFill>
                  <a:srgbClr val="3F7F5F"/>
                </a:solidFill>
                <a:latin typeface="Consolas" panose="020B0609020204030204" pitchFamily="49" charset="0"/>
              </a:rPr>
              <a:t>index &gt;= </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E next ( ) </a:t>
            </a:r>
            <a:r>
              <a:rPr lang="en-US" altLang="zh-CN" sz="1400" b="1" dirty="0">
                <a:solidFill>
                  <a:srgbClr val="7F0055"/>
                </a:solidFill>
                <a:latin typeface="Consolas" panose="020B0609020204030204" pitchFamily="49" charset="0"/>
              </a:rPr>
              <a:t>throws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NoSuchElementException</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endParaRPr lang="zh-CN" altLang="en-US" sz="14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22</a:t>
            </a:fld>
            <a:endParaRPr lang="zh-CN" altLang="en-US"/>
          </a:p>
        </p:txBody>
      </p:sp>
    </p:spTree>
    <p:extLst>
      <p:ext uri="{BB962C8B-B14F-4D97-AF65-F5344CB8AC3E}">
        <p14:creationId xmlns:p14="http://schemas.microsoft.com/office/powerpoint/2010/main" val="37637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集合元素的迭代访问</a:t>
            </a:r>
          </a:p>
        </p:txBody>
      </p:sp>
      <p:sp>
        <p:nvSpPr>
          <p:cNvPr id="3" name="内容占位符 2"/>
          <p:cNvSpPr>
            <a:spLocks noGrp="1"/>
          </p:cNvSpPr>
          <p:nvPr>
            <p:ph idx="1"/>
          </p:nvPr>
        </p:nvSpPr>
        <p:spPr>
          <a:xfrm>
            <a:off x="838200" y="1825625"/>
            <a:ext cx="10515600" cy="2328686"/>
          </a:xfrm>
        </p:spPr>
        <p:txBody>
          <a:bodyPr>
            <a:normAutofit lnSpcReduction="10000"/>
          </a:bodyPr>
          <a:lstStyle/>
          <a:p>
            <a:r>
              <a:rPr lang="en-US" altLang="zh-CN" dirty="0"/>
              <a:t>Java</a:t>
            </a:r>
            <a:r>
              <a:rPr lang="zh-CN" altLang="en-US" dirty="0"/>
              <a:t>提供的</a:t>
            </a:r>
            <a:r>
              <a:rPr lang="en-US" altLang="zh-CN" dirty="0"/>
              <a:t>Iterator</a:t>
            </a:r>
            <a:r>
              <a:rPr lang="zh-CN" altLang="en-US" dirty="0"/>
              <a:t>接口定义了三个操作</a:t>
            </a:r>
            <a:endParaRPr lang="en-US" altLang="zh-CN" dirty="0"/>
          </a:p>
          <a:p>
            <a:pPr lvl="1">
              <a:buNone/>
            </a:pPr>
            <a:r>
              <a:rPr lang="en-US" altLang="zh-CN" dirty="0"/>
              <a:t>public Interface Iterator {</a:t>
            </a:r>
          </a:p>
          <a:p>
            <a:pPr lvl="1">
              <a:buNone/>
            </a:pPr>
            <a:r>
              <a:rPr lang="en-US" altLang="zh-CN" dirty="0"/>
              <a:t>	</a:t>
            </a:r>
            <a:r>
              <a:rPr lang="en-US" altLang="zh-CN" sz="2000" dirty="0">
                <a:solidFill>
                  <a:schemeClr val="folHlink"/>
                </a:solidFill>
              </a:rPr>
              <a:t>public </a:t>
            </a:r>
            <a:r>
              <a:rPr lang="en-US" altLang="zh-CN" sz="2000" dirty="0" err="1">
                <a:solidFill>
                  <a:schemeClr val="folHlink"/>
                </a:solidFill>
              </a:rPr>
              <a:t>boolean</a:t>
            </a:r>
            <a:r>
              <a:rPr lang="en-US" altLang="zh-CN" sz="2000" dirty="0">
                <a:solidFill>
                  <a:schemeClr val="folHlink"/>
                </a:solidFill>
              </a:rPr>
              <a:t> </a:t>
            </a:r>
            <a:r>
              <a:rPr lang="en-US" altLang="zh-CN" sz="2000" dirty="0" err="1">
                <a:solidFill>
                  <a:schemeClr val="folHlink"/>
                </a:solidFill>
              </a:rPr>
              <a:t>hasNext</a:t>
            </a:r>
            <a:r>
              <a:rPr lang="en-US" altLang="zh-CN" sz="2000" dirty="0">
                <a:solidFill>
                  <a:schemeClr val="folHlink"/>
                </a:solidFill>
              </a:rPr>
              <a:t>();</a:t>
            </a:r>
          </a:p>
          <a:p>
            <a:pPr lvl="1">
              <a:buNone/>
            </a:pPr>
            <a:r>
              <a:rPr lang="en-US" altLang="zh-CN" sz="2000" dirty="0"/>
              <a:t>	</a:t>
            </a:r>
            <a:r>
              <a:rPr lang="en-US" altLang="zh-CN" sz="2000" dirty="0">
                <a:solidFill>
                  <a:srgbClr val="03994E"/>
                </a:solidFill>
              </a:rPr>
              <a:t>public Object next() throws </a:t>
            </a:r>
            <a:r>
              <a:rPr lang="en-US" altLang="zh-CN" sz="2000" dirty="0" err="1">
                <a:solidFill>
                  <a:srgbClr val="03994E"/>
                </a:solidFill>
              </a:rPr>
              <a:t>NoSuchElementException</a:t>
            </a:r>
            <a:r>
              <a:rPr lang="en-US" altLang="zh-CN" sz="2000" dirty="0">
                <a:solidFill>
                  <a:srgbClr val="03994E"/>
                </a:solidFill>
              </a:rPr>
              <a:t>;</a:t>
            </a:r>
          </a:p>
          <a:p>
            <a:pPr lvl="1">
              <a:buNone/>
            </a:pPr>
            <a:r>
              <a:rPr lang="en-US" altLang="zh-CN" sz="2000" dirty="0"/>
              <a:t>	</a:t>
            </a:r>
            <a:r>
              <a:rPr lang="en-US" altLang="zh-CN" sz="2000" dirty="0">
                <a:solidFill>
                  <a:schemeClr val="hlink"/>
                </a:solidFill>
              </a:rPr>
              <a:t>public void remove() throws </a:t>
            </a:r>
            <a:r>
              <a:rPr lang="en-US" altLang="zh-CN" sz="2000" dirty="0" err="1">
                <a:solidFill>
                  <a:schemeClr val="hlink"/>
                </a:solidFill>
              </a:rPr>
              <a:t>IllegalStateException</a:t>
            </a:r>
            <a:r>
              <a:rPr lang="en-US" altLang="zh-CN" sz="2000" dirty="0">
                <a:solidFill>
                  <a:schemeClr val="hlink"/>
                </a:solidFill>
              </a:rPr>
              <a:t>, </a:t>
            </a:r>
            <a:r>
              <a:rPr lang="en-US" altLang="zh-CN" sz="2000" dirty="0" err="1">
                <a:solidFill>
                  <a:schemeClr val="hlink"/>
                </a:solidFill>
              </a:rPr>
              <a:t>UnsupportedOperationException</a:t>
            </a:r>
            <a:r>
              <a:rPr lang="en-US" altLang="zh-CN" sz="2000" dirty="0">
                <a:solidFill>
                  <a:schemeClr val="hlink"/>
                </a:solidFill>
              </a:rPr>
              <a:t>; </a:t>
            </a:r>
          </a:p>
          <a:p>
            <a:pPr lvl="1">
              <a:buNone/>
            </a:pPr>
            <a:r>
              <a:rPr lang="en-US" altLang="zh-CN" dirty="0"/>
              <a:t>}</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23</a:t>
            </a:fld>
            <a:endParaRPr lang="zh-CN" altLang="en-US"/>
          </a:p>
        </p:txBody>
      </p:sp>
    </p:spTree>
    <p:extLst>
      <p:ext uri="{BB962C8B-B14F-4D97-AF65-F5344CB8AC3E}">
        <p14:creationId xmlns:p14="http://schemas.microsoft.com/office/powerpoint/2010/main" val="4100901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定义</a:t>
            </a:r>
            <a:endParaRPr lang="en-US" altLang="zh-CN" dirty="0">
              <a:ea typeface="宋体" panose="02010600030101010101" pitchFamily="2" charset="-122"/>
            </a:endParaRPr>
          </a:p>
        </p:txBody>
      </p:sp>
      <p:sp>
        <p:nvSpPr>
          <p:cNvPr id="11268" name="Rectangle 3"/>
          <p:cNvSpPr>
            <a:spLocks noGrp="1" noChangeArrowheads="1"/>
          </p:cNvSpPr>
          <p:nvPr>
            <p:ph idx="1"/>
          </p:nvPr>
        </p:nvSpPr>
        <p:spPr/>
        <p:txBody>
          <a:bodyPr/>
          <a:lstStyle/>
          <a:p>
            <a:pPr eaLnBrk="1" hangingPunct="1">
              <a:lnSpc>
                <a:spcPct val="90000"/>
              </a:lnSpc>
            </a:pPr>
            <a:r>
              <a:rPr lang="zh-CN" altLang="en-US" sz="2400" dirty="0">
                <a:ea typeface="宋体" panose="02010600030101010101" pitchFamily="2" charset="-122"/>
              </a:rPr>
              <a:t>集合类型需要提供一个</a:t>
            </a:r>
            <a:r>
              <a:rPr lang="zh-CN" altLang="en-US" sz="2400" b="1" dirty="0">
                <a:solidFill>
                  <a:srgbClr val="0070C0"/>
                </a:solidFill>
                <a:ea typeface="宋体" panose="02010600030101010101" pitchFamily="2" charset="-122"/>
              </a:rPr>
              <a:t>迭代</a:t>
            </a:r>
            <a:r>
              <a:rPr lang="zh-CN" altLang="en-US" sz="2400" dirty="0">
                <a:ea typeface="宋体" panose="02010600030101010101" pitchFamily="2" charset="-122"/>
              </a:rPr>
              <a:t>方法来返回一个</a:t>
            </a:r>
            <a:r>
              <a:rPr lang="zh-CN" altLang="en-US" sz="2400" b="1" dirty="0">
                <a:solidFill>
                  <a:srgbClr val="0070C0"/>
                </a:solidFill>
                <a:ea typeface="宋体" panose="02010600030101010101" pitchFamily="2" charset="-122"/>
              </a:rPr>
              <a:t>生成器</a:t>
            </a:r>
            <a:r>
              <a:rPr lang="en-US" altLang="zh-CN" sz="2400" b="1" dirty="0">
                <a:solidFill>
                  <a:srgbClr val="0070C0"/>
                </a:solidFill>
                <a:ea typeface="宋体" panose="02010600030101010101" pitchFamily="2" charset="-122"/>
              </a:rPr>
              <a:t>(generator)</a:t>
            </a:r>
            <a:r>
              <a:rPr lang="en-US" altLang="zh-CN" sz="2000" dirty="0">
                <a:solidFill>
                  <a:schemeClr val="hlink"/>
                </a:solidFill>
                <a:ea typeface="宋体" panose="02010600030101010101" pitchFamily="2" charset="-122"/>
              </a:rPr>
              <a:t> </a:t>
            </a:r>
          </a:p>
          <a:p>
            <a:pPr lvl="1"/>
            <a:r>
              <a:rPr lang="zh-CN" altLang="en-US" sz="2000" dirty="0">
                <a:ea typeface="宋体" panose="02010600030101010101" pitchFamily="2" charset="-122"/>
              </a:rPr>
              <a:t>一个集合类型可以定义多个迭代器方法来提供多个生成器</a:t>
            </a:r>
            <a:endParaRPr lang="en-US" altLang="zh-CN" sz="2000" dirty="0">
              <a:ea typeface="宋体" panose="02010600030101010101" pitchFamily="2" charset="-122"/>
            </a:endParaRPr>
          </a:p>
          <a:p>
            <a:pPr lvl="1"/>
            <a:r>
              <a:rPr lang="zh-CN" altLang="en-US" sz="2000" dirty="0">
                <a:ea typeface="宋体" panose="02010600030101010101" pitchFamily="2" charset="-122"/>
              </a:rPr>
              <a:t>生成器的类型为</a:t>
            </a:r>
            <a:r>
              <a:rPr lang="en-US" altLang="zh-CN" sz="2000" dirty="0">
                <a:ea typeface="宋体" panose="02010600030101010101" pitchFamily="2" charset="-122"/>
              </a:rPr>
              <a:t>Iterator</a:t>
            </a:r>
            <a:endParaRPr lang="en-US" altLang="zh-CN" sz="1600" dirty="0">
              <a:ea typeface="宋体" panose="02010600030101010101" pitchFamily="2" charset="-122"/>
            </a:endParaRPr>
          </a:p>
          <a:p>
            <a:pPr eaLnBrk="1" hangingPunct="1">
              <a:lnSpc>
                <a:spcPct val="90000"/>
              </a:lnSpc>
            </a:pPr>
            <a:r>
              <a:rPr lang="zh-CN" altLang="en-US" sz="2400" b="1" dirty="0">
                <a:solidFill>
                  <a:srgbClr val="0070C0"/>
                </a:solidFill>
                <a:ea typeface="宋体" panose="02010600030101010101" pitchFamily="2" charset="-122"/>
              </a:rPr>
              <a:t>生成器</a:t>
            </a:r>
            <a:r>
              <a:rPr lang="zh-CN" altLang="en-US" sz="2400" dirty="0">
                <a:ea typeface="宋体" panose="02010600030101010101" pitchFamily="2" charset="-122"/>
              </a:rPr>
              <a:t>能够以迭代方式生成相应元素的对象，它实现了</a:t>
            </a:r>
            <a:r>
              <a:rPr lang="en-US" altLang="zh-CN" sz="2400" b="1" dirty="0">
                <a:solidFill>
                  <a:schemeClr val="hlink"/>
                </a:solidFill>
                <a:ea typeface="宋体" panose="02010600030101010101" pitchFamily="2" charset="-122"/>
              </a:rPr>
              <a:t>Iterator </a:t>
            </a:r>
            <a:r>
              <a:rPr lang="zh-CN" altLang="en-US" sz="2400" b="1" dirty="0">
                <a:solidFill>
                  <a:schemeClr val="hlink"/>
                </a:solidFill>
                <a:ea typeface="宋体" panose="02010600030101010101" pitchFamily="2" charset="-122"/>
              </a:rPr>
              <a:t>接口</a:t>
            </a:r>
            <a:endParaRPr lang="en-US" altLang="zh-CN" sz="2400" b="1" dirty="0">
              <a:solidFill>
                <a:schemeClr val="hlink"/>
              </a:solidFill>
              <a:ea typeface="宋体" panose="02010600030101010101" pitchFamily="2" charset="-122"/>
            </a:endParaRPr>
          </a:p>
          <a:p>
            <a:r>
              <a:rPr lang="zh-CN" altLang="en-US" sz="2400" b="1" dirty="0">
                <a:solidFill>
                  <a:srgbClr val="0070C0"/>
                </a:solidFill>
                <a:ea typeface="宋体" panose="02010600030101010101" pitchFamily="2" charset="-122"/>
              </a:rPr>
              <a:t>迭代</a:t>
            </a:r>
            <a:r>
              <a:rPr lang="zh-CN" altLang="en-US" sz="2400" dirty="0">
                <a:ea typeface="宋体" panose="02010600030101010101" pitchFamily="2" charset="-122"/>
              </a:rPr>
              <a:t>方法的规格定义</a:t>
            </a:r>
            <a:r>
              <a:rPr lang="zh-CN" altLang="en-US" sz="2400" b="1" dirty="0">
                <a:solidFill>
                  <a:srgbClr val="0070C0"/>
                </a:solidFill>
                <a:ea typeface="宋体" panose="02010600030101010101" pitchFamily="2" charset="-122"/>
              </a:rPr>
              <a:t>生成器</a:t>
            </a:r>
            <a:r>
              <a:rPr lang="zh-CN" altLang="en-US" sz="2400" dirty="0">
                <a:ea typeface="宋体" panose="02010600030101010101" pitchFamily="2" charset="-122"/>
              </a:rPr>
              <a:t>的行为，生成器的规格则遵循</a:t>
            </a:r>
            <a:r>
              <a:rPr lang="en-US" altLang="zh-CN" sz="2400" b="1" dirty="0">
                <a:solidFill>
                  <a:schemeClr val="hlink"/>
                </a:solidFill>
              </a:rPr>
              <a:t>Iterator </a:t>
            </a:r>
            <a:r>
              <a:rPr lang="zh-CN" altLang="en-US" sz="2400" b="1" dirty="0">
                <a:solidFill>
                  <a:schemeClr val="hlink"/>
                </a:solidFill>
              </a:rPr>
              <a:t>接口</a:t>
            </a:r>
            <a:r>
              <a:rPr lang="zh-CN" altLang="en-US" sz="2400" dirty="0">
                <a:ea typeface="宋体" panose="02010600030101010101" pitchFamily="2" charset="-122"/>
              </a:rPr>
              <a:t>规格</a:t>
            </a:r>
            <a:endParaRPr lang="en-US" altLang="zh-CN" sz="2000" dirty="0">
              <a:ea typeface="宋体" panose="02010600030101010101" pitchFamily="2" charset="-122"/>
            </a:endParaRP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9497F8-4E09-4A3B-8326-0A1AD678443E}" type="slidenum">
              <a:rPr lang="en-US" altLang="zh-CN"/>
              <a:pPr/>
              <a:t>24</a:t>
            </a:fld>
            <a:endParaRPr lang="en-US" altLang="zh-CN"/>
          </a:p>
        </p:txBody>
      </p:sp>
    </p:spTree>
    <p:extLst>
      <p:ext uri="{BB962C8B-B14F-4D97-AF65-F5344CB8AC3E}">
        <p14:creationId xmlns:p14="http://schemas.microsoft.com/office/powerpoint/2010/main" val="949677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D63F76C-17FC-4AB7-B7AD-F73533DFCA9D}" type="slidenum">
              <a:rPr lang="en-US" altLang="zh-CN"/>
              <a:pPr/>
              <a:t>25</a:t>
            </a:fld>
            <a:endParaRPr lang="en-US" altLang="zh-CN"/>
          </a:p>
        </p:txBody>
      </p:sp>
      <p:sp>
        <p:nvSpPr>
          <p:cNvPr id="12291"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示例：</a:t>
            </a:r>
            <a:r>
              <a:rPr lang="en-US" altLang="zh-CN" dirty="0">
                <a:ea typeface="宋体" panose="02010600030101010101" pitchFamily="2" charset="-122"/>
              </a:rPr>
              <a:t>Poly and </a:t>
            </a:r>
            <a:r>
              <a:rPr lang="en-US" altLang="zh-CN" dirty="0" err="1">
                <a:ea typeface="宋体" panose="02010600030101010101" pitchFamily="2" charset="-122"/>
              </a:rPr>
              <a:t>IntSet</a:t>
            </a:r>
            <a:endParaRPr lang="en-US" altLang="zh-CN" dirty="0">
              <a:ea typeface="宋体" panose="02010600030101010101" pitchFamily="2" charset="-122"/>
            </a:endParaRPr>
          </a:p>
        </p:txBody>
      </p:sp>
      <p:sp>
        <p:nvSpPr>
          <p:cNvPr id="12292"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en-US" altLang="zh-CN" sz="2000" dirty="0">
                <a:ea typeface="宋体" panose="02010600030101010101" pitchFamily="2" charset="-122"/>
              </a:rPr>
              <a:t>public class Poly {</a:t>
            </a:r>
          </a:p>
          <a:p>
            <a:pPr>
              <a:buFont typeface="Wingdings" panose="05000000000000000000" pitchFamily="2" charset="2"/>
              <a:buNone/>
            </a:pPr>
            <a:r>
              <a:rPr lang="en-US" altLang="zh-CN" sz="2000" dirty="0">
                <a:ea typeface="宋体" panose="02010600030101010101" pitchFamily="2" charset="-122"/>
              </a:rPr>
              <a:t>     </a:t>
            </a:r>
            <a:r>
              <a:rPr lang="en-US" altLang="zh-CN" sz="1400" dirty="0">
                <a:solidFill>
                  <a:srgbClr val="3F7F5F"/>
                </a:solidFill>
                <a:latin typeface="Consolas" panose="020B0609020204030204" pitchFamily="49" charset="0"/>
              </a:rPr>
              <a:t>/*@ ensures (\result != null) &amp;&amp; (\</a:t>
            </a:r>
            <a:r>
              <a:rPr lang="en-US" altLang="zh-CN" sz="1400" dirty="0" err="1">
                <a:solidFill>
                  <a:srgbClr val="3F7F5F"/>
                </a:solidFill>
                <a:latin typeface="Consolas" panose="020B0609020204030204" pitchFamily="49" charset="0"/>
              </a:rPr>
              <a:t>result.els.length</a:t>
            </a:r>
            <a:r>
              <a:rPr lang="en-US" altLang="zh-CN" sz="1400" dirty="0">
                <a:solidFill>
                  <a:srgbClr val="3F7F5F"/>
                </a:solidFill>
                <a:latin typeface="Consolas" panose="020B0609020204030204" pitchFamily="49" charset="0"/>
              </a:rPr>
              <a:t> == </a:t>
            </a:r>
            <a:r>
              <a:rPr lang="en-US" altLang="zh-CN" sz="1400" dirty="0" err="1">
                <a:solidFill>
                  <a:srgbClr val="3F7F5F"/>
                </a:solidFill>
                <a:latin typeface="Consolas" panose="020B0609020204030204" pitchFamily="49" charset="0"/>
              </a:rPr>
              <a:t>cof.length</a:t>
            </a:r>
            <a:r>
              <a:rPr lang="en-US" altLang="zh-CN" sz="1400" dirty="0">
                <a:solidFill>
                  <a:srgbClr val="3F7F5F"/>
                </a:solidFill>
                <a:latin typeface="Consolas" panose="020B0609020204030204" pitchFamily="49" charset="0"/>
              </a:rPr>
              <a:t>) &amp;&amp;</a:t>
            </a:r>
          </a:p>
          <a:p>
            <a:pPr>
              <a:buFont typeface="Wingdings" panose="05000000000000000000" pitchFamily="2" charset="2"/>
              <a:buNone/>
            </a:pPr>
            <a:r>
              <a:rPr lang="en-US" altLang="zh-CN" sz="1400" dirty="0">
                <a:solidFill>
                  <a:srgbClr val="3F7F5F"/>
                </a:solidFill>
                <a:latin typeface="Consolas" panose="020B0609020204030204" pitchFamily="49" charset="0"/>
              </a:rPr>
              <a:t>     @ (\</a:t>
            </a:r>
            <a:r>
              <a:rPr lang="en-US" altLang="zh-CN" sz="1400" dirty="0" err="1">
                <a:solidFill>
                  <a:srgbClr val="3F7F5F"/>
                </a:solidFill>
                <a:latin typeface="Consolas" panose="020B0609020204030204" pitchFamily="49" charset="0"/>
              </a:rPr>
              <a:t>forall</a:t>
            </a:r>
            <a:r>
              <a:rPr lang="en-US" altLang="zh-CN" sz="1400" dirty="0">
                <a:solidFill>
                  <a:srgbClr val="3F7F5F"/>
                </a:solidFill>
                <a:latin typeface="Consolas" panose="020B0609020204030204" pitchFamily="49" charset="0"/>
              </a:rPr>
              <a:t> int </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&amp;&amp;</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cof.length</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result.els</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intValue</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cof</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a:t>
            </a:r>
          </a:p>
          <a:p>
            <a:pPr>
              <a:buFont typeface="Wingdings" panose="05000000000000000000" pitchFamily="2" charset="2"/>
              <a:buNone/>
            </a:pPr>
            <a:r>
              <a:rPr lang="en-US" altLang="zh-CN" sz="1400" dirty="0">
                <a:solidFill>
                  <a:srgbClr val="3F7F5F"/>
                </a:solidFill>
                <a:latin typeface="Consolas" panose="020B0609020204030204" pitchFamily="49" charset="0"/>
              </a:rPr>
              <a:t>     @*/ </a:t>
            </a:r>
          </a:p>
          <a:p>
            <a:pPr>
              <a:buFont typeface="Wingdings" panose="05000000000000000000" pitchFamily="2" charset="2"/>
              <a:buNone/>
            </a:pPr>
            <a:r>
              <a:rPr lang="en-US" altLang="zh-CN" sz="2000" dirty="0">
                <a:ea typeface="宋体" panose="02010600030101010101" pitchFamily="2" charset="-122"/>
              </a:rPr>
              <a:t>      public Iterator&lt;Integer&gt; </a:t>
            </a:r>
            <a:r>
              <a:rPr lang="en-US" altLang="zh-CN" sz="2000" dirty="0" err="1">
                <a:ea typeface="宋体" panose="02010600030101010101" pitchFamily="2" charset="-122"/>
              </a:rPr>
              <a:t>coefs</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a:t>
            </a:r>
          </a:p>
          <a:p>
            <a:pPr eaLnBrk="1" hangingPunct="1">
              <a:buFont typeface="Wingdings" panose="05000000000000000000" pitchFamily="2" charset="2"/>
              <a:buNone/>
            </a:pP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public class </a:t>
            </a:r>
            <a:r>
              <a:rPr lang="en-US" altLang="zh-CN" sz="2000" dirty="0" err="1">
                <a:ea typeface="宋体" panose="02010600030101010101" pitchFamily="2" charset="-122"/>
              </a:rPr>
              <a:t>IntSet</a:t>
            </a:r>
            <a:r>
              <a:rPr lang="en-US" altLang="zh-CN" sz="2000" dirty="0">
                <a:ea typeface="宋体" panose="02010600030101010101" pitchFamily="2" charset="-122"/>
              </a:rPr>
              <a:t> {</a:t>
            </a:r>
          </a:p>
          <a:p>
            <a:pPr>
              <a:buNone/>
            </a:pPr>
            <a:r>
              <a:rPr lang="en-US" altLang="zh-CN" sz="1400" dirty="0">
                <a:solidFill>
                  <a:srgbClr val="3F7F5F"/>
                </a:solidFill>
                <a:latin typeface="Consolas" panose="020B0609020204030204" pitchFamily="49" charset="0"/>
              </a:rPr>
              <a:t> /*@ ensures: (\result != null) &amp;&amp; (\</a:t>
            </a:r>
            <a:r>
              <a:rPr lang="en-US" altLang="zh-CN" sz="1400" dirty="0" err="1">
                <a:solidFill>
                  <a:srgbClr val="3F7F5F"/>
                </a:solidFill>
                <a:latin typeface="Consolas" panose="020B0609020204030204" pitchFamily="49" charset="0"/>
              </a:rPr>
              <a:t>result.els.length</a:t>
            </a:r>
            <a:r>
              <a:rPr lang="en-US" altLang="zh-CN" sz="1400" dirty="0">
                <a:solidFill>
                  <a:srgbClr val="3F7F5F"/>
                </a:solidFill>
                <a:latin typeface="Consolas" panose="020B0609020204030204" pitchFamily="49" charset="0"/>
              </a:rPr>
              <a:t> == </a:t>
            </a:r>
            <a:r>
              <a:rPr lang="en-US" altLang="zh-CN" sz="1400" dirty="0" err="1">
                <a:solidFill>
                  <a:srgbClr val="3F7F5F"/>
                </a:solidFill>
                <a:latin typeface="Consolas" panose="020B0609020204030204" pitchFamily="49" charset="0"/>
              </a:rPr>
              <a:t>ia.length</a:t>
            </a:r>
            <a:r>
              <a:rPr lang="en-US" altLang="zh-CN" sz="1400" dirty="0">
                <a:solidFill>
                  <a:srgbClr val="3F7F5F"/>
                </a:solidFill>
                <a:latin typeface="Consolas" panose="020B0609020204030204" pitchFamily="49" charset="0"/>
              </a:rPr>
              <a:t>) &amp;&amp; </a:t>
            </a:r>
          </a:p>
          <a:p>
            <a:pPr>
              <a:buNone/>
            </a:pPr>
            <a:r>
              <a:rPr lang="en-US" altLang="zh-CN" sz="1400" dirty="0">
                <a:solidFill>
                  <a:srgbClr val="3F7F5F"/>
                </a:solidFill>
                <a:latin typeface="Consolas" panose="020B0609020204030204" pitchFamily="49" charset="0"/>
              </a:rPr>
              <a:t>   @ (\</a:t>
            </a:r>
            <a:r>
              <a:rPr lang="en-US" altLang="zh-CN" sz="1400" dirty="0" err="1">
                <a:solidFill>
                  <a:srgbClr val="3F7F5F"/>
                </a:solidFill>
                <a:latin typeface="Consolas" panose="020B0609020204030204" pitchFamily="49" charset="0"/>
              </a:rPr>
              <a:t>forall</a:t>
            </a:r>
            <a:r>
              <a:rPr lang="en-US" altLang="zh-CN" sz="1400" dirty="0">
                <a:solidFill>
                  <a:srgbClr val="3F7F5F"/>
                </a:solidFill>
                <a:latin typeface="Consolas" panose="020B0609020204030204" pitchFamily="49" charset="0"/>
              </a:rPr>
              <a:t> int </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 0&lt;=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&amp;&amp;</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ia.length</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result.els.intValue</a:t>
            </a:r>
            <a:r>
              <a:rPr lang="en-US" altLang="zh-CN" sz="1400" dirty="0">
                <a:solidFill>
                  <a:srgbClr val="3F7F5F"/>
                </a:solidFill>
                <a:latin typeface="Consolas" panose="020B0609020204030204" pitchFamily="49" charset="0"/>
              </a:rPr>
              <a:t>() == </a:t>
            </a:r>
            <a:r>
              <a:rPr lang="en-US" altLang="zh-CN" sz="1400" dirty="0" err="1">
                <a:solidFill>
                  <a:srgbClr val="3F7F5F"/>
                </a:solidFill>
                <a:latin typeface="Consolas" panose="020B0609020204030204" pitchFamily="49" charset="0"/>
              </a:rPr>
              <a:t>ia</a:t>
            </a:r>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i</a:t>
            </a:r>
            <a:r>
              <a:rPr lang="en-US" altLang="zh-CN" sz="1400" dirty="0">
                <a:solidFill>
                  <a:srgbClr val="3F7F5F"/>
                </a:solidFill>
                <a:latin typeface="Consolas" panose="020B0609020204030204" pitchFamily="49" charset="0"/>
              </a:rPr>
              <a:t>]);</a:t>
            </a:r>
          </a:p>
          <a:p>
            <a:pPr>
              <a:buNone/>
            </a:pPr>
            <a:r>
              <a:rPr lang="en-US" altLang="zh-CN" sz="1400" dirty="0">
                <a:solidFill>
                  <a:srgbClr val="3F7F5F"/>
                </a:solidFill>
                <a:latin typeface="Consolas" panose="020B0609020204030204" pitchFamily="49" charset="0"/>
              </a:rPr>
              <a:t>   @*/</a:t>
            </a:r>
          </a:p>
          <a:p>
            <a:pPr eaLnBrk="1" hangingPunct="1">
              <a:buFont typeface="Wingdings" panose="05000000000000000000" pitchFamily="2" charset="2"/>
              <a:buNone/>
            </a:pPr>
            <a:r>
              <a:rPr lang="en-US" altLang="zh-CN" sz="2000" dirty="0">
                <a:ea typeface="宋体" panose="02010600030101010101" pitchFamily="2" charset="-122"/>
              </a:rPr>
              <a:t>     public Iterator elements() {…}</a:t>
            </a:r>
          </a:p>
          <a:p>
            <a:pPr>
              <a:buNone/>
            </a:pPr>
            <a:r>
              <a:rPr lang="en-US" altLang="zh-CN" sz="2000" dirty="0">
                <a:solidFill>
                  <a:prstClr val="black"/>
                </a:solidFill>
              </a:rPr>
              <a:t>}</a:t>
            </a:r>
            <a:endParaRPr lang="en-US" altLang="zh-CN" sz="1400" dirty="0">
              <a:solidFill>
                <a:srgbClr val="3F7F5F"/>
              </a:solidFill>
              <a:latin typeface="Consolas" panose="020B0609020204030204" pitchFamily="49" charset="0"/>
            </a:endParaRPr>
          </a:p>
        </p:txBody>
      </p:sp>
    </p:spTree>
    <p:extLst>
      <p:ext uri="{BB962C8B-B14F-4D97-AF65-F5344CB8AC3E}">
        <p14:creationId xmlns:p14="http://schemas.microsoft.com/office/powerpoint/2010/main" val="534751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A054A18-E1A6-4511-B975-6B889788B0AB}" type="slidenum">
              <a:rPr lang="en-US" altLang="zh-CN"/>
              <a:pPr/>
              <a:t>26</a:t>
            </a:fld>
            <a:endParaRPr lang="en-US" altLang="zh-CN"/>
          </a:p>
        </p:txBody>
      </p:sp>
      <p:sp>
        <p:nvSpPr>
          <p:cNvPr id="13315"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迭代访问的状态变化</a:t>
            </a:r>
            <a:endParaRPr lang="en-US" altLang="zh-CN" dirty="0">
              <a:ea typeface="宋体" panose="02010600030101010101" pitchFamily="2" charset="-122"/>
            </a:endParaRPr>
          </a:p>
        </p:txBody>
      </p:sp>
      <p:sp>
        <p:nvSpPr>
          <p:cNvPr id="13316" name="Rectangle 3"/>
          <p:cNvSpPr>
            <a:spLocks noGrp="1" noChangeArrowheads="1"/>
          </p:cNvSpPr>
          <p:nvPr>
            <p:ph type="body" idx="1"/>
          </p:nvPr>
        </p:nvSpPr>
        <p:spPr/>
        <p:txBody>
          <a:bodyPr>
            <a:normAutofit/>
          </a:bodyPr>
          <a:lstStyle/>
          <a:p>
            <a:pPr eaLnBrk="1" hangingPunct="1">
              <a:lnSpc>
                <a:spcPct val="90000"/>
              </a:lnSpc>
              <a:buFont typeface="Wingdings" panose="05000000000000000000" pitchFamily="2" charset="2"/>
              <a:buNone/>
            </a:pPr>
            <a:r>
              <a:rPr lang="en-US" altLang="zh-CN" sz="2400" dirty="0">
                <a:ea typeface="宋体" panose="02010600030101010101" pitchFamily="2" charset="-122"/>
              </a:rPr>
              <a:t>Poly p … // p = 2 + 3 x</a:t>
            </a:r>
            <a:r>
              <a:rPr lang="en-US" altLang="zh-CN" sz="2400" baseline="30000" dirty="0">
                <a:ea typeface="宋体" panose="02010600030101010101" pitchFamily="2" charset="-122"/>
              </a:rPr>
              <a:t>2</a:t>
            </a:r>
            <a:r>
              <a:rPr lang="en-US" altLang="zh-CN" sz="2400" dirty="0">
                <a:ea typeface="宋体" panose="02010600030101010101" pitchFamily="2" charset="-122"/>
              </a:rPr>
              <a:t>+ 4 x</a:t>
            </a:r>
            <a:r>
              <a:rPr lang="en-US" altLang="zh-CN" sz="2400" baseline="30000" dirty="0">
                <a:ea typeface="宋体" panose="02010600030101010101" pitchFamily="2" charset="-122"/>
              </a:rPr>
              <a:t>5</a:t>
            </a:r>
          </a:p>
          <a:p>
            <a:pPr>
              <a:buNone/>
            </a:pPr>
            <a:r>
              <a:rPr lang="en-US" altLang="zh-CN" sz="2400" dirty="0">
                <a:ea typeface="宋体" panose="02010600030101010101" pitchFamily="2" charset="-122"/>
              </a:rPr>
              <a:t>Iterator </a:t>
            </a:r>
            <a:r>
              <a:rPr lang="en-US" altLang="zh-CN" sz="2400" dirty="0" err="1">
                <a:solidFill>
                  <a:srgbClr val="0070C0"/>
                </a:solidFill>
                <a:ea typeface="宋体" panose="02010600030101010101" pitchFamily="2" charset="-122"/>
              </a:rPr>
              <a:t>itr</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a:t>
            </a:r>
            <a:r>
              <a:rPr lang="en-US" altLang="zh-CN" sz="2400" dirty="0" err="1">
                <a:ea typeface="宋体" panose="02010600030101010101" pitchFamily="2" charset="-122"/>
              </a:rPr>
              <a:t>p.</a:t>
            </a:r>
            <a:r>
              <a:rPr lang="en-US" altLang="zh-CN" sz="2400" dirty="0" err="1">
                <a:solidFill>
                  <a:srgbClr val="FF0000"/>
                </a:solidFill>
                <a:ea typeface="宋体" panose="02010600030101010101" pitchFamily="2" charset="-122"/>
              </a:rPr>
              <a:t>coefs</a:t>
            </a:r>
            <a:r>
              <a:rPr lang="en-US" altLang="zh-CN" sz="2400" dirty="0">
                <a:ea typeface="宋体" panose="02010600030101010101" pitchFamily="2" charset="-122"/>
              </a:rPr>
              <a:t>(); // </a:t>
            </a:r>
            <a:r>
              <a:rPr lang="en-US" altLang="zh-CN" sz="2400" dirty="0" err="1">
                <a:ea typeface="宋体" panose="02010600030101010101" pitchFamily="2" charset="-122"/>
              </a:rPr>
              <a:t>itr</a:t>
            </a:r>
            <a:r>
              <a:rPr lang="en-US" altLang="zh-CN" sz="2400" dirty="0">
                <a:ea typeface="宋体" panose="02010600030101010101" pitchFamily="2" charset="-122"/>
              </a:rPr>
              <a:t> = </a:t>
            </a:r>
            <a:r>
              <a:rPr lang="en-US" altLang="zh-CN" sz="2400" dirty="0"/>
              <a:t>([2,3,4],0)</a:t>
            </a:r>
            <a:endParaRPr lang="en-US" altLang="zh-CN" sz="2400" dirty="0">
              <a:ea typeface="宋体" panose="02010600030101010101" pitchFamily="2" charset="-122"/>
            </a:endParaRP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([2,3,4],0)</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2, </a:t>
            </a:r>
            <a:r>
              <a:rPr lang="en-US" altLang="zh-CN" sz="2400" dirty="0" err="1">
                <a:ea typeface="宋体" panose="02010600030101010101" pitchFamily="2" charset="-122"/>
              </a:rPr>
              <a:t>itr</a:t>
            </a:r>
            <a:r>
              <a:rPr lang="en-US" altLang="zh-CN" sz="2400" dirty="0">
                <a:ea typeface="宋体" panose="02010600030101010101" pitchFamily="2" charset="-122"/>
              </a:rPr>
              <a:t> = ([2,3,4],1)</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3, </a:t>
            </a:r>
            <a:r>
              <a:rPr lang="en-US" altLang="zh-CN" sz="2400" dirty="0" err="1">
                <a:ea typeface="宋体" panose="02010600030101010101" pitchFamily="2" charset="-122"/>
              </a:rPr>
              <a:t>itr</a:t>
            </a:r>
            <a:r>
              <a:rPr lang="en-US" altLang="zh-CN" sz="2400" dirty="0">
                <a:ea typeface="宋体" panose="02010600030101010101" pitchFamily="2" charset="-122"/>
              </a:rPr>
              <a:t> = ([2,3,4],2)</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true, </a:t>
            </a:r>
            <a:r>
              <a:rPr lang="en-US" altLang="zh-CN" sz="2400" dirty="0" err="1">
                <a:ea typeface="宋体" panose="02010600030101010101" pitchFamily="2" charset="-122"/>
              </a:rPr>
              <a:t>itr</a:t>
            </a:r>
            <a:r>
              <a:rPr lang="en-US" altLang="zh-CN" sz="2400" dirty="0">
                <a:ea typeface="宋体" panose="02010600030101010101" pitchFamily="2" charset="-122"/>
              </a:rPr>
              <a:t> = ([2,3,4],2)</a:t>
            </a:r>
          </a:p>
          <a:p>
            <a:pPr eaLnBrk="1" hangingPunct="1">
              <a:lnSpc>
                <a:spcPct val="90000"/>
              </a:lnSpc>
              <a:buFont typeface="Wingdings" panose="05000000000000000000" pitchFamily="2" charset="2"/>
              <a:buNone/>
            </a:pPr>
            <a:r>
              <a:rPr lang="en-US" altLang="zh-CN" sz="2400" dirty="0" err="1">
                <a:ea typeface="宋体" panose="02010600030101010101" pitchFamily="2" charset="-122"/>
              </a:rPr>
              <a:t>itr.next</a:t>
            </a:r>
            <a:r>
              <a:rPr lang="en-US" altLang="zh-CN" sz="2400" dirty="0">
                <a:ea typeface="宋体" panose="02010600030101010101" pitchFamily="2" charset="-122"/>
              </a:rPr>
              <a:t>()		// return 4, </a:t>
            </a:r>
            <a:r>
              <a:rPr lang="en-US" altLang="zh-CN" sz="2400" dirty="0" err="1">
                <a:ea typeface="宋体" panose="02010600030101010101" pitchFamily="2" charset="-122"/>
              </a:rPr>
              <a:t>itr</a:t>
            </a:r>
            <a:r>
              <a:rPr lang="en-US" altLang="zh-CN" sz="2400" dirty="0">
                <a:ea typeface="宋体" panose="02010600030101010101" pitchFamily="2" charset="-122"/>
              </a:rPr>
              <a:t> = ([2,3,4],3)</a:t>
            </a:r>
          </a:p>
          <a:p>
            <a:pPr>
              <a:buNone/>
            </a:pPr>
            <a:r>
              <a:rPr lang="en-US" altLang="zh-CN" sz="2400" dirty="0" err="1">
                <a:ea typeface="宋体" panose="02010600030101010101" pitchFamily="2" charset="-122"/>
              </a:rPr>
              <a:t>itr.hasNext</a:t>
            </a:r>
            <a:r>
              <a:rPr lang="en-US" altLang="zh-CN" sz="2400" dirty="0">
                <a:ea typeface="宋体" panose="02010600030101010101" pitchFamily="2" charset="-122"/>
              </a:rPr>
              <a:t>()		// return false, </a:t>
            </a:r>
            <a:r>
              <a:rPr lang="en-US" altLang="zh-CN" sz="2400" dirty="0" err="1">
                <a:ea typeface="宋体" panose="02010600030101010101" pitchFamily="2" charset="-122"/>
              </a:rPr>
              <a:t>itr</a:t>
            </a:r>
            <a:r>
              <a:rPr lang="en-US" altLang="zh-CN" sz="2400" dirty="0">
                <a:ea typeface="宋体" panose="02010600030101010101" pitchFamily="2" charset="-122"/>
              </a:rPr>
              <a:t> = </a:t>
            </a:r>
            <a:r>
              <a:rPr lang="en-US" altLang="zh-CN" sz="2400" dirty="0"/>
              <a:t>([2,3,4],3)</a:t>
            </a:r>
            <a:endParaRPr lang="en-US" altLang="zh-CN" sz="2400" dirty="0">
              <a:ea typeface="宋体" panose="02010600030101010101" pitchFamily="2" charset="-122"/>
            </a:endParaRPr>
          </a:p>
          <a:p>
            <a:pPr>
              <a:buNone/>
            </a:pPr>
            <a:r>
              <a:rPr lang="en-US" altLang="zh-CN" sz="2400" dirty="0" err="1">
                <a:ea typeface="宋体" panose="02010600030101010101" pitchFamily="2" charset="-122"/>
              </a:rPr>
              <a:t>itr.next</a:t>
            </a:r>
            <a:r>
              <a:rPr lang="en-US" altLang="zh-CN" sz="2400" dirty="0">
                <a:ea typeface="宋体" panose="02010600030101010101" pitchFamily="2" charset="-122"/>
              </a:rPr>
              <a:t>()		// throw </a:t>
            </a:r>
            <a:r>
              <a:rPr lang="en-US" altLang="zh-CN" sz="2400" dirty="0" err="1">
                <a:solidFill>
                  <a:srgbClr val="0070C0"/>
                </a:solidFill>
              </a:rPr>
              <a:t>NoSuchElementException</a:t>
            </a:r>
            <a:r>
              <a:rPr lang="en-US" altLang="zh-CN" sz="2400" dirty="0"/>
              <a:t>, </a:t>
            </a:r>
            <a:r>
              <a:rPr lang="en-US" altLang="zh-CN" sz="2400" dirty="0" err="1">
                <a:ea typeface="宋体" panose="02010600030101010101" pitchFamily="2" charset="-122"/>
              </a:rPr>
              <a:t>itr</a:t>
            </a:r>
            <a:r>
              <a:rPr lang="en-US" altLang="zh-CN" sz="2400" dirty="0">
                <a:ea typeface="宋体" panose="02010600030101010101" pitchFamily="2" charset="-122"/>
              </a:rPr>
              <a:t> = </a:t>
            </a:r>
            <a:r>
              <a:rPr lang="en-US" altLang="zh-CN" sz="2400" dirty="0"/>
              <a:t>([2,3,4],3)</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947232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F66C1B-E86A-45F4-8CB9-99E0CCCE561E}" type="slidenum">
              <a:rPr lang="en-US" altLang="zh-CN"/>
              <a:pPr/>
              <a:t>27</a:t>
            </a:fld>
            <a:endParaRPr lang="en-US" altLang="zh-CN"/>
          </a:p>
        </p:txBody>
      </p:sp>
      <p:sp>
        <p:nvSpPr>
          <p:cNvPr id="14339"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生成器的抽象函数和不变式</a:t>
            </a:r>
            <a:endParaRPr lang="en-US" altLang="zh-CN" dirty="0">
              <a:ea typeface="宋体" panose="02010600030101010101" pitchFamily="2" charset="-122"/>
            </a:endParaRPr>
          </a:p>
        </p:txBody>
      </p:sp>
      <p:sp>
        <p:nvSpPr>
          <p:cNvPr id="14340" name="Rectangle 3"/>
          <p:cNvSpPr>
            <a:spLocks noGrp="1" noChangeArrowheads="1"/>
          </p:cNvSpPr>
          <p:nvPr>
            <p:ph type="body" idx="1"/>
          </p:nvPr>
        </p:nvSpPr>
        <p:spPr/>
        <p:txBody>
          <a:bodyPr/>
          <a:lstStyle/>
          <a:p>
            <a:pPr eaLnBrk="1" hangingPunct="1">
              <a:lnSpc>
                <a:spcPct val="90000"/>
              </a:lnSpc>
            </a:pPr>
            <a:r>
              <a:rPr lang="zh-CN" altLang="en-US" dirty="0">
                <a:ea typeface="宋体" panose="02010600030101010101" pitchFamily="2" charset="-122"/>
              </a:rPr>
              <a:t>生成器本身是一个数据抽象，提供了</a:t>
            </a:r>
            <a:r>
              <a:rPr lang="en-US" altLang="zh-CN" dirty="0" err="1">
                <a:ea typeface="宋体" panose="02010600030101010101" pitchFamily="2" charset="-122"/>
              </a:rPr>
              <a:t>hasNext</a:t>
            </a:r>
            <a:r>
              <a:rPr lang="zh-CN" altLang="en-US" dirty="0">
                <a:ea typeface="宋体" panose="02010600030101010101" pitchFamily="2" charset="-122"/>
              </a:rPr>
              <a:t>和</a:t>
            </a:r>
            <a:r>
              <a:rPr lang="en-US" altLang="zh-CN" dirty="0">
                <a:ea typeface="宋体" panose="02010600030101010101" pitchFamily="2" charset="-122"/>
              </a:rPr>
              <a:t>next</a:t>
            </a:r>
            <a:r>
              <a:rPr lang="zh-CN" altLang="en-US" dirty="0">
                <a:ea typeface="宋体" panose="02010600030101010101" pitchFamily="2" charset="-122"/>
              </a:rPr>
              <a:t>操作来访问其管理的数据</a:t>
            </a:r>
            <a:endParaRPr lang="en-US" altLang="zh-CN" dirty="0">
              <a:ea typeface="宋体" panose="02010600030101010101" pitchFamily="2" charset="-122"/>
            </a:endParaRPr>
          </a:p>
          <a:p>
            <a:pPr lvl="1"/>
            <a:r>
              <a:rPr lang="en-US" altLang="zh-CN" dirty="0">
                <a:ea typeface="宋体" panose="02010600030101010101" pitchFamily="2" charset="-122"/>
              </a:rPr>
              <a:t>Poly</a:t>
            </a:r>
            <a:r>
              <a:rPr lang="zh-CN" altLang="en-US" dirty="0">
                <a:ea typeface="宋体" panose="02010600030101010101" pitchFamily="2" charset="-122"/>
              </a:rPr>
              <a:t>类生成器的表示对象</a:t>
            </a:r>
            <a:r>
              <a:rPr lang="en-US" altLang="zh-CN" dirty="0">
                <a:ea typeface="宋体" panose="02010600030101010101" pitchFamily="2" charset="-122"/>
              </a:rPr>
              <a:t>rep</a:t>
            </a:r>
          </a:p>
          <a:p>
            <a:pPr lvl="2"/>
            <a:r>
              <a:rPr lang="en-US" altLang="zh-CN" dirty="0">
                <a:ea typeface="宋体" panose="02010600030101010101" pitchFamily="2" charset="-122"/>
              </a:rPr>
              <a:t>private Poly p; //the Poly being iterated</a:t>
            </a:r>
          </a:p>
          <a:p>
            <a:pPr lvl="2"/>
            <a:r>
              <a:rPr lang="en-US" altLang="zh-CN" dirty="0">
                <a:ea typeface="宋体" panose="02010600030101010101" pitchFamily="2" charset="-122"/>
              </a:rPr>
              <a:t>private </a:t>
            </a:r>
            <a:r>
              <a:rPr lang="en-US" altLang="zh-CN" dirty="0" err="1">
                <a:ea typeface="宋体" panose="02010600030101010101" pitchFamily="2" charset="-122"/>
              </a:rPr>
              <a:t>int</a:t>
            </a:r>
            <a:r>
              <a:rPr lang="en-US" altLang="zh-CN" dirty="0">
                <a:ea typeface="宋体" panose="02010600030101010101" pitchFamily="2" charset="-122"/>
              </a:rPr>
              <a:t> n; //the next element to iterate</a:t>
            </a:r>
          </a:p>
          <a:p>
            <a:pPr eaLnBrk="1" hangingPunct="1">
              <a:lnSpc>
                <a:spcPct val="90000"/>
              </a:lnSpc>
            </a:pPr>
            <a:r>
              <a:rPr lang="en-US" altLang="zh-CN" dirty="0">
                <a:ea typeface="宋体" panose="02010600030101010101" pitchFamily="2" charset="-122"/>
              </a:rPr>
              <a:t>Poly</a:t>
            </a:r>
            <a:r>
              <a:rPr lang="zh-CN" altLang="en-US" dirty="0">
                <a:ea typeface="宋体" panose="02010600030101010101" pitchFamily="2" charset="-122"/>
              </a:rPr>
              <a:t>类的生成器</a:t>
            </a:r>
            <a:endParaRPr lang="en-US" altLang="zh-CN" dirty="0">
              <a:ea typeface="宋体" panose="02010600030101010101" pitchFamily="2" charset="-122"/>
            </a:endParaRPr>
          </a:p>
          <a:p>
            <a:pPr lvl="1"/>
            <a:r>
              <a:rPr lang="en-US" altLang="zh-CN" dirty="0">
                <a:ea typeface="宋体" panose="02010600030101010101" pitchFamily="2" charset="-122"/>
              </a:rPr>
              <a:t>AF(</a:t>
            </a:r>
            <a:r>
              <a:rPr lang="en-US" altLang="zh-CN" dirty="0" err="1">
                <a:ea typeface="宋体" panose="02010600030101010101" pitchFamily="2" charset="-122"/>
              </a:rPr>
              <a:t>itr_c</a:t>
            </a:r>
            <a:r>
              <a:rPr lang="en-US" altLang="zh-CN" dirty="0">
                <a:ea typeface="宋体" panose="02010600030101010101" pitchFamily="2" charset="-122"/>
              </a:rPr>
              <a:t>) = {&lt;</a:t>
            </a:r>
            <a:r>
              <a:rPr lang="en-US" altLang="zh-CN" dirty="0" err="1">
                <a:ea typeface="宋体" panose="02010600030101010101" pitchFamily="2" charset="-122"/>
              </a:rPr>
              <a:t>els</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intValue</a:t>
            </a:r>
            <a:r>
              <a:rPr lang="en-US" altLang="zh-CN" dirty="0">
                <a:ea typeface="宋体" panose="02010600030101010101" pitchFamily="2" charset="-122"/>
              </a:rPr>
              <a:t>(), </a:t>
            </a:r>
            <a:r>
              <a:rPr lang="en-US" altLang="zh-CN" dirty="0" err="1">
                <a:ea typeface="宋体" panose="02010600030101010101" pitchFamily="2" charset="-122"/>
              </a:rPr>
              <a:t>p.cof</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]&gt;|0&lt;=</a:t>
            </a:r>
            <a:r>
              <a:rPr lang="en-US" altLang="zh-CN" dirty="0" err="1">
                <a:ea typeface="宋体" panose="02010600030101010101" pitchFamily="2" charset="-122"/>
              </a:rPr>
              <a:t>i</a:t>
            </a:r>
            <a:r>
              <a:rPr lang="en-US" altLang="zh-CN" dirty="0">
                <a:ea typeface="宋体" panose="02010600030101010101" pitchFamily="2" charset="-122"/>
              </a:rPr>
              <a:t>&lt;</a:t>
            </a:r>
            <a:r>
              <a:rPr lang="en-US" altLang="zh-CN" dirty="0" err="1">
                <a:ea typeface="宋体" panose="02010600030101010101" pitchFamily="2" charset="-122"/>
              </a:rPr>
              <a:t>p.cof.length</a:t>
            </a:r>
            <a:r>
              <a:rPr lang="en-US" altLang="zh-CN" dirty="0">
                <a:ea typeface="宋体" panose="02010600030101010101" pitchFamily="2" charset="-122"/>
              </a:rPr>
              <a:t>} U {&lt;</a:t>
            </a:r>
            <a:r>
              <a:rPr lang="en-US" altLang="zh-CN" dirty="0" err="1">
                <a:ea typeface="宋体" panose="02010600030101010101" pitchFamily="2" charset="-122"/>
              </a:rPr>
              <a:t>index,n</a:t>
            </a:r>
            <a:r>
              <a:rPr lang="en-US" altLang="zh-CN" dirty="0">
                <a:ea typeface="宋体" panose="02010600030101010101" pitchFamily="2" charset="-122"/>
              </a:rPr>
              <a:t>&gt;}</a:t>
            </a:r>
          </a:p>
        </p:txBody>
      </p:sp>
    </p:spTree>
    <p:extLst>
      <p:ext uri="{BB962C8B-B14F-4D97-AF65-F5344CB8AC3E}">
        <p14:creationId xmlns:p14="http://schemas.microsoft.com/office/powerpoint/2010/main" val="3649803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64E700-792C-4BCA-B71F-44AF5851731C}" type="slidenum">
              <a:rPr lang="en-US" altLang="zh-CN"/>
              <a:pPr/>
              <a:t>28</a:t>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生成器的实现模板</a:t>
            </a:r>
            <a:endParaRPr lang="en-US" altLang="zh-CN" dirty="0">
              <a:ea typeface="宋体" panose="02010600030101010101" pitchFamily="2" charset="-122"/>
            </a:endParaRPr>
          </a:p>
        </p:txBody>
      </p:sp>
      <p:sp>
        <p:nvSpPr>
          <p:cNvPr id="16388" name="Rectangle 3"/>
          <p:cNvSpPr>
            <a:spLocks noGrp="1" noChangeArrowheads="1"/>
          </p:cNvSpPr>
          <p:nvPr>
            <p:ph type="body" idx="1"/>
          </p:nvPr>
        </p:nvSpPr>
        <p:spPr>
          <a:xfrm>
            <a:off x="838200" y="1690688"/>
            <a:ext cx="6683023" cy="4557713"/>
          </a:xfrm>
        </p:spPr>
        <p:txBody>
          <a:bodyPr>
            <a:normAutofit lnSpcReduction="10000"/>
          </a:bodyPr>
          <a:lstStyle/>
          <a:p>
            <a:pPr eaLnBrk="1" hangingPunct="1">
              <a:lnSpc>
                <a:spcPct val="90000"/>
              </a:lnSpc>
              <a:buFont typeface="Wingdings" panose="05000000000000000000" pitchFamily="2" charset="2"/>
              <a:buNone/>
            </a:pPr>
            <a:r>
              <a:rPr lang="en-US" altLang="zh-CN" sz="2000" dirty="0">
                <a:ea typeface="宋体" panose="02010600030101010101" pitchFamily="2" charset="-122"/>
              </a:rPr>
              <a:t>public class Poly{</a:t>
            </a:r>
          </a:p>
          <a:p>
            <a:pPr eaLnBrk="1" hangingPunct="1">
              <a:lnSpc>
                <a:spcPct val="90000"/>
              </a:lnSpc>
              <a:buFont typeface="Wingdings" panose="05000000000000000000" pitchFamily="2" charset="2"/>
              <a:buNone/>
            </a:pPr>
            <a:r>
              <a:rPr lang="en-US" altLang="zh-CN" sz="2000" dirty="0">
                <a:solidFill>
                  <a:srgbClr val="03994E"/>
                </a:solidFill>
                <a:ea typeface="宋体" panose="02010600030101010101" pitchFamily="2" charset="-122"/>
              </a:rPr>
              <a:t>	// private int [] </a:t>
            </a:r>
            <a:r>
              <a:rPr lang="en-US" altLang="zh-CN" sz="2000" dirty="0" err="1">
                <a:solidFill>
                  <a:srgbClr val="03994E"/>
                </a:solidFill>
                <a:ea typeface="宋体" panose="02010600030101010101" pitchFamily="2" charset="-122"/>
              </a:rPr>
              <a:t>trms</a:t>
            </a:r>
            <a:r>
              <a:rPr lang="en-US" altLang="zh-CN" sz="2000" dirty="0">
                <a:solidFill>
                  <a:srgbClr val="03994E"/>
                </a:solidFill>
                <a:ea typeface="宋体" panose="02010600030101010101" pitchFamily="2" charset="-122"/>
              </a:rPr>
              <a:t>; //</a:t>
            </a:r>
            <a:r>
              <a:rPr lang="en-US" altLang="zh-CN" sz="2000" dirty="0" err="1">
                <a:solidFill>
                  <a:srgbClr val="03994E"/>
                </a:solidFill>
                <a:ea typeface="宋体" panose="02010600030101010101" pitchFamily="2" charset="-122"/>
              </a:rPr>
              <a:t>cof</a:t>
            </a:r>
            <a:endParaRPr lang="en-US" altLang="zh-CN" sz="2000" dirty="0">
              <a:solidFill>
                <a:srgbClr val="03994E"/>
              </a:solidFill>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solidFill>
                  <a:srgbClr val="03994E"/>
                </a:solidFill>
                <a:ea typeface="宋体" panose="02010600030101010101" pitchFamily="2" charset="-122"/>
              </a:rPr>
              <a:t>    //private int[]] </a:t>
            </a:r>
            <a:r>
              <a:rPr lang="en-US" altLang="zh-CN" sz="2000" dirty="0" err="1">
                <a:solidFill>
                  <a:srgbClr val="03994E"/>
                </a:solidFill>
                <a:ea typeface="宋体" panose="02010600030101010101" pitchFamily="2" charset="-122"/>
              </a:rPr>
              <a:t>degs</a:t>
            </a:r>
            <a:r>
              <a:rPr lang="en-US" altLang="zh-CN" sz="2000" dirty="0">
                <a:solidFill>
                  <a:srgbClr val="03994E"/>
                </a:solidFill>
                <a:ea typeface="宋体" panose="02010600030101010101" pitchFamily="2" charset="-122"/>
              </a:rPr>
              <a:t>; //degree</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public Iterator </a:t>
            </a:r>
            <a:r>
              <a:rPr lang="en-US" altLang="zh-CN" sz="2000" dirty="0" err="1">
                <a:ea typeface="宋体" panose="02010600030101010101" pitchFamily="2" charset="-122"/>
              </a:rPr>
              <a:t>coefs</a:t>
            </a:r>
            <a:r>
              <a:rPr lang="en-US" altLang="zh-CN" sz="2000" dirty="0">
                <a:ea typeface="宋体" panose="02010600030101010101" pitchFamily="2" charset="-122"/>
              </a:rPr>
              <a:t>() {return new </a:t>
            </a:r>
            <a:r>
              <a:rPr lang="en-US" altLang="zh-CN" sz="2000" dirty="0" err="1">
                <a:ea typeface="宋体" panose="02010600030101010101" pitchFamily="2" charset="-122"/>
              </a:rPr>
              <a:t>PolyGen</a:t>
            </a:r>
            <a:r>
              <a:rPr lang="en-US" altLang="zh-CN" sz="2000" dirty="0">
                <a:ea typeface="宋体" panose="02010600030101010101" pitchFamily="2" charset="-122"/>
              </a:rPr>
              <a:t>(this);}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rgbClr val="03994E"/>
                </a:solidFill>
                <a:ea typeface="宋体" panose="02010600030101010101" pitchFamily="2" charset="-122"/>
              </a:rPr>
              <a:t>// inner class</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private static</a:t>
            </a:r>
            <a:r>
              <a:rPr lang="en-US" altLang="zh-CN" sz="2000" dirty="0">
                <a:ea typeface="宋体" panose="02010600030101010101" pitchFamily="2" charset="-122"/>
              </a:rPr>
              <a:t> class </a:t>
            </a:r>
            <a:r>
              <a:rPr lang="en-US" altLang="zh-CN" sz="2000" dirty="0" err="1">
                <a:ea typeface="宋体" panose="02010600030101010101" pitchFamily="2" charset="-122"/>
              </a:rPr>
              <a:t>PolyGen</a:t>
            </a:r>
            <a:r>
              <a:rPr lang="en-US" altLang="zh-CN" sz="2000" dirty="0">
                <a:ea typeface="宋体" panose="02010600030101010101" pitchFamily="2" charset="-122"/>
              </a:rPr>
              <a:t> </a:t>
            </a:r>
            <a:r>
              <a:rPr lang="en-US" altLang="zh-CN" sz="2000" dirty="0">
                <a:solidFill>
                  <a:schemeClr val="hlink"/>
                </a:solidFill>
                <a:ea typeface="宋体" panose="02010600030101010101" pitchFamily="2" charset="-122"/>
              </a:rPr>
              <a:t>implements Iterator</a:t>
            </a:r>
            <a:r>
              <a:rPr lang="en-US" altLang="zh-CN" sz="2000" dirty="0">
                <a:ea typeface="宋体" panose="02010600030101010101" pitchFamily="2" charset="-122"/>
              </a:rPr>
              <a:t> {</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private Poly p; 	</a:t>
            </a:r>
            <a:r>
              <a:rPr lang="en-US" altLang="zh-CN" sz="2000" dirty="0">
                <a:solidFill>
                  <a:srgbClr val="03994E"/>
                </a:solidFill>
                <a:ea typeface="宋体" panose="02010600030101010101" pitchFamily="2" charset="-122"/>
              </a:rPr>
              <a:t>// the Poly being iterated</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private </a:t>
            </a:r>
            <a:r>
              <a:rPr lang="en-US" altLang="zh-CN" sz="2000" dirty="0" err="1">
                <a:ea typeface="宋体" panose="02010600030101010101" pitchFamily="2" charset="-122"/>
              </a:rPr>
              <a:t>int</a:t>
            </a:r>
            <a:r>
              <a:rPr lang="en-US" altLang="zh-CN" sz="2000" dirty="0">
                <a:ea typeface="宋体" panose="02010600030101010101" pitchFamily="2" charset="-122"/>
              </a:rPr>
              <a:t> n; 	</a:t>
            </a:r>
            <a:r>
              <a:rPr lang="en-US" altLang="zh-CN" sz="2000" dirty="0">
                <a:solidFill>
                  <a:srgbClr val="03994E"/>
                </a:solidFill>
                <a:ea typeface="宋体" panose="02010600030101010101" pitchFamily="2" charset="-122"/>
              </a:rPr>
              <a:t>// the next term to iterate</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PolyGen</a:t>
            </a:r>
            <a:r>
              <a:rPr lang="en-US" altLang="zh-CN" sz="2000" dirty="0">
                <a:ea typeface="宋体" panose="02010600030101010101" pitchFamily="2" charset="-122"/>
              </a:rPr>
              <a:t> (Poly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p = it;</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n= 0;</a:t>
            </a:r>
          </a:p>
          <a:p>
            <a:pPr eaLnBrk="1" hangingPunct="1">
              <a:lnSpc>
                <a:spcPct val="90000"/>
              </a:lnSpc>
              <a:buFont typeface="Wingdings" panose="05000000000000000000" pitchFamily="2" charset="2"/>
              <a:buNone/>
            </a:pPr>
            <a:r>
              <a:rPr lang="en-US" altLang="zh-CN" sz="2000" dirty="0">
                <a:ea typeface="宋体" panose="02010600030101010101" pitchFamily="2" charset="-122"/>
              </a:rPr>
              <a:t>	        }</a:t>
            </a:r>
          </a:p>
        </p:txBody>
      </p:sp>
      <p:sp>
        <p:nvSpPr>
          <p:cNvPr id="5" name="Rectangle 3"/>
          <p:cNvSpPr txBox="1">
            <a:spLocks noChangeArrowheads="1"/>
          </p:cNvSpPr>
          <p:nvPr/>
        </p:nvSpPr>
        <p:spPr>
          <a:xfrm>
            <a:off x="6408050" y="3167391"/>
            <a:ext cx="5783950" cy="33254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dirty="0">
                <a:ea typeface="宋体" panose="02010600030101010101" pitchFamily="2" charset="-122"/>
              </a:rPr>
              <a:t>	public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hasNext</a:t>
            </a:r>
            <a:r>
              <a:rPr lang="en-US" altLang="zh-CN" sz="2000" dirty="0">
                <a:ea typeface="宋体" panose="02010600030101010101" pitchFamily="2" charset="-122"/>
              </a:rPr>
              <a:t>() {return n&lt; </a:t>
            </a:r>
            <a:r>
              <a:rPr lang="en-US" altLang="zh-CN" sz="2000" dirty="0" err="1">
                <a:ea typeface="宋体" panose="02010600030101010101" pitchFamily="2" charset="-122"/>
              </a:rPr>
              <a:t>p.trms.length</a:t>
            </a:r>
            <a:r>
              <a:rPr lang="en-US" altLang="zh-CN" sz="2000" dirty="0">
                <a:ea typeface="宋体" panose="02010600030101010101" pitchFamily="2" charset="-122"/>
              </a:rPr>
              <a:t>;}</a:t>
            </a:r>
          </a:p>
          <a:p>
            <a:pPr>
              <a:buFont typeface="Wingdings" panose="05000000000000000000" pitchFamily="2" charset="2"/>
              <a:buNone/>
            </a:pPr>
            <a:r>
              <a:rPr lang="en-US" altLang="zh-CN" sz="2000" dirty="0">
                <a:ea typeface="宋体" panose="02010600030101010101" pitchFamily="2" charset="-122"/>
              </a:rPr>
              <a:t>	public Object next () throws NSEE{</a:t>
            </a:r>
          </a:p>
          <a:p>
            <a:pPr>
              <a:buFont typeface="Wingdings" panose="05000000000000000000" pitchFamily="2" charset="2"/>
              <a:buNone/>
            </a:pPr>
            <a:r>
              <a:rPr lang="en-US" altLang="zh-CN" sz="2000" dirty="0">
                <a:ea typeface="宋体" panose="02010600030101010101" pitchFamily="2" charset="-122"/>
              </a:rPr>
              <a:t>	    if(n&lt;</a:t>
            </a:r>
            <a:r>
              <a:rPr lang="en-US" altLang="zh-CN" sz="2000" dirty="0" err="1">
                <a:ea typeface="宋体" panose="02010600030101010101" pitchFamily="2" charset="-122"/>
              </a:rPr>
              <a:t>p.trms.length</a:t>
            </a:r>
            <a:r>
              <a:rPr lang="en-US" altLang="zh-CN" sz="2000" dirty="0">
                <a:ea typeface="宋体" panose="02010600030101010101" pitchFamily="2" charset="-122"/>
              </a:rPr>
              <a:t>){ </a:t>
            </a:r>
          </a:p>
          <a:p>
            <a:pPr>
              <a:buFont typeface="Wingdings" panose="05000000000000000000" pitchFamily="2" charset="2"/>
              <a:buNone/>
            </a:pPr>
            <a:r>
              <a:rPr lang="en-US" altLang="zh-CN" sz="2000" dirty="0">
                <a:effectLst>
                  <a:glow rad="101600">
                    <a:schemeClr val="accent1">
                      <a:satMod val="175000"/>
                      <a:alpha val="40000"/>
                    </a:schemeClr>
                  </a:glow>
                </a:effectLst>
                <a:ea typeface="宋体" panose="02010600030101010101" pitchFamily="2" charset="-122"/>
              </a:rPr>
              <a:t>        	return new Integer(</a:t>
            </a:r>
            <a:r>
              <a:rPr lang="en-US" altLang="zh-CN" sz="2000" dirty="0" err="1">
                <a:effectLst>
                  <a:glow rad="101600">
                    <a:schemeClr val="accent1">
                      <a:satMod val="175000"/>
                      <a:alpha val="40000"/>
                    </a:schemeClr>
                  </a:glow>
                </a:effectLst>
                <a:ea typeface="宋体" panose="02010600030101010101" pitchFamily="2" charset="-122"/>
              </a:rPr>
              <a:t>p.trms</a:t>
            </a:r>
            <a:r>
              <a:rPr lang="en-US" altLang="zh-CN" sz="2000" dirty="0">
                <a:effectLst>
                  <a:glow rad="101600">
                    <a:schemeClr val="accent1">
                      <a:satMod val="175000"/>
                      <a:alpha val="40000"/>
                    </a:schemeClr>
                  </a:glow>
                </a:effectLst>
                <a:ea typeface="宋体" panose="02010600030101010101" pitchFamily="2" charset="-122"/>
              </a:rPr>
              <a:t>[n]);</a:t>
            </a:r>
          </a:p>
          <a:p>
            <a:pPr>
              <a:buFont typeface="Wingdings" panose="05000000000000000000" pitchFamily="2" charset="2"/>
              <a:buNone/>
            </a:pPr>
            <a:r>
              <a:rPr lang="en-US" altLang="zh-CN" sz="2000" dirty="0">
                <a:effectLst>
                  <a:glow rad="101600">
                    <a:schemeClr val="accent1">
                      <a:satMod val="175000"/>
                      <a:alpha val="40000"/>
                    </a:schemeClr>
                  </a:glow>
                </a:effectLst>
                <a:ea typeface="宋体" panose="02010600030101010101" pitchFamily="2" charset="-122"/>
              </a:rPr>
              <a:t>         	n++;</a:t>
            </a:r>
          </a:p>
          <a:p>
            <a:pPr>
              <a:buFont typeface="Wingdings" panose="05000000000000000000" pitchFamily="2" charset="2"/>
              <a:buNone/>
            </a:pPr>
            <a:r>
              <a:rPr lang="en-US" altLang="zh-CN" sz="2000" dirty="0">
                <a:ea typeface="宋体" panose="02010600030101010101" pitchFamily="2" charset="-122"/>
              </a:rPr>
              <a:t>	     }else   throw new NSEE(“</a:t>
            </a:r>
            <a:r>
              <a:rPr lang="en-US" altLang="zh-CN" sz="2000" dirty="0" err="1">
                <a:ea typeface="宋体" panose="02010600030101010101" pitchFamily="2" charset="-122"/>
              </a:rPr>
              <a:t>Poly.terms</a:t>
            </a:r>
            <a:r>
              <a:rPr lang="en-US" altLang="zh-CN" sz="2000" dirty="0">
                <a:ea typeface="宋体" panose="02010600030101010101" pitchFamily="2" charset="-122"/>
              </a:rPr>
              <a:t>”);</a:t>
            </a:r>
          </a:p>
          <a:p>
            <a:pPr>
              <a:buFont typeface="Wingdings" panose="05000000000000000000" pitchFamily="2" charset="2"/>
              <a:buNone/>
            </a:pPr>
            <a:r>
              <a:rPr lang="en-US" altLang="zh-CN" sz="2000" dirty="0">
                <a:ea typeface="宋体" panose="02010600030101010101" pitchFamily="2" charset="-122"/>
              </a:rPr>
              <a:t>	} // end </a:t>
            </a:r>
            <a:r>
              <a:rPr lang="en-US" altLang="zh-CN" sz="2000" dirty="0" err="1">
                <a:ea typeface="宋体" panose="02010600030101010101" pitchFamily="2" charset="-122"/>
              </a:rPr>
              <a:t>PolyGen</a:t>
            </a:r>
            <a:endParaRPr lang="en-US" altLang="zh-CN" sz="2000" dirty="0">
              <a:ea typeface="宋体" panose="02010600030101010101" pitchFamily="2" charset="-122"/>
            </a:endParaRPr>
          </a:p>
          <a:p>
            <a:pPr>
              <a:buFont typeface="Wingdings" panose="05000000000000000000" pitchFamily="2" charset="2"/>
              <a:buNone/>
            </a:pPr>
            <a:r>
              <a:rPr lang="en-US" altLang="zh-CN" sz="2000" dirty="0">
                <a:ea typeface="宋体" panose="02010600030101010101" pitchFamily="2" charset="-122"/>
              </a:rPr>
              <a:t>}	</a:t>
            </a:r>
          </a:p>
        </p:txBody>
      </p:sp>
    </p:spTree>
    <p:extLst>
      <p:ext uri="{BB962C8B-B14F-4D97-AF65-F5344CB8AC3E}">
        <p14:creationId xmlns:p14="http://schemas.microsoft.com/office/powerpoint/2010/main" val="2271916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DDA5295-166C-4141-9B48-0F3D61B10C44}" type="slidenum">
              <a:rPr lang="en-US" altLang="zh-CN"/>
              <a:pPr/>
              <a:t>29</a:t>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课堂练习</a:t>
            </a:r>
            <a:endParaRPr lang="en-US" altLang="zh-CN" dirty="0">
              <a:ea typeface="宋体" panose="02010600030101010101" pitchFamily="2" charset="-122"/>
            </a:endParaRPr>
          </a:p>
        </p:txBody>
      </p:sp>
      <p:sp>
        <p:nvSpPr>
          <p:cNvPr id="23556" name="Rectangle 3"/>
          <p:cNvSpPr>
            <a:spLocks noGrp="1" noChangeArrowheads="1"/>
          </p:cNvSpPr>
          <p:nvPr>
            <p:ph type="body" idx="1"/>
          </p:nvPr>
        </p:nvSpPr>
        <p:spPr>
          <a:xfrm>
            <a:off x="838200" y="1825625"/>
            <a:ext cx="3712779" cy="4351338"/>
          </a:xfrm>
        </p:spPr>
        <p:txBody>
          <a:bodyPr/>
          <a:lstStyle/>
          <a:p>
            <a:pPr eaLnBrk="1" hangingPunct="1">
              <a:buFont typeface="Wingdings" panose="05000000000000000000" pitchFamily="2" charset="2"/>
              <a:buNone/>
            </a:pPr>
            <a:r>
              <a:rPr lang="en-US" altLang="zh-CN" sz="2000" dirty="0">
                <a:ea typeface="宋体" panose="02010600030101010101" pitchFamily="2" charset="-122"/>
              </a:rPr>
              <a:t>public Interface </a:t>
            </a:r>
            <a:r>
              <a:rPr lang="en-US" altLang="zh-CN" sz="2000" dirty="0" err="1">
                <a:ea typeface="宋体" panose="02010600030101010101" pitchFamily="2" charset="-122"/>
              </a:rPr>
              <a:t>TwoWayIterator</a:t>
            </a:r>
            <a:r>
              <a:rPr lang="en-US" altLang="zh-CN" sz="2000" dirty="0">
                <a:ea typeface="宋体" panose="02010600030101010101" pitchFamily="2" charset="-122"/>
              </a:rPr>
              <a:t> {</a:t>
            </a:r>
          </a:p>
          <a:p>
            <a:pPr eaLnBrk="1" hangingPunct="1">
              <a:buFont typeface="Wingdings" panose="05000000000000000000" pitchFamily="2" charset="2"/>
              <a:buNone/>
            </a:pPr>
            <a:r>
              <a:rPr lang="en-US" altLang="zh-CN" sz="2000" dirty="0">
                <a:ea typeface="宋体" panose="02010600030101010101" pitchFamily="2" charset="-122"/>
              </a:rPr>
              <a:t>	Object next ();</a:t>
            </a:r>
          </a:p>
          <a:p>
            <a:pPr eaLnBrk="1" hangingPunct="1">
              <a:buFont typeface="Wingdings" panose="05000000000000000000" pitchFamily="2" charset="2"/>
              <a:buNone/>
            </a:pPr>
            <a:r>
              <a:rPr lang="en-US" altLang="zh-CN" sz="2000" dirty="0">
                <a:ea typeface="宋体" panose="02010600030101010101" pitchFamily="2" charset="-122"/>
              </a:rPr>
              <a:t>	Object previous ();</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hasNext</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boolean</a:t>
            </a:r>
            <a:r>
              <a:rPr lang="en-US" altLang="zh-CN" sz="2000" dirty="0">
                <a:ea typeface="宋体" panose="02010600030101010101" pitchFamily="2" charset="-122"/>
              </a:rPr>
              <a:t> </a:t>
            </a:r>
            <a:r>
              <a:rPr lang="en-US" altLang="zh-CN" sz="2000" dirty="0" err="1">
                <a:ea typeface="宋体" panose="02010600030101010101" pitchFamily="2" charset="-122"/>
              </a:rPr>
              <a:t>hasPrevious</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a:t>
            </a:r>
          </a:p>
          <a:p>
            <a:pPr eaLnBrk="1" hangingPunct="1"/>
            <a:r>
              <a:rPr lang="zh-CN" altLang="en-US" sz="2000" dirty="0">
                <a:ea typeface="宋体" panose="02010600030101010101" pitchFamily="2" charset="-122"/>
              </a:rPr>
              <a:t>请写出</a:t>
            </a:r>
            <a:r>
              <a:rPr lang="en-US" altLang="zh-CN" sz="2000" dirty="0" err="1">
                <a:ea typeface="宋体" panose="02010600030101010101" pitchFamily="2" charset="-122"/>
              </a:rPr>
              <a:t>TwoWayIterator</a:t>
            </a:r>
            <a:r>
              <a:rPr lang="zh-CN" altLang="en-US" sz="2000" dirty="0">
                <a:ea typeface="宋体" panose="02010600030101010101" pitchFamily="2" charset="-122"/>
              </a:rPr>
              <a:t>的规格</a:t>
            </a:r>
            <a:endParaRPr lang="en-US" altLang="zh-CN" sz="2000" dirty="0">
              <a:ea typeface="宋体" panose="02010600030101010101" pitchFamily="2" charset="-122"/>
            </a:endParaRPr>
          </a:p>
        </p:txBody>
      </p:sp>
      <p:sp>
        <p:nvSpPr>
          <p:cNvPr id="5" name="矩形 4">
            <a:extLst>
              <a:ext uri="{FF2B5EF4-FFF2-40B4-BE49-F238E27FC236}">
                <a16:creationId xmlns:a16="http://schemas.microsoft.com/office/drawing/2014/main" id="{C48E374E-66B8-43A9-B7EB-AD357336C270}"/>
              </a:ext>
            </a:extLst>
          </p:cNvPr>
          <p:cNvSpPr/>
          <p:nvPr/>
        </p:nvSpPr>
        <p:spPr>
          <a:xfrm>
            <a:off x="4670307" y="1342592"/>
            <a:ext cx="7374550" cy="353943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interface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TwoWayIterator</a:t>
            </a:r>
            <a:r>
              <a:rPr lang="en-US" altLang="zh-CN" sz="1400" b="1" dirty="0">
                <a:solidFill>
                  <a:srgbClr val="000000"/>
                </a:solidFill>
                <a:latin typeface="Consolas" panose="020B0609020204030204" pitchFamily="49" charset="0"/>
              </a:rPr>
              <a:t>&lt;E&gt;{</a:t>
            </a:r>
          </a:p>
          <a:p>
            <a:r>
              <a:rPr lang="en-US" altLang="zh-CN" sz="1400" dirty="0">
                <a:solidFill>
                  <a:srgbClr val="3F7F5F"/>
                </a:solidFill>
                <a:latin typeface="Consolas" panose="020B0609020204030204" pitchFamily="49" charset="0"/>
              </a:rPr>
              <a:t>     //@public model int </a:t>
            </a:r>
            <a:r>
              <a:rPr lang="en-US" altLang="zh-CN" sz="1400" dirty="0" err="1">
                <a:solidFill>
                  <a:srgbClr val="3F7F5F"/>
                </a:solidFill>
                <a:latin typeface="Consolas" panose="020B0609020204030204" pitchFamily="49" charset="0"/>
              </a:rPr>
              <a:t>findex,bindex</a:t>
            </a:r>
            <a:r>
              <a:rPr lang="en-US" altLang="zh-CN" sz="1400" dirty="0">
                <a:solidFill>
                  <a:srgbClr val="3F7F5F"/>
                </a:solidFill>
                <a:latin typeface="Consolas" panose="020B0609020204030204" pitchFamily="49" charset="0"/>
              </a:rPr>
              <a:t>;</a:t>
            </a:r>
          </a:p>
          <a:p>
            <a:r>
              <a:rPr lang="en-US" altLang="zh-CN" sz="1400" dirty="0">
                <a:solidFill>
                  <a:srgbClr val="3F7F5F"/>
                </a:solidFill>
                <a:latin typeface="Consolas" panose="020B0609020204030204" pitchFamily="49" charset="0"/>
              </a:rPr>
              <a:t>     //@public model E[] </a:t>
            </a:r>
            <a:r>
              <a:rPr lang="en-US" altLang="zh-CN" sz="1400" dirty="0" err="1">
                <a:solidFill>
                  <a:srgbClr val="3F7F5F"/>
                </a:solidFill>
                <a:latin typeface="Consolas" panose="020B0609020204030204" pitchFamily="49" charset="0"/>
              </a:rPr>
              <a:t>els</a:t>
            </a:r>
            <a:r>
              <a:rPr lang="en-US" altLang="zh-CN" sz="1400" dirty="0">
                <a:solidFill>
                  <a:srgbClr val="3F7F5F"/>
                </a:solidFill>
                <a:latin typeface="Consolas" panose="020B0609020204030204" pitchFamily="49" charset="0"/>
              </a:rPr>
              <a:t>;</a:t>
            </a:r>
          </a:p>
          <a:p>
            <a:pPr lvl="1"/>
            <a:r>
              <a:rPr lang="en-US" altLang="zh-CN" sz="1400" dirty="0">
                <a:solidFill>
                  <a:srgbClr val="3F7F5F"/>
                </a:solidFill>
                <a:latin typeface="Consolas" panose="020B0609020204030204" pitchFamily="49" charset="0"/>
              </a:rPr>
              <a:t>//@ensures \result==(</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&lt;</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 /*@pure@*/</a:t>
            </a:r>
            <a:r>
              <a:rPr lang="en-US" altLang="zh-CN" sz="1400" b="1"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hasNext</a:t>
            </a:r>
            <a:r>
              <a:rPr lang="en-US" altLang="zh-CN" sz="1400" b="1" dirty="0">
                <a:solidFill>
                  <a:srgbClr val="000000"/>
                </a:solidFill>
                <a:latin typeface="Consolas" panose="020B0609020204030204" pitchFamily="49" charset="0"/>
              </a:rPr>
              <a:t> ( );</a:t>
            </a:r>
          </a:p>
          <a:p>
            <a:pPr lvl="1"/>
            <a:r>
              <a:rPr lang="en-US" altLang="zh-CN" sz="1400" dirty="0">
                <a:solidFill>
                  <a:srgbClr val="3F7F5F"/>
                </a:solidFill>
                <a:latin typeface="Consolas" panose="020B0609020204030204" pitchFamily="49" charset="0"/>
              </a:rPr>
              <a:t>/*@</a:t>
            </a:r>
            <a:r>
              <a:rPr lang="en-US" altLang="zh-CN" sz="1400" dirty="0" err="1">
                <a:solidFill>
                  <a:srgbClr val="3F7F5F"/>
                </a:solidFill>
                <a:latin typeface="Consolas" panose="020B0609020204030204" pitchFamily="49" charset="0"/>
              </a:rPr>
              <a:t>normal_behavior</a:t>
            </a:r>
            <a:endParaRPr lang="en-US" altLang="zh-CN" sz="1400" dirty="0">
              <a:solidFill>
                <a:srgbClr val="3F7F5F"/>
              </a:solidFill>
              <a:latin typeface="Consolas" panose="020B0609020204030204" pitchFamily="49" charset="0"/>
            </a:endParaRPr>
          </a:p>
          <a:p>
            <a:pPr lvl="1"/>
            <a:r>
              <a:rPr lang="en-US" altLang="zh-CN" sz="1400" dirty="0">
                <a:solidFill>
                  <a:srgbClr val="3F7F5F"/>
                </a:solidFill>
                <a:latin typeface="Consolas" panose="020B0609020204030204" pitchFamily="49" charset="0"/>
              </a:rPr>
              <a:t>  @requires </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 &lt; </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dirty="0">
                <a:solidFill>
                  <a:srgbClr val="3F7F5F"/>
                </a:solidFill>
                <a:latin typeface="Consolas" panose="020B0609020204030204" pitchFamily="49" charset="0"/>
              </a:rPr>
              <a:t>  @assignable this;</a:t>
            </a:r>
          </a:p>
          <a:p>
            <a:pPr lvl="1"/>
            <a:r>
              <a:rPr lang="en-US" altLang="zh-CN" sz="1400" dirty="0">
                <a:solidFill>
                  <a:srgbClr val="3F7F5F"/>
                </a:solidFill>
                <a:latin typeface="Consolas" panose="020B0609020204030204" pitchFamily="49" charset="0"/>
              </a:rPr>
              <a:t>  @ensures \result == </a:t>
            </a:r>
            <a:r>
              <a:rPr lang="en-US" altLang="zh-CN" sz="1400" dirty="0" err="1">
                <a:solidFill>
                  <a:srgbClr val="3F7F5F"/>
                </a:solidFill>
                <a:latin typeface="Consolas" panose="020B0609020204030204" pitchFamily="49" charset="0"/>
              </a:rPr>
              <a:t>els</a:t>
            </a:r>
            <a:r>
              <a:rPr lang="en-US" altLang="zh-CN" sz="1400" dirty="0">
                <a:solidFill>
                  <a:srgbClr val="3F7F5F"/>
                </a:solidFill>
                <a:latin typeface="Consolas" panose="020B0609020204030204" pitchFamily="49" charset="0"/>
              </a:rPr>
              <a:t>[\old(</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 &amp;&amp; </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==\old(</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 + 1;</a:t>
            </a:r>
          </a:p>
          <a:p>
            <a:pPr lvl="1"/>
            <a:r>
              <a:rPr lang="en-US" altLang="zh-CN" sz="1400" dirty="0">
                <a:solidFill>
                  <a:srgbClr val="3F7F5F"/>
                </a:solidFill>
                <a:latin typeface="Consolas" panose="020B0609020204030204" pitchFamily="49" charset="0"/>
              </a:rPr>
              <a:t>  @also           </a:t>
            </a:r>
          </a:p>
          <a:p>
            <a:pPr lvl="1"/>
            <a:r>
              <a:rPr lang="en-US" altLang="zh-CN" sz="1400" dirty="0">
                <a:solidFill>
                  <a:srgbClr val="3F7F5F"/>
                </a:solidFill>
                <a:latin typeface="Consolas" panose="020B0609020204030204" pitchFamily="49" charset="0"/>
              </a:rPr>
              <a:t>  @</a:t>
            </a:r>
            <a:r>
              <a:rPr lang="en-US" altLang="zh-CN" sz="1400" dirty="0" err="1">
                <a:solidFill>
                  <a:srgbClr val="3F7F5F"/>
                </a:solidFill>
                <a:latin typeface="Consolas" panose="020B0609020204030204" pitchFamily="49" charset="0"/>
              </a:rPr>
              <a:t>exceptional_behavior</a:t>
            </a:r>
            <a:endParaRPr lang="en-US" altLang="zh-CN" sz="1400" dirty="0">
              <a:solidFill>
                <a:srgbClr val="3F7F5F"/>
              </a:solidFill>
              <a:latin typeface="Consolas" panose="020B0609020204030204" pitchFamily="49" charset="0"/>
            </a:endParaRPr>
          </a:p>
          <a:p>
            <a:pPr lvl="1"/>
            <a:r>
              <a:rPr lang="en-US" altLang="zh-CN" sz="1400" dirty="0">
                <a:solidFill>
                  <a:srgbClr val="3F7F5F"/>
                </a:solidFill>
                <a:latin typeface="Consolas" panose="020B0609020204030204" pitchFamily="49" charset="0"/>
              </a:rPr>
              <a:t>  @signals (</a:t>
            </a:r>
            <a:r>
              <a:rPr lang="en-US" altLang="zh-CN" sz="1400" dirty="0" err="1">
                <a:solidFill>
                  <a:srgbClr val="3F7F5F"/>
                </a:solidFill>
                <a:latin typeface="Consolas" panose="020B0609020204030204" pitchFamily="49" charset="0"/>
              </a:rPr>
              <a:t>NoSuchElementException</a:t>
            </a:r>
            <a:r>
              <a:rPr lang="en-US" altLang="zh-CN" sz="1400" dirty="0">
                <a:solidFill>
                  <a:srgbClr val="3F7F5F"/>
                </a:solidFill>
                <a:latin typeface="Consolas" panose="020B0609020204030204" pitchFamily="49" charset="0"/>
              </a:rPr>
              <a:t> e)</a:t>
            </a:r>
            <a:r>
              <a:rPr lang="zh-CN" altLang="en-US" sz="1400" dirty="0">
                <a:solidFill>
                  <a:srgbClr val="3F7F5F"/>
                </a:solidFill>
                <a:latin typeface="Consolas" panose="020B0609020204030204" pitchFamily="49" charset="0"/>
              </a:rPr>
              <a:t> </a:t>
            </a:r>
            <a:r>
              <a:rPr lang="en-US" altLang="zh-CN" sz="1400" dirty="0" err="1">
                <a:solidFill>
                  <a:srgbClr val="3F7F5F"/>
                </a:solidFill>
                <a:latin typeface="Consolas" panose="020B0609020204030204" pitchFamily="49" charset="0"/>
              </a:rPr>
              <a:t>findex</a:t>
            </a:r>
            <a:r>
              <a:rPr lang="en-US" altLang="zh-CN" sz="1400" dirty="0">
                <a:solidFill>
                  <a:srgbClr val="3F7F5F"/>
                </a:solidFill>
                <a:latin typeface="Consolas" panose="020B0609020204030204" pitchFamily="49" charset="0"/>
              </a:rPr>
              <a:t> &gt;= </a:t>
            </a:r>
            <a:r>
              <a:rPr lang="en-US" altLang="zh-CN" sz="1400" dirty="0" err="1">
                <a:solidFill>
                  <a:srgbClr val="3F7F5F"/>
                </a:solidFill>
                <a:latin typeface="Consolas" panose="020B0609020204030204" pitchFamily="49" charset="0"/>
              </a:rPr>
              <a:t>els.length</a:t>
            </a:r>
            <a:r>
              <a:rPr lang="en-US" altLang="zh-CN" sz="1400" dirty="0">
                <a:solidFill>
                  <a:srgbClr val="3F7F5F"/>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E next ( ) </a:t>
            </a:r>
            <a:r>
              <a:rPr lang="en-US" altLang="zh-CN" sz="1400" b="1" dirty="0">
                <a:solidFill>
                  <a:srgbClr val="7F0055"/>
                </a:solidFill>
                <a:latin typeface="Consolas" panose="020B0609020204030204" pitchFamily="49" charset="0"/>
              </a:rPr>
              <a:t>throws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NoSuchElementException</a:t>
            </a:r>
            <a:r>
              <a:rPr lang="en-US" altLang="zh-CN" sz="1400" b="1" dirty="0">
                <a:solidFill>
                  <a:srgbClr val="000000"/>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public /*@pure@*/</a:t>
            </a:r>
            <a:r>
              <a:rPr lang="en-US" altLang="zh-CN" sz="1400" b="1"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hasPrevious</a:t>
            </a:r>
            <a:r>
              <a:rPr lang="en-US" altLang="zh-CN" sz="1400" b="1" dirty="0">
                <a:solidFill>
                  <a:srgbClr val="000000"/>
                </a:solidFill>
                <a:latin typeface="Consolas" panose="020B0609020204030204" pitchFamily="49" charset="0"/>
              </a:rPr>
              <a:t> ( );</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E </a:t>
            </a:r>
            <a:r>
              <a:rPr lang="en-US" altLang="zh-CN" sz="1400" b="1" dirty="0" err="1">
                <a:solidFill>
                  <a:srgbClr val="000000"/>
                </a:solidFill>
                <a:latin typeface="Consolas" panose="020B0609020204030204" pitchFamily="49" charset="0"/>
              </a:rPr>
              <a:t>prev</a:t>
            </a:r>
            <a:r>
              <a:rPr lang="en-US" altLang="zh-CN" sz="1400" b="1" dirty="0">
                <a:solidFill>
                  <a:srgbClr val="000000"/>
                </a:solidFill>
                <a:latin typeface="Consolas" panose="020B0609020204030204" pitchFamily="49" charset="0"/>
              </a:rPr>
              <a:t> ( ) </a:t>
            </a:r>
            <a:r>
              <a:rPr lang="en-US" altLang="zh-CN" sz="1400" b="1" dirty="0">
                <a:solidFill>
                  <a:srgbClr val="7F0055"/>
                </a:solidFill>
                <a:latin typeface="Consolas" panose="020B0609020204030204" pitchFamily="49" charset="0"/>
              </a:rPr>
              <a:t>throws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NoSuchElementException</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endParaRPr lang="zh-CN" altLang="en-US" sz="1400" dirty="0"/>
          </a:p>
        </p:txBody>
      </p:sp>
    </p:spTree>
    <p:extLst>
      <p:ext uri="{BB962C8B-B14F-4D97-AF65-F5344CB8AC3E}">
        <p14:creationId xmlns:p14="http://schemas.microsoft.com/office/powerpoint/2010/main" val="165212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lstStyle/>
          <a:p>
            <a:r>
              <a:rPr lang="zh-CN" altLang="en-US" dirty="0"/>
              <a:t>类型</a:t>
            </a:r>
            <a:endParaRPr lang="en-US" altLang="zh-CN" dirty="0"/>
          </a:p>
          <a:p>
            <a:pPr lvl="1"/>
            <a:r>
              <a:rPr lang="zh-CN" altLang="en-US" dirty="0"/>
              <a:t>数据及其操作的规格化</a:t>
            </a:r>
            <a:endParaRPr lang="en-US" altLang="zh-CN" dirty="0"/>
          </a:p>
          <a:p>
            <a:pPr lvl="1"/>
            <a:r>
              <a:rPr lang="en-US" altLang="zh-CN" dirty="0"/>
              <a:t>0001 --&gt; (</a:t>
            </a:r>
            <a:r>
              <a:rPr lang="en-US" altLang="zh-CN" dirty="0" err="1"/>
              <a:t>boolean</a:t>
            </a:r>
            <a:r>
              <a:rPr lang="en-US" altLang="zh-CN" dirty="0"/>
              <a:t>)true; (integer)1;…</a:t>
            </a:r>
          </a:p>
          <a:p>
            <a:pPr lvl="1"/>
            <a:r>
              <a:rPr lang="zh-CN" altLang="en-US" dirty="0"/>
              <a:t>在</a:t>
            </a:r>
            <a:r>
              <a:rPr lang="en-US" altLang="zh-CN" dirty="0"/>
              <a:t>OO</a:t>
            </a:r>
            <a:r>
              <a:rPr lang="zh-CN" altLang="en-US" dirty="0"/>
              <a:t>范畴下，规格化的不只是数据解析，还包括对数据的处理</a:t>
            </a:r>
            <a:endParaRPr lang="en-US" altLang="zh-CN" dirty="0"/>
          </a:p>
          <a:p>
            <a:pPr lvl="2"/>
            <a:r>
              <a:rPr lang="zh-CN" altLang="en-US" dirty="0"/>
              <a:t>例：对集合有哪些处理？</a:t>
            </a:r>
            <a:endParaRPr lang="en-US" altLang="zh-CN" dirty="0"/>
          </a:p>
          <a:p>
            <a:r>
              <a:rPr lang="zh-CN" altLang="en-US" dirty="0"/>
              <a:t>类型层次是一种对数据及其处理的系统化抽象结果</a:t>
            </a:r>
            <a:endParaRPr lang="en-US" altLang="zh-CN" dirty="0"/>
          </a:p>
          <a:p>
            <a:pPr lvl="1"/>
            <a:r>
              <a:rPr lang="zh-CN" altLang="en-US" dirty="0"/>
              <a:t>逐层往上抽取共性特征</a:t>
            </a:r>
            <a:endParaRPr lang="en-US" altLang="zh-CN" dirty="0"/>
          </a:p>
          <a:p>
            <a:pPr lvl="1"/>
            <a:r>
              <a:rPr lang="zh-CN" altLang="en-US" dirty="0"/>
              <a:t>逐层往下增强细节描述能力</a:t>
            </a:r>
            <a:endParaRPr lang="en-US" altLang="zh-CN" dirty="0"/>
          </a:p>
          <a:p>
            <a:r>
              <a:rPr lang="zh-CN" altLang="en-US" dirty="0"/>
              <a:t>在</a:t>
            </a:r>
            <a:r>
              <a:rPr lang="en-US" altLang="zh-CN" dirty="0"/>
              <a:t>Java</a:t>
            </a:r>
            <a:r>
              <a:rPr lang="zh-CN" altLang="en-US" dirty="0"/>
              <a:t>语言中通过继承</a:t>
            </a:r>
            <a:r>
              <a:rPr lang="zh-CN" altLang="en-US" dirty="0" smtClean="0"/>
              <a:t>机制或接口机制来</a:t>
            </a:r>
            <a:r>
              <a:rPr lang="zh-CN" altLang="en-US" dirty="0"/>
              <a:t>定义类型层次</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3</a:t>
            </a:fld>
            <a:endParaRPr lang="zh-CN" altLang="en-US"/>
          </a:p>
        </p:txBody>
      </p:sp>
    </p:spTree>
    <p:extLst>
      <p:ext uri="{BB962C8B-B14F-4D97-AF65-F5344CB8AC3E}">
        <p14:creationId xmlns:p14="http://schemas.microsoft.com/office/powerpoint/2010/main" val="1069565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AF9E7D-993A-4A35-AA7B-91156420F9C5}" type="slidenum">
              <a:rPr lang="en-US" altLang="zh-CN"/>
              <a:pPr/>
              <a:t>30</a:t>
            </a:fld>
            <a:endParaRPr lang="en-US" altLang="zh-CN"/>
          </a:p>
        </p:txBody>
      </p:sp>
      <p:sp>
        <p:nvSpPr>
          <p:cNvPr id="24579"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如果你想支持</a:t>
            </a:r>
            <a:r>
              <a:rPr lang="en-US" altLang="zh-CN" dirty="0">
                <a:ea typeface="宋体" panose="02010600030101010101" pitchFamily="2" charset="-122"/>
              </a:rPr>
              <a:t>remove</a:t>
            </a:r>
            <a:r>
              <a:rPr lang="zh-CN" altLang="en-US" dirty="0">
                <a:ea typeface="宋体" panose="02010600030101010101" pitchFamily="2" charset="-122"/>
              </a:rPr>
              <a:t>操作</a:t>
            </a:r>
            <a:endParaRPr lang="en-US" altLang="zh-CN" dirty="0">
              <a:ea typeface="宋体" panose="02010600030101010101" pitchFamily="2" charset="-122"/>
            </a:endParaRPr>
          </a:p>
        </p:txBody>
      </p:sp>
      <p:sp>
        <p:nvSpPr>
          <p:cNvPr id="6" name="矩形 5"/>
          <p:cNvSpPr/>
          <p:nvPr/>
        </p:nvSpPr>
        <p:spPr>
          <a:xfrm>
            <a:off x="508000" y="1715195"/>
            <a:ext cx="11176000" cy="2585323"/>
          </a:xfrm>
          <a:prstGeom prst="rect">
            <a:avLst/>
          </a:prstGeom>
        </p:spPr>
        <p:txBody>
          <a:bodyPr wrap="square">
            <a:spAutoFit/>
          </a:bodyPr>
          <a:lstStyle/>
          <a:p>
            <a:r>
              <a:rPr lang="en-US" altLang="zh-CN" dirty="0"/>
              <a:t>void remove() //optional operation</a:t>
            </a:r>
          </a:p>
          <a:p>
            <a:r>
              <a:rPr lang="en-US" altLang="zh-CN" i="1" dirty="0"/>
              <a:t>Removes from the underlying collection the last element returned by this iterator.</a:t>
            </a:r>
            <a:r>
              <a:rPr lang="en-US" altLang="zh-CN" dirty="0"/>
              <a:t> This method can be called only once per call to next(). </a:t>
            </a:r>
            <a:r>
              <a:rPr lang="en-US" altLang="zh-CN" b="1" dirty="0">
                <a:solidFill>
                  <a:srgbClr val="FF0000"/>
                </a:solidFill>
              </a:rPr>
              <a:t>The behavior of an iterator is unspecified if the underlying collection is modified </a:t>
            </a:r>
            <a:r>
              <a:rPr lang="en-US" altLang="zh-CN" b="1" i="1" dirty="0">
                <a:solidFill>
                  <a:srgbClr val="FF0000"/>
                </a:solidFill>
              </a:rPr>
              <a:t>while the iteration is in progress</a:t>
            </a:r>
            <a:r>
              <a:rPr lang="en-US" altLang="zh-CN" b="1" dirty="0">
                <a:solidFill>
                  <a:srgbClr val="FF0000"/>
                </a:solidFill>
              </a:rPr>
              <a:t> in any way other than by calling this method. </a:t>
            </a:r>
          </a:p>
          <a:p>
            <a:r>
              <a:rPr lang="en-US" altLang="zh-CN" b="1" dirty="0">
                <a:solidFill>
                  <a:srgbClr val="FF0000"/>
                </a:solidFill>
              </a:rPr>
              <a:t>//</a:t>
            </a:r>
            <a:r>
              <a:rPr lang="zh-CN" altLang="en-US" b="1" dirty="0">
                <a:solidFill>
                  <a:srgbClr val="FF0000"/>
                </a:solidFill>
              </a:rPr>
              <a:t>如果通过调用</a:t>
            </a:r>
            <a:r>
              <a:rPr lang="en-US" altLang="zh-CN" b="1" dirty="0">
                <a:solidFill>
                  <a:srgbClr val="FF0000"/>
                </a:solidFill>
              </a:rPr>
              <a:t>remove</a:t>
            </a:r>
            <a:r>
              <a:rPr lang="zh-CN" altLang="en-US" b="1" dirty="0">
                <a:solidFill>
                  <a:srgbClr val="FF0000"/>
                </a:solidFill>
              </a:rPr>
              <a:t>方法来移出相关元素时，有其它任何调用也在改变集合的状态，则迭代器的行为未定义。</a:t>
            </a:r>
            <a:r>
              <a:rPr lang="en-US" altLang="zh-CN" dirty="0"/>
              <a:t>Throws:</a:t>
            </a:r>
          </a:p>
          <a:p>
            <a:r>
              <a:rPr lang="en-US" altLang="zh-CN" dirty="0" err="1">
                <a:solidFill>
                  <a:srgbClr val="0070C0"/>
                </a:solidFill>
              </a:rPr>
              <a:t>UnsupportedOperationException</a:t>
            </a:r>
            <a:r>
              <a:rPr lang="en-US" altLang="zh-CN" dirty="0"/>
              <a:t> - if the </a:t>
            </a:r>
            <a:r>
              <a:rPr lang="en-US" altLang="zh-CN" i="1" dirty="0"/>
              <a:t>remove</a:t>
            </a:r>
            <a:r>
              <a:rPr lang="en-US" altLang="zh-CN" dirty="0"/>
              <a:t> operation is not supported by this iterator</a:t>
            </a:r>
          </a:p>
          <a:p>
            <a:r>
              <a:rPr lang="en-US" altLang="zh-CN" dirty="0" err="1">
                <a:solidFill>
                  <a:srgbClr val="0070C0"/>
                </a:solidFill>
              </a:rPr>
              <a:t>IllegalStateException</a:t>
            </a:r>
            <a:r>
              <a:rPr lang="en-US" altLang="zh-CN" dirty="0">
                <a:solidFill>
                  <a:srgbClr val="0070C0"/>
                </a:solidFill>
              </a:rPr>
              <a:t> </a:t>
            </a:r>
            <a:r>
              <a:rPr lang="en-US" altLang="zh-CN" dirty="0"/>
              <a:t>- if the </a:t>
            </a:r>
            <a:r>
              <a:rPr lang="en-US" altLang="zh-CN" i="1" dirty="0"/>
              <a:t>next</a:t>
            </a:r>
            <a:r>
              <a:rPr lang="en-US" altLang="zh-CN" dirty="0"/>
              <a:t> method has not yet been called, or the </a:t>
            </a:r>
            <a:r>
              <a:rPr lang="en-US" altLang="zh-CN" i="1" dirty="0"/>
              <a:t>remove</a:t>
            </a:r>
            <a:r>
              <a:rPr lang="en-US" altLang="zh-CN" dirty="0"/>
              <a:t> method has already been called after the last call to the </a:t>
            </a:r>
            <a:r>
              <a:rPr lang="en-US" altLang="zh-CN" i="1" dirty="0"/>
              <a:t>next</a:t>
            </a:r>
            <a:r>
              <a:rPr lang="en-US" altLang="zh-CN" dirty="0"/>
              <a:t> method</a:t>
            </a:r>
            <a:endParaRPr lang="zh-CN" altLang="en-US" dirty="0"/>
          </a:p>
        </p:txBody>
      </p:sp>
      <p:sp>
        <p:nvSpPr>
          <p:cNvPr id="3" name="矩形 2"/>
          <p:cNvSpPr/>
          <p:nvPr/>
        </p:nvSpPr>
        <p:spPr>
          <a:xfrm>
            <a:off x="993422" y="5302250"/>
            <a:ext cx="1806222" cy="63217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{1,2,3,5,10}</a:t>
            </a:r>
            <a:endParaRPr lang="zh-CN" altLang="en-US" dirty="0"/>
          </a:p>
        </p:txBody>
      </p:sp>
      <p:sp>
        <p:nvSpPr>
          <p:cNvPr id="8" name="矩形 7"/>
          <p:cNvSpPr/>
          <p:nvPr/>
        </p:nvSpPr>
        <p:spPr>
          <a:xfrm>
            <a:off x="3747909" y="5302250"/>
            <a:ext cx="1806222" cy="63217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t>{1,2,3,5,10},n=0</a:t>
            </a:r>
            <a:endParaRPr lang="zh-CN" altLang="en-US" dirty="0"/>
          </a:p>
        </p:txBody>
      </p:sp>
      <p:cxnSp>
        <p:nvCxnSpPr>
          <p:cNvPr id="5" name="直接连接符 4"/>
          <p:cNvCxnSpPr>
            <a:stCxn id="3" idx="3"/>
            <a:endCxn id="8" idx="1"/>
          </p:cNvCxnSpPr>
          <p:nvPr/>
        </p:nvCxnSpPr>
        <p:spPr>
          <a:xfrm>
            <a:off x="2799644" y="5618339"/>
            <a:ext cx="94826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309195" y="4332129"/>
            <a:ext cx="2449689"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dirty="0" err="1"/>
              <a:t>itr</a:t>
            </a:r>
            <a:r>
              <a:rPr lang="en-US" altLang="zh-CN" dirty="0"/>
              <a:t> = ({1,2,3,5,10},0)</a:t>
            </a:r>
          </a:p>
          <a:p>
            <a:r>
              <a:rPr lang="en-US" altLang="zh-CN" dirty="0"/>
              <a:t>set = {1,2,3,5,10}</a:t>
            </a:r>
          </a:p>
          <a:p>
            <a:r>
              <a:rPr lang="en-US" altLang="zh-CN" dirty="0" err="1"/>
              <a:t>itr.next</a:t>
            </a:r>
            <a:r>
              <a:rPr lang="en-US" altLang="zh-CN" dirty="0"/>
              <a:t>() ----1</a:t>
            </a:r>
          </a:p>
          <a:p>
            <a:r>
              <a:rPr lang="en-US" altLang="zh-CN" dirty="0" err="1"/>
              <a:t>itr</a:t>
            </a:r>
            <a:r>
              <a:rPr lang="en-US" altLang="zh-CN" dirty="0"/>
              <a:t> = ({1,2,3,5,10},1)</a:t>
            </a:r>
          </a:p>
          <a:p>
            <a:r>
              <a:rPr lang="en-US" altLang="zh-CN" dirty="0"/>
              <a:t>set = {1,2,3,5,10}</a:t>
            </a:r>
          </a:p>
          <a:p>
            <a:r>
              <a:rPr lang="en-US" altLang="zh-CN" dirty="0" err="1"/>
              <a:t>itr.remove</a:t>
            </a:r>
            <a:r>
              <a:rPr lang="en-US" altLang="zh-CN" dirty="0"/>
              <a:t> ()</a:t>
            </a:r>
          </a:p>
          <a:p>
            <a:r>
              <a:rPr lang="en-US" altLang="zh-CN" dirty="0">
                <a:solidFill>
                  <a:srgbClr val="FF0000"/>
                </a:solidFill>
              </a:rPr>
              <a:t>set = {1,2,5,10}</a:t>
            </a:r>
          </a:p>
          <a:p>
            <a:r>
              <a:rPr lang="en-US" altLang="zh-CN" dirty="0" err="1"/>
              <a:t>itr</a:t>
            </a:r>
            <a:r>
              <a:rPr lang="en-US" altLang="zh-CN" dirty="0"/>
              <a:t> = ({2,3,5,10},0)</a:t>
            </a:r>
          </a:p>
        </p:txBody>
      </p:sp>
      <p:sp>
        <p:nvSpPr>
          <p:cNvPr id="9" name="文本框 8"/>
          <p:cNvSpPr txBox="1"/>
          <p:nvPr/>
        </p:nvSpPr>
        <p:spPr>
          <a:xfrm>
            <a:off x="1663744" y="4950588"/>
            <a:ext cx="465577" cy="369332"/>
          </a:xfrm>
          <a:prstGeom prst="rect">
            <a:avLst/>
          </a:prstGeom>
          <a:noFill/>
        </p:spPr>
        <p:txBody>
          <a:bodyPr wrap="none" rtlCol="0">
            <a:spAutoFit/>
          </a:bodyPr>
          <a:lstStyle/>
          <a:p>
            <a:r>
              <a:rPr lang="en-US" altLang="zh-CN" dirty="0"/>
              <a:t>set</a:t>
            </a:r>
            <a:endParaRPr lang="zh-CN" altLang="en-US" dirty="0"/>
          </a:p>
        </p:txBody>
      </p:sp>
      <p:sp>
        <p:nvSpPr>
          <p:cNvPr id="13" name="文本框 12"/>
          <p:cNvSpPr txBox="1"/>
          <p:nvPr/>
        </p:nvSpPr>
        <p:spPr>
          <a:xfrm>
            <a:off x="4418231" y="4950588"/>
            <a:ext cx="394660" cy="369332"/>
          </a:xfrm>
          <a:prstGeom prst="rect">
            <a:avLst/>
          </a:prstGeom>
          <a:noFill/>
        </p:spPr>
        <p:txBody>
          <a:bodyPr wrap="none" rtlCol="0">
            <a:spAutoFit/>
          </a:bodyPr>
          <a:lstStyle/>
          <a:p>
            <a:r>
              <a:rPr lang="en-US" altLang="zh-CN" dirty="0" err="1"/>
              <a:t>itr</a:t>
            </a:r>
            <a:endParaRPr lang="zh-CN" altLang="en-US" dirty="0"/>
          </a:p>
        </p:txBody>
      </p:sp>
    </p:spTree>
    <p:extLst>
      <p:ext uri="{BB962C8B-B14F-4D97-AF65-F5344CB8AC3E}">
        <p14:creationId xmlns:p14="http://schemas.microsoft.com/office/powerpoint/2010/main" val="3728740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如果你想支持</a:t>
            </a:r>
            <a:r>
              <a:rPr lang="en-US" altLang="zh-CN" dirty="0"/>
              <a:t>remove</a:t>
            </a:r>
            <a:r>
              <a:rPr lang="zh-CN" altLang="en-US" dirty="0"/>
              <a:t>操作</a:t>
            </a:r>
          </a:p>
        </p:txBody>
      </p:sp>
      <p:sp>
        <p:nvSpPr>
          <p:cNvPr id="3" name="内容占位符 2"/>
          <p:cNvSpPr>
            <a:spLocks noGrp="1"/>
          </p:cNvSpPr>
          <p:nvPr>
            <p:ph idx="1"/>
          </p:nvPr>
        </p:nvSpPr>
        <p:spPr/>
        <p:txBody>
          <a:bodyPr>
            <a:normAutofit fontScale="85000" lnSpcReduction="20000"/>
          </a:bodyPr>
          <a:lstStyle/>
          <a:p>
            <a:r>
              <a:rPr lang="en-US" altLang="zh-CN" dirty="0"/>
              <a:t>Step 1: </a:t>
            </a:r>
            <a:r>
              <a:rPr lang="zh-CN" altLang="en-US" dirty="0"/>
              <a:t>确保</a:t>
            </a:r>
            <a:r>
              <a:rPr lang="en-US" altLang="zh-CN" dirty="0"/>
              <a:t>remove</a:t>
            </a:r>
            <a:r>
              <a:rPr lang="zh-CN" altLang="en-US" dirty="0"/>
              <a:t>操作时集合类对象处于保护状态</a:t>
            </a:r>
            <a:endParaRPr lang="en-US" altLang="zh-CN" dirty="0"/>
          </a:p>
          <a:p>
            <a:pPr lvl="1"/>
            <a:r>
              <a:rPr lang="en-US" altLang="zh-CN" dirty="0"/>
              <a:t>lock</a:t>
            </a:r>
          </a:p>
          <a:p>
            <a:r>
              <a:rPr lang="en-US" altLang="zh-CN" dirty="0"/>
              <a:t>Step 2: </a:t>
            </a:r>
            <a:r>
              <a:rPr lang="zh-CN" altLang="en-US" dirty="0"/>
              <a:t>确保集合类提供</a:t>
            </a:r>
            <a:r>
              <a:rPr lang="en-US" altLang="zh-CN" dirty="0"/>
              <a:t>remove</a:t>
            </a:r>
            <a:r>
              <a:rPr lang="zh-CN" altLang="en-US" dirty="0"/>
              <a:t>指定对象的方法</a:t>
            </a:r>
            <a:endParaRPr lang="en-US" altLang="zh-CN" dirty="0"/>
          </a:p>
          <a:p>
            <a:pPr lvl="1"/>
            <a:r>
              <a:rPr lang="zh-CN" altLang="en-US" dirty="0"/>
              <a:t>如</a:t>
            </a:r>
            <a:r>
              <a:rPr lang="en-US" altLang="zh-CN" dirty="0" err="1"/>
              <a:t>PolyGen</a:t>
            </a:r>
            <a:r>
              <a:rPr lang="zh-CN" altLang="en-US" dirty="0"/>
              <a:t>中的</a:t>
            </a:r>
            <a:r>
              <a:rPr lang="en-US" altLang="zh-CN" dirty="0"/>
              <a:t>Poly</a:t>
            </a:r>
            <a:r>
              <a:rPr lang="zh-CN" altLang="en-US" dirty="0"/>
              <a:t>对象必须提供</a:t>
            </a:r>
            <a:r>
              <a:rPr lang="en-US" altLang="zh-CN" dirty="0"/>
              <a:t>remove(</a:t>
            </a:r>
            <a:r>
              <a:rPr lang="en-US" altLang="zh-CN" dirty="0" err="1"/>
              <a:t>int</a:t>
            </a:r>
            <a:r>
              <a:rPr lang="en-US" altLang="zh-CN" dirty="0"/>
              <a:t> d)</a:t>
            </a:r>
            <a:r>
              <a:rPr lang="zh-CN" altLang="en-US" dirty="0"/>
              <a:t>方法</a:t>
            </a:r>
            <a:endParaRPr lang="en-US" altLang="zh-CN" dirty="0"/>
          </a:p>
          <a:p>
            <a:r>
              <a:rPr lang="en-US" altLang="zh-CN" dirty="0"/>
              <a:t>Step 3: </a:t>
            </a:r>
            <a:r>
              <a:rPr lang="zh-CN" altLang="en-US" dirty="0"/>
              <a:t>确保生成器记录</a:t>
            </a:r>
            <a:r>
              <a:rPr lang="en-US" altLang="zh-CN" dirty="0" err="1"/>
              <a:t>next,remove</a:t>
            </a:r>
            <a:r>
              <a:rPr lang="zh-CN" altLang="en-US" dirty="0"/>
              <a:t>的调用状态</a:t>
            </a:r>
            <a:endParaRPr lang="en-US" altLang="zh-CN" dirty="0"/>
          </a:p>
          <a:p>
            <a:pPr lvl="1"/>
            <a:r>
              <a:rPr lang="en-US" altLang="zh-CN" dirty="0"/>
              <a:t>next()   ----- </a:t>
            </a:r>
            <a:r>
              <a:rPr lang="en-US" altLang="zh-CN" dirty="0" err="1"/>
              <a:t>nextStatus</a:t>
            </a:r>
            <a:r>
              <a:rPr lang="en-US" altLang="zh-CN" dirty="0"/>
              <a:t> = true; </a:t>
            </a:r>
            <a:r>
              <a:rPr lang="en-US" altLang="zh-CN" dirty="0" err="1"/>
              <a:t>removeStatus</a:t>
            </a:r>
            <a:r>
              <a:rPr lang="en-US" altLang="zh-CN" dirty="0"/>
              <a:t> = false;</a:t>
            </a:r>
          </a:p>
          <a:p>
            <a:pPr lvl="1"/>
            <a:r>
              <a:rPr lang="en-US" altLang="zh-CN" dirty="0"/>
              <a:t>remove()  -----</a:t>
            </a:r>
            <a:r>
              <a:rPr lang="en-US" altLang="zh-CN" dirty="0" err="1"/>
              <a:t>nextStatus</a:t>
            </a:r>
            <a:r>
              <a:rPr lang="en-US" altLang="zh-CN" dirty="0"/>
              <a:t> = false; </a:t>
            </a:r>
            <a:r>
              <a:rPr lang="en-US" altLang="zh-CN" dirty="0" err="1"/>
              <a:t>removeStatus</a:t>
            </a:r>
            <a:r>
              <a:rPr lang="en-US" altLang="zh-CN" dirty="0"/>
              <a:t> = true;</a:t>
            </a:r>
          </a:p>
          <a:p>
            <a:r>
              <a:rPr lang="en-US" altLang="zh-CN" dirty="0"/>
              <a:t>Step 4: </a:t>
            </a:r>
            <a:r>
              <a:rPr lang="zh-CN" altLang="en-US" dirty="0"/>
              <a:t>记录</a:t>
            </a:r>
            <a:r>
              <a:rPr lang="en-US" altLang="zh-CN" dirty="0"/>
              <a:t>next</a:t>
            </a:r>
            <a:r>
              <a:rPr lang="zh-CN" altLang="en-US" dirty="0"/>
              <a:t>生成的对象</a:t>
            </a:r>
            <a:endParaRPr lang="en-US" altLang="zh-CN" dirty="0"/>
          </a:p>
          <a:p>
            <a:pPr lvl="1"/>
            <a:r>
              <a:rPr lang="en-US" altLang="zh-CN" dirty="0"/>
              <a:t>next()   ---- </a:t>
            </a:r>
            <a:r>
              <a:rPr lang="en-US" altLang="zh-CN" dirty="0" err="1"/>
              <a:t>justGenerated</a:t>
            </a:r>
            <a:r>
              <a:rPr lang="en-US" altLang="zh-CN" dirty="0"/>
              <a:t> = …; return </a:t>
            </a:r>
            <a:r>
              <a:rPr lang="en-US" altLang="zh-CN" dirty="0" err="1"/>
              <a:t>justGenerated</a:t>
            </a:r>
            <a:r>
              <a:rPr lang="en-US" altLang="zh-CN" dirty="0"/>
              <a:t>;</a:t>
            </a:r>
          </a:p>
          <a:p>
            <a:r>
              <a:rPr lang="en-US" altLang="zh-CN" dirty="0"/>
              <a:t>Step 5: </a:t>
            </a:r>
            <a:r>
              <a:rPr lang="zh-CN" altLang="en-US" dirty="0"/>
              <a:t>确保生成器对</a:t>
            </a:r>
            <a:r>
              <a:rPr lang="en-US" altLang="zh-CN" dirty="0"/>
              <a:t>remove</a:t>
            </a:r>
            <a:r>
              <a:rPr lang="zh-CN" altLang="en-US" dirty="0"/>
              <a:t>操作进行控制</a:t>
            </a:r>
            <a:endParaRPr lang="en-US" altLang="zh-CN" dirty="0"/>
          </a:p>
          <a:p>
            <a:pPr lvl="1"/>
            <a:r>
              <a:rPr lang="en-US" altLang="zh-CN" dirty="0"/>
              <a:t>if(</a:t>
            </a:r>
            <a:r>
              <a:rPr lang="en-US" altLang="zh-CN" dirty="0" err="1"/>
              <a:t>nextStatus</a:t>
            </a:r>
            <a:r>
              <a:rPr lang="en-US" altLang="zh-CN" dirty="0"/>
              <a:t> == false || </a:t>
            </a:r>
            <a:r>
              <a:rPr lang="en-US" altLang="zh-CN" dirty="0" err="1"/>
              <a:t>removeStatus</a:t>
            </a:r>
            <a:r>
              <a:rPr lang="en-US" altLang="zh-CN" dirty="0"/>
              <a:t> == true) return;</a:t>
            </a:r>
          </a:p>
          <a:p>
            <a:pPr lvl="1"/>
            <a:r>
              <a:rPr lang="en-US" altLang="zh-CN" dirty="0"/>
              <a:t>Lock(collection);</a:t>
            </a:r>
          </a:p>
          <a:p>
            <a:pPr lvl="1"/>
            <a:r>
              <a:rPr lang="en-US" altLang="zh-CN" dirty="0" err="1"/>
              <a:t>Collection.remove</a:t>
            </a:r>
            <a:r>
              <a:rPr lang="en-US" altLang="zh-CN" dirty="0"/>
              <a:t>(</a:t>
            </a:r>
            <a:r>
              <a:rPr lang="en-US" altLang="zh-CN" dirty="0" err="1"/>
              <a:t>justGenerated</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31</a:t>
            </a:fld>
            <a:endParaRPr lang="zh-CN" altLang="en-US"/>
          </a:p>
        </p:txBody>
      </p:sp>
    </p:spTree>
    <p:extLst>
      <p:ext uri="{BB962C8B-B14F-4D97-AF65-F5344CB8AC3E}">
        <p14:creationId xmlns:p14="http://schemas.microsoft.com/office/powerpoint/2010/main" val="2990902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7FD08-AEA0-4BF7-8C42-11DE2CD655DE}"/>
              </a:ext>
            </a:extLst>
          </p:cNvPr>
          <p:cNvSpPr>
            <a:spLocks noGrp="1"/>
          </p:cNvSpPr>
          <p:nvPr>
            <p:ph type="title"/>
          </p:nvPr>
        </p:nvSpPr>
        <p:spPr/>
        <p:txBody>
          <a:bodyPr/>
          <a:lstStyle/>
          <a:p>
            <a:r>
              <a:rPr lang="zh-CN" altLang="en-US" dirty="0"/>
              <a:t>如何保证软件代码实现满足需求</a:t>
            </a:r>
          </a:p>
        </p:txBody>
      </p:sp>
      <p:sp>
        <p:nvSpPr>
          <p:cNvPr id="3" name="内容占位符 2">
            <a:extLst>
              <a:ext uri="{FF2B5EF4-FFF2-40B4-BE49-F238E27FC236}">
                <a16:creationId xmlns:a16="http://schemas.microsoft.com/office/drawing/2014/main" id="{2663965C-9CD5-4955-8759-035623D812F5}"/>
              </a:ext>
            </a:extLst>
          </p:cNvPr>
          <p:cNvSpPr>
            <a:spLocks noGrp="1"/>
          </p:cNvSpPr>
          <p:nvPr>
            <p:ph idx="1"/>
          </p:nvPr>
        </p:nvSpPr>
        <p:spPr>
          <a:xfrm>
            <a:off x="838200" y="1453293"/>
            <a:ext cx="10515600" cy="4903057"/>
          </a:xfrm>
        </p:spPr>
        <p:txBody>
          <a:bodyPr>
            <a:normAutofit/>
          </a:bodyPr>
          <a:lstStyle/>
          <a:p>
            <a:r>
              <a:rPr lang="zh-CN" altLang="en-US" dirty="0"/>
              <a:t>保障软件功能正确性的基础：</a:t>
            </a:r>
            <a:endParaRPr lang="en-US" altLang="zh-CN" dirty="0"/>
          </a:p>
          <a:p>
            <a:pPr lvl="1"/>
            <a:r>
              <a:rPr lang="zh-CN" altLang="en-US" dirty="0"/>
              <a:t>将自然语言的需求描述通过形式化的规格描述表达</a:t>
            </a:r>
            <a:endParaRPr lang="en-US" altLang="zh-CN" dirty="0"/>
          </a:p>
          <a:p>
            <a:pPr lvl="1"/>
            <a:r>
              <a:rPr lang="zh-CN" altLang="en-US" dirty="0"/>
              <a:t>解决规范性和无二义性问题，使用者、设计者和实现者的共同认知</a:t>
            </a:r>
            <a:endParaRPr lang="en-US" altLang="zh-CN" dirty="0"/>
          </a:p>
          <a:p>
            <a:r>
              <a:rPr lang="zh-CN" altLang="en-US" dirty="0" smtClean="0"/>
              <a:t>从设计规格</a:t>
            </a:r>
            <a:r>
              <a:rPr lang="zh-CN" altLang="en-US" dirty="0"/>
              <a:t>到</a:t>
            </a:r>
            <a:r>
              <a:rPr lang="zh-CN" altLang="en-US" dirty="0" smtClean="0"/>
              <a:t>代码：如何检查代码实现是否满足</a:t>
            </a:r>
            <a:r>
              <a:rPr lang="zh-CN" altLang="en-US" dirty="0"/>
              <a:t>规格</a:t>
            </a:r>
            <a:endParaRPr lang="en-US" altLang="zh-CN" dirty="0"/>
          </a:p>
          <a:p>
            <a:pPr lvl="1"/>
            <a:r>
              <a:rPr lang="zh-CN" altLang="en-US" dirty="0" smtClean="0"/>
              <a:t>完全的定理证明</a:t>
            </a:r>
            <a:endParaRPr lang="en-US" altLang="zh-CN" dirty="0"/>
          </a:p>
          <a:p>
            <a:pPr lvl="1"/>
            <a:r>
              <a:rPr lang="zh-CN" altLang="en-US" dirty="0" smtClean="0"/>
              <a:t>在</a:t>
            </a:r>
            <a:r>
              <a:rPr lang="en-US" altLang="zh-CN" dirty="0" smtClean="0"/>
              <a:t>JML</a:t>
            </a:r>
            <a:r>
              <a:rPr lang="zh-CN" altLang="en-US" dirty="0" smtClean="0"/>
              <a:t>基础上的逻辑验证</a:t>
            </a:r>
            <a:endParaRPr lang="en-US" altLang="zh-CN" dirty="0" smtClean="0"/>
          </a:p>
          <a:p>
            <a:pPr lvl="1"/>
            <a:r>
              <a:rPr lang="zh-CN" altLang="en-US" dirty="0" smtClean="0"/>
              <a:t>基于执行的测试验证</a:t>
            </a:r>
            <a:endParaRPr lang="en-US" altLang="zh-CN" dirty="0"/>
          </a:p>
          <a:p>
            <a:r>
              <a:rPr lang="zh-CN" altLang="en-US" dirty="0" smtClean="0"/>
              <a:t>测试验证：工程之道</a:t>
            </a:r>
            <a:endParaRPr lang="en-US" altLang="zh-CN" dirty="0"/>
          </a:p>
          <a:p>
            <a:pPr lvl="1"/>
            <a:r>
              <a:rPr lang="zh-CN" altLang="en-US" dirty="0" smtClean="0"/>
              <a:t>功能测试：要求</a:t>
            </a:r>
            <a:r>
              <a:rPr lang="zh-CN" altLang="en-US" dirty="0"/>
              <a:t>覆盖</a:t>
            </a:r>
            <a:r>
              <a:rPr lang="zh-CN" altLang="en-US" dirty="0" smtClean="0"/>
              <a:t>所有功能场景，依据需求设计测试用例</a:t>
            </a:r>
            <a:endParaRPr lang="en-US" altLang="zh-CN" dirty="0"/>
          </a:p>
          <a:p>
            <a:pPr lvl="1"/>
            <a:r>
              <a:rPr lang="zh-CN" altLang="en-US" dirty="0" smtClean="0"/>
              <a:t>设计测试：要求覆盖规格中所定义的边界条件组合</a:t>
            </a:r>
            <a:endParaRPr lang="en-US" altLang="zh-CN" dirty="0"/>
          </a:p>
          <a:p>
            <a:pPr lvl="1"/>
            <a:r>
              <a:rPr lang="en-US" altLang="zh-CN" dirty="0" smtClean="0"/>
              <a:t>JML</a:t>
            </a:r>
            <a:r>
              <a:rPr lang="zh-CN" altLang="en-US" dirty="0" smtClean="0"/>
              <a:t>规格为测试提供了独立于代码的设计依据和检查依据</a:t>
            </a:r>
            <a:endParaRPr lang="zh-CN" altLang="en-US" dirty="0"/>
          </a:p>
        </p:txBody>
      </p:sp>
      <p:sp>
        <p:nvSpPr>
          <p:cNvPr id="4" name="灯片编号占位符 3">
            <a:extLst>
              <a:ext uri="{FF2B5EF4-FFF2-40B4-BE49-F238E27FC236}">
                <a16:creationId xmlns:a16="http://schemas.microsoft.com/office/drawing/2014/main" id="{040B04FD-F269-4324-B6F2-C70D8B7086AC}"/>
              </a:ext>
            </a:extLst>
          </p:cNvPr>
          <p:cNvSpPr>
            <a:spLocks noGrp="1"/>
          </p:cNvSpPr>
          <p:nvPr>
            <p:ph type="sldNum" sz="quarter" idx="12"/>
          </p:nvPr>
        </p:nvSpPr>
        <p:spPr/>
        <p:txBody>
          <a:bodyPr/>
          <a:lstStyle/>
          <a:p>
            <a:fld id="{51D33244-3606-41CE-A48D-47F57B9C6720}" type="slidenum">
              <a:rPr lang="zh-CN" altLang="en-US" smtClean="0"/>
              <a:t>32</a:t>
            </a:fld>
            <a:endParaRPr lang="zh-CN" altLang="en-US"/>
          </a:p>
        </p:txBody>
      </p:sp>
    </p:spTree>
    <p:extLst>
      <p:ext uri="{BB962C8B-B14F-4D97-AF65-F5344CB8AC3E}">
        <p14:creationId xmlns:p14="http://schemas.microsoft.com/office/powerpoint/2010/main" val="2293241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1B2A3-196D-4D26-82E7-968E6CE66CB0}"/>
              </a:ext>
            </a:extLst>
          </p:cNvPr>
          <p:cNvSpPr>
            <a:spLocks noGrp="1"/>
          </p:cNvSpPr>
          <p:nvPr>
            <p:ph type="title"/>
          </p:nvPr>
        </p:nvSpPr>
        <p:spPr/>
        <p:txBody>
          <a:bodyPr/>
          <a:lstStyle/>
          <a:p>
            <a:r>
              <a:rPr lang="zh-CN" altLang="en-US" dirty="0"/>
              <a:t>测试如何应对规格和代码的变化</a:t>
            </a:r>
          </a:p>
        </p:txBody>
      </p:sp>
      <p:sp>
        <p:nvSpPr>
          <p:cNvPr id="3" name="内容占位符 2">
            <a:extLst>
              <a:ext uri="{FF2B5EF4-FFF2-40B4-BE49-F238E27FC236}">
                <a16:creationId xmlns:a16="http://schemas.microsoft.com/office/drawing/2014/main" id="{5B347B37-23E0-405D-8406-16A98D87726F}"/>
              </a:ext>
            </a:extLst>
          </p:cNvPr>
          <p:cNvSpPr>
            <a:spLocks noGrp="1"/>
          </p:cNvSpPr>
          <p:nvPr>
            <p:ph idx="1"/>
          </p:nvPr>
        </p:nvSpPr>
        <p:spPr>
          <a:xfrm>
            <a:off x="860714" y="1472334"/>
            <a:ext cx="7574104" cy="4667250"/>
          </a:xfrm>
        </p:spPr>
        <p:txBody>
          <a:bodyPr>
            <a:normAutofit fontScale="92500" lnSpcReduction="10000"/>
          </a:bodyPr>
          <a:lstStyle/>
          <a:p>
            <a:r>
              <a:rPr lang="zh-CN" altLang="en-US" dirty="0"/>
              <a:t>规格保持，代码变化</a:t>
            </a:r>
            <a:endParaRPr lang="en-US" altLang="zh-CN" dirty="0"/>
          </a:p>
          <a:p>
            <a:pPr lvl="1"/>
            <a:r>
              <a:rPr lang="zh-CN" altLang="en-US" dirty="0"/>
              <a:t>更有效率的实现代码</a:t>
            </a:r>
            <a:endParaRPr lang="en-US" altLang="zh-CN" dirty="0"/>
          </a:p>
          <a:p>
            <a:pPr lvl="1"/>
            <a:r>
              <a:rPr lang="zh-CN" altLang="en-US" dirty="0"/>
              <a:t>适应新的场景，如多项式的两种实现</a:t>
            </a:r>
            <a:endParaRPr lang="en-US" altLang="zh-CN" dirty="0"/>
          </a:p>
          <a:p>
            <a:r>
              <a:rPr lang="zh-CN" altLang="en-US" dirty="0"/>
              <a:t>规格调整，代码势必调整</a:t>
            </a:r>
            <a:endParaRPr lang="en-US" altLang="zh-CN" dirty="0"/>
          </a:p>
          <a:p>
            <a:r>
              <a:rPr lang="zh-CN" altLang="en-US" dirty="0"/>
              <a:t>形式化验证的局限</a:t>
            </a:r>
            <a:endParaRPr lang="en-US" altLang="zh-CN" dirty="0"/>
          </a:p>
          <a:p>
            <a:pPr lvl="1"/>
            <a:r>
              <a:rPr lang="zh-CN" altLang="en-US" dirty="0" smtClean="0"/>
              <a:t>难以处理复杂的逻辑组合</a:t>
            </a:r>
            <a:endParaRPr lang="en-US" altLang="zh-CN" dirty="0" smtClean="0"/>
          </a:p>
          <a:p>
            <a:pPr lvl="1"/>
            <a:r>
              <a:rPr lang="zh-CN" altLang="en-US" dirty="0" smtClean="0"/>
              <a:t>应用成本高</a:t>
            </a:r>
            <a:endParaRPr lang="en-US" altLang="zh-CN" dirty="0"/>
          </a:p>
          <a:p>
            <a:r>
              <a:rPr lang="zh-CN" altLang="en-US" dirty="0" smtClean="0"/>
              <a:t>双剑合璧：</a:t>
            </a:r>
            <a:r>
              <a:rPr lang="en-US" altLang="zh-CN" dirty="0"/>
              <a:t> </a:t>
            </a:r>
            <a:r>
              <a:rPr lang="en-US" altLang="zh-CN" dirty="0" err="1" smtClean="0"/>
              <a:t>JML+Junit</a:t>
            </a:r>
            <a:endParaRPr lang="en-US" altLang="zh-CN" dirty="0"/>
          </a:p>
          <a:p>
            <a:pPr lvl="1"/>
            <a:r>
              <a:rPr lang="zh-CN" altLang="en-US" dirty="0" smtClean="0"/>
              <a:t>规格直接提供测试判定</a:t>
            </a:r>
            <a:r>
              <a:rPr lang="en-US" altLang="zh-CN" dirty="0" smtClean="0"/>
              <a:t>(test oracle)</a:t>
            </a:r>
            <a:endParaRPr lang="en-US" altLang="zh-CN" dirty="0"/>
          </a:p>
          <a:p>
            <a:pPr lvl="2"/>
            <a:r>
              <a:rPr lang="en-US" altLang="zh-CN" dirty="0" err="1" smtClean="0"/>
              <a:t>repOK</a:t>
            </a:r>
            <a:r>
              <a:rPr lang="zh-CN" altLang="en-US" dirty="0" smtClean="0"/>
              <a:t>、</a:t>
            </a:r>
            <a:r>
              <a:rPr lang="en-US" altLang="zh-CN" dirty="0" err="1" smtClean="0"/>
              <a:t>RequriesOK</a:t>
            </a:r>
            <a:r>
              <a:rPr lang="zh-CN" altLang="en-US" dirty="0" smtClean="0"/>
              <a:t>、</a:t>
            </a:r>
            <a:r>
              <a:rPr lang="en-US" altLang="zh-CN" dirty="0" err="1" smtClean="0"/>
              <a:t>EnsuresOK</a:t>
            </a:r>
            <a:endParaRPr lang="en-US" altLang="zh-CN" dirty="0"/>
          </a:p>
          <a:p>
            <a:pPr lvl="1"/>
            <a:r>
              <a:rPr lang="en-US" altLang="zh-CN" dirty="0" err="1" smtClean="0"/>
              <a:t>JML</a:t>
            </a:r>
            <a:r>
              <a:rPr lang="en-US" altLang="zh-CN" dirty="0" err="1" smtClean="0">
                <a:sym typeface="Wingdings" panose="05000000000000000000" pitchFamily="2" charset="2"/>
              </a:rPr>
              <a:t>JUnit</a:t>
            </a:r>
            <a:r>
              <a:rPr lang="zh-CN" altLang="en-US" dirty="0" smtClean="0">
                <a:sym typeface="Wingdings" panose="05000000000000000000" pitchFamily="2" charset="2"/>
              </a:rPr>
              <a:t>，工具链支持可维护一致性</a:t>
            </a:r>
            <a:endParaRPr lang="en-US" altLang="zh-CN" dirty="0"/>
          </a:p>
          <a:p>
            <a:pPr lvl="1"/>
            <a:r>
              <a:rPr lang="zh-CN" altLang="en-US" dirty="0" smtClean="0"/>
              <a:t>实现代码的变化不影响</a:t>
            </a:r>
            <a:r>
              <a:rPr lang="en-US" altLang="zh-CN" dirty="0" smtClean="0"/>
              <a:t>JML</a:t>
            </a:r>
            <a:r>
              <a:rPr lang="zh-CN" altLang="en-US" dirty="0" smtClean="0"/>
              <a:t>和</a:t>
            </a:r>
            <a:r>
              <a:rPr lang="en-US" altLang="zh-CN" dirty="0" smtClean="0"/>
              <a:t>Junit</a:t>
            </a:r>
            <a:r>
              <a:rPr lang="zh-CN" altLang="en-US" dirty="0" smtClean="0"/>
              <a:t>，确保工程可操作性</a:t>
            </a:r>
            <a:endParaRPr lang="zh-CN" altLang="en-US" dirty="0"/>
          </a:p>
        </p:txBody>
      </p:sp>
      <p:sp>
        <p:nvSpPr>
          <p:cNvPr id="4" name="灯片编号占位符 3">
            <a:extLst>
              <a:ext uri="{FF2B5EF4-FFF2-40B4-BE49-F238E27FC236}">
                <a16:creationId xmlns:a16="http://schemas.microsoft.com/office/drawing/2014/main" id="{DE1F7AC8-E683-47BA-8D17-846203E9E2B6}"/>
              </a:ext>
            </a:extLst>
          </p:cNvPr>
          <p:cNvSpPr>
            <a:spLocks noGrp="1"/>
          </p:cNvSpPr>
          <p:nvPr>
            <p:ph type="sldNum" sz="quarter" idx="12"/>
          </p:nvPr>
        </p:nvSpPr>
        <p:spPr/>
        <p:txBody>
          <a:bodyPr/>
          <a:lstStyle/>
          <a:p>
            <a:fld id="{51D33244-3606-41CE-A48D-47F57B9C6720}" type="slidenum">
              <a:rPr lang="zh-CN" altLang="en-US" smtClean="0"/>
              <a:t>33</a:t>
            </a:fld>
            <a:endParaRPr lang="zh-CN" altLang="en-US"/>
          </a:p>
        </p:txBody>
      </p:sp>
      <p:sp>
        <p:nvSpPr>
          <p:cNvPr id="5" name="矩形 4">
            <a:extLst>
              <a:ext uri="{FF2B5EF4-FFF2-40B4-BE49-F238E27FC236}">
                <a16:creationId xmlns:a16="http://schemas.microsoft.com/office/drawing/2014/main" id="{537E38ED-E725-4DDF-86EB-BE7C551F3EFB}"/>
              </a:ext>
            </a:extLst>
          </p:cNvPr>
          <p:cNvSpPr/>
          <p:nvPr/>
        </p:nvSpPr>
        <p:spPr>
          <a:xfrm>
            <a:off x="6961908" y="3353169"/>
            <a:ext cx="1132609" cy="5715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规格</a:t>
            </a:r>
          </a:p>
        </p:txBody>
      </p:sp>
      <p:sp>
        <p:nvSpPr>
          <p:cNvPr id="6" name="矩形 5">
            <a:extLst>
              <a:ext uri="{FF2B5EF4-FFF2-40B4-BE49-F238E27FC236}">
                <a16:creationId xmlns:a16="http://schemas.microsoft.com/office/drawing/2014/main" id="{8C6493B0-692E-480E-8F6D-C29A15113374}"/>
              </a:ext>
            </a:extLst>
          </p:cNvPr>
          <p:cNvSpPr/>
          <p:nvPr/>
        </p:nvSpPr>
        <p:spPr>
          <a:xfrm>
            <a:off x="10560626" y="3358793"/>
            <a:ext cx="1132609" cy="5715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代码</a:t>
            </a:r>
          </a:p>
        </p:txBody>
      </p:sp>
      <p:sp>
        <p:nvSpPr>
          <p:cNvPr id="7" name="矩形 6">
            <a:extLst>
              <a:ext uri="{FF2B5EF4-FFF2-40B4-BE49-F238E27FC236}">
                <a16:creationId xmlns:a16="http://schemas.microsoft.com/office/drawing/2014/main" id="{CCFBE975-8DA5-4C23-A00D-B31CB114A8B8}"/>
              </a:ext>
            </a:extLst>
          </p:cNvPr>
          <p:cNvSpPr/>
          <p:nvPr/>
        </p:nvSpPr>
        <p:spPr>
          <a:xfrm>
            <a:off x="8651296" y="4757262"/>
            <a:ext cx="1436545" cy="8201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测试</a:t>
            </a:r>
            <a:endParaRPr lang="en-US" altLang="zh-CN" sz="2400" dirty="0"/>
          </a:p>
          <a:p>
            <a:pPr algn="ctr"/>
            <a:r>
              <a:rPr lang="en-US" altLang="zh-CN" sz="2400" dirty="0"/>
              <a:t>Junit</a:t>
            </a:r>
            <a:r>
              <a:rPr lang="zh-CN" altLang="en-US" sz="2400" dirty="0"/>
              <a:t>框架</a:t>
            </a:r>
          </a:p>
        </p:txBody>
      </p:sp>
      <p:cxnSp>
        <p:nvCxnSpPr>
          <p:cNvPr id="9" name="直接箭头连接符 8">
            <a:extLst>
              <a:ext uri="{FF2B5EF4-FFF2-40B4-BE49-F238E27FC236}">
                <a16:creationId xmlns:a16="http://schemas.microsoft.com/office/drawing/2014/main" id="{37AF7FEC-4270-400F-9312-DEC95AC4993F}"/>
              </a:ext>
            </a:extLst>
          </p:cNvPr>
          <p:cNvCxnSpPr>
            <a:stCxn id="5" idx="3"/>
            <a:endCxn id="6" idx="1"/>
          </p:cNvCxnSpPr>
          <p:nvPr/>
        </p:nvCxnSpPr>
        <p:spPr>
          <a:xfrm>
            <a:off x="8094517" y="3638919"/>
            <a:ext cx="2466109" cy="562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77CC4B82-4DDC-4A8D-A2A7-B80FEB2F2644}"/>
              </a:ext>
            </a:extLst>
          </p:cNvPr>
          <p:cNvSpPr txBox="1"/>
          <p:nvPr/>
        </p:nvSpPr>
        <p:spPr>
          <a:xfrm>
            <a:off x="8651296" y="3203764"/>
            <a:ext cx="1352551" cy="400110"/>
          </a:xfrm>
          <a:prstGeom prst="rect">
            <a:avLst/>
          </a:prstGeom>
          <a:noFill/>
        </p:spPr>
        <p:txBody>
          <a:bodyPr wrap="square" rtlCol="0">
            <a:spAutoFit/>
          </a:bodyPr>
          <a:lstStyle/>
          <a:p>
            <a:r>
              <a:rPr lang="zh-CN" altLang="en-US" sz="2000" b="1" dirty="0">
                <a:solidFill>
                  <a:schemeClr val="accent2"/>
                </a:solidFill>
              </a:rPr>
              <a:t>设计实现</a:t>
            </a:r>
          </a:p>
        </p:txBody>
      </p:sp>
      <p:sp>
        <p:nvSpPr>
          <p:cNvPr id="11" name="矩形 10">
            <a:extLst>
              <a:ext uri="{FF2B5EF4-FFF2-40B4-BE49-F238E27FC236}">
                <a16:creationId xmlns:a16="http://schemas.microsoft.com/office/drawing/2014/main" id="{227D3A6C-1AB9-4968-83F3-FF70F34E13EC}"/>
              </a:ext>
            </a:extLst>
          </p:cNvPr>
          <p:cNvSpPr/>
          <p:nvPr/>
        </p:nvSpPr>
        <p:spPr>
          <a:xfrm>
            <a:off x="8434818" y="1690688"/>
            <a:ext cx="1785505" cy="855671"/>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形式化模型</a:t>
            </a:r>
            <a:endParaRPr lang="en-US" altLang="zh-CN" sz="2400" dirty="0"/>
          </a:p>
          <a:p>
            <a:pPr algn="ctr"/>
            <a:r>
              <a:rPr lang="zh-CN" altLang="en-US" sz="2400" dirty="0"/>
              <a:t>（验证）</a:t>
            </a:r>
          </a:p>
        </p:txBody>
      </p:sp>
      <p:cxnSp>
        <p:nvCxnSpPr>
          <p:cNvPr id="15" name="直接箭头连接符 14">
            <a:extLst>
              <a:ext uri="{FF2B5EF4-FFF2-40B4-BE49-F238E27FC236}">
                <a16:creationId xmlns:a16="http://schemas.microsoft.com/office/drawing/2014/main" id="{E68788A8-5258-4F3C-BB11-0F77D56D3D27}"/>
              </a:ext>
            </a:extLst>
          </p:cNvPr>
          <p:cNvCxnSpPr>
            <a:stCxn id="5" idx="0"/>
            <a:endCxn id="11" idx="1"/>
          </p:cNvCxnSpPr>
          <p:nvPr/>
        </p:nvCxnSpPr>
        <p:spPr>
          <a:xfrm flipV="1">
            <a:off x="7528213" y="2118524"/>
            <a:ext cx="906605" cy="1234645"/>
          </a:xfrm>
          <a:prstGeom prst="straightConnector1">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4829248-ACFC-47AC-AC10-631FDBC984F0}"/>
              </a:ext>
            </a:extLst>
          </p:cNvPr>
          <p:cNvCxnSpPr>
            <a:stCxn id="6" idx="0"/>
            <a:endCxn id="11" idx="3"/>
          </p:cNvCxnSpPr>
          <p:nvPr/>
        </p:nvCxnSpPr>
        <p:spPr>
          <a:xfrm flipH="1" flipV="1">
            <a:off x="10220323" y="2118524"/>
            <a:ext cx="906608" cy="124026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D7F60CD-2521-44A1-853F-67DEFFE2E145}"/>
              </a:ext>
            </a:extLst>
          </p:cNvPr>
          <p:cNvCxnSpPr>
            <a:cxnSpLocks/>
            <a:stCxn id="5" idx="2"/>
            <a:endCxn id="7" idx="1"/>
          </p:cNvCxnSpPr>
          <p:nvPr/>
        </p:nvCxnSpPr>
        <p:spPr>
          <a:xfrm>
            <a:off x="7528213" y="3924669"/>
            <a:ext cx="1123083" cy="1242643"/>
          </a:xfrm>
          <a:prstGeom prst="straightConnector1">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90BFC13-C1FE-4067-A170-99A1AD213364}"/>
              </a:ext>
            </a:extLst>
          </p:cNvPr>
          <p:cNvCxnSpPr>
            <a:cxnSpLocks/>
            <a:stCxn id="7" idx="3"/>
            <a:endCxn id="6" idx="2"/>
          </p:cNvCxnSpPr>
          <p:nvPr/>
        </p:nvCxnSpPr>
        <p:spPr>
          <a:xfrm flipV="1">
            <a:off x="10087841" y="3930293"/>
            <a:ext cx="1039090" cy="123701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94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Junit</a:t>
            </a:r>
            <a:r>
              <a:rPr lang="zh-CN" altLang="en-US" dirty="0" smtClean="0"/>
              <a:t>高效率组织</a:t>
            </a:r>
            <a:r>
              <a:rPr lang="zh-CN" altLang="en-US" dirty="0"/>
              <a:t>和</a:t>
            </a:r>
            <a:r>
              <a:rPr lang="zh-CN" altLang="en-US" dirty="0" smtClean="0"/>
              <a:t>运行测试</a:t>
            </a:r>
            <a:endParaRPr lang="zh-CN" altLang="en-US" dirty="0"/>
          </a:p>
        </p:txBody>
      </p:sp>
      <p:sp>
        <p:nvSpPr>
          <p:cNvPr id="3" name="内容占位符 2"/>
          <p:cNvSpPr>
            <a:spLocks noGrp="1"/>
          </p:cNvSpPr>
          <p:nvPr>
            <p:ph sz="half" idx="1"/>
          </p:nvPr>
        </p:nvSpPr>
        <p:spPr>
          <a:xfrm>
            <a:off x="838199" y="1825625"/>
            <a:ext cx="5366657" cy="4351338"/>
          </a:xfrm>
        </p:spPr>
        <p:txBody>
          <a:bodyPr>
            <a:normAutofit fontScale="92500" lnSpcReduction="20000"/>
          </a:bodyPr>
          <a:lstStyle/>
          <a:p>
            <a:pPr>
              <a:lnSpc>
                <a:spcPct val="100000"/>
              </a:lnSpc>
            </a:pPr>
            <a:r>
              <a:rPr lang="zh-CN" altLang="en-US" dirty="0" smtClean="0"/>
              <a:t>测试框架</a:t>
            </a:r>
            <a:r>
              <a:rPr lang="en-US" altLang="zh-CN" dirty="0"/>
              <a:t>(</a:t>
            </a:r>
            <a:r>
              <a:rPr lang="en-US" altLang="zh-CN" dirty="0" err="1"/>
              <a:t>junit.framework</a:t>
            </a:r>
            <a:r>
              <a:rPr lang="en-US" altLang="zh-CN" dirty="0"/>
              <a:t>)</a:t>
            </a:r>
          </a:p>
          <a:p>
            <a:pPr>
              <a:lnSpc>
                <a:spcPct val="100000"/>
              </a:lnSpc>
            </a:pPr>
            <a:r>
              <a:rPr lang="en-US" altLang="zh-CN" dirty="0" err="1" smtClean="0"/>
              <a:t>TestCase</a:t>
            </a:r>
            <a:r>
              <a:rPr lang="zh-CN" altLang="en-US" dirty="0" smtClean="0"/>
              <a:t>类是核心</a:t>
            </a:r>
            <a:endParaRPr lang="en-US" altLang="zh-CN" dirty="0"/>
          </a:p>
          <a:p>
            <a:pPr lvl="1">
              <a:lnSpc>
                <a:spcPct val="100000"/>
              </a:lnSpc>
            </a:pPr>
            <a:r>
              <a:rPr lang="zh-CN" altLang="en-US" dirty="0" smtClean="0"/>
              <a:t>针对被测类来提供</a:t>
            </a:r>
            <a:r>
              <a:rPr lang="en-US" altLang="zh-CN" dirty="0" smtClean="0"/>
              <a:t>***</a:t>
            </a:r>
            <a:r>
              <a:rPr lang="en-US" altLang="zh-CN" dirty="0" err="1" smtClean="0"/>
              <a:t>TestCase</a:t>
            </a:r>
            <a:endParaRPr lang="en-US" altLang="zh-CN" dirty="0"/>
          </a:p>
          <a:p>
            <a:pPr lvl="1">
              <a:lnSpc>
                <a:spcPct val="100000"/>
              </a:lnSpc>
            </a:pPr>
            <a:r>
              <a:rPr lang="en-US" altLang="zh-CN" dirty="0" err="1"/>
              <a:t>setUp</a:t>
            </a:r>
            <a:r>
              <a:rPr lang="zh-CN" altLang="en-US" dirty="0" smtClean="0"/>
              <a:t>：测试准备</a:t>
            </a:r>
            <a:r>
              <a:rPr lang="en-US" altLang="zh-CN" dirty="0" smtClean="0"/>
              <a:t>(</a:t>
            </a:r>
            <a:r>
              <a:rPr lang="zh-CN" altLang="en-US" dirty="0"/>
              <a:t>被测对象、测试桩对象和必要的数据</a:t>
            </a:r>
            <a:r>
              <a:rPr lang="en-US" altLang="zh-CN" dirty="0"/>
              <a:t>)</a:t>
            </a:r>
          </a:p>
          <a:p>
            <a:pPr lvl="1">
              <a:lnSpc>
                <a:spcPct val="100000"/>
              </a:lnSpc>
            </a:pPr>
            <a:r>
              <a:rPr lang="en-US" altLang="zh-CN" dirty="0" err="1"/>
              <a:t>tearDown</a:t>
            </a:r>
            <a:r>
              <a:rPr lang="zh-CN" altLang="en-US" dirty="0"/>
              <a:t>：测试完成</a:t>
            </a:r>
            <a:r>
              <a:rPr lang="zh-CN" altLang="en-US" dirty="0" smtClean="0"/>
              <a:t>后的数据清理</a:t>
            </a:r>
            <a:endParaRPr lang="en-US" altLang="zh-CN" dirty="0" smtClean="0"/>
          </a:p>
          <a:p>
            <a:pPr lvl="1">
              <a:lnSpc>
                <a:spcPct val="100000"/>
              </a:lnSpc>
            </a:pPr>
            <a:r>
              <a:rPr lang="en-US" altLang="zh-CN" dirty="0" err="1" smtClean="0"/>
              <a:t>testMethod</a:t>
            </a:r>
            <a:r>
              <a:rPr lang="zh-CN" altLang="en-US" dirty="0" smtClean="0"/>
              <a:t>：实现具体测试逻辑，调用</a:t>
            </a:r>
            <a:r>
              <a:rPr lang="zh-CN" altLang="en-US" dirty="0"/>
              <a:t>被测</a:t>
            </a:r>
            <a:r>
              <a:rPr lang="zh-CN" altLang="en-US" dirty="0" smtClean="0"/>
              <a:t>方法</a:t>
            </a:r>
            <a:endParaRPr lang="en-US" altLang="zh-CN" dirty="0"/>
          </a:p>
          <a:p>
            <a:pPr>
              <a:lnSpc>
                <a:spcPct val="100000"/>
              </a:lnSpc>
            </a:pPr>
            <a:r>
              <a:rPr lang="en-US" altLang="zh-CN" dirty="0" err="1" smtClean="0"/>
              <a:t>TestSuite</a:t>
            </a:r>
            <a:r>
              <a:rPr lang="zh-CN" altLang="en-US" dirty="0" smtClean="0"/>
              <a:t>管理和运行多</a:t>
            </a:r>
            <a:r>
              <a:rPr lang="zh-CN" altLang="en-US" dirty="0"/>
              <a:t>个测试用例</a:t>
            </a:r>
            <a:endParaRPr lang="en-US" altLang="zh-CN" dirty="0"/>
          </a:p>
          <a:p>
            <a:pPr>
              <a:lnSpc>
                <a:spcPct val="100000"/>
              </a:lnSpc>
            </a:pPr>
            <a:r>
              <a:rPr lang="en-US" altLang="zh-CN" dirty="0" smtClean="0"/>
              <a:t>Assert</a:t>
            </a:r>
            <a:r>
              <a:rPr lang="zh-CN" altLang="en-US" dirty="0" smtClean="0"/>
              <a:t>类提供测试结果检查手段</a:t>
            </a:r>
            <a:endParaRPr lang="en-US" altLang="zh-CN" dirty="0"/>
          </a:p>
          <a:p>
            <a:pPr>
              <a:lnSpc>
                <a:spcPct val="100000"/>
              </a:lnSpc>
            </a:pPr>
            <a:r>
              <a:rPr lang="en-US" altLang="zh-CN" dirty="0" err="1"/>
              <a:t>TestResult</a:t>
            </a:r>
            <a:r>
              <a:rPr lang="zh-CN" altLang="en-US" dirty="0" smtClean="0"/>
              <a:t>收集测试用例执行结果</a:t>
            </a:r>
            <a:endParaRPr lang="en-US" altLang="zh-CN" dirty="0"/>
          </a:p>
        </p:txBody>
      </p:sp>
      <p:sp>
        <p:nvSpPr>
          <p:cNvPr id="5" name="灯片编号占位符 4"/>
          <p:cNvSpPr>
            <a:spLocks noGrp="1"/>
          </p:cNvSpPr>
          <p:nvPr>
            <p:ph type="sldNum" sz="quarter" idx="12"/>
          </p:nvPr>
        </p:nvSpPr>
        <p:spPr/>
        <p:txBody>
          <a:bodyPr/>
          <a:lstStyle/>
          <a:p>
            <a:fld id="{10C090CA-2CDA-4319-84B2-675CB2B0BA91}" type="slidenum">
              <a:rPr lang="zh-CN" altLang="en-US" smtClean="0"/>
              <a:t>34</a:t>
            </a:fld>
            <a:endParaRPr lang="zh-CN" altLang="en-US" dirty="0"/>
          </a:p>
        </p:txBody>
      </p:sp>
      <p:pic>
        <p:nvPicPr>
          <p:cNvPr id="6" name="图片 5">
            <a:extLst>
              <a:ext uri="{FF2B5EF4-FFF2-40B4-BE49-F238E27FC236}">
                <a16:creationId xmlns:a16="http://schemas.microsoft.com/office/drawing/2014/main" id="{B79FB6C9-65C7-4410-959A-98731E0189C3}"/>
              </a:ext>
            </a:extLst>
          </p:cNvPr>
          <p:cNvPicPr>
            <a:picLocks noChangeAspect="1"/>
          </p:cNvPicPr>
          <p:nvPr/>
        </p:nvPicPr>
        <p:blipFill>
          <a:blip r:embed="rId3"/>
          <a:stretch>
            <a:fillRect/>
          </a:stretch>
        </p:blipFill>
        <p:spPr>
          <a:xfrm>
            <a:off x="6204856" y="2292922"/>
            <a:ext cx="5494247" cy="3461194"/>
          </a:xfrm>
          <a:prstGeom prst="rect">
            <a:avLst/>
          </a:prstGeom>
        </p:spPr>
      </p:pic>
    </p:spTree>
    <p:extLst>
      <p:ext uri="{BB962C8B-B14F-4D97-AF65-F5344CB8AC3E}">
        <p14:creationId xmlns:p14="http://schemas.microsoft.com/office/powerpoint/2010/main" val="1054012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032FD-CDAF-4F35-AE50-F5588B05BAFB}" type="slidenum">
              <a:rPr lang="en-US" altLang="zh-CN"/>
              <a:pPr/>
              <a:t>35</a:t>
            </a:fld>
            <a:endParaRPr lang="en-US" altLang="zh-CN"/>
          </a:p>
        </p:txBody>
      </p:sp>
      <p:sp>
        <p:nvSpPr>
          <p:cNvPr id="1605634" name="Rectangle 2"/>
          <p:cNvSpPr>
            <a:spLocks noGrp="1" noChangeArrowheads="1"/>
          </p:cNvSpPr>
          <p:nvPr>
            <p:ph type="title"/>
          </p:nvPr>
        </p:nvSpPr>
        <p:spPr/>
        <p:txBody>
          <a:bodyPr/>
          <a:lstStyle/>
          <a:p>
            <a:r>
              <a:rPr lang="zh-CN" altLang="en-US" dirty="0"/>
              <a:t>使用</a:t>
            </a:r>
            <a:r>
              <a:rPr lang="en-US" altLang="zh-CN" dirty="0"/>
              <a:t>Junit4</a:t>
            </a:r>
            <a:r>
              <a:rPr lang="zh-CN" altLang="en-US" dirty="0"/>
              <a:t>来编写测试</a:t>
            </a:r>
            <a:endParaRPr lang="en-US" altLang="zh-CN" dirty="0">
              <a:ea typeface="宋体" panose="02010600030101010101" pitchFamily="2" charset="-122"/>
            </a:endParaRPr>
          </a:p>
        </p:txBody>
      </p:sp>
      <p:sp>
        <p:nvSpPr>
          <p:cNvPr id="1605635" name="Rectangle 3"/>
          <p:cNvSpPr>
            <a:spLocks noGrp="1" noChangeArrowheads="1"/>
          </p:cNvSpPr>
          <p:nvPr>
            <p:ph type="body" idx="1"/>
          </p:nvPr>
        </p:nvSpPr>
        <p:spPr>
          <a:xfrm>
            <a:off x="575379" y="1458769"/>
            <a:ext cx="10515600" cy="5034106"/>
          </a:xfrm>
        </p:spPr>
        <p:txBody>
          <a:bodyPr>
            <a:normAutofit/>
          </a:bodyPr>
          <a:lstStyle/>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import </a:t>
            </a:r>
            <a:r>
              <a:rPr lang="en-US" altLang="zh-CN" sz="1800" dirty="0" err="1">
                <a:latin typeface="Courier New" panose="02070309020205020404" pitchFamily="49" charset="0"/>
                <a:ea typeface="宋体" panose="02010600030101010101" pitchFamily="2" charset="-122"/>
              </a:rPr>
              <a:t>org.junit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import static </a:t>
            </a:r>
            <a:r>
              <a:rPr lang="en-US" altLang="zh-CN" sz="1800" dirty="0" err="1">
                <a:latin typeface="Courier New" panose="02070309020205020404" pitchFamily="49" charset="0"/>
                <a:ea typeface="宋体" panose="02010600030101010101" pitchFamily="2" charset="-122"/>
              </a:rPr>
              <a:t>org.junit.Assert</a:t>
            </a:r>
            <a:r>
              <a:rPr lang="en-US" altLang="zh-CN" sz="1800" dirty="0">
                <a:latin typeface="Courier New" panose="02070309020205020404" pitchFamily="49" charset="0"/>
                <a:ea typeface="宋体" panose="02010600030101010101" pitchFamily="2" charset="-122"/>
              </a:rPr>
              <a:t>.*;</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public class </a:t>
            </a:r>
            <a:r>
              <a:rPr lang="en-US" altLang="zh-CN" sz="1800" b="1" i="1" dirty="0">
                <a:latin typeface="Courier New" panose="02070309020205020404" pitchFamily="49" charset="0"/>
                <a:ea typeface="宋体" panose="02010600030101010101" pitchFamily="2" charset="-122"/>
              </a:rPr>
              <a:t>&lt;</a:t>
            </a:r>
            <a:r>
              <a:rPr lang="en-US" altLang="zh-CN" sz="1800" b="1" i="1" dirty="0" err="1">
                <a:latin typeface="Courier New" panose="02070309020205020404" pitchFamily="49" charset="0"/>
                <a:ea typeface="宋体" panose="02010600030101010101" pitchFamily="2" charset="-122"/>
              </a:rPr>
              <a:t>xxxTest</a:t>
            </a:r>
            <a:r>
              <a:rPr lang="en-US" altLang="zh-CN" sz="1800" b="1" i="1" dirty="0">
                <a:latin typeface="Courier New" panose="02070309020205020404" pitchFamily="49" charset="0"/>
                <a:ea typeface="宋体" panose="02010600030101010101" pitchFamily="2" charset="-122"/>
              </a:rPr>
              <a:t>&gt;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 </a:t>
            </a: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ea typeface="宋体" panose="02010600030101010101" pitchFamily="2" charset="-122"/>
              </a:rPr>
              <a:t>    </a:t>
            </a:r>
            <a:r>
              <a:rPr lang="en-US" altLang="zh-CN" sz="1800" b="1" dirty="0">
                <a:solidFill>
                  <a:srgbClr val="003399"/>
                </a:solidFill>
                <a:latin typeface="Courier New" panose="02070309020205020404" pitchFamily="49" charset="0"/>
              </a:rPr>
              <a:t>@</a:t>
            </a:r>
            <a:r>
              <a:rPr lang="en-US" altLang="zh-CN" sz="1800" b="1" dirty="0" err="1">
                <a:solidFill>
                  <a:srgbClr val="003399"/>
                </a:solidFill>
                <a:latin typeface="Courier New" panose="02070309020205020404" pitchFamily="49" charset="0"/>
              </a:rPr>
              <a:t>BeforeClass</a:t>
            </a:r>
            <a:endParaRPr lang="en-US" altLang="zh-CN" sz="1800" b="1" dirty="0">
              <a:solidFill>
                <a:srgbClr val="003399"/>
              </a:solidFill>
              <a:latin typeface="Courier New" panose="02070309020205020404" pitchFamily="49" charset="0"/>
            </a:endParaRP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ea typeface="宋体" panose="02010600030101010101" pitchFamily="2" charset="-122"/>
              </a:rPr>
              <a:t>    </a:t>
            </a:r>
            <a:r>
              <a:rPr lang="en-US" altLang="zh-CN" sz="1800" u="sng" dirty="0">
                <a:latin typeface="Courier New" panose="02070309020205020404" pitchFamily="49" charset="0"/>
                <a:ea typeface="宋体" panose="02010600030101010101" pitchFamily="2" charset="-122"/>
              </a:rPr>
              <a:t>public static void</a:t>
            </a:r>
            <a:r>
              <a:rPr lang="en-US" altLang="zh-CN" sz="1800" dirty="0">
                <a:latin typeface="Courier New" panose="02070309020205020404" pitchFamily="49" charset="0"/>
                <a:ea typeface="宋体" panose="02010600030101010101" pitchFamily="2" charset="-122"/>
              </a:rPr>
              <a:t> &lt;</a:t>
            </a:r>
            <a:r>
              <a:rPr lang="en-US" altLang="zh-CN" sz="1800" b="1" i="1" dirty="0">
                <a:latin typeface="Courier New" panose="02070309020205020404" pitchFamily="49" charset="0"/>
                <a:ea typeface="宋体" panose="02010600030101010101" pitchFamily="2" charset="-122"/>
              </a:rPr>
              <a:t>name</a:t>
            </a:r>
            <a:r>
              <a:rPr lang="en-US" altLang="zh-CN" sz="1800" dirty="0">
                <a:latin typeface="Courier New" panose="02070309020205020404" pitchFamily="49" charset="0"/>
                <a:ea typeface="宋体" panose="02010600030101010101" pitchFamily="2" charset="-122"/>
              </a:rPr>
              <a:t>&gt;(){…}</a:t>
            </a: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ea typeface="宋体" panose="02010600030101010101" pitchFamily="2" charset="-122"/>
              </a:rPr>
              <a:t>   </a:t>
            </a:r>
            <a:r>
              <a:rPr lang="en-US" altLang="zh-CN" sz="1800" b="1" dirty="0">
                <a:solidFill>
                  <a:srgbClr val="003399"/>
                </a:solidFill>
                <a:latin typeface="Courier New" panose="02070309020205020404" pitchFamily="49" charset="0"/>
              </a:rPr>
              <a:t> @</a:t>
            </a:r>
            <a:r>
              <a:rPr lang="en-US" altLang="zh-CN" sz="1800" b="1" dirty="0" err="1">
                <a:solidFill>
                  <a:srgbClr val="003399"/>
                </a:solidFill>
                <a:latin typeface="Courier New" panose="02070309020205020404" pitchFamily="49" charset="0"/>
              </a:rPr>
              <a:t>AfterClass</a:t>
            </a:r>
            <a:endParaRPr lang="en-US" altLang="zh-CN" sz="1800" b="1" dirty="0">
              <a:solidFill>
                <a:srgbClr val="003399"/>
              </a:solidFill>
              <a:latin typeface="Courier New" panose="02070309020205020404" pitchFamily="49" charset="0"/>
            </a:endParaRP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rPr>
              <a:t>    </a:t>
            </a:r>
            <a:r>
              <a:rPr lang="en-US" altLang="zh-CN" sz="1800" u="sng" dirty="0">
                <a:latin typeface="Courier New" panose="02070309020205020404" pitchFamily="49" charset="0"/>
              </a:rPr>
              <a:t>public static void</a:t>
            </a:r>
            <a:r>
              <a:rPr lang="en-US" altLang="zh-CN" sz="1800" dirty="0">
                <a:latin typeface="Courier New" panose="02070309020205020404" pitchFamily="49" charset="0"/>
              </a:rPr>
              <a:t> &lt;</a:t>
            </a:r>
            <a:r>
              <a:rPr lang="en-US" altLang="zh-CN" sz="1800" b="1" i="1" dirty="0">
                <a:latin typeface="Courier New" panose="02070309020205020404" pitchFamily="49" charset="0"/>
              </a:rPr>
              <a:t>name</a:t>
            </a:r>
            <a:r>
              <a:rPr lang="en-US" altLang="zh-CN" sz="1800" dirty="0">
                <a:latin typeface="Courier New" panose="02070309020205020404" pitchFamily="49" charset="0"/>
              </a:rPr>
              <a:t>&gt;(){…}</a:t>
            </a: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ea typeface="宋体" panose="02010600030101010101" pitchFamily="2" charset="-122"/>
              </a:rPr>
              <a:t>    @Before</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public void </a:t>
            </a:r>
            <a:r>
              <a:rPr lang="en-US" altLang="zh-CN" sz="1800" b="1" i="1" dirty="0">
                <a:latin typeface="Courier New" panose="02070309020205020404" pitchFamily="49" charset="0"/>
                <a:ea typeface="宋体" panose="02010600030101010101" pitchFamily="2" charset="-122"/>
              </a:rPr>
              <a:t>&lt;name&gt;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b="1" dirty="0">
                <a:solidFill>
                  <a:srgbClr val="003399"/>
                </a:solidFill>
                <a:latin typeface="Courier New" panose="02070309020205020404" pitchFamily="49" charset="0"/>
                <a:ea typeface="宋体" panose="02010600030101010101" pitchFamily="2" charset="-122"/>
              </a:rPr>
              <a:t>    @After</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public void </a:t>
            </a:r>
            <a:r>
              <a:rPr lang="en-US" altLang="zh-CN" sz="1800" b="1" i="1" dirty="0">
                <a:latin typeface="Courier New" panose="02070309020205020404" pitchFamily="49" charset="0"/>
                <a:ea typeface="宋体" panose="02010600030101010101" pitchFamily="2" charset="-122"/>
              </a:rPr>
              <a:t>&lt;name&gt;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b="1" dirty="0">
                <a:latin typeface="Courier New" panose="02070309020205020404" pitchFamily="49" charset="0"/>
              </a:rPr>
              <a:t>    </a:t>
            </a:r>
            <a:r>
              <a:rPr lang="en-US" altLang="zh-CN" sz="2000" b="1" dirty="0">
                <a:solidFill>
                  <a:srgbClr val="003399"/>
                </a:solidFill>
                <a:latin typeface="Courier New" panose="02070309020205020404" pitchFamily="49" charset="0"/>
                <a:ea typeface="宋体" panose="02010600030101010101" pitchFamily="2" charset="-122"/>
              </a:rPr>
              <a:t>@Test</a:t>
            </a:r>
          </a:p>
          <a:p>
            <a:pPr lvl="1">
              <a:lnSpc>
                <a:spcPct val="80000"/>
              </a:lnSpc>
              <a:buFont typeface="Wingdings" panose="05000000000000000000" pitchFamily="2" charset="2"/>
              <a:buNone/>
            </a:pPr>
            <a:r>
              <a:rPr lang="en-US" altLang="zh-CN" sz="1800" dirty="0">
                <a:latin typeface="Courier New" panose="02070309020205020404" pitchFamily="49" charset="0"/>
              </a:rPr>
              <a:t>    public void </a:t>
            </a:r>
            <a:r>
              <a:rPr lang="en-US" altLang="zh-CN" sz="1800" b="1" i="1" dirty="0">
                <a:latin typeface="Courier New" panose="02070309020205020404" pitchFamily="49" charset="0"/>
              </a:rPr>
              <a:t>&lt;</a:t>
            </a:r>
            <a:r>
              <a:rPr lang="en-US" altLang="zh-CN" sz="1800" b="1" i="1" dirty="0" err="1">
                <a:latin typeface="Courier New" panose="02070309020205020404" pitchFamily="49" charset="0"/>
              </a:rPr>
              <a:t>testxxx</a:t>
            </a:r>
            <a:r>
              <a:rPr lang="en-US" altLang="zh-CN" sz="1800" b="1" i="1" dirty="0">
                <a:latin typeface="Courier New" panose="02070309020205020404" pitchFamily="49" charset="0"/>
              </a:rPr>
              <a:t>&gt;</a:t>
            </a:r>
            <a:r>
              <a:rPr lang="en-US" altLang="zh-CN" sz="1800" dirty="0">
                <a:latin typeface="Courier New" panose="02070309020205020404" pitchFamily="49" charset="0"/>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a:t>
            </a:r>
          </a:p>
          <a:p>
            <a:pPr lvl="1">
              <a:lnSpc>
                <a:spcPct val="110000"/>
              </a:lnSpc>
              <a:buFont typeface="Wingdings" panose="05000000000000000000" pitchFamily="2" charset="2"/>
              <a:buNone/>
            </a:pPr>
            <a:r>
              <a:rPr lang="en-US" altLang="zh-CN" sz="1800" dirty="0">
                <a:latin typeface="Courier New" panose="02070309020205020404" pitchFamily="49" charset="0"/>
              </a:rPr>
              <a:t>@</a:t>
            </a:r>
            <a:r>
              <a:rPr lang="en-US" altLang="zh-CN" sz="1800" dirty="0" err="1">
                <a:latin typeface="Courier New" panose="02070309020205020404" pitchFamily="49" charset="0"/>
              </a:rPr>
              <a:t>BeforeClass</a:t>
            </a:r>
            <a:r>
              <a:rPr lang="en-US" altLang="zh-CN" sz="1800" dirty="0">
                <a:latin typeface="Courier New" panose="02070309020205020404" pitchFamily="49" charset="0"/>
              </a:rPr>
              <a:t>: </a:t>
            </a:r>
            <a:r>
              <a:rPr lang="zh-CN" altLang="en-US" sz="1800" dirty="0">
                <a:latin typeface="Courier New" panose="02070309020205020404" pitchFamily="49" charset="0"/>
              </a:rPr>
              <a:t>一次性</a:t>
            </a:r>
            <a:r>
              <a:rPr lang="en-US" altLang="zh-CN" sz="1800" dirty="0" err="1">
                <a:latin typeface="Courier New" panose="02070309020205020404" pitchFamily="49" charset="0"/>
              </a:rPr>
              <a:t>setUp</a:t>
            </a:r>
            <a:r>
              <a:rPr lang="en-US" altLang="zh-CN" sz="1800" dirty="0">
                <a:latin typeface="Courier New" panose="02070309020205020404" pitchFamily="49" charset="0"/>
              </a:rPr>
              <a:t>, @</a:t>
            </a:r>
            <a:r>
              <a:rPr lang="en-US" altLang="zh-CN" sz="1800" dirty="0" err="1">
                <a:latin typeface="Courier New" panose="02070309020205020404" pitchFamily="49" charset="0"/>
              </a:rPr>
              <a:t>AfterClass</a:t>
            </a:r>
            <a:r>
              <a:rPr lang="en-US" altLang="zh-CN" sz="1800" dirty="0">
                <a:latin typeface="Courier New" panose="02070309020205020404" pitchFamily="49" charset="0"/>
              </a:rPr>
              <a:t>: </a:t>
            </a:r>
            <a:r>
              <a:rPr lang="zh-CN" altLang="en-US" sz="1800" dirty="0">
                <a:latin typeface="Courier New" panose="02070309020205020404" pitchFamily="49" charset="0"/>
              </a:rPr>
              <a:t>一次性</a:t>
            </a:r>
            <a:r>
              <a:rPr lang="en-US" altLang="zh-CN" sz="1800" dirty="0" err="1">
                <a:latin typeface="Courier New" panose="02070309020205020404" pitchFamily="49" charset="0"/>
              </a:rPr>
              <a:t>tearDown</a:t>
            </a:r>
            <a:r>
              <a:rPr lang="en-US" altLang="zh-CN" sz="1800" dirty="0">
                <a:latin typeface="Courier New" panose="02070309020205020404" pitchFamily="49" charset="0"/>
              </a:rPr>
              <a:t>,@</a:t>
            </a:r>
            <a:r>
              <a:rPr lang="en-US" altLang="zh-CN" sz="1800" dirty="0">
                <a:latin typeface="Courier New" panose="02070309020205020404" pitchFamily="49" charset="0"/>
                <a:ea typeface="宋体" panose="02010600030101010101" pitchFamily="2" charset="-122"/>
              </a:rPr>
              <a:t>Before: </a:t>
            </a:r>
            <a:r>
              <a:rPr lang="en-US" altLang="zh-CN" sz="1800" dirty="0" err="1">
                <a:latin typeface="Courier New" panose="02070309020205020404" pitchFamily="49" charset="0"/>
                <a:ea typeface="宋体" panose="02010600030101010101" pitchFamily="2" charset="-122"/>
              </a:rPr>
              <a:t>setUp</a:t>
            </a:r>
            <a:r>
              <a:rPr lang="en-US" altLang="zh-CN" sz="1800" dirty="0">
                <a:latin typeface="Courier New" panose="02070309020205020404" pitchFamily="49" charset="0"/>
                <a:ea typeface="宋体" panose="02010600030101010101" pitchFamily="2" charset="-122"/>
              </a:rPr>
              <a:t>, @After: </a:t>
            </a:r>
            <a:r>
              <a:rPr lang="en-US" altLang="zh-CN" sz="1800" dirty="0" err="1">
                <a:latin typeface="Courier New" panose="02070309020205020404" pitchFamily="49" charset="0"/>
                <a:ea typeface="宋体" panose="02010600030101010101" pitchFamily="2" charset="-122"/>
              </a:rPr>
              <a:t>tearDown</a:t>
            </a:r>
            <a:r>
              <a:rPr lang="en-US" altLang="zh-CN" sz="1800" dirty="0">
                <a:latin typeface="Courier New" panose="02070309020205020404" pitchFamily="49" charset="0"/>
                <a:ea typeface="宋体" panose="02010600030101010101" pitchFamily="2" charset="-122"/>
              </a:rPr>
              <a:t>,@Test: test case</a:t>
            </a:r>
          </a:p>
        </p:txBody>
      </p:sp>
    </p:spTree>
    <p:extLst>
      <p:ext uri="{BB962C8B-B14F-4D97-AF65-F5344CB8AC3E}">
        <p14:creationId xmlns:p14="http://schemas.microsoft.com/office/powerpoint/2010/main" val="992496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zh-CN" altLang="en-US" dirty="0"/>
              <a:t>使用断言来检查被测对象的返回值</a:t>
            </a:r>
            <a:endParaRPr lang="en-US" altLang="zh-CN" dirty="0"/>
          </a:p>
        </p:txBody>
      </p:sp>
      <p:sp>
        <p:nvSpPr>
          <p:cNvPr id="1593347" name="Rectangle 3"/>
          <p:cNvSpPr>
            <a:spLocks noGrp="1" noChangeArrowheads="1"/>
          </p:cNvSpPr>
          <p:nvPr>
            <p:ph idx="1"/>
          </p:nvPr>
        </p:nvSpPr>
        <p:spPr/>
        <p:txBody>
          <a:bodyPr>
            <a:normAutofit fontScale="77500" lnSpcReduction="20000"/>
          </a:bodyPr>
          <a:lstStyle/>
          <a:p>
            <a:pPr>
              <a:lnSpc>
                <a:spcPct val="110000"/>
              </a:lnSpc>
            </a:pPr>
            <a:r>
              <a:rPr lang="zh-CN" altLang="en-US" sz="2600" b="1" dirty="0">
                <a:ea typeface="宋体" panose="02010600030101010101" pitchFamily="2" charset="-122"/>
              </a:rPr>
              <a:t>当条件成立时</a:t>
            </a:r>
            <a:r>
              <a:rPr lang="en-US" altLang="zh-CN" sz="2600" b="1" dirty="0">
                <a:ea typeface="宋体" panose="02010600030101010101" pitchFamily="2" charset="-122"/>
              </a:rPr>
              <a:t>assert</a:t>
            </a:r>
            <a:r>
              <a:rPr lang="zh-CN" altLang="en-US" sz="2600" b="1" dirty="0">
                <a:ea typeface="宋体" panose="02010600030101010101" pitchFamily="2" charset="-122"/>
              </a:rPr>
              <a:t>方法保持沉默，但若条件不成立就抛出异常。</a:t>
            </a:r>
            <a:endParaRPr lang="en-US" altLang="zh-CN" sz="2600" b="1" dirty="0">
              <a:ea typeface="宋体" panose="02010600030101010101" pitchFamily="2" charset="-122"/>
            </a:endParaRPr>
          </a:p>
          <a:p>
            <a:pPr>
              <a:lnSpc>
                <a:spcPct val="110000"/>
              </a:lnSpc>
              <a:spcBef>
                <a:spcPts val="60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assertTrue</a:t>
            </a:r>
            <a:r>
              <a:rPr lang="en-US" altLang="zh-CN" sz="2400" dirty="0">
                <a:ea typeface="宋体" panose="02010600030101010101" pitchFamily="2" charset="-122"/>
              </a:rPr>
              <a:t>(</a:t>
            </a:r>
            <a:r>
              <a:rPr lang="en-US" altLang="zh-CN" sz="2400" i="1" dirty="0">
                <a:ea typeface="宋体" panose="02010600030101010101" pitchFamily="2" charset="-122"/>
              </a:rPr>
              <a:t>String message</a:t>
            </a:r>
            <a:r>
              <a:rPr lang="en-US" altLang="zh-CN" sz="2400" dirty="0">
                <a:ea typeface="宋体" panose="02010600030101010101" pitchFamily="2" charset="-122"/>
              </a:rPr>
              <a:t>, </a:t>
            </a:r>
            <a:r>
              <a:rPr lang="en-US" altLang="zh-CN" sz="2400" dirty="0" err="1">
                <a:ea typeface="宋体" panose="02010600030101010101" pitchFamily="2" charset="-122"/>
              </a:rPr>
              <a:t>boolean</a:t>
            </a:r>
            <a:r>
              <a:rPr lang="en-US" altLang="zh-CN" sz="2400" dirty="0">
                <a:ea typeface="宋体" panose="02010600030101010101" pitchFamily="2" charset="-122"/>
              </a:rPr>
              <a:t> condition)</a:t>
            </a:r>
          </a:p>
          <a:p>
            <a:pPr>
              <a:lnSpc>
                <a:spcPct val="110000"/>
              </a:lnSpc>
              <a:spcBef>
                <a:spcPts val="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assertFalse</a:t>
            </a:r>
            <a:r>
              <a:rPr lang="en-US" altLang="zh-CN" sz="2400" dirty="0">
                <a:ea typeface="宋体" panose="02010600030101010101" pitchFamily="2" charset="-122"/>
              </a:rPr>
              <a:t>(</a:t>
            </a:r>
            <a:r>
              <a:rPr lang="en-US" altLang="zh-CN" sz="2400" i="1" dirty="0">
                <a:ea typeface="宋体" panose="02010600030101010101" pitchFamily="2" charset="-122"/>
              </a:rPr>
              <a:t>String message</a:t>
            </a:r>
            <a:r>
              <a:rPr lang="en-US" altLang="zh-CN" sz="2400" dirty="0">
                <a:ea typeface="宋体" panose="02010600030101010101" pitchFamily="2" charset="-122"/>
              </a:rPr>
              <a:t>, </a:t>
            </a:r>
            <a:r>
              <a:rPr lang="en-US" altLang="zh-CN" sz="2400" dirty="0" err="1">
                <a:ea typeface="宋体" panose="02010600030101010101" pitchFamily="2" charset="-122"/>
              </a:rPr>
              <a:t>boolean</a:t>
            </a:r>
            <a:r>
              <a:rPr lang="en-US" altLang="zh-CN" sz="2400" dirty="0">
                <a:ea typeface="宋体" panose="02010600030101010101" pitchFamily="2" charset="-122"/>
              </a:rPr>
              <a:t> condition)</a:t>
            </a:r>
          </a:p>
          <a:p>
            <a:pPr>
              <a:lnSpc>
                <a:spcPct val="110000"/>
              </a:lnSpc>
              <a:spcBef>
                <a:spcPts val="60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assertEquals</a:t>
            </a:r>
            <a:r>
              <a:rPr lang="en-US" altLang="zh-CN" sz="2400" dirty="0">
                <a:ea typeface="宋体" panose="02010600030101010101" pitchFamily="2" charset="-122"/>
              </a:rPr>
              <a:t>(String message, Object expected, Object actual)</a:t>
            </a:r>
          </a:p>
          <a:p>
            <a:pPr>
              <a:lnSpc>
                <a:spcPct val="110000"/>
              </a:lnSpc>
              <a:spcBef>
                <a:spcPts val="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assertNotEquals</a:t>
            </a:r>
            <a:r>
              <a:rPr lang="en-US" altLang="zh-CN" sz="2400" dirty="0">
                <a:ea typeface="宋体" panose="02010600030101010101" pitchFamily="2" charset="-122"/>
              </a:rPr>
              <a:t>(String message, Object expected, Object actual)</a:t>
            </a:r>
          </a:p>
          <a:p>
            <a:pPr>
              <a:lnSpc>
                <a:spcPct val="120000"/>
              </a:lnSpc>
              <a:spcBef>
                <a:spcPts val="60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assertSame</a:t>
            </a:r>
            <a:r>
              <a:rPr lang="en-US" altLang="zh-CN" sz="2400" dirty="0">
                <a:ea typeface="宋体" panose="02010600030101010101" pitchFamily="2" charset="-122"/>
              </a:rPr>
              <a:t>(String message, Object expected, Object actual)</a:t>
            </a:r>
          </a:p>
          <a:p>
            <a:pPr>
              <a:lnSpc>
                <a:spcPct val="120000"/>
              </a:lnSpc>
              <a:spcBef>
                <a:spcPts val="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assertNotSame</a:t>
            </a:r>
            <a:r>
              <a:rPr lang="en-US" altLang="zh-CN" sz="2400" dirty="0">
                <a:ea typeface="宋体" panose="02010600030101010101" pitchFamily="2" charset="-122"/>
              </a:rPr>
              <a:t>(String message, Object expected, Object actual)</a:t>
            </a:r>
          </a:p>
          <a:p>
            <a:pPr lvl="1">
              <a:lnSpc>
                <a:spcPct val="110000"/>
              </a:lnSpc>
            </a:pPr>
            <a:r>
              <a:rPr lang="zh-CN" altLang="en-US" sz="2000" dirty="0">
                <a:ea typeface="宋体" panose="02010600030101010101" pitchFamily="2" charset="-122"/>
              </a:rPr>
              <a:t>使用</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a:t>
            </a:r>
            <a:r>
              <a:rPr lang="en-US" altLang="zh-CN" sz="2000" dirty="0">
                <a:ea typeface="宋体" panose="02010600030101010101" pitchFamily="2" charset="-122"/>
              </a:rPr>
              <a:t> </a:t>
            </a:r>
            <a:r>
              <a:rPr lang="zh-CN" altLang="en-US" sz="2000" dirty="0">
                <a:ea typeface="宋体" panose="02010600030101010101" pitchFamily="2" charset="-122"/>
              </a:rPr>
              <a:t>而不是</a:t>
            </a:r>
            <a:r>
              <a:rPr lang="en-US" altLang="zh-CN" sz="2000" dirty="0">
                <a:latin typeface="Courier New" panose="02070309020205020404" pitchFamily="49" charset="0"/>
                <a:ea typeface="宋体" panose="02010600030101010101" pitchFamily="2" charset="-122"/>
              </a:rPr>
              <a:t>.equals</a:t>
            </a:r>
            <a:r>
              <a:rPr lang="zh-CN" altLang="en-US" sz="2000" dirty="0">
                <a:latin typeface="Courier New" panose="02070309020205020404" pitchFamily="49" charset="0"/>
                <a:ea typeface="宋体" panose="02010600030101010101" pitchFamily="2" charset="-122"/>
              </a:rPr>
              <a:t>来进行比较</a:t>
            </a:r>
            <a:endParaRPr lang="en-US" altLang="zh-CN" sz="1050" dirty="0">
              <a:ea typeface="宋体" panose="02010600030101010101" pitchFamily="2" charset="-122"/>
            </a:endParaRPr>
          </a:p>
          <a:p>
            <a:pPr>
              <a:lnSpc>
                <a:spcPct val="130000"/>
              </a:lnSpc>
              <a:spcBef>
                <a:spcPts val="60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assertNull</a:t>
            </a:r>
            <a:r>
              <a:rPr lang="en-US" altLang="zh-CN" sz="2400" dirty="0">
                <a:ea typeface="宋体" panose="02010600030101010101" pitchFamily="2" charset="-122"/>
              </a:rPr>
              <a:t>(String message, Object obj)</a:t>
            </a:r>
          </a:p>
          <a:p>
            <a:pPr>
              <a:lnSpc>
                <a:spcPct val="120000"/>
              </a:lnSpc>
              <a:spcBef>
                <a:spcPts val="0"/>
              </a:spcBef>
            </a:pPr>
            <a:r>
              <a:rPr lang="en-US" altLang="zh-CN" sz="2400" dirty="0">
                <a:ea typeface="宋体" panose="02010600030101010101" pitchFamily="2" charset="-122"/>
              </a:rPr>
              <a:t>public void </a:t>
            </a:r>
            <a:r>
              <a:rPr lang="en-US" altLang="zh-CN" sz="2400" dirty="0" err="1">
                <a:ea typeface="宋体" panose="02010600030101010101" pitchFamily="2" charset="-122"/>
              </a:rPr>
              <a:t>assertNotNull</a:t>
            </a:r>
            <a:r>
              <a:rPr lang="en-US" altLang="zh-CN" sz="2400" dirty="0">
                <a:ea typeface="宋体" panose="02010600030101010101" pitchFamily="2" charset="-122"/>
              </a:rPr>
              <a:t>(String message, Object obj)</a:t>
            </a:r>
          </a:p>
          <a:p>
            <a:pPr>
              <a:lnSpc>
                <a:spcPct val="130000"/>
              </a:lnSpc>
              <a:spcBef>
                <a:spcPts val="600"/>
              </a:spcBef>
            </a:pPr>
            <a:r>
              <a:rPr lang="en-US" altLang="zh-CN" sz="2400" dirty="0">
                <a:ea typeface="宋体" panose="02010600030101010101" pitchFamily="2" charset="-122"/>
              </a:rPr>
              <a:t>assert &lt;condition&gt;</a:t>
            </a:r>
          </a:p>
          <a:p>
            <a:pPr>
              <a:lnSpc>
                <a:spcPct val="130000"/>
              </a:lnSpc>
              <a:spcBef>
                <a:spcPts val="600"/>
              </a:spcBef>
            </a:pPr>
            <a:r>
              <a:rPr lang="en-US" altLang="zh-CN" sz="2400" dirty="0">
                <a:ea typeface="宋体" panose="02010600030101010101" pitchFamily="2" charset="-122"/>
              </a:rPr>
              <a:t>public void fail(String message)</a:t>
            </a:r>
          </a:p>
          <a:p>
            <a:pPr lvl="1">
              <a:lnSpc>
                <a:spcPct val="110000"/>
              </a:lnSpc>
            </a:pPr>
            <a:r>
              <a:rPr lang="zh-CN" altLang="en-US" sz="2000" dirty="0">
                <a:ea typeface="宋体" panose="02010600030101010101" pitchFamily="2" charset="-122"/>
              </a:rPr>
              <a:t>强制测试失败</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4050563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DAE8595-17A5-462B-9015-AF80A9B5238F}" type="slidenum">
              <a:rPr lang="en-US" altLang="zh-CN"/>
              <a:pPr/>
              <a:t>37</a:t>
            </a:fld>
            <a:endParaRPr lang="en-US" altLang="zh-CN"/>
          </a:p>
        </p:txBody>
      </p:sp>
      <p:sp>
        <p:nvSpPr>
          <p:cNvPr id="1602562" name="Rectangle 2"/>
          <p:cNvSpPr>
            <a:spLocks noGrp="1" noChangeArrowheads="1"/>
          </p:cNvSpPr>
          <p:nvPr>
            <p:ph type="title"/>
          </p:nvPr>
        </p:nvSpPr>
        <p:spPr/>
        <p:txBody>
          <a:bodyPr/>
          <a:lstStyle/>
          <a:p>
            <a:r>
              <a:rPr lang="zh-CN" altLang="en-US" dirty="0">
                <a:ea typeface="宋体" panose="02010600030101010101" pitchFamily="2" charset="-122"/>
              </a:rPr>
              <a:t>如何处理被测方法抛出异常？</a:t>
            </a:r>
            <a:endParaRPr lang="en-US" altLang="zh-CN" dirty="0">
              <a:ea typeface="宋体" panose="02010600030101010101" pitchFamily="2" charset="-122"/>
            </a:endParaRPr>
          </a:p>
        </p:txBody>
      </p:sp>
      <p:sp>
        <p:nvSpPr>
          <p:cNvPr id="1602563" name="Rectangle 3"/>
          <p:cNvSpPr>
            <a:spLocks noGrp="1" noChangeArrowheads="1"/>
          </p:cNvSpPr>
          <p:nvPr>
            <p:ph type="body" idx="1"/>
          </p:nvPr>
        </p:nvSpPr>
        <p:spPr/>
        <p:txBody>
          <a:bodyPr>
            <a:normAutofit/>
          </a:bodyPr>
          <a:lstStyle/>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import </a:t>
            </a:r>
            <a:r>
              <a:rPr lang="en-US" altLang="zh-CN" sz="1800" dirty="0" err="1">
                <a:latin typeface="Courier New" panose="02070309020205020404" pitchFamily="49" charset="0"/>
                <a:ea typeface="宋体" panose="02010600030101010101" pitchFamily="2" charset="-122"/>
              </a:rPr>
              <a:t>org.junit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import static </a:t>
            </a:r>
            <a:r>
              <a:rPr lang="en-US" altLang="zh-CN" sz="1800" dirty="0" err="1">
                <a:latin typeface="Courier New" panose="02070309020205020404" pitchFamily="49" charset="0"/>
                <a:ea typeface="宋体" panose="02010600030101010101" pitchFamily="2" charset="-122"/>
              </a:rPr>
              <a:t>org.junit.Assert</a:t>
            </a:r>
            <a:r>
              <a:rPr lang="en-US" altLang="zh-CN" sz="1800" dirty="0">
                <a:latin typeface="Courier New" panose="02070309020205020404" pitchFamily="49" charset="0"/>
                <a:ea typeface="宋体" panose="02010600030101010101" pitchFamily="2" charset="-122"/>
              </a:rPr>
              <a:t>.*;</a:t>
            </a:r>
          </a:p>
          <a:p>
            <a:pPr lvl="1">
              <a:lnSpc>
                <a:spcPct val="80000"/>
              </a:lnSpc>
              <a:buFont typeface="Wingdings" panose="05000000000000000000" pitchFamily="2" charset="2"/>
              <a:buNone/>
            </a:pPr>
            <a:endParaRPr lang="en-US" altLang="zh-CN" sz="1800" dirty="0">
              <a:latin typeface="Courier New" panose="02070309020205020404" pitchFamily="49" charset="0"/>
              <a:ea typeface="宋体" panose="02010600030101010101" pitchFamily="2" charset="-122"/>
            </a:endParaRP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public class </a:t>
            </a:r>
            <a:r>
              <a:rPr lang="en-US" altLang="zh-CN" sz="1800" b="1" i="1" dirty="0">
                <a:latin typeface="Courier New" panose="02070309020205020404" pitchFamily="49" charset="0"/>
                <a:ea typeface="宋体" panose="02010600030101010101" pitchFamily="2" charset="-122"/>
              </a:rPr>
              <a:t>&lt;</a:t>
            </a:r>
            <a:r>
              <a:rPr lang="en-US" altLang="zh-CN" sz="1800" b="1" i="1" dirty="0" err="1">
                <a:latin typeface="Courier New" panose="02070309020205020404" pitchFamily="49" charset="0"/>
                <a:ea typeface="宋体" panose="02010600030101010101" pitchFamily="2" charset="-122"/>
              </a:rPr>
              <a:t>xxxTest</a:t>
            </a:r>
            <a:r>
              <a:rPr lang="en-US" altLang="zh-CN" sz="1800" b="1" i="1" dirty="0">
                <a:latin typeface="Courier New" panose="02070309020205020404" pitchFamily="49" charset="0"/>
                <a:ea typeface="宋体" panose="02010600030101010101" pitchFamily="2" charset="-122"/>
              </a:rPr>
              <a:t>&gt;</a:t>
            </a: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b="1" dirty="0">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@Test</a:t>
            </a:r>
            <a:r>
              <a:rPr lang="en-US" altLang="zh-CN" sz="1800" b="1" dirty="0">
                <a:solidFill>
                  <a:srgbClr val="003399"/>
                </a:solidFill>
                <a:latin typeface="Courier New" panose="02070309020205020404" pitchFamily="49" charset="0"/>
                <a:ea typeface="宋体" panose="02010600030101010101" pitchFamily="2" charset="-122"/>
              </a:rPr>
              <a:t>(expected = </a:t>
            </a:r>
            <a:r>
              <a:rPr lang="en-US" altLang="zh-CN" sz="1800" b="1" dirty="0" err="1">
                <a:solidFill>
                  <a:srgbClr val="003399"/>
                </a:solidFill>
                <a:latin typeface="Courier New" panose="02070309020205020404" pitchFamily="49" charset="0"/>
                <a:ea typeface="宋体" panose="02010600030101010101" pitchFamily="2" charset="-122"/>
              </a:rPr>
              <a:t>IndexOutOfBoundsException.class</a:t>
            </a:r>
            <a:r>
              <a:rPr lang="en-US" altLang="zh-CN" sz="1800" b="1" dirty="0">
                <a:solidFill>
                  <a:srgbClr val="003399"/>
                </a:solidFill>
                <a:latin typeface="Courier New" panose="02070309020205020404" pitchFamily="49" charset="0"/>
                <a:ea typeface="宋体" panose="02010600030101010101" pitchFamily="2" charset="-122"/>
              </a:rPr>
              <a:t>)</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public void </a:t>
            </a:r>
            <a:r>
              <a:rPr lang="en-US" altLang="zh-CN" sz="1800" b="1" i="1" dirty="0" smtClean="0">
                <a:latin typeface="Courier New" panose="02070309020205020404" pitchFamily="49" charset="0"/>
                <a:ea typeface="宋体" panose="02010600030101010101" pitchFamily="2" charset="-122"/>
              </a:rPr>
              <a:t>&lt;test</a:t>
            </a:r>
            <a:r>
              <a:rPr lang="zh-CN" altLang="en-US" sz="1800" b="1" i="1" dirty="0" smtClean="0">
                <a:latin typeface="Courier New" panose="02070309020205020404" pitchFamily="49" charset="0"/>
                <a:ea typeface="宋体" panose="02010600030101010101" pitchFamily="2" charset="-122"/>
              </a:rPr>
              <a:t>***</a:t>
            </a:r>
            <a:r>
              <a:rPr lang="en-US" altLang="zh-CN" sz="1800" b="1" i="1" dirty="0" smtClean="0">
                <a:latin typeface="Courier New" panose="02070309020205020404" pitchFamily="49" charset="0"/>
                <a:ea typeface="宋体" panose="02010600030101010101" pitchFamily="2" charset="-122"/>
              </a:rPr>
              <a:t>&gt;</a:t>
            </a:r>
            <a:r>
              <a:rPr lang="en-US" altLang="zh-CN" sz="1800" dirty="0" smtClean="0">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    }</a:t>
            </a:r>
          </a:p>
          <a:p>
            <a:pPr lvl="1">
              <a:lnSpc>
                <a:spcPct val="80000"/>
              </a:lnSpc>
              <a:buFont typeface="Wingdings" panose="05000000000000000000" pitchFamily="2" charset="2"/>
              <a:buNone/>
            </a:pPr>
            <a:r>
              <a:rPr lang="en-US" altLang="zh-CN" sz="1800" dirty="0">
                <a:latin typeface="Courier New" panose="02070309020205020404" pitchFamily="49" charset="0"/>
                <a:ea typeface="宋体" panose="02010600030101010101" pitchFamily="2" charset="-122"/>
              </a:rPr>
              <a:t>}</a:t>
            </a:r>
          </a:p>
          <a:p>
            <a:pPr lvl="1">
              <a:lnSpc>
                <a:spcPct val="80000"/>
              </a:lnSpc>
              <a:buFont typeface="Wingdings" panose="05000000000000000000" pitchFamily="2" charset="2"/>
              <a:buNone/>
            </a:pPr>
            <a:endParaRPr lang="en-US" altLang="zh-CN" sz="1800" dirty="0">
              <a:latin typeface="Courier New" panose="02070309020205020404" pitchFamily="49" charset="0"/>
              <a:ea typeface="宋体" panose="02010600030101010101" pitchFamily="2" charset="-122"/>
            </a:endParaRPr>
          </a:p>
          <a:p>
            <a:pPr lvl="1"/>
            <a:r>
              <a:rPr lang="zh-CN" altLang="en-US" dirty="0">
                <a:ea typeface="宋体" panose="02010600030101010101" pitchFamily="2" charset="-122"/>
              </a:rPr>
              <a:t>如果被测方法抛出</a:t>
            </a:r>
            <a:r>
              <a:rPr lang="en-US" altLang="zh-CN" dirty="0" err="1">
                <a:solidFill>
                  <a:srgbClr val="003399"/>
                </a:solidFill>
                <a:latin typeface="Courier New" panose="02070309020205020404" pitchFamily="49" charset="0"/>
              </a:rPr>
              <a:t>IndexOutOfBoundsException</a:t>
            </a:r>
            <a:r>
              <a:rPr lang="zh-CN" altLang="en-US" b="1" dirty="0">
                <a:solidFill>
                  <a:srgbClr val="003399"/>
                </a:solidFill>
                <a:latin typeface="Courier New" panose="02070309020205020404" pitchFamily="49" charset="0"/>
              </a:rPr>
              <a:t>，</a:t>
            </a:r>
            <a:r>
              <a:rPr lang="zh-CN" altLang="en-US" dirty="0">
                <a:ea typeface="宋体" panose="02010600030101010101" pitchFamily="2" charset="-122"/>
              </a:rPr>
              <a:t>该测试用例执行通过，否则测试用例执行抛出</a:t>
            </a:r>
            <a:r>
              <a:rPr lang="en-US" altLang="zh-CN" dirty="0">
                <a:ea typeface="宋体" panose="02010600030101010101" pitchFamily="2" charset="-122"/>
              </a:rPr>
              <a:t>Fail</a:t>
            </a:r>
          </a:p>
        </p:txBody>
      </p:sp>
      <p:sp>
        <p:nvSpPr>
          <p:cNvPr id="2" name="矩形 1"/>
          <p:cNvSpPr/>
          <p:nvPr/>
        </p:nvSpPr>
        <p:spPr>
          <a:xfrm>
            <a:off x="3611298" y="4471491"/>
            <a:ext cx="774250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zh-CN" dirty="0"/>
              <a:t>Learn more in </a:t>
            </a:r>
            <a:r>
              <a:rPr lang="zh-CN" altLang="en-US" dirty="0"/>
              <a:t>http://www.ibm.com/developerworks/java/tutorials/j-junit4/</a:t>
            </a:r>
          </a:p>
        </p:txBody>
      </p:sp>
    </p:spTree>
    <p:extLst>
      <p:ext uri="{BB962C8B-B14F-4D97-AF65-F5344CB8AC3E}">
        <p14:creationId xmlns:p14="http://schemas.microsoft.com/office/powerpoint/2010/main" val="3255128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测试用例的组织</a:t>
            </a:r>
            <a:endParaRPr lang="zh-CN" altLang="en-US" dirty="0"/>
          </a:p>
        </p:txBody>
      </p:sp>
      <p:sp>
        <p:nvSpPr>
          <p:cNvPr id="3" name="内容占位符 2"/>
          <p:cNvSpPr>
            <a:spLocks noGrp="1"/>
          </p:cNvSpPr>
          <p:nvPr>
            <p:ph idx="1"/>
          </p:nvPr>
        </p:nvSpPr>
        <p:spPr/>
        <p:txBody>
          <a:bodyPr/>
          <a:lstStyle/>
          <a:p>
            <a:r>
              <a:rPr lang="zh-CN" altLang="en-US" dirty="0" smtClean="0"/>
              <a:t>每个使用</a:t>
            </a:r>
            <a:r>
              <a:rPr lang="en-US" altLang="zh-CN" dirty="0" smtClean="0"/>
              <a:t>@Test</a:t>
            </a:r>
            <a:r>
              <a:rPr lang="zh-CN" altLang="en-US" dirty="0" smtClean="0"/>
              <a:t>修饰的方法都是一个测试方法，狭义上的测试用例</a:t>
            </a:r>
            <a:endParaRPr lang="en-US" altLang="zh-CN" dirty="0" smtClean="0"/>
          </a:p>
          <a:p>
            <a:r>
              <a:rPr lang="zh-CN" altLang="en-US" dirty="0"/>
              <a:t>在</a:t>
            </a:r>
            <a:r>
              <a:rPr lang="zh-CN" altLang="en-US" dirty="0" smtClean="0"/>
              <a:t>命名上尽量与被测方法对应起来</a:t>
            </a:r>
            <a:endParaRPr lang="en-US" altLang="zh-CN" dirty="0" smtClean="0"/>
          </a:p>
          <a:p>
            <a:pPr lvl="1"/>
            <a:r>
              <a:rPr lang="en-US" altLang="zh-CN" dirty="0" err="1" smtClean="0"/>
              <a:t>IntSet</a:t>
            </a:r>
            <a:r>
              <a:rPr lang="en-US" altLang="zh-CN" dirty="0" smtClean="0"/>
              <a:t> ~ </a:t>
            </a:r>
            <a:r>
              <a:rPr lang="en-US" altLang="zh-CN" dirty="0" err="1" smtClean="0"/>
              <a:t>IntSetTest</a:t>
            </a:r>
            <a:endParaRPr lang="en-US" altLang="zh-CN" dirty="0" smtClean="0"/>
          </a:p>
          <a:p>
            <a:pPr lvl="1"/>
            <a:r>
              <a:rPr lang="en-US" altLang="zh-CN" dirty="0" smtClean="0"/>
              <a:t>Insert ~ </a:t>
            </a:r>
            <a:r>
              <a:rPr lang="en-US" altLang="zh-CN" dirty="0" err="1" smtClean="0"/>
              <a:t>testInsert</a:t>
            </a:r>
            <a:endParaRPr lang="en-US" altLang="zh-CN" dirty="0" smtClean="0"/>
          </a:p>
          <a:p>
            <a:r>
              <a:rPr lang="zh-CN" altLang="en-US" dirty="0" smtClean="0"/>
              <a:t>针对每个被测方法应提供正常测试用例和异常测试用例，分开来写，分别对应满足</a:t>
            </a:r>
            <a:r>
              <a:rPr lang="en-US" altLang="zh-CN" dirty="0" smtClean="0"/>
              <a:t>/</a:t>
            </a:r>
            <a:r>
              <a:rPr lang="zh-CN" altLang="en-US" dirty="0" smtClean="0"/>
              <a:t>不满足被测方法的前置条件</a:t>
            </a:r>
            <a:endParaRPr lang="en-US" altLang="zh-CN" dirty="0" smtClean="0"/>
          </a:p>
          <a:p>
            <a:pPr lvl="1"/>
            <a:r>
              <a:rPr lang="en-US" altLang="zh-CN" dirty="0" err="1" smtClean="0"/>
              <a:t>testInsertPositive</a:t>
            </a:r>
            <a:r>
              <a:rPr lang="en-US" altLang="zh-CN" dirty="0" smtClean="0"/>
              <a:t>, </a:t>
            </a:r>
            <a:r>
              <a:rPr lang="en-US" altLang="zh-CN" dirty="0" err="1" smtClean="0"/>
              <a:t>testInsertNegative</a:t>
            </a:r>
            <a:endParaRPr lang="en-US" altLang="zh-CN" dirty="0" smtClean="0"/>
          </a:p>
          <a:p>
            <a:r>
              <a:rPr lang="zh-CN" altLang="en-US" dirty="0" smtClean="0"/>
              <a:t>可以在高于具体被测方法的层面设计场景测试用例</a:t>
            </a:r>
            <a:endParaRPr lang="en-US" altLang="zh-CN" dirty="0" smtClean="0"/>
          </a:p>
          <a:p>
            <a:pPr lvl="1"/>
            <a:r>
              <a:rPr lang="en-US" altLang="zh-CN" dirty="0" smtClean="0"/>
              <a:t>test***Scenario</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38</a:t>
            </a:fld>
            <a:endParaRPr lang="zh-CN" altLang="en-US"/>
          </a:p>
        </p:txBody>
      </p:sp>
    </p:spTree>
    <p:extLst>
      <p:ext uri="{BB962C8B-B14F-4D97-AF65-F5344CB8AC3E}">
        <p14:creationId xmlns:p14="http://schemas.microsoft.com/office/powerpoint/2010/main" val="32871777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698241" y="1937592"/>
            <a:ext cx="10515600" cy="4351338"/>
          </a:xfrm>
        </p:spPr>
        <p:txBody>
          <a:bodyPr>
            <a:normAutofit fontScale="85000" lnSpcReduction="20000"/>
          </a:bodyPr>
          <a:lstStyle/>
          <a:p>
            <a:r>
              <a:rPr lang="zh-CN" altLang="en-US" dirty="0" smtClean="0"/>
              <a:t>在</a:t>
            </a:r>
            <a:r>
              <a:rPr lang="en-US" altLang="zh-CN" dirty="0" smtClean="0"/>
              <a:t>Graph</a:t>
            </a:r>
            <a:r>
              <a:rPr lang="zh-CN" altLang="en-US" dirty="0" smtClean="0"/>
              <a:t>基础上构造地铁系统</a:t>
            </a:r>
            <a:r>
              <a:rPr lang="en-US" altLang="zh-CN" dirty="0" err="1" smtClean="0"/>
              <a:t>MetroSystem</a:t>
            </a:r>
            <a:endParaRPr lang="en-US" altLang="zh-CN" dirty="0" smtClean="0"/>
          </a:p>
          <a:p>
            <a:pPr lvl="1"/>
            <a:r>
              <a:rPr lang="en-US" altLang="zh-CN" dirty="0" smtClean="0"/>
              <a:t>Path</a:t>
            </a:r>
            <a:r>
              <a:rPr lang="zh-CN" altLang="en-US" dirty="0" smtClean="0"/>
              <a:t>对应地铁线</a:t>
            </a:r>
            <a:endParaRPr lang="en-US" altLang="zh-CN" dirty="0" smtClean="0"/>
          </a:p>
          <a:p>
            <a:pPr lvl="1"/>
            <a:r>
              <a:rPr lang="zh-CN" altLang="en-US" dirty="0" smtClean="0"/>
              <a:t>节点对应地铁站</a:t>
            </a:r>
            <a:endParaRPr lang="en-US" altLang="zh-CN" dirty="0" smtClean="0"/>
          </a:p>
          <a:p>
            <a:r>
              <a:rPr lang="zh-CN" altLang="en-US" dirty="0" smtClean="0"/>
              <a:t>我们引入对地铁站点拥挤度的模拟</a:t>
            </a:r>
            <a:endParaRPr lang="en-US" altLang="zh-CN" dirty="0" smtClean="0"/>
          </a:p>
          <a:p>
            <a:pPr lvl="1"/>
            <a:r>
              <a:rPr lang="zh-CN" altLang="en-US" dirty="0" smtClean="0"/>
              <a:t>拥挤度</a:t>
            </a:r>
            <a:r>
              <a:rPr lang="en-US" altLang="zh-CN" dirty="0" smtClean="0">
                <a:sym typeface="Wingdings" panose="05000000000000000000" pitchFamily="2" charset="2"/>
              </a:rPr>
              <a:t></a:t>
            </a:r>
            <a:r>
              <a:rPr lang="zh-CN" altLang="en-US" dirty="0" smtClean="0">
                <a:sym typeface="Wingdings" panose="05000000000000000000" pitchFamily="2" charset="2"/>
              </a:rPr>
              <a:t>乘客满意度</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拥挤度</a:t>
            </a:r>
            <a:r>
              <a:rPr lang="zh-CN" altLang="en-US" dirty="0" smtClean="0">
                <a:sym typeface="Wingdings" panose="05000000000000000000" pitchFamily="2" charset="2"/>
              </a:rPr>
              <a:t>由站点编号对</a:t>
            </a:r>
            <a:r>
              <a:rPr lang="en-US" altLang="zh-CN" dirty="0" smtClean="0">
                <a:sym typeface="Wingdings" panose="05000000000000000000" pitchFamily="2" charset="2"/>
              </a:rPr>
              <a:t>5</a:t>
            </a:r>
            <a:r>
              <a:rPr lang="zh-CN" altLang="en-US" dirty="0" smtClean="0">
                <a:sym typeface="Wingdings" panose="05000000000000000000" pitchFamily="2" charset="2"/>
              </a:rPr>
              <a:t>取模获得</a:t>
            </a:r>
            <a:r>
              <a:rPr lang="en-US" altLang="zh-CN" dirty="0" smtClean="0">
                <a:sym typeface="Wingdings" panose="05000000000000000000" pitchFamily="2" charset="2"/>
              </a:rPr>
              <a:t>(</a:t>
            </a:r>
            <a:r>
              <a:rPr lang="zh-CN" altLang="en-US" dirty="0" smtClean="0">
                <a:sym typeface="Wingdings" panose="05000000000000000000" pitchFamily="2" charset="2"/>
              </a:rPr>
              <a:t>宿命论？！</a:t>
            </a:r>
            <a:r>
              <a:rPr lang="en-US" altLang="zh-CN" dirty="0" smtClean="0">
                <a:sym typeface="Wingdings" panose="05000000000000000000" pitchFamily="2" charset="2"/>
              </a:rPr>
              <a:t>)</a:t>
            </a:r>
          </a:p>
          <a:p>
            <a:r>
              <a:rPr lang="zh-CN" altLang="en-US" dirty="0" smtClean="0"/>
              <a:t>我们引入票价模拟</a:t>
            </a:r>
            <a:endParaRPr lang="en-US" altLang="zh-CN" dirty="0" smtClean="0"/>
          </a:p>
          <a:p>
            <a:pPr lvl="1"/>
            <a:r>
              <a:rPr lang="zh-CN" altLang="en-US" dirty="0"/>
              <a:t>换乘次数*</a:t>
            </a:r>
            <a:r>
              <a:rPr lang="en-US" altLang="zh-CN" dirty="0" smtClean="0"/>
              <a:t>2+</a:t>
            </a:r>
            <a:r>
              <a:rPr lang="zh-CN" altLang="en-US" dirty="0" smtClean="0"/>
              <a:t>通过的边</a:t>
            </a:r>
            <a:r>
              <a:rPr lang="zh-CN" altLang="en-US" dirty="0"/>
              <a:t>数*</a:t>
            </a:r>
            <a:r>
              <a:rPr lang="en-US" altLang="zh-CN" dirty="0" smtClean="0"/>
              <a:t>1</a:t>
            </a:r>
          </a:p>
          <a:p>
            <a:r>
              <a:rPr lang="zh-CN" altLang="en-US" dirty="0" smtClean="0"/>
              <a:t>主要功能</a:t>
            </a:r>
            <a:endParaRPr lang="en-US" altLang="zh-CN" dirty="0" smtClean="0"/>
          </a:p>
          <a:p>
            <a:pPr lvl="1"/>
            <a:r>
              <a:rPr lang="en-US" altLang="zh-CN" dirty="0" err="1" smtClean="0"/>
              <a:t>getLeastTicketPrice</a:t>
            </a:r>
            <a:r>
              <a:rPr lang="en-US" altLang="zh-CN" dirty="0" smtClean="0"/>
              <a:t>(</a:t>
            </a:r>
            <a:r>
              <a:rPr lang="en-US" altLang="zh-CN" dirty="0" err="1" smtClean="0"/>
              <a:t>int</a:t>
            </a:r>
            <a:r>
              <a:rPr lang="en-US" altLang="zh-CN" dirty="0" smtClean="0"/>
              <a:t> </a:t>
            </a:r>
            <a:r>
              <a:rPr lang="en-US" altLang="zh-CN" dirty="0" err="1"/>
              <a:t>fromNodeId</a:t>
            </a:r>
            <a:r>
              <a:rPr lang="en-US" altLang="zh-CN" dirty="0"/>
              <a:t>, </a:t>
            </a:r>
            <a:r>
              <a:rPr lang="en-US" altLang="zh-CN" dirty="0" err="1"/>
              <a:t>int</a:t>
            </a:r>
            <a:r>
              <a:rPr lang="en-US" altLang="zh-CN" dirty="0"/>
              <a:t> </a:t>
            </a:r>
            <a:r>
              <a:rPr lang="en-US" altLang="zh-CN" dirty="0" err="1"/>
              <a:t>toNodeId</a:t>
            </a:r>
            <a:r>
              <a:rPr lang="en-US" altLang="zh-CN" dirty="0" smtClean="0"/>
              <a:t>)</a:t>
            </a:r>
          </a:p>
          <a:p>
            <a:pPr lvl="1"/>
            <a:r>
              <a:rPr lang="en-US" altLang="zh-CN" dirty="0" err="1"/>
              <a:t>getLeastSwitchCount</a:t>
            </a:r>
            <a:r>
              <a:rPr lang="en-US" altLang="zh-CN" dirty="0"/>
              <a:t>(</a:t>
            </a:r>
            <a:r>
              <a:rPr lang="en-US" altLang="zh-CN" dirty="0" err="1"/>
              <a:t>int</a:t>
            </a:r>
            <a:r>
              <a:rPr lang="en-US" altLang="zh-CN" dirty="0"/>
              <a:t> </a:t>
            </a:r>
            <a:r>
              <a:rPr lang="en-US" altLang="zh-CN" dirty="0" err="1"/>
              <a:t>fromNodeId</a:t>
            </a:r>
            <a:r>
              <a:rPr lang="en-US" altLang="zh-CN" dirty="0"/>
              <a:t>, </a:t>
            </a:r>
            <a:r>
              <a:rPr lang="en-US" altLang="zh-CN" dirty="0" err="1"/>
              <a:t>int</a:t>
            </a:r>
            <a:r>
              <a:rPr lang="en-US" altLang="zh-CN" dirty="0"/>
              <a:t> </a:t>
            </a:r>
            <a:r>
              <a:rPr lang="en-US" altLang="zh-CN" dirty="0" err="1"/>
              <a:t>toNodeId</a:t>
            </a:r>
            <a:r>
              <a:rPr lang="en-US" altLang="zh-CN" dirty="0" smtClean="0"/>
              <a:t>)</a:t>
            </a:r>
          </a:p>
          <a:p>
            <a:pPr lvl="1"/>
            <a:r>
              <a:rPr lang="en-US" altLang="zh-CN" dirty="0" err="1"/>
              <a:t>getLeastUnpleasantValue</a:t>
            </a:r>
            <a:r>
              <a:rPr lang="en-US" altLang="zh-CN" dirty="0"/>
              <a:t>(</a:t>
            </a:r>
            <a:r>
              <a:rPr lang="en-US" altLang="zh-CN" dirty="0" err="1"/>
              <a:t>int</a:t>
            </a:r>
            <a:r>
              <a:rPr lang="en-US" altLang="zh-CN" dirty="0"/>
              <a:t> </a:t>
            </a:r>
            <a:r>
              <a:rPr lang="en-US" altLang="zh-CN" dirty="0" err="1"/>
              <a:t>fromNodeId</a:t>
            </a:r>
            <a:r>
              <a:rPr lang="en-US" altLang="zh-CN" dirty="0"/>
              <a:t>, </a:t>
            </a:r>
            <a:r>
              <a:rPr lang="en-US" altLang="zh-CN" dirty="0" err="1"/>
              <a:t>int</a:t>
            </a:r>
            <a:r>
              <a:rPr lang="en-US" altLang="zh-CN" dirty="0"/>
              <a:t> </a:t>
            </a:r>
            <a:r>
              <a:rPr lang="en-US" altLang="zh-CN" dirty="0" err="1"/>
              <a:t>toNodeId</a:t>
            </a:r>
            <a:r>
              <a:rPr lang="en-US" altLang="zh-CN" dirty="0" smtClean="0"/>
              <a:t>)</a:t>
            </a:r>
          </a:p>
          <a:p>
            <a:pPr lvl="1"/>
            <a:r>
              <a:rPr lang="en-US" altLang="zh-CN" dirty="0" err="1"/>
              <a:t>getConnectedBlockCount</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39</a:t>
            </a:fld>
            <a:endParaRPr lang="zh-CN" altLang="en-US"/>
          </a:p>
        </p:txBody>
      </p:sp>
      <p:pic>
        <p:nvPicPr>
          <p:cNvPr id="6" name="图片 5"/>
          <p:cNvPicPr>
            <a:picLocks noChangeAspect="1"/>
          </p:cNvPicPr>
          <p:nvPr/>
        </p:nvPicPr>
        <p:blipFill>
          <a:blip r:embed="rId2"/>
          <a:stretch>
            <a:fillRect/>
          </a:stretch>
        </p:blipFill>
        <p:spPr>
          <a:xfrm>
            <a:off x="7256689" y="2011454"/>
            <a:ext cx="3957152" cy="2349939"/>
          </a:xfrm>
          <a:prstGeom prst="rect">
            <a:avLst/>
          </a:prstGeom>
        </p:spPr>
      </p:pic>
      <p:sp>
        <p:nvSpPr>
          <p:cNvPr id="5" name="圆角矩形 4"/>
          <p:cNvSpPr/>
          <p:nvPr/>
        </p:nvSpPr>
        <p:spPr>
          <a:xfrm>
            <a:off x="8006316" y="4805916"/>
            <a:ext cx="3207525" cy="108452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Tips</a:t>
            </a:r>
            <a:r>
              <a:rPr lang="zh-CN" altLang="en-US" dirty="0" smtClean="0"/>
              <a:t>：如何高效存储和访问中间产生的数据是关键</a:t>
            </a:r>
            <a:endParaRPr lang="zh-CN" altLang="en-US" dirty="0"/>
          </a:p>
        </p:txBody>
      </p:sp>
    </p:spTree>
    <p:extLst>
      <p:ext uri="{BB962C8B-B14F-4D97-AF65-F5344CB8AC3E}">
        <p14:creationId xmlns:p14="http://schemas.microsoft.com/office/powerpoint/2010/main" val="3328953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normAutofit lnSpcReduction="10000"/>
          </a:bodyPr>
          <a:lstStyle/>
          <a:p>
            <a:r>
              <a:rPr lang="zh-CN" altLang="en-US" dirty="0"/>
              <a:t>继承往下的本质是扩充</a:t>
            </a:r>
            <a:r>
              <a:rPr lang="en-US" altLang="zh-CN" dirty="0"/>
              <a:t>+</a:t>
            </a:r>
            <a:r>
              <a:rPr lang="zh-CN" altLang="en-US" dirty="0"/>
              <a:t>扩展</a:t>
            </a:r>
            <a:endParaRPr lang="en-US" altLang="zh-CN" dirty="0"/>
          </a:p>
          <a:p>
            <a:pPr lvl="1"/>
            <a:r>
              <a:rPr lang="zh-CN" altLang="en-US" dirty="0"/>
              <a:t>扩充：增加新的属性和操作</a:t>
            </a:r>
            <a:endParaRPr lang="en-US" altLang="zh-CN" dirty="0"/>
          </a:p>
          <a:p>
            <a:pPr lvl="1"/>
            <a:r>
              <a:rPr lang="zh-CN" altLang="en-US" dirty="0"/>
              <a:t>扩展：重写</a:t>
            </a:r>
            <a:r>
              <a:rPr lang="en-US" altLang="zh-CN" dirty="0"/>
              <a:t>(override)</a:t>
            </a:r>
            <a:r>
              <a:rPr lang="zh-CN" altLang="en-US" dirty="0"/>
              <a:t>已有的操作</a:t>
            </a:r>
            <a:endParaRPr lang="en-US" altLang="zh-CN" dirty="0"/>
          </a:p>
          <a:p>
            <a:r>
              <a:rPr lang="zh-CN" altLang="en-US" dirty="0"/>
              <a:t>继承往上的本质是隐藏</a:t>
            </a:r>
            <a:r>
              <a:rPr lang="en-US" altLang="zh-CN" dirty="0"/>
              <a:t>+</a:t>
            </a:r>
            <a:r>
              <a:rPr lang="zh-CN" altLang="en-US" dirty="0"/>
              <a:t>一般化</a:t>
            </a:r>
            <a:endParaRPr lang="en-US" altLang="zh-CN" dirty="0"/>
          </a:p>
          <a:p>
            <a:pPr lvl="1"/>
            <a:r>
              <a:rPr lang="zh-CN" altLang="en-US" dirty="0"/>
              <a:t>隐藏：把子类的具体数据表示加以隐藏</a:t>
            </a:r>
            <a:endParaRPr lang="en-US" altLang="zh-CN" dirty="0"/>
          </a:p>
          <a:p>
            <a:pPr lvl="1"/>
            <a:r>
              <a:rPr lang="zh-CN" altLang="en-US" dirty="0"/>
              <a:t>一般化：把子类的具体行为规格抽象</a:t>
            </a:r>
            <a:endParaRPr lang="en-US" altLang="zh-CN" dirty="0"/>
          </a:p>
          <a:p>
            <a:r>
              <a:rPr lang="zh-CN" altLang="en-US" dirty="0"/>
              <a:t>继承机制并不总能得到有效的类型层次</a:t>
            </a:r>
            <a:endParaRPr lang="en-US" altLang="zh-CN" dirty="0"/>
          </a:p>
          <a:p>
            <a:pPr lvl="1"/>
            <a:r>
              <a:rPr lang="zh-CN" altLang="en-US" dirty="0"/>
              <a:t>给定集合类</a:t>
            </a:r>
            <a:r>
              <a:rPr lang="en-US" altLang="zh-CN" dirty="0"/>
              <a:t>Set</a:t>
            </a:r>
            <a:r>
              <a:rPr lang="zh-CN" altLang="en-US" dirty="0"/>
              <a:t>，继承出</a:t>
            </a:r>
            <a:r>
              <a:rPr lang="en-US" altLang="zh-CN" dirty="0" err="1"/>
              <a:t>CourseList</a:t>
            </a:r>
            <a:r>
              <a:rPr lang="zh-CN" altLang="en-US" dirty="0"/>
              <a:t>类</a:t>
            </a:r>
            <a:r>
              <a:rPr lang="en-US" altLang="zh-CN" dirty="0"/>
              <a:t>==》</a:t>
            </a:r>
            <a:r>
              <a:rPr lang="zh-CN" altLang="en-US" dirty="0"/>
              <a:t>具有类型层次吗？</a:t>
            </a:r>
            <a:endParaRPr lang="en-US" altLang="zh-CN" dirty="0"/>
          </a:p>
          <a:p>
            <a:r>
              <a:rPr lang="en-US" altLang="zh-CN" dirty="0"/>
              <a:t>LSP</a:t>
            </a:r>
            <a:r>
              <a:rPr lang="zh-CN" altLang="en-US" dirty="0"/>
              <a:t>替换原则</a:t>
            </a:r>
            <a:endParaRPr lang="en-US" altLang="zh-CN" dirty="0"/>
          </a:p>
          <a:p>
            <a:pPr lvl="1"/>
            <a:r>
              <a:rPr lang="zh-CN" altLang="en-US" dirty="0"/>
              <a:t>在任何父类型对象出现的地方使用子类对象都不会破坏</a:t>
            </a:r>
            <a:r>
              <a:rPr lang="en-US" altLang="zh-CN" dirty="0"/>
              <a:t>user</a:t>
            </a:r>
            <a:r>
              <a:rPr lang="zh-CN" altLang="en-US" dirty="0"/>
              <a:t>程序的行为</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4</a:t>
            </a:fld>
            <a:endParaRPr lang="zh-CN" altLang="en-US"/>
          </a:p>
        </p:txBody>
      </p:sp>
    </p:spTree>
    <p:extLst>
      <p:ext uri="{BB962C8B-B14F-4D97-AF65-F5344CB8AC3E}">
        <p14:creationId xmlns:p14="http://schemas.microsoft.com/office/powerpoint/2010/main" val="300536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回顾类型层次</a:t>
            </a:r>
          </a:p>
        </p:txBody>
      </p:sp>
      <p:sp>
        <p:nvSpPr>
          <p:cNvPr id="3" name="内容占位符 2"/>
          <p:cNvSpPr>
            <a:spLocks noGrp="1"/>
          </p:cNvSpPr>
          <p:nvPr>
            <p:ph idx="1"/>
          </p:nvPr>
        </p:nvSpPr>
        <p:spPr/>
        <p:txBody>
          <a:bodyPr>
            <a:normAutofit/>
          </a:bodyPr>
          <a:lstStyle/>
          <a:p>
            <a:r>
              <a:rPr lang="zh-CN" altLang="en-US" dirty="0"/>
              <a:t>通过继承或接口实现都能归一化表示与处理能力，区别在于继承具有严格的数据抽象层次约束，而接口可以自由跨越多个数据抽象层次</a:t>
            </a:r>
            <a:endParaRPr lang="en-US" altLang="zh-CN" dirty="0"/>
          </a:p>
        </p:txBody>
      </p:sp>
      <p:sp>
        <p:nvSpPr>
          <p:cNvPr id="4" name="灯片编号占位符 3"/>
          <p:cNvSpPr>
            <a:spLocks noGrp="1"/>
          </p:cNvSpPr>
          <p:nvPr>
            <p:ph type="sldNum" sz="quarter" idx="12"/>
          </p:nvPr>
        </p:nvSpPr>
        <p:spPr/>
        <p:txBody>
          <a:bodyPr/>
          <a:lstStyle/>
          <a:p>
            <a:fld id="{51D33244-3606-41CE-A48D-47F57B9C6720}" type="slidenum">
              <a:rPr lang="zh-CN" altLang="en-US" smtClean="0"/>
              <a:t>5</a:t>
            </a:fld>
            <a:endParaRPr lang="zh-CN" altLang="en-US"/>
          </a:p>
        </p:txBody>
      </p:sp>
      <p:sp>
        <p:nvSpPr>
          <p:cNvPr id="5" name="矩形 4"/>
          <p:cNvSpPr/>
          <p:nvPr/>
        </p:nvSpPr>
        <p:spPr>
          <a:xfrm>
            <a:off x="838200" y="3376274"/>
            <a:ext cx="2635827" cy="2308324"/>
          </a:xfrm>
          <a:prstGeom prst="rect">
            <a:avLst/>
          </a:prstGeom>
        </p:spPr>
        <p:txBody>
          <a:bodyPr wrap="square">
            <a:spAutoFit/>
          </a:bodyPr>
          <a:lstStyle/>
          <a:p>
            <a:r>
              <a:rPr lang="zh-CN" altLang="en-US" dirty="0"/>
              <a:t>例</a:t>
            </a:r>
            <a:r>
              <a:rPr lang="en-US" altLang="zh-CN" dirty="0"/>
              <a:t>1 </a:t>
            </a:r>
          </a:p>
          <a:p>
            <a:pPr lvl="1"/>
            <a:r>
              <a:rPr lang="en-US" altLang="zh-CN" dirty="0"/>
              <a:t>f(x)+g(x) </a:t>
            </a:r>
            <a:r>
              <a:rPr lang="en-US" altLang="zh-CN" dirty="0">
                <a:sym typeface="Wingdings" panose="05000000000000000000" pitchFamily="2" charset="2"/>
              </a:rPr>
              <a:t> f(x)</a:t>
            </a:r>
          </a:p>
          <a:p>
            <a:pPr lvl="1"/>
            <a:r>
              <a:rPr lang="en-US" altLang="zh-CN" dirty="0">
                <a:sym typeface="Wingdings" panose="05000000000000000000" pitchFamily="2" charset="2"/>
              </a:rPr>
              <a:t>f(x)*g(x)  f(x)</a:t>
            </a:r>
          </a:p>
          <a:p>
            <a:pPr lvl="1"/>
            <a:r>
              <a:rPr lang="en-US" altLang="zh-CN" dirty="0">
                <a:sym typeface="Wingdings" panose="05000000000000000000" pitchFamily="2" charset="2"/>
              </a:rPr>
              <a:t>f(x)/g(x)  f(x)</a:t>
            </a:r>
          </a:p>
          <a:p>
            <a:pPr lvl="1"/>
            <a:r>
              <a:rPr lang="en-US" altLang="zh-CN" dirty="0">
                <a:sym typeface="Wingdings" panose="05000000000000000000" pitchFamily="2" charset="2"/>
              </a:rPr>
              <a:t>f(g(x))  f(x)</a:t>
            </a:r>
          </a:p>
          <a:p>
            <a:pPr lvl="1"/>
            <a:r>
              <a:rPr lang="en-US" altLang="zh-CN" b="1" dirty="0">
                <a:sym typeface="Wingdings" panose="05000000000000000000" pitchFamily="2" charset="2"/>
              </a:rPr>
              <a:t>sin(x)  f(x)</a:t>
            </a:r>
          </a:p>
          <a:p>
            <a:pPr lvl="1"/>
            <a:r>
              <a:rPr lang="en-US" altLang="zh-CN" b="1" dirty="0">
                <a:sym typeface="Wingdings" panose="05000000000000000000" pitchFamily="2" charset="2"/>
              </a:rPr>
              <a:t>cos(x) f(x)</a:t>
            </a:r>
          </a:p>
          <a:p>
            <a:pPr lvl="1"/>
            <a:r>
              <a:rPr lang="en-US" altLang="zh-CN" b="1" dirty="0">
                <a:sym typeface="Wingdings" panose="05000000000000000000" pitchFamily="2" charset="2"/>
              </a:rPr>
              <a:t>poly  f(x)</a:t>
            </a:r>
          </a:p>
        </p:txBody>
      </p:sp>
      <p:sp>
        <p:nvSpPr>
          <p:cNvPr id="6" name="矩形 5"/>
          <p:cNvSpPr/>
          <p:nvPr/>
        </p:nvSpPr>
        <p:spPr>
          <a:xfrm>
            <a:off x="7258111" y="4881233"/>
            <a:ext cx="2334491" cy="1477328"/>
          </a:xfrm>
          <a:prstGeom prst="rect">
            <a:avLst/>
          </a:prstGeom>
        </p:spPr>
        <p:txBody>
          <a:bodyPr wrap="square">
            <a:spAutoFit/>
          </a:bodyPr>
          <a:lstStyle/>
          <a:p>
            <a:r>
              <a:rPr lang="zh-CN" altLang="en-US" dirty="0"/>
              <a:t>例</a:t>
            </a:r>
            <a:r>
              <a:rPr lang="en-US" altLang="zh-CN" dirty="0"/>
              <a:t>2</a:t>
            </a:r>
          </a:p>
          <a:p>
            <a:pPr lvl="1"/>
            <a:r>
              <a:rPr lang="zh-CN" altLang="en-US" dirty="0"/>
              <a:t>*</a:t>
            </a:r>
            <a:r>
              <a:rPr lang="en-US" altLang="zh-CN" dirty="0"/>
              <a:t>.txt </a:t>
            </a:r>
            <a:r>
              <a:rPr lang="en-US" altLang="zh-CN" dirty="0">
                <a:sym typeface="Wingdings" panose="05000000000000000000" pitchFamily="2" charset="2"/>
              </a:rPr>
              <a:t> file</a:t>
            </a:r>
          </a:p>
          <a:p>
            <a:pPr lvl="1"/>
            <a:r>
              <a:rPr lang="zh-CN" altLang="en-US" dirty="0">
                <a:sym typeface="Wingdings" panose="05000000000000000000" pitchFamily="2" charset="2"/>
              </a:rPr>
              <a:t>*</a:t>
            </a:r>
            <a:r>
              <a:rPr lang="en-US" altLang="zh-CN" dirty="0">
                <a:sym typeface="Wingdings" panose="05000000000000000000" pitchFamily="2" charset="2"/>
              </a:rPr>
              <a:t>.pdf  file</a:t>
            </a:r>
          </a:p>
          <a:p>
            <a:pPr lvl="1"/>
            <a:r>
              <a:rPr lang="en-US" altLang="zh-CN" dirty="0">
                <a:sym typeface="Wingdings" panose="05000000000000000000" pitchFamily="2" charset="2"/>
              </a:rPr>
              <a:t>*.doc  file</a:t>
            </a:r>
          </a:p>
          <a:p>
            <a:pPr lvl="1"/>
            <a:r>
              <a:rPr lang="en-US" altLang="zh-CN" dirty="0">
                <a:sym typeface="Wingdings" panose="05000000000000000000" pitchFamily="2" charset="2"/>
              </a:rPr>
              <a:t>directory  file</a:t>
            </a:r>
            <a:endParaRPr lang="en-US" altLang="zh-CN" dirty="0"/>
          </a:p>
        </p:txBody>
      </p:sp>
      <p:pic>
        <p:nvPicPr>
          <p:cNvPr id="30" name="图片 29"/>
          <p:cNvPicPr>
            <a:picLocks noChangeAspect="1"/>
          </p:cNvPicPr>
          <p:nvPr/>
        </p:nvPicPr>
        <p:blipFill>
          <a:blip r:embed="rId3"/>
          <a:stretch>
            <a:fillRect/>
          </a:stretch>
        </p:blipFill>
        <p:spPr>
          <a:xfrm>
            <a:off x="2231824" y="3252494"/>
            <a:ext cx="5068213" cy="2853060"/>
          </a:xfrm>
          <a:prstGeom prst="rect">
            <a:avLst/>
          </a:prstGeom>
        </p:spPr>
      </p:pic>
      <p:grpSp>
        <p:nvGrpSpPr>
          <p:cNvPr id="67" name="组合 66"/>
          <p:cNvGrpSpPr/>
          <p:nvPr/>
        </p:nvGrpSpPr>
        <p:grpSpPr>
          <a:xfrm>
            <a:off x="7645324" y="3190149"/>
            <a:ext cx="3747654" cy="2680573"/>
            <a:chOff x="6788728" y="999967"/>
            <a:chExt cx="3747654" cy="2680573"/>
          </a:xfrm>
        </p:grpSpPr>
        <p:sp>
          <p:nvSpPr>
            <p:cNvPr id="31" name="矩形 30"/>
            <p:cNvSpPr/>
            <p:nvPr/>
          </p:nvSpPr>
          <p:spPr>
            <a:xfrm>
              <a:off x="8385335" y="2104867"/>
              <a:ext cx="1048385" cy="501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File</a:t>
              </a:r>
              <a:endParaRPr lang="zh-CN" altLang="en-US" dirty="0"/>
            </a:p>
          </p:txBody>
        </p:sp>
        <p:sp>
          <p:nvSpPr>
            <p:cNvPr id="32" name="椭圆 31"/>
            <p:cNvSpPr/>
            <p:nvPr/>
          </p:nvSpPr>
          <p:spPr>
            <a:xfrm>
              <a:off x="6788728" y="2146142"/>
              <a:ext cx="877627" cy="41973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000" dirty="0"/>
                <a:t>append</a:t>
              </a:r>
              <a:endParaRPr lang="zh-CN" altLang="en-US" sz="1000" dirty="0"/>
            </a:p>
          </p:txBody>
        </p:sp>
        <p:cxnSp>
          <p:nvCxnSpPr>
            <p:cNvPr id="33" name="直接连接符 32"/>
            <p:cNvCxnSpPr>
              <a:stCxn id="32" idx="6"/>
              <a:endCxn id="31" idx="1"/>
            </p:cNvCxnSpPr>
            <p:nvPr/>
          </p:nvCxnSpPr>
          <p:spPr>
            <a:xfrm flipV="1">
              <a:off x="7666355" y="2355692"/>
              <a:ext cx="718980" cy="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50670" y="3178890"/>
              <a:ext cx="1322705" cy="5016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Directory</a:t>
              </a:r>
              <a:endParaRPr lang="zh-CN" altLang="en-US" dirty="0"/>
            </a:p>
          </p:txBody>
        </p:sp>
        <p:sp>
          <p:nvSpPr>
            <p:cNvPr id="35" name="等腰三角形 34"/>
            <p:cNvSpPr/>
            <p:nvPr/>
          </p:nvSpPr>
          <p:spPr>
            <a:xfrm>
              <a:off x="8811692" y="2624574"/>
              <a:ext cx="200660" cy="209550"/>
            </a:xfrm>
            <a:prstGeom prst="triangl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6" name="直接连接符 35"/>
            <p:cNvCxnSpPr>
              <a:stCxn id="35" idx="3"/>
              <a:endCxn id="34" idx="0"/>
            </p:cNvCxnSpPr>
            <p:nvPr/>
          </p:nvCxnSpPr>
          <p:spPr>
            <a:xfrm>
              <a:off x="8912022" y="2834124"/>
              <a:ext cx="1" cy="344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34" idx="3"/>
              <a:endCxn id="31" idx="3"/>
            </p:cNvCxnSpPr>
            <p:nvPr/>
          </p:nvCxnSpPr>
          <p:spPr>
            <a:xfrm flipH="1" flipV="1">
              <a:off x="9433720" y="2355692"/>
              <a:ext cx="139655" cy="1074023"/>
            </a:xfrm>
            <a:prstGeom prst="bentConnector3">
              <a:avLst>
                <a:gd name="adj1" fmla="val -1636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433492" y="999967"/>
              <a:ext cx="807599" cy="5016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txtFile</a:t>
              </a:r>
              <a:endParaRPr lang="zh-CN" altLang="en-US" dirty="0"/>
            </a:p>
          </p:txBody>
        </p:sp>
        <p:sp>
          <p:nvSpPr>
            <p:cNvPr id="48" name="矩形 47"/>
            <p:cNvSpPr/>
            <p:nvPr/>
          </p:nvSpPr>
          <p:spPr>
            <a:xfrm>
              <a:off x="8468591" y="999967"/>
              <a:ext cx="886864" cy="5016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pdfFile</a:t>
              </a:r>
              <a:endParaRPr lang="zh-CN" altLang="en-US" dirty="0"/>
            </a:p>
          </p:txBody>
        </p:sp>
        <p:sp>
          <p:nvSpPr>
            <p:cNvPr id="49" name="矩形 48"/>
            <p:cNvSpPr/>
            <p:nvPr/>
          </p:nvSpPr>
          <p:spPr>
            <a:xfrm>
              <a:off x="9600565" y="999967"/>
              <a:ext cx="935817" cy="5016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docFile</a:t>
              </a:r>
              <a:endParaRPr lang="zh-CN" altLang="en-US" dirty="0"/>
            </a:p>
          </p:txBody>
        </p:sp>
        <p:sp>
          <p:nvSpPr>
            <p:cNvPr id="50" name="等腰三角形 49"/>
            <p:cNvSpPr/>
            <p:nvPr/>
          </p:nvSpPr>
          <p:spPr>
            <a:xfrm rot="10800000">
              <a:off x="8804275" y="1895317"/>
              <a:ext cx="200660" cy="209550"/>
            </a:xfrm>
            <a:prstGeom prst="triangl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1" name="肘形连接符 50"/>
            <p:cNvCxnSpPr>
              <a:stCxn id="47" idx="2"/>
              <a:endCxn id="50" idx="3"/>
            </p:cNvCxnSpPr>
            <p:nvPr/>
          </p:nvCxnSpPr>
          <p:spPr>
            <a:xfrm rot="16200000" flipH="1">
              <a:off x="8174098" y="1164810"/>
              <a:ext cx="393700" cy="106731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48" idx="2"/>
              <a:endCxn id="50" idx="3"/>
            </p:cNvCxnSpPr>
            <p:nvPr/>
          </p:nvCxnSpPr>
          <p:spPr>
            <a:xfrm rot="5400000">
              <a:off x="8711464" y="1694758"/>
              <a:ext cx="393700" cy="74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9" idx="2"/>
              <a:endCxn id="50" idx="3"/>
            </p:cNvCxnSpPr>
            <p:nvPr/>
          </p:nvCxnSpPr>
          <p:spPr>
            <a:xfrm rot="5400000">
              <a:off x="9289690" y="1116533"/>
              <a:ext cx="393700" cy="11638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35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barn(inVertical)">
                                      <p:cBhvr>
                                        <p:cTn id="1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子类继承了父类的规格</a:t>
            </a:r>
            <a:endParaRPr lang="en-US" altLang="zh-CN" dirty="0"/>
          </a:p>
          <a:p>
            <a:r>
              <a:rPr lang="zh-CN" altLang="en-US" dirty="0"/>
              <a:t>子类可以重写父类的方法规格</a:t>
            </a:r>
            <a:endParaRPr lang="en-US" altLang="zh-CN" dirty="0"/>
          </a:p>
          <a:p>
            <a:r>
              <a:rPr lang="zh-CN" altLang="en-US" dirty="0"/>
              <a:t>子类可以扩充父类的方法规格和数据规格</a:t>
            </a:r>
            <a:endParaRPr lang="en-US" altLang="zh-CN" dirty="0"/>
          </a:p>
          <a:p>
            <a:pPr lvl="1"/>
            <a:r>
              <a:rPr lang="zh-CN" altLang="en-US" dirty="0" smtClean="0"/>
              <a:t>子类的数据抽象：父类数据抽象</a:t>
            </a:r>
            <a:r>
              <a:rPr lang="en-US" altLang="zh-CN" dirty="0" smtClean="0"/>
              <a:t>+</a:t>
            </a:r>
            <a:r>
              <a:rPr lang="zh-CN" altLang="en-US" dirty="0" smtClean="0"/>
              <a:t>新增的数据抽象</a:t>
            </a:r>
            <a:endParaRPr lang="en-US" altLang="zh-CN" dirty="0" smtClean="0"/>
          </a:p>
          <a:p>
            <a:pPr lvl="1"/>
            <a:r>
              <a:rPr lang="zh-CN" altLang="en-US" dirty="0" smtClean="0"/>
              <a:t>子类的数据规格：父类的数据规格</a:t>
            </a:r>
            <a:r>
              <a:rPr lang="en-US" altLang="zh-CN" dirty="0" smtClean="0"/>
              <a:t>+</a:t>
            </a:r>
            <a:r>
              <a:rPr lang="zh-CN" altLang="en-US" dirty="0" smtClean="0"/>
              <a:t>扩展的数据规格</a:t>
            </a:r>
            <a:r>
              <a:rPr lang="en-US" altLang="zh-CN" dirty="0" smtClean="0"/>
              <a:t>+</a:t>
            </a:r>
            <a:r>
              <a:rPr lang="zh-CN" altLang="en-US" dirty="0" smtClean="0"/>
              <a:t>新增的数据规格</a:t>
            </a:r>
            <a:endParaRPr lang="en-US" altLang="zh-CN" dirty="0" smtClean="0"/>
          </a:p>
          <a:p>
            <a:pPr lvl="1"/>
            <a:r>
              <a:rPr lang="zh-CN" altLang="en-US" dirty="0" smtClean="0"/>
              <a:t>子</a:t>
            </a:r>
            <a:r>
              <a:rPr lang="zh-CN" altLang="en-US" dirty="0"/>
              <a:t>类的方法规格：父类方法规格</a:t>
            </a:r>
            <a:r>
              <a:rPr lang="en-US" altLang="zh-CN" dirty="0"/>
              <a:t>+</a:t>
            </a:r>
            <a:r>
              <a:rPr lang="zh-CN" altLang="en-US" dirty="0"/>
              <a:t>重写的方法规格</a:t>
            </a:r>
            <a:r>
              <a:rPr lang="en-US" altLang="zh-CN" dirty="0"/>
              <a:t>+</a:t>
            </a:r>
            <a:r>
              <a:rPr lang="zh-CN" altLang="en-US" dirty="0"/>
              <a:t>新增的方法规格</a:t>
            </a:r>
            <a:endParaRPr lang="en-US" altLang="zh-CN" dirty="0"/>
          </a:p>
          <a:p>
            <a:r>
              <a:rPr lang="zh-CN" altLang="en-US" dirty="0"/>
              <a:t>为了满足</a:t>
            </a:r>
            <a:r>
              <a:rPr lang="en-US" altLang="zh-CN" dirty="0"/>
              <a:t>LSP</a:t>
            </a:r>
          </a:p>
          <a:p>
            <a:pPr lvl="1"/>
            <a:r>
              <a:rPr lang="zh-CN" altLang="en-US" dirty="0"/>
              <a:t>子类重写父类方法时不能与父类的方法规格相冲突</a:t>
            </a:r>
            <a:endParaRPr lang="en-US" altLang="zh-CN" dirty="0"/>
          </a:p>
          <a:p>
            <a:pPr lvl="1"/>
            <a:r>
              <a:rPr lang="zh-CN" altLang="en-US" dirty="0"/>
              <a:t>子</a:t>
            </a:r>
            <a:r>
              <a:rPr lang="zh-CN" altLang="en-US" dirty="0" smtClean="0"/>
              <a:t>类新增和扩展</a:t>
            </a:r>
            <a:r>
              <a:rPr lang="zh-CN" altLang="en-US" dirty="0"/>
              <a:t>的数据规格不能与父类数据规格相冲突</a:t>
            </a:r>
            <a:endParaRPr lang="en-US" altLang="zh-CN" dirty="0"/>
          </a:p>
        </p:txBody>
      </p:sp>
      <p:sp>
        <p:nvSpPr>
          <p:cNvPr id="2" name="标题 1"/>
          <p:cNvSpPr>
            <a:spLocks noGrp="1"/>
          </p:cNvSpPr>
          <p:nvPr>
            <p:ph type="title"/>
          </p:nvPr>
        </p:nvSpPr>
        <p:spPr/>
        <p:txBody>
          <a:bodyPr/>
          <a:lstStyle/>
          <a:p>
            <a:r>
              <a:rPr lang="zh-CN" altLang="en-US" dirty="0"/>
              <a:t>类型层次设计</a:t>
            </a:r>
          </a:p>
        </p:txBody>
      </p:sp>
      <p:sp>
        <p:nvSpPr>
          <p:cNvPr id="9" name="灯片编号占位符 8"/>
          <p:cNvSpPr>
            <a:spLocks noGrp="1"/>
          </p:cNvSpPr>
          <p:nvPr>
            <p:ph type="sldNum" sz="quarter" idx="12"/>
          </p:nvPr>
        </p:nvSpPr>
        <p:spPr/>
        <p:txBody>
          <a:bodyPr/>
          <a:lstStyle/>
          <a:p>
            <a:fld id="{51D33244-3606-41CE-A48D-47F57B9C6720}" type="slidenum">
              <a:rPr lang="zh-CN" altLang="en-US" smtClean="0"/>
              <a:t>6</a:t>
            </a:fld>
            <a:endParaRPr lang="zh-CN" altLang="en-US" dirty="0"/>
          </a:p>
        </p:txBody>
      </p:sp>
    </p:spTree>
    <p:extLst>
      <p:ext uri="{BB962C8B-B14F-4D97-AF65-F5344CB8AC3E}">
        <p14:creationId xmlns:p14="http://schemas.microsoft.com/office/powerpoint/2010/main" val="182353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类型层次设计</a:t>
            </a:r>
          </a:p>
        </p:txBody>
      </p:sp>
      <p:sp>
        <p:nvSpPr>
          <p:cNvPr id="4" name="灯片编号占位符 3"/>
          <p:cNvSpPr>
            <a:spLocks noGrp="1"/>
          </p:cNvSpPr>
          <p:nvPr>
            <p:ph type="sldNum" sz="quarter" idx="12"/>
          </p:nvPr>
        </p:nvSpPr>
        <p:spPr/>
        <p:txBody>
          <a:bodyPr/>
          <a:lstStyle/>
          <a:p>
            <a:fld id="{51D33244-3606-41CE-A48D-47F57B9C6720}" type="slidenum">
              <a:rPr lang="zh-CN" altLang="en-US" smtClean="0"/>
              <a:t>7</a:t>
            </a:fld>
            <a:endParaRPr lang="zh-CN" altLang="en-US"/>
          </a:p>
        </p:txBody>
      </p:sp>
      <p:grpSp>
        <p:nvGrpSpPr>
          <p:cNvPr id="7" name="组合 6"/>
          <p:cNvGrpSpPr/>
          <p:nvPr/>
        </p:nvGrpSpPr>
        <p:grpSpPr>
          <a:xfrm>
            <a:off x="52044" y="1413199"/>
            <a:ext cx="12100364" cy="4938211"/>
            <a:chOff x="52044" y="1754792"/>
            <a:chExt cx="12100364" cy="4619351"/>
          </a:xfrm>
        </p:grpSpPr>
        <p:sp>
          <p:nvSpPr>
            <p:cNvPr id="8" name="矩形 7"/>
            <p:cNvSpPr/>
            <p:nvPr/>
          </p:nvSpPr>
          <p:spPr>
            <a:xfrm>
              <a:off x="3478070" y="1754792"/>
              <a:ext cx="5042571" cy="17793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a:t>public class A{ </a:t>
              </a:r>
              <a:endParaRPr lang="en-US" altLang="zh-CN" sz="2000" dirty="0" smtClean="0"/>
            </a:p>
            <a:p>
              <a:r>
                <a:rPr lang="en-US" altLang="zh-CN" sz="1600" dirty="0" smtClean="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//public model </a:t>
              </a:r>
              <a:r>
                <a:rPr lang="en-US" altLang="zh-CN" sz="1600" dirty="0" err="1"/>
                <a:t>non_null</a:t>
              </a:r>
              <a:r>
                <a:rPr lang="en-US" altLang="zh-CN" sz="1600" dirty="0"/>
                <a:t> T[] </a:t>
              </a:r>
              <a:r>
                <a:rPr lang="en-US" altLang="zh-CN" sz="1600" dirty="0" smtClean="0"/>
                <a:t>ta</a:t>
              </a:r>
              <a:r>
                <a:rPr lang="en-US" altLang="zh-CN" sz="1600" dirty="0"/>
                <a:t>;</a:t>
              </a:r>
            </a:p>
            <a:p>
              <a:r>
                <a:rPr lang="en-US" altLang="zh-CN" sz="1600" dirty="0"/>
                <a:t>/</a:t>
              </a:r>
              <a:r>
                <a:rPr lang="zh-CN" altLang="en-US" sz="1600" dirty="0"/>
                <a:t>*</a:t>
              </a:r>
              <a:r>
                <a:rPr lang="en-US" altLang="zh-CN" sz="1600" dirty="0"/>
                <a:t>@assignable \nothing;</a:t>
              </a:r>
            </a:p>
            <a:p>
              <a:r>
                <a:rPr lang="en-US" altLang="zh-CN" sz="1600" dirty="0"/>
                <a:t>    @ensures </a:t>
              </a:r>
              <a:r>
                <a:rPr lang="en-US" altLang="zh-CN" sz="1600" dirty="0" smtClean="0"/>
                <a:t>contains(x)==&gt;ta</a:t>
              </a:r>
              <a:r>
                <a:rPr lang="en-US" altLang="zh-CN" sz="1600" dirty="0"/>
                <a:t>[\result] ==  x ;</a:t>
              </a:r>
            </a:p>
            <a:p>
              <a:r>
                <a:rPr lang="en-US" altLang="zh-CN" sz="1600" dirty="0"/>
                <a:t>    @... </a:t>
              </a:r>
            </a:p>
            <a:p>
              <a:r>
                <a:rPr lang="en-US" altLang="zh-CN" sz="1600" dirty="0"/>
                <a:t>    @ signals (</a:t>
              </a:r>
              <a:r>
                <a:rPr lang="en-US" altLang="zh-CN" sz="1600" dirty="0" err="1"/>
                <a:t>NotFoundException</a:t>
              </a:r>
              <a:r>
                <a:rPr lang="en-US" altLang="zh-CN" sz="1600" dirty="0"/>
                <a:t> e) </a:t>
              </a:r>
              <a:r>
                <a:rPr lang="en-US" altLang="zh-CN" sz="1600" dirty="0" smtClean="0"/>
                <a:t>!contains(x</a:t>
              </a:r>
              <a:r>
                <a:rPr lang="en-US" altLang="zh-CN" sz="1600" dirty="0"/>
                <a:t>); @*/</a:t>
              </a:r>
              <a:endParaRPr lang="zh-CN" altLang="en-US" sz="1600" dirty="0"/>
            </a:p>
          </p:txBody>
        </p:sp>
        <p:sp>
          <p:nvSpPr>
            <p:cNvPr id="9" name="矩形 8"/>
            <p:cNvSpPr/>
            <p:nvPr/>
          </p:nvSpPr>
          <p:spPr>
            <a:xfrm>
              <a:off x="52044" y="4187726"/>
              <a:ext cx="3975066" cy="16163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2000" dirty="0"/>
                <a:t>public class B1{</a:t>
              </a:r>
            </a:p>
            <a:p>
              <a:r>
                <a:rPr lang="en-US" altLang="zh-CN" sz="1600" dirty="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/*@assignable \nothing;</a:t>
              </a:r>
            </a:p>
            <a:p>
              <a:r>
                <a:rPr lang="en-US" altLang="zh-CN" sz="1600" dirty="0"/>
                <a:t>@ensures </a:t>
              </a:r>
              <a:r>
                <a:rPr lang="en-US" altLang="zh-CN" sz="1600" dirty="0" smtClean="0"/>
                <a:t>contains(x)==&gt;</a:t>
              </a:r>
              <a:r>
                <a:rPr lang="en-US" altLang="zh-CN" sz="1600" dirty="0"/>
                <a:t>t</a:t>
              </a:r>
              <a:r>
                <a:rPr lang="en-US" altLang="zh-CN" sz="1600" dirty="0" smtClean="0"/>
                <a:t>a</a:t>
              </a:r>
              <a:r>
                <a:rPr lang="en-US" altLang="zh-CN" sz="1600" dirty="0"/>
                <a:t>[\result]== x; </a:t>
              </a:r>
            </a:p>
            <a:p>
              <a:r>
                <a:rPr lang="en-US" altLang="zh-CN" sz="1600" dirty="0"/>
                <a:t>@ensures </a:t>
              </a:r>
              <a:r>
                <a:rPr lang="en-US" altLang="zh-CN" sz="1600" dirty="0" smtClean="0"/>
                <a:t>!contains(x</a:t>
              </a:r>
              <a:r>
                <a:rPr lang="en-US" altLang="zh-CN" sz="1600" dirty="0"/>
                <a:t>) ==&gt;\result=-1;  </a:t>
              </a:r>
            </a:p>
            <a:p>
              <a:r>
                <a:rPr lang="en-US" altLang="zh-CN" sz="1600" dirty="0"/>
                <a:t>@*/</a:t>
              </a:r>
              <a:endParaRPr lang="zh-CN" altLang="en-US" sz="1600" dirty="0"/>
            </a:p>
          </p:txBody>
        </p:sp>
        <p:sp>
          <p:nvSpPr>
            <p:cNvPr id="10" name="矩形 9"/>
            <p:cNvSpPr/>
            <p:nvPr/>
          </p:nvSpPr>
          <p:spPr>
            <a:xfrm>
              <a:off x="4077290" y="4182322"/>
              <a:ext cx="4285874" cy="21918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2000" dirty="0"/>
                <a:t>public class B2{</a:t>
              </a:r>
            </a:p>
            <a:p>
              <a:r>
                <a:rPr lang="en-US" altLang="zh-CN" sz="1600" dirty="0"/>
                <a:t>public </a:t>
              </a:r>
              <a:r>
                <a:rPr lang="en-US" altLang="zh-CN" sz="1600" dirty="0" err="1"/>
                <a:t>int</a:t>
              </a:r>
              <a:r>
                <a:rPr lang="en-US" altLang="zh-CN" sz="1600" dirty="0"/>
                <a:t> find(T x) throws </a:t>
              </a:r>
              <a:r>
                <a:rPr lang="en-US" altLang="zh-CN" sz="1600" dirty="0" err="1"/>
                <a:t>NotFoundException</a:t>
              </a:r>
              <a:endParaRPr lang="en-US" altLang="zh-CN" sz="1600" dirty="0"/>
            </a:p>
            <a:p>
              <a:r>
                <a:rPr lang="en-US" altLang="zh-CN" sz="1600" dirty="0"/>
                <a:t>//public model T </a:t>
              </a:r>
              <a:r>
                <a:rPr lang="en-US" altLang="zh-CN" sz="1600" dirty="0" err="1"/>
                <a:t>lastFound</a:t>
              </a:r>
              <a:r>
                <a:rPr lang="en-US" altLang="zh-CN" sz="1600" dirty="0"/>
                <a:t>;</a:t>
              </a:r>
            </a:p>
            <a:p>
              <a:r>
                <a:rPr lang="en-US" altLang="zh-CN" sz="1600" dirty="0"/>
                <a:t>/*@assignable this;</a:t>
              </a:r>
            </a:p>
            <a:p>
              <a:r>
                <a:rPr lang="en-US" altLang="zh-CN" sz="1600" dirty="0"/>
                <a:t>@ensures </a:t>
              </a:r>
              <a:r>
                <a:rPr lang="en-US" altLang="zh-CN" sz="1600" dirty="0" smtClean="0"/>
                <a:t>contains(x)==&gt;</a:t>
              </a:r>
              <a:r>
                <a:rPr lang="en-US" altLang="zh-CN" sz="1600" dirty="0"/>
                <a:t>t</a:t>
              </a:r>
              <a:r>
                <a:rPr lang="en-US" altLang="zh-CN" sz="1600" dirty="0" smtClean="0"/>
                <a:t>a</a:t>
              </a:r>
              <a:r>
                <a:rPr lang="en-US" altLang="zh-CN" sz="1600" dirty="0"/>
                <a:t>[\result]==x &amp;&amp; </a:t>
              </a:r>
              <a:r>
                <a:rPr lang="en-US" altLang="zh-CN" sz="1600" dirty="0" err="1"/>
                <a:t>lastFound</a:t>
              </a:r>
              <a:r>
                <a:rPr lang="en-US" altLang="zh-CN" sz="1600" dirty="0"/>
                <a:t> ==x; </a:t>
              </a:r>
            </a:p>
            <a:p>
              <a:r>
                <a:rPr lang="en-US" altLang="zh-CN" sz="1600" dirty="0"/>
                <a:t>@...</a:t>
              </a:r>
            </a:p>
            <a:p>
              <a:r>
                <a:rPr lang="en-US" altLang="zh-CN" sz="1600" dirty="0"/>
                <a:t>@signals (</a:t>
              </a:r>
              <a:r>
                <a:rPr lang="en-US" altLang="zh-CN" sz="1600" dirty="0" err="1"/>
                <a:t>NotFoundException</a:t>
              </a:r>
              <a:r>
                <a:rPr lang="en-US" altLang="zh-CN" sz="1600" dirty="0"/>
                <a:t> e) </a:t>
              </a:r>
              <a:r>
                <a:rPr lang="en-US" altLang="zh-CN" sz="1600" dirty="0" smtClean="0"/>
                <a:t>!contains(x</a:t>
              </a:r>
              <a:r>
                <a:rPr lang="en-US" altLang="zh-CN" sz="1600" dirty="0"/>
                <a:t>);</a:t>
              </a:r>
            </a:p>
            <a:p>
              <a:r>
                <a:rPr lang="en-US" altLang="zh-CN" sz="1600" dirty="0"/>
                <a:t>@*/</a:t>
              </a:r>
              <a:endParaRPr lang="zh-CN" altLang="en-US" sz="1600" dirty="0"/>
            </a:p>
          </p:txBody>
        </p:sp>
        <p:sp>
          <p:nvSpPr>
            <p:cNvPr id="11" name="矩形 10"/>
            <p:cNvSpPr/>
            <p:nvPr/>
          </p:nvSpPr>
          <p:spPr>
            <a:xfrm>
              <a:off x="8413344" y="4183930"/>
              <a:ext cx="3739064" cy="20270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sz="2000" dirty="0"/>
                <a:t>public class B3{</a:t>
              </a:r>
            </a:p>
            <a:p>
              <a:r>
                <a:rPr lang="en-US" altLang="zh-CN" sz="1600" dirty="0"/>
                <a:t>public </a:t>
              </a:r>
              <a:r>
                <a:rPr lang="en-US" altLang="zh-CN" sz="1600" dirty="0" err="1"/>
                <a:t>int</a:t>
              </a:r>
              <a:r>
                <a:rPr lang="en-US" altLang="zh-CN" sz="1600" dirty="0"/>
                <a:t> find(T x) throws </a:t>
              </a:r>
              <a:r>
                <a:rPr lang="en-US" altLang="zh-CN" sz="1600" dirty="0" err="1"/>
                <a:t>OtherException</a:t>
              </a:r>
              <a:endParaRPr lang="en-US" altLang="zh-CN" sz="1600" dirty="0"/>
            </a:p>
            <a:p>
              <a:r>
                <a:rPr lang="en-US" altLang="zh-CN" sz="1600" dirty="0"/>
                <a:t>/*@assignable \nothing</a:t>
              </a:r>
              <a:r>
                <a:rPr lang="en-US" altLang="zh-CN" sz="1600" dirty="0" smtClean="0"/>
                <a:t>;</a:t>
              </a:r>
            </a:p>
            <a:p>
              <a:r>
                <a:rPr lang="en-US" altLang="zh-CN" sz="1600" dirty="0" smtClean="0"/>
                <a:t>@</a:t>
              </a:r>
              <a:r>
                <a:rPr lang="en-US" altLang="zh-CN" sz="1600" dirty="0"/>
                <a:t>ensures </a:t>
              </a:r>
              <a:r>
                <a:rPr lang="en-US" altLang="zh-CN" sz="1600" dirty="0" smtClean="0"/>
                <a:t>contains(x</a:t>
              </a:r>
              <a:r>
                <a:rPr lang="en-US" altLang="zh-CN" sz="1600" dirty="0"/>
                <a:t>) </a:t>
              </a:r>
              <a:r>
                <a:rPr lang="en-US" altLang="zh-CN" sz="1600" dirty="0" smtClean="0"/>
                <a:t>==&gt;</a:t>
              </a:r>
              <a:r>
                <a:rPr lang="en-US" altLang="zh-CN" sz="1600" dirty="0"/>
                <a:t>t</a:t>
              </a:r>
              <a:r>
                <a:rPr lang="en-US" altLang="zh-CN" sz="1600" dirty="0" smtClean="0"/>
                <a:t>a</a:t>
              </a:r>
              <a:r>
                <a:rPr lang="en-US" altLang="zh-CN" sz="1600" dirty="0"/>
                <a:t>[\result]==x ; </a:t>
              </a:r>
            </a:p>
            <a:p>
              <a:r>
                <a:rPr lang="en-US" altLang="zh-CN" sz="1600" dirty="0"/>
                <a:t>@...</a:t>
              </a:r>
            </a:p>
            <a:p>
              <a:r>
                <a:rPr lang="en-US" altLang="zh-CN" sz="1600" dirty="0"/>
                <a:t>@signals (</a:t>
              </a:r>
              <a:r>
                <a:rPr lang="en-US" altLang="zh-CN" sz="1600" dirty="0" err="1"/>
                <a:t>OtherException</a:t>
              </a:r>
              <a:r>
                <a:rPr lang="en-US" altLang="zh-CN" sz="1600" dirty="0"/>
                <a:t> e) </a:t>
              </a:r>
              <a:r>
                <a:rPr lang="en-US" altLang="zh-CN" sz="1600" dirty="0" smtClean="0"/>
                <a:t>!contains(x</a:t>
              </a:r>
              <a:r>
                <a:rPr lang="en-US" altLang="zh-CN" sz="1600" dirty="0"/>
                <a:t>); @*/</a:t>
              </a:r>
              <a:endParaRPr lang="zh-CN" altLang="en-US" sz="1600" dirty="0"/>
            </a:p>
          </p:txBody>
        </p:sp>
        <p:sp>
          <p:nvSpPr>
            <p:cNvPr id="12" name="等腰三角形 11"/>
            <p:cNvSpPr/>
            <p:nvPr/>
          </p:nvSpPr>
          <p:spPr>
            <a:xfrm>
              <a:off x="5902713" y="3554221"/>
              <a:ext cx="193287" cy="22760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肘形连接符 12"/>
            <p:cNvCxnSpPr>
              <a:cxnSpLocks/>
              <a:stCxn id="12" idx="3"/>
              <a:endCxn id="9" idx="0"/>
            </p:cNvCxnSpPr>
            <p:nvPr/>
          </p:nvCxnSpPr>
          <p:spPr>
            <a:xfrm rot="5400000">
              <a:off x="3816516" y="2004885"/>
              <a:ext cx="405902" cy="395978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cxnSpLocks/>
              <a:stCxn id="12" idx="3"/>
              <a:endCxn id="10" idx="0"/>
            </p:cNvCxnSpPr>
            <p:nvPr/>
          </p:nvCxnSpPr>
          <p:spPr>
            <a:xfrm rot="16200000" flipH="1">
              <a:off x="5909543" y="3871638"/>
              <a:ext cx="400498" cy="22087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cxnSpLocks/>
              <a:stCxn id="12" idx="3"/>
              <a:endCxn id="11" idx="0"/>
            </p:cNvCxnSpPr>
            <p:nvPr/>
          </p:nvCxnSpPr>
          <p:spPr>
            <a:xfrm rot="16200000" flipH="1">
              <a:off x="7940063" y="1841117"/>
              <a:ext cx="402106" cy="42835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962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166724" y="2365686"/>
            <a:ext cx="10189239" cy="4339650"/>
          </a:xfrm>
          <a:prstGeom prst="rect">
            <a:avLst/>
          </a:prstGeom>
          <a:solidFill>
            <a:srgbClr val="FBFAC9"/>
          </a:solidFill>
          <a:ln w="12700">
            <a:solidFill>
              <a:schemeClr val="tx1"/>
            </a:solidFill>
            <a:miter lim="800000"/>
          </a:ln>
          <a:effectLst>
            <a:outerShdw dist="107763" dir="2700000" algn="ctr" rotWithShape="0">
              <a:schemeClr val="bg2"/>
            </a:outerShdw>
          </a:effectLst>
        </p:spPr>
        <p:txBody>
          <a:bodyPr wrap="square">
            <a:spAutoFit/>
          </a:bodyPr>
          <a:lstStyle>
            <a:lvl1pPr marL="233680" indent="-233680">
              <a:tabLst>
                <a:tab pos="233045" algn="l"/>
              </a:tabLst>
              <a:defRPr sz="2400">
                <a:solidFill>
                  <a:schemeClr val="tx1"/>
                </a:solidFill>
                <a:latin typeface="Times New Roman" panose="02020603050405020304" pitchFamily="18" charset="0"/>
              </a:defRPr>
            </a:lvl1pPr>
            <a:lvl2pPr>
              <a:tabLst>
                <a:tab pos="233045" algn="l"/>
              </a:tabLst>
              <a:defRPr sz="2400">
                <a:solidFill>
                  <a:schemeClr val="tx1"/>
                </a:solidFill>
                <a:latin typeface="Times New Roman" panose="02020603050405020304" pitchFamily="18" charset="0"/>
              </a:defRPr>
            </a:lvl2pPr>
            <a:lvl3pPr>
              <a:tabLst>
                <a:tab pos="233045" algn="l"/>
              </a:tabLst>
              <a:defRPr sz="2400">
                <a:solidFill>
                  <a:schemeClr val="tx1"/>
                </a:solidFill>
                <a:latin typeface="Times New Roman" panose="02020603050405020304" pitchFamily="18" charset="0"/>
              </a:defRPr>
            </a:lvl3pPr>
            <a:lvl4pPr>
              <a:tabLst>
                <a:tab pos="233045" algn="l"/>
              </a:tabLst>
              <a:defRPr sz="2400">
                <a:solidFill>
                  <a:schemeClr val="tx1"/>
                </a:solidFill>
                <a:latin typeface="Times New Roman" panose="02020603050405020304" pitchFamily="18" charset="0"/>
              </a:defRPr>
            </a:lvl4pPr>
            <a:lvl5pPr>
              <a:tabLst>
                <a:tab pos="233045"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33045"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33045"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33045"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33045" algn="l"/>
              </a:tabLst>
              <a:defRPr sz="2400">
                <a:solidFill>
                  <a:schemeClr val="tx1"/>
                </a:solidFill>
                <a:latin typeface="Times New Roman" panose="02020603050405020304" pitchFamily="18" charset="0"/>
              </a:defRPr>
            </a:lvl9pPr>
          </a:lstStyle>
          <a:p>
            <a:r>
              <a:rPr lang="en-US" altLang="zh-CN" sz="1200" b="1" dirty="0">
                <a:solidFill>
                  <a:srgbClr val="003399"/>
                </a:solidFill>
                <a:latin typeface="Courier New" panose="02070309020205020404" pitchFamily="49" charset="0"/>
                <a:ea typeface="宋体" panose="02010600030101010101" pitchFamily="2" charset="-122"/>
              </a:rPr>
              <a:t>public class</a:t>
            </a:r>
            <a:r>
              <a:rPr lang="en-US" altLang="zh-CN" sz="1200" b="1" dirty="0">
                <a:solidFill>
                  <a:srgbClr val="990000"/>
                </a:solidFill>
                <a:latin typeface="Courier New" panose="02070309020205020404" pitchFamily="49" charset="0"/>
                <a:ea typeface="宋体" panose="02010600030101010101" pitchFamily="2" charset="-122"/>
              </a:rPr>
              <a:t> </a:t>
            </a:r>
            <a:r>
              <a:rPr lang="en-US" altLang="zh-CN" sz="1200" b="1" dirty="0" err="1">
                <a:latin typeface="Courier New" panose="02070309020205020404" pitchFamily="49" charset="0"/>
                <a:ea typeface="宋体" panose="02010600030101010101" pitchFamily="2" charset="-122"/>
              </a:rPr>
              <a:t>IntSet</a:t>
            </a:r>
            <a:r>
              <a:rPr lang="en-US" altLang="zh-CN" sz="1200" b="1" dirty="0">
                <a:solidFill>
                  <a:srgbClr val="990000"/>
                </a:solidFill>
                <a:latin typeface="Courier New" panose="02070309020205020404" pitchFamily="49" charset="0"/>
                <a:ea typeface="宋体" panose="02010600030101010101" pitchFamily="2" charset="-122"/>
              </a:rPr>
              <a:t> </a:t>
            </a:r>
            <a:r>
              <a:rPr lang="en-US" altLang="zh-CN" sz="1200" b="1" dirty="0">
                <a:solidFill>
                  <a:srgbClr val="003399"/>
                </a:solidFill>
                <a:latin typeface="Courier New" panose="02070309020205020404" pitchFamily="49" charset="0"/>
                <a:ea typeface="宋体" panose="02010600030101010101" pitchFamily="2" charset="-122"/>
              </a:rPr>
              <a:t>{</a:t>
            </a:r>
          </a:p>
          <a:p>
            <a:r>
              <a:rPr lang="en-US" altLang="zh-CN" sz="1200" b="1" dirty="0">
                <a:solidFill>
                  <a:srgbClr val="990000"/>
                </a:solidFill>
                <a:latin typeface="Courier New" panose="02070309020205020404" pitchFamily="49" charset="0"/>
                <a:ea typeface="宋体" panose="02010600030101010101" pitchFamily="2" charset="-122"/>
              </a:rPr>
              <a:t>  </a:t>
            </a:r>
            <a:r>
              <a:rPr lang="en-US" altLang="zh-CN" sz="1200" b="1" dirty="0">
                <a:solidFill>
                  <a:srgbClr val="003399"/>
                </a:solidFill>
                <a:latin typeface="Courier New" panose="02070309020205020404" pitchFamily="49" charset="0"/>
                <a:ea typeface="宋体" panose="02010600030101010101" pitchFamily="2" charset="-122"/>
              </a:rPr>
              <a:t>//@public model </a:t>
            </a:r>
            <a:r>
              <a:rPr lang="en-US" altLang="zh-CN" sz="1200" b="1" dirty="0" err="1">
                <a:solidFill>
                  <a:srgbClr val="003399"/>
                </a:solidFill>
                <a:latin typeface="Courier New" panose="02070309020205020404" pitchFamily="49" charset="0"/>
                <a:ea typeface="宋体" panose="02010600030101010101" pitchFamily="2" charset="-122"/>
              </a:rPr>
              <a:t>non_null</a:t>
            </a:r>
            <a:r>
              <a:rPr lang="en-US" altLang="zh-CN" sz="1200" b="1" dirty="0">
                <a:solidFill>
                  <a:srgbClr val="003399"/>
                </a:solidFill>
                <a:latin typeface="Courier New" panose="02070309020205020404" pitchFamily="49" charset="0"/>
                <a:ea typeface="宋体" panose="02010600030101010101" pitchFamily="2" charset="-122"/>
              </a:rPr>
              <a:t> int[] </a:t>
            </a:r>
            <a:r>
              <a:rPr lang="en-US" altLang="zh-CN" sz="1200" b="1" dirty="0" err="1">
                <a:solidFill>
                  <a:srgbClr val="003399"/>
                </a:solidFill>
                <a:latin typeface="Courier New" panose="02070309020205020404" pitchFamily="49" charset="0"/>
                <a:ea typeface="宋体" panose="02010600030101010101" pitchFamily="2" charset="-122"/>
              </a:rPr>
              <a:t>ia</a:t>
            </a:r>
            <a:r>
              <a:rPr lang="en-US" altLang="zh-CN" sz="1200" b="1" dirty="0">
                <a:solidFill>
                  <a:srgbClr val="003399"/>
                </a:solidFill>
                <a:latin typeface="Courier New" panose="02070309020205020404" pitchFamily="49" charset="0"/>
                <a:ea typeface="宋体" panose="02010600030101010101" pitchFamily="2" charset="-122"/>
              </a:rPr>
              <a:t>;</a:t>
            </a:r>
          </a:p>
          <a:p>
            <a:r>
              <a:rPr lang="en-US" altLang="zh-CN" sz="1200" b="1" dirty="0">
                <a:solidFill>
                  <a:srgbClr val="003399"/>
                </a:solidFill>
                <a:latin typeface="Courier New" panose="02070309020205020404" pitchFamily="49" charset="0"/>
                <a:ea typeface="宋体" panose="02010600030101010101" pitchFamily="2" charset="-122"/>
              </a:rPr>
              <a:t>  //@public invariant (\</a:t>
            </a:r>
            <a:r>
              <a:rPr lang="en-US" altLang="zh-CN" sz="1200" b="1" dirty="0" err="1">
                <a:solidFill>
                  <a:srgbClr val="003399"/>
                </a:solidFill>
                <a:latin typeface="Courier New" panose="02070309020205020404" pitchFamily="49" charset="0"/>
                <a:ea typeface="宋体" panose="02010600030101010101" pitchFamily="2" charset="-122"/>
              </a:rPr>
              <a:t>forall</a:t>
            </a:r>
            <a:r>
              <a:rPr lang="en-US" altLang="zh-CN" sz="1200" b="1" dirty="0">
                <a:solidFill>
                  <a:srgbClr val="003399"/>
                </a:solidFill>
                <a:latin typeface="Courier New" panose="02070309020205020404" pitchFamily="49" charset="0"/>
                <a:ea typeface="宋体" panose="02010600030101010101" pitchFamily="2" charset="-122"/>
              </a:rPr>
              <a:t> </a:t>
            </a:r>
            <a:r>
              <a:rPr lang="en-US" altLang="zh-CN" sz="1200" b="1" dirty="0" err="1">
                <a:solidFill>
                  <a:srgbClr val="003399"/>
                </a:solidFill>
                <a:latin typeface="Courier New" panose="02070309020205020404" pitchFamily="49" charset="0"/>
                <a:ea typeface="宋体" panose="02010600030101010101" pitchFamily="2" charset="-122"/>
              </a:rPr>
              <a:t>int</a:t>
            </a:r>
            <a:r>
              <a:rPr lang="en-US" altLang="zh-CN" sz="1200" b="1" dirty="0">
                <a:solidFill>
                  <a:srgbClr val="003399"/>
                </a:solidFill>
                <a:latin typeface="Courier New" panose="02070309020205020404" pitchFamily="49" charset="0"/>
                <a:ea typeface="宋体" panose="02010600030101010101" pitchFamily="2" charset="-122"/>
              </a:rPr>
              <a:t> i,j;0&lt;=</a:t>
            </a:r>
            <a:r>
              <a:rPr lang="en-US" altLang="zh-CN" sz="1200" b="1" dirty="0" err="1">
                <a:solidFill>
                  <a:srgbClr val="003399"/>
                </a:solidFill>
                <a:latin typeface="Courier New" panose="02070309020205020404" pitchFamily="49" charset="0"/>
                <a:ea typeface="宋体" panose="02010600030101010101" pitchFamily="2" charset="-122"/>
              </a:rPr>
              <a:t>i</a:t>
            </a:r>
            <a:r>
              <a:rPr lang="en-US" altLang="zh-CN" sz="1200" b="1" dirty="0">
                <a:solidFill>
                  <a:srgbClr val="003399"/>
                </a:solidFill>
                <a:latin typeface="Courier New" panose="02070309020205020404" pitchFamily="49" charset="0"/>
                <a:ea typeface="宋体" panose="02010600030101010101" pitchFamily="2" charset="-122"/>
              </a:rPr>
              <a:t>&amp;&amp;</a:t>
            </a:r>
            <a:r>
              <a:rPr lang="en-US" altLang="zh-CN" sz="1200" b="1" dirty="0" err="1">
                <a:solidFill>
                  <a:srgbClr val="003399"/>
                </a:solidFill>
                <a:latin typeface="Courier New" panose="02070309020205020404" pitchFamily="49" charset="0"/>
                <a:ea typeface="宋体" panose="02010600030101010101" pitchFamily="2" charset="-122"/>
              </a:rPr>
              <a:t>i</a:t>
            </a:r>
            <a:r>
              <a:rPr lang="en-US" altLang="zh-CN" sz="1200" b="1" dirty="0">
                <a:solidFill>
                  <a:srgbClr val="003399"/>
                </a:solidFill>
                <a:latin typeface="Courier New" panose="02070309020205020404" pitchFamily="49" charset="0"/>
                <a:ea typeface="宋体" panose="02010600030101010101" pitchFamily="2" charset="-122"/>
              </a:rPr>
              <a:t>&lt;j&amp;&amp;j&lt;</a:t>
            </a:r>
            <a:r>
              <a:rPr lang="en-US" altLang="zh-CN" sz="1200" b="1" dirty="0" err="1">
                <a:solidFill>
                  <a:srgbClr val="003399"/>
                </a:solidFill>
                <a:latin typeface="Courier New" panose="02070309020205020404" pitchFamily="49" charset="0"/>
                <a:ea typeface="宋体" panose="02010600030101010101" pitchFamily="2" charset="-122"/>
              </a:rPr>
              <a:t>ia.length;ia</a:t>
            </a:r>
            <a:r>
              <a:rPr lang="en-US" altLang="zh-CN" sz="1200" b="1" dirty="0">
                <a:solidFill>
                  <a:srgbClr val="003399"/>
                </a:solidFill>
                <a:latin typeface="Courier New" panose="02070309020205020404" pitchFamily="49" charset="0"/>
                <a:ea typeface="宋体" panose="02010600030101010101" pitchFamily="2" charset="-122"/>
              </a:rPr>
              <a:t>[</a:t>
            </a:r>
            <a:r>
              <a:rPr lang="en-US" altLang="zh-CN" sz="1200" b="1" dirty="0" err="1">
                <a:solidFill>
                  <a:srgbClr val="003399"/>
                </a:solidFill>
                <a:latin typeface="Courier New" panose="02070309020205020404" pitchFamily="49" charset="0"/>
                <a:ea typeface="宋体" panose="02010600030101010101" pitchFamily="2" charset="-122"/>
              </a:rPr>
              <a:t>i</a:t>
            </a:r>
            <a:r>
              <a:rPr lang="en-US" altLang="zh-CN" sz="1200" b="1" dirty="0">
                <a:solidFill>
                  <a:srgbClr val="003399"/>
                </a:solidFill>
                <a:latin typeface="Courier New" panose="02070309020205020404" pitchFamily="49" charset="0"/>
                <a:ea typeface="宋体" panose="02010600030101010101" pitchFamily="2" charset="-122"/>
              </a:rPr>
              <a:t>]!=</a:t>
            </a:r>
            <a:r>
              <a:rPr lang="en-US" altLang="zh-CN" sz="1200" b="1" dirty="0" err="1">
                <a:solidFill>
                  <a:srgbClr val="003399"/>
                </a:solidFill>
                <a:latin typeface="Courier New" panose="02070309020205020404" pitchFamily="49" charset="0"/>
                <a:ea typeface="宋体" panose="02010600030101010101" pitchFamily="2" charset="-122"/>
              </a:rPr>
              <a:t>ia</a:t>
            </a:r>
            <a:r>
              <a:rPr lang="en-US" altLang="zh-CN" sz="1200" b="1" dirty="0">
                <a:solidFill>
                  <a:srgbClr val="003399"/>
                </a:solidFill>
                <a:latin typeface="Courier New" panose="02070309020205020404" pitchFamily="49" charset="0"/>
                <a:ea typeface="宋体" panose="02010600030101010101" pitchFamily="2" charset="-122"/>
              </a:rPr>
              <a:t>[j]);</a:t>
            </a:r>
          </a:p>
          <a:p>
            <a:r>
              <a:rPr lang="en-US" altLang="zh-CN" sz="1200" b="1" dirty="0">
                <a:solidFill>
                  <a:srgbClr val="003399"/>
                </a:solidFill>
                <a:latin typeface="Courier New" panose="02070309020205020404" pitchFamily="49" charset="0"/>
                <a:ea typeface="宋体" panose="02010600030101010101" pitchFamily="2" charset="-122"/>
              </a:rPr>
              <a:t>  </a:t>
            </a:r>
          </a:p>
          <a:p>
            <a:r>
              <a:rPr lang="en-US" altLang="zh-CN" sz="1200" b="1" dirty="0">
                <a:solidFill>
                  <a:srgbClr val="003399"/>
                </a:solidFill>
                <a:latin typeface="Courier New" panose="02070309020205020404" pitchFamily="49" charset="0"/>
                <a:ea typeface="宋体" panose="02010600030101010101" pitchFamily="2" charset="-122"/>
              </a:rPr>
              <a:t>  //@ensures </a:t>
            </a:r>
            <a:r>
              <a:rPr lang="en-US" altLang="zh-CN" sz="1200" b="1" dirty="0" err="1">
                <a:solidFill>
                  <a:srgbClr val="990000"/>
                </a:solidFill>
                <a:latin typeface="Courier New" panose="02070309020205020404" pitchFamily="49" charset="0"/>
                <a:ea typeface="宋体" panose="02010600030101010101" pitchFamily="2" charset="-122"/>
              </a:rPr>
              <a:t>ia.length</a:t>
            </a:r>
            <a:r>
              <a:rPr lang="en-US" altLang="zh-CN" sz="1200" b="1" dirty="0">
                <a:solidFill>
                  <a:srgbClr val="990000"/>
                </a:solidFill>
                <a:latin typeface="Courier New" panose="02070309020205020404" pitchFamily="49" charset="0"/>
                <a:ea typeface="宋体" panose="02010600030101010101" pitchFamily="2" charset="-122"/>
              </a:rPr>
              <a:t>==0;</a:t>
            </a:r>
          </a:p>
          <a:p>
            <a:r>
              <a:rPr lang="en-US" altLang="zh-CN" sz="1200" b="1" dirty="0">
                <a:solidFill>
                  <a:srgbClr val="003399"/>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public </a:t>
            </a:r>
            <a:r>
              <a:rPr lang="en-US" altLang="zh-CN" sz="1200" b="1" dirty="0" err="1">
                <a:latin typeface="Courier New" panose="02070309020205020404" pitchFamily="49" charset="0"/>
                <a:ea typeface="宋体" panose="02010600030101010101" pitchFamily="2" charset="-122"/>
              </a:rPr>
              <a:t>IntSet</a:t>
            </a:r>
            <a:r>
              <a:rPr lang="en-US" altLang="zh-CN" sz="1200" b="1" dirty="0">
                <a:latin typeface="Courier New" panose="02070309020205020404" pitchFamily="49" charset="0"/>
              </a:rPr>
              <a:t> (){} </a:t>
            </a:r>
            <a:r>
              <a:rPr lang="en-US" altLang="zh-CN" sz="1200" b="1" dirty="0">
                <a:solidFill>
                  <a:srgbClr val="990000"/>
                </a:solidFill>
                <a:latin typeface="Courier New" panose="02070309020205020404" pitchFamily="49" charset="0"/>
              </a:rPr>
              <a:t>//</a:t>
            </a:r>
            <a:r>
              <a:rPr lang="zh-CN" altLang="en-US" sz="1200" b="1" dirty="0">
                <a:solidFill>
                  <a:srgbClr val="990000"/>
                </a:solidFill>
                <a:latin typeface="Courier New" panose="02070309020205020404" pitchFamily="49" charset="0"/>
              </a:rPr>
              <a:t>构造操作</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rPr>
              <a:t>	  /*@assignable </a:t>
            </a:r>
            <a:r>
              <a:rPr lang="en-US" altLang="zh-CN" sz="1200" b="1" dirty="0" err="1">
                <a:solidFill>
                  <a:srgbClr val="990000"/>
                </a:solidFill>
                <a:latin typeface="Courier New" panose="02070309020205020404" pitchFamily="49" charset="0"/>
              </a:rPr>
              <a:t>ia</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@ensures </a:t>
            </a:r>
            <a:r>
              <a:rPr lang="en-US" altLang="zh-CN" sz="1200" b="1" dirty="0">
                <a:solidFill>
                  <a:srgbClr val="990000"/>
                </a:solidFill>
                <a:latin typeface="Courier New" panose="02070309020205020404" pitchFamily="49" charset="0"/>
                <a:ea typeface="宋体" panose="02010600030101010101" pitchFamily="2" charset="-122"/>
              </a:rPr>
              <a:t>(\exists int j;0&lt;=j&lt;</a:t>
            </a:r>
            <a:r>
              <a:rPr lang="en-US" altLang="zh-CN" sz="1200" b="1" dirty="0" err="1">
                <a:solidFill>
                  <a:srgbClr val="990000"/>
                </a:solidFill>
                <a:latin typeface="Courier New" panose="02070309020205020404" pitchFamily="49" charset="0"/>
                <a:ea typeface="宋体" panose="02010600030101010101" pitchFamily="2" charset="-122"/>
              </a:rPr>
              <a:t>ia.length;ia</a:t>
            </a:r>
            <a:r>
              <a:rPr lang="en-US" altLang="zh-CN" sz="1200" b="1" dirty="0">
                <a:solidFill>
                  <a:srgbClr val="990000"/>
                </a:solidFill>
                <a:latin typeface="Courier New" panose="02070309020205020404" pitchFamily="49" charset="0"/>
                <a:ea typeface="宋体" panose="02010600030101010101" pitchFamily="2" charset="-122"/>
              </a:rPr>
              <a:t>[j]==x);</a:t>
            </a:r>
            <a:r>
              <a:rPr lang="zh-CN" altLang="en-US" sz="1200" b="1" dirty="0">
                <a:solidFill>
                  <a:srgbClr val="003399"/>
                </a:solidFill>
                <a:latin typeface="Courier New" panose="02070309020205020404" pitchFamily="49" charset="0"/>
              </a:rPr>
              <a:t> </a:t>
            </a:r>
            <a:r>
              <a:rPr lang="en-US" altLang="zh-CN" sz="1200" b="1" dirty="0">
                <a:solidFill>
                  <a:srgbClr val="003399"/>
                </a:solidFill>
                <a:latin typeface="Courier New" panose="02070309020205020404" pitchFamily="49" charset="0"/>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public void </a:t>
            </a:r>
            <a:r>
              <a:rPr lang="en-US" altLang="zh-CN" sz="1200" b="1" dirty="0">
                <a:latin typeface="Courier New" panose="02070309020205020404" pitchFamily="49" charset="0"/>
                <a:ea typeface="宋体" panose="02010600030101010101" pitchFamily="2" charset="-122"/>
              </a:rPr>
              <a:t>insert (int x){}</a:t>
            </a:r>
            <a:r>
              <a:rPr lang="en-US" altLang="zh-CN" sz="1200" b="1" dirty="0">
                <a:solidFill>
                  <a:srgbClr val="990000"/>
                </a:solidFill>
                <a:latin typeface="Courier New" panose="02070309020205020404" pitchFamily="49" charset="0"/>
              </a:rPr>
              <a:t> //</a:t>
            </a:r>
            <a:r>
              <a:rPr lang="zh-CN" altLang="en-US" sz="1200" b="1" dirty="0">
                <a:solidFill>
                  <a:srgbClr val="990000"/>
                </a:solidFill>
                <a:latin typeface="Courier New" panose="02070309020205020404" pitchFamily="49" charset="0"/>
              </a:rPr>
              <a:t>更新操作</a:t>
            </a:r>
            <a:endParaRPr lang="en-US" altLang="zh-CN" sz="1200" b="1" dirty="0">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/*@assignable </a:t>
            </a:r>
            <a:r>
              <a:rPr lang="en-US" altLang="zh-CN" sz="1200" b="1" dirty="0" err="1">
                <a:solidFill>
                  <a:srgbClr val="990000"/>
                </a:solidFill>
                <a:latin typeface="Courier New" panose="02070309020205020404" pitchFamily="49" charset="0"/>
                <a:ea typeface="宋体" panose="02010600030101010101" pitchFamily="2" charset="-122"/>
              </a:rPr>
              <a:t>ia</a:t>
            </a:r>
            <a:endParaRPr lang="en-US" altLang="zh-CN" sz="1200" b="1" dirty="0">
              <a:solidFill>
                <a:srgbClr val="990000"/>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@ensures </a:t>
            </a:r>
            <a:r>
              <a:rPr lang="en-US" altLang="zh-CN" sz="1200" b="1" dirty="0">
                <a:solidFill>
                  <a:srgbClr val="990000"/>
                </a:solidFill>
                <a:latin typeface="Courier New" panose="02070309020205020404" pitchFamily="49" charset="0"/>
                <a:ea typeface="宋体" panose="02010600030101010101" pitchFamily="2" charset="-122"/>
              </a:rPr>
              <a:t>(\</a:t>
            </a:r>
            <a:r>
              <a:rPr lang="en-US" altLang="zh-CN" sz="1200" b="1" dirty="0" err="1">
                <a:solidFill>
                  <a:srgbClr val="990000"/>
                </a:solidFill>
                <a:latin typeface="Courier New" panose="02070309020205020404" pitchFamily="49" charset="0"/>
                <a:ea typeface="宋体" panose="02010600030101010101" pitchFamily="2" charset="-122"/>
              </a:rPr>
              <a:t>forall</a:t>
            </a:r>
            <a:r>
              <a:rPr lang="en-US" altLang="zh-CN" sz="1200" b="1" dirty="0">
                <a:solidFill>
                  <a:srgbClr val="990000"/>
                </a:solidFill>
                <a:latin typeface="Courier New" panose="02070309020205020404" pitchFamily="49" charset="0"/>
                <a:ea typeface="宋体" panose="02010600030101010101" pitchFamily="2" charset="-122"/>
              </a:rPr>
              <a:t> int j;0&lt;=j&lt;</a:t>
            </a:r>
            <a:r>
              <a:rPr lang="en-US" altLang="zh-CN" sz="1200" b="1" dirty="0" err="1">
                <a:solidFill>
                  <a:srgbClr val="990000"/>
                </a:solidFill>
                <a:latin typeface="Courier New" panose="02070309020205020404" pitchFamily="49" charset="0"/>
                <a:ea typeface="宋体" panose="02010600030101010101" pitchFamily="2" charset="-122"/>
              </a:rPr>
              <a:t>ia.length;ia</a:t>
            </a:r>
            <a:r>
              <a:rPr lang="en-US" altLang="zh-CN" sz="1200" b="1" dirty="0">
                <a:solidFill>
                  <a:srgbClr val="990000"/>
                </a:solidFill>
                <a:latin typeface="Courier New" panose="02070309020205020404" pitchFamily="49" charset="0"/>
                <a:ea typeface="宋体" panose="02010600030101010101" pitchFamily="2" charset="-122"/>
              </a:rPr>
              <a:t>[j]!=x)</a:t>
            </a:r>
            <a:r>
              <a:rPr lang="en-US" altLang="zh-CN" sz="1200" b="1" dirty="0">
                <a:latin typeface="Courier New" panose="02070309020205020404" pitchFamily="49" charset="0"/>
                <a:ea typeface="宋体" panose="02010600030101010101" pitchFamily="2" charset="-122"/>
              </a:rPr>
              <a:t>;</a:t>
            </a:r>
            <a:r>
              <a:rPr lang="zh-CN" altLang="en-US" sz="1200" b="1" dirty="0">
                <a:solidFill>
                  <a:srgbClr val="003399"/>
                </a:solidFill>
                <a:latin typeface="Courier New" panose="02070309020205020404" pitchFamily="49" charset="0"/>
              </a:rPr>
              <a:t> </a:t>
            </a:r>
            <a:r>
              <a:rPr lang="en-US" altLang="zh-CN" sz="1200" b="1" dirty="0">
                <a:solidFill>
                  <a:srgbClr val="003399"/>
                </a:solidFill>
                <a:latin typeface="Courier New" panose="02070309020205020404" pitchFamily="49" charset="0"/>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 </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public void </a:t>
            </a:r>
            <a:r>
              <a:rPr lang="en-US" altLang="zh-CN" sz="1200" b="1" dirty="0">
                <a:latin typeface="Courier New" panose="02070309020205020404" pitchFamily="49" charset="0"/>
                <a:ea typeface="宋体" panose="02010600030101010101" pitchFamily="2" charset="-122"/>
              </a:rPr>
              <a:t>delete (int x) {}</a:t>
            </a:r>
            <a:r>
              <a:rPr lang="en-US" altLang="zh-CN" sz="1200" b="1" dirty="0">
                <a:solidFill>
                  <a:srgbClr val="990000"/>
                </a:solidFill>
                <a:latin typeface="Courier New" panose="02070309020205020404" pitchFamily="49" charset="0"/>
              </a:rPr>
              <a:t> //</a:t>
            </a:r>
            <a:r>
              <a:rPr lang="zh-CN" altLang="en-US" sz="1200" b="1" dirty="0">
                <a:solidFill>
                  <a:srgbClr val="990000"/>
                </a:solidFill>
                <a:latin typeface="Courier New" panose="02070309020205020404" pitchFamily="49" charset="0"/>
              </a:rPr>
              <a:t>更新操作</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/*@ensures </a:t>
            </a:r>
            <a:r>
              <a:rPr lang="en-US" altLang="zh-CN" sz="1200" b="1" dirty="0">
                <a:solidFill>
                  <a:srgbClr val="990000"/>
                </a:solidFill>
                <a:latin typeface="Courier New" panose="02070309020205020404" pitchFamily="49" charset="0"/>
                <a:ea typeface="宋体" panose="02010600030101010101" pitchFamily="2" charset="-122"/>
              </a:rPr>
              <a:t>\result==(\exist int </a:t>
            </a:r>
            <a:r>
              <a:rPr lang="en-US" altLang="zh-CN" sz="1200" b="1" dirty="0" err="1">
                <a:solidFill>
                  <a:srgbClr val="990000"/>
                </a:solidFill>
                <a:latin typeface="Courier New" panose="02070309020205020404" pitchFamily="49" charset="0"/>
                <a:ea typeface="宋体" panose="02010600030101010101" pitchFamily="2" charset="-122"/>
              </a:rPr>
              <a:t>i</a:t>
            </a:r>
            <a:r>
              <a:rPr lang="en-US" altLang="zh-CN" sz="1200" b="1" dirty="0">
                <a:solidFill>
                  <a:srgbClr val="990000"/>
                </a:solidFill>
                <a:latin typeface="Courier New" panose="02070309020205020404" pitchFamily="49" charset="0"/>
                <a:ea typeface="宋体" panose="02010600030101010101" pitchFamily="2" charset="-122"/>
              </a:rPr>
              <a:t>; 0&lt;=</a:t>
            </a:r>
            <a:r>
              <a:rPr lang="en-US" altLang="zh-CN" sz="1200" b="1" dirty="0" err="1">
                <a:solidFill>
                  <a:srgbClr val="990000"/>
                </a:solidFill>
                <a:latin typeface="Courier New" panose="02070309020205020404" pitchFamily="49" charset="0"/>
                <a:ea typeface="宋体" panose="02010600030101010101" pitchFamily="2" charset="-122"/>
              </a:rPr>
              <a:t>i</a:t>
            </a:r>
            <a:r>
              <a:rPr lang="en-US" altLang="zh-CN" sz="1200" b="1" dirty="0">
                <a:solidFill>
                  <a:srgbClr val="990000"/>
                </a:solidFill>
                <a:latin typeface="Courier New" panose="02070309020205020404" pitchFamily="49" charset="0"/>
                <a:ea typeface="宋体" panose="02010600030101010101" pitchFamily="2" charset="-122"/>
              </a:rPr>
              <a:t>&lt;</a:t>
            </a:r>
            <a:r>
              <a:rPr lang="en-US" altLang="zh-CN" sz="1200" b="1" dirty="0" err="1">
                <a:solidFill>
                  <a:srgbClr val="990000"/>
                </a:solidFill>
                <a:latin typeface="Courier New" panose="02070309020205020404" pitchFamily="49" charset="0"/>
                <a:ea typeface="宋体" panose="02010600030101010101" pitchFamily="2" charset="-122"/>
              </a:rPr>
              <a:t>ia.length</a:t>
            </a:r>
            <a:r>
              <a:rPr lang="en-US" altLang="zh-CN" sz="1200" b="1" dirty="0">
                <a:solidFill>
                  <a:srgbClr val="990000"/>
                </a:solidFill>
                <a:latin typeface="Courier New" panose="02070309020205020404" pitchFamily="49" charset="0"/>
                <a:ea typeface="宋体" panose="02010600030101010101" pitchFamily="2" charset="-122"/>
              </a:rPr>
              <a:t>; </a:t>
            </a:r>
            <a:r>
              <a:rPr lang="en-US" altLang="zh-CN" sz="1200" b="1" dirty="0" err="1">
                <a:solidFill>
                  <a:srgbClr val="990000"/>
                </a:solidFill>
                <a:latin typeface="Courier New" panose="02070309020205020404" pitchFamily="49" charset="0"/>
                <a:ea typeface="宋体" panose="02010600030101010101" pitchFamily="2" charset="-122"/>
              </a:rPr>
              <a:t>ia</a:t>
            </a:r>
            <a:r>
              <a:rPr lang="en-US" altLang="zh-CN" sz="1200" b="1" dirty="0">
                <a:solidFill>
                  <a:srgbClr val="990000"/>
                </a:solidFill>
                <a:latin typeface="Courier New" panose="02070309020205020404" pitchFamily="49" charset="0"/>
                <a:ea typeface="宋体" panose="02010600030101010101" pitchFamily="2" charset="-122"/>
              </a:rPr>
              <a:t>[</a:t>
            </a:r>
            <a:r>
              <a:rPr lang="en-US" altLang="zh-CN" sz="1200" b="1" dirty="0" err="1">
                <a:solidFill>
                  <a:srgbClr val="990000"/>
                </a:solidFill>
                <a:latin typeface="Courier New" panose="02070309020205020404" pitchFamily="49" charset="0"/>
                <a:ea typeface="宋体" panose="02010600030101010101" pitchFamily="2" charset="-122"/>
              </a:rPr>
              <a:t>i</a:t>
            </a:r>
            <a:r>
              <a:rPr lang="en-US" altLang="zh-CN" sz="1200" b="1" dirty="0">
                <a:solidFill>
                  <a:srgbClr val="990000"/>
                </a:solidFill>
                <a:latin typeface="Courier New" panose="02070309020205020404" pitchFamily="49" charset="0"/>
                <a:ea typeface="宋体" panose="02010600030101010101" pitchFamily="2" charset="-122"/>
              </a:rPr>
              <a:t>]==x)</a:t>
            </a:r>
            <a:r>
              <a:rPr lang="en-US" altLang="zh-CN" sz="1200" b="1" dirty="0">
                <a:latin typeface="Courier New" panose="02070309020205020404" pitchFamily="49" charset="0"/>
                <a:ea typeface="宋体" panose="02010600030101010101" pitchFamily="2" charset="-122"/>
              </a:rPr>
              <a:t>;@</a:t>
            </a:r>
            <a:r>
              <a:rPr lang="zh-CN" altLang="en-US" sz="1200" b="1" dirty="0">
                <a:solidFill>
                  <a:srgbClr val="003399"/>
                </a:solidFill>
                <a:latin typeface="Courier New" panose="02070309020205020404" pitchFamily="49" charset="0"/>
              </a:rPr>
              <a:t>*</a:t>
            </a:r>
            <a:r>
              <a:rPr lang="en-US" altLang="zh-CN" sz="1200" b="1" dirty="0">
                <a:solidFill>
                  <a:srgbClr val="003399"/>
                </a:solidFill>
                <a:latin typeface="Courier New" panose="02070309020205020404" pitchFamily="49" charset="0"/>
              </a:rPr>
              <a:t>/</a:t>
            </a:r>
            <a:endParaRPr lang="en-US" altLang="zh-CN" sz="1200" b="1" dirty="0">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  public /*@pure@*/ </a:t>
            </a:r>
            <a:r>
              <a:rPr lang="en-US" altLang="zh-CN" sz="1200" b="1" dirty="0" err="1">
                <a:solidFill>
                  <a:srgbClr val="003399"/>
                </a:solidFill>
                <a:latin typeface="Courier New" panose="02070309020205020404" pitchFamily="49" charset="0"/>
                <a:ea typeface="宋体" panose="02010600030101010101" pitchFamily="2" charset="-122"/>
              </a:rPr>
              <a:t>boolean</a:t>
            </a:r>
            <a:r>
              <a:rPr lang="en-US" altLang="zh-CN" sz="1200" b="1" dirty="0">
                <a:solidFill>
                  <a:srgbClr val="003399"/>
                </a:solidFill>
                <a:latin typeface="Courier New" panose="02070309020205020404" pitchFamily="49" charset="0"/>
                <a:ea typeface="宋体" panose="02010600030101010101" pitchFamily="2" charset="-122"/>
              </a:rPr>
              <a:t> </a:t>
            </a:r>
            <a:r>
              <a:rPr lang="en-US" altLang="zh-CN" sz="1200" b="1" dirty="0" err="1">
                <a:latin typeface="Courier New" panose="02070309020205020404" pitchFamily="49" charset="0"/>
                <a:ea typeface="宋体" panose="02010600030101010101" pitchFamily="2" charset="-122"/>
              </a:rPr>
              <a:t>isIn</a:t>
            </a:r>
            <a:r>
              <a:rPr lang="en-US" altLang="zh-CN" sz="1200" b="1" dirty="0">
                <a:latin typeface="Courier New" panose="02070309020205020404" pitchFamily="49" charset="0"/>
                <a:ea typeface="宋体" panose="02010600030101010101" pitchFamily="2" charset="-122"/>
              </a:rPr>
              <a:t> (int x){}</a:t>
            </a:r>
            <a:r>
              <a:rPr lang="en-US" altLang="zh-CN" sz="1200" b="1" dirty="0">
                <a:solidFill>
                  <a:srgbClr val="003399"/>
                </a:solidFill>
                <a:latin typeface="Courier New" panose="02070309020205020404" pitchFamily="49" charset="0"/>
              </a:rPr>
              <a:t> </a:t>
            </a:r>
            <a:r>
              <a:rPr lang="en-US" altLang="zh-CN" sz="1200" b="1" dirty="0">
                <a:solidFill>
                  <a:srgbClr val="990000"/>
                </a:solidFill>
                <a:latin typeface="Courier New" panose="02070309020205020404" pitchFamily="49" charset="0"/>
              </a:rPr>
              <a:t>//</a:t>
            </a:r>
            <a:r>
              <a:rPr lang="zh-CN" altLang="en-US" sz="1200" b="1" dirty="0">
                <a:solidFill>
                  <a:srgbClr val="990000"/>
                </a:solidFill>
                <a:latin typeface="Courier New" panose="02070309020205020404" pitchFamily="49" charset="0"/>
              </a:rPr>
              <a:t>观察操作</a:t>
            </a:r>
            <a:endParaRPr lang="en-US" altLang="zh-CN" sz="1200" b="1" dirty="0">
              <a:latin typeface="Courier New" panose="02070309020205020404" pitchFamily="49" charset="0"/>
              <a:ea typeface="宋体" panose="02010600030101010101" pitchFamily="2" charset="-122"/>
            </a:endParaRPr>
          </a:p>
          <a:p>
            <a:r>
              <a:rPr lang="en-US" altLang="zh-CN" sz="1200" b="1" dirty="0">
                <a:latin typeface="Courier New" panose="02070309020205020404" pitchFamily="49" charset="0"/>
                <a:ea typeface="宋体" panose="02010600030101010101" pitchFamily="2" charset="-122"/>
              </a:rPr>
              <a:t>    </a:t>
            </a:r>
            <a:r>
              <a:rPr lang="en-US" altLang="zh-CN" sz="1200" b="1" dirty="0">
                <a:solidFill>
                  <a:srgbClr val="003399"/>
                </a:solidFill>
                <a:latin typeface="Courier New" panose="02070309020205020404" pitchFamily="49" charset="0"/>
                <a:ea typeface="宋体" panose="02010600030101010101" pitchFamily="2" charset="-122"/>
              </a:rPr>
              <a:t>/*@ </a:t>
            </a:r>
            <a:r>
              <a:rPr lang="en-US" altLang="zh-CN" sz="1200" b="1" dirty="0" err="1">
                <a:solidFill>
                  <a:srgbClr val="003399"/>
                </a:solidFill>
                <a:latin typeface="Courier New" panose="02070309020205020404" pitchFamily="49" charset="0"/>
                <a:ea typeface="宋体" panose="02010600030101010101" pitchFamily="2" charset="-122"/>
              </a:rPr>
              <a:t>normal_behavior</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requires </a:t>
            </a:r>
            <a:r>
              <a:rPr lang="en-US" altLang="zh-CN" sz="1200" b="1" dirty="0">
                <a:solidFill>
                  <a:srgbClr val="990000"/>
                </a:solidFill>
                <a:latin typeface="Courier New" panose="02070309020205020404" pitchFamily="49" charset="0"/>
                <a:ea typeface="宋体" panose="02010600030101010101" pitchFamily="2" charset="-122"/>
              </a:rPr>
              <a:t>a!=null</a:t>
            </a:r>
            <a:r>
              <a:rPr lang="en-US" altLang="zh-CN" sz="1200" b="1" dirty="0">
                <a:solidFill>
                  <a:srgbClr val="FF0000"/>
                </a:solidFill>
                <a:latin typeface="Courier New" panose="02070309020205020404" pitchFamily="49" charset="0"/>
              </a:rPr>
              <a:t>;</a:t>
            </a: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assignable </a:t>
            </a:r>
            <a:r>
              <a:rPr lang="en-US" altLang="zh-CN" sz="1200" b="1" dirty="0">
                <a:solidFill>
                  <a:srgbClr val="FF0000"/>
                </a:solidFill>
                <a:latin typeface="Courier New" panose="02070309020205020404" pitchFamily="49" charset="0"/>
              </a:rPr>
              <a:t>\nothing;</a:t>
            </a: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ensures </a:t>
            </a:r>
            <a:r>
              <a:rPr lang="en-US" altLang="zh-CN" sz="1200" b="1" dirty="0">
                <a:solidFill>
                  <a:srgbClr val="FF0000"/>
                </a:solidFill>
                <a:latin typeface="Courier New" panose="02070309020205020404" pitchFamily="49" charset="0"/>
              </a:rPr>
              <a:t>(\</a:t>
            </a:r>
            <a:r>
              <a:rPr lang="en-US" altLang="zh-CN" sz="1200" b="1" dirty="0" err="1">
                <a:solidFill>
                  <a:srgbClr val="FF0000"/>
                </a:solidFill>
                <a:latin typeface="Courier New" panose="02070309020205020404" pitchFamily="49" charset="0"/>
              </a:rPr>
              <a:t>forall</a:t>
            </a:r>
            <a:r>
              <a:rPr lang="en-US" altLang="zh-CN" sz="1200" b="1" dirty="0">
                <a:solidFill>
                  <a:srgbClr val="FF0000"/>
                </a:solidFill>
                <a:latin typeface="Courier New" panose="02070309020205020404" pitchFamily="49" charset="0"/>
              </a:rPr>
              <a:t> </a:t>
            </a:r>
            <a:r>
              <a:rPr lang="en-US" altLang="zh-CN" sz="1200" b="1" dirty="0" err="1">
                <a:solidFill>
                  <a:srgbClr val="FF0000"/>
                </a:solidFill>
                <a:latin typeface="Courier New" panose="02070309020205020404" pitchFamily="49" charset="0"/>
              </a:rPr>
              <a:t>int</a:t>
            </a:r>
            <a:r>
              <a:rPr lang="en-US" altLang="zh-CN" sz="1200" b="1" dirty="0">
                <a:solidFill>
                  <a:srgbClr val="FF0000"/>
                </a:solidFill>
                <a:latin typeface="Courier New" panose="02070309020205020404" pitchFamily="49" charset="0"/>
              </a:rPr>
              <a:t> </a:t>
            </a:r>
            <a:r>
              <a:rPr lang="en-US" altLang="zh-CN" sz="1200" b="1" dirty="0" err="1">
                <a:solidFill>
                  <a:srgbClr val="FF0000"/>
                </a:solidFill>
                <a:latin typeface="Courier New" panose="02070309020205020404" pitchFamily="49" charset="0"/>
              </a:rPr>
              <a:t>ele</a:t>
            </a:r>
            <a:r>
              <a:rPr lang="en-US" altLang="zh-CN" sz="1200" b="1" dirty="0">
                <a:solidFill>
                  <a:srgbClr val="FF0000"/>
                </a:solidFill>
                <a:latin typeface="Courier New" panose="02070309020205020404" pitchFamily="49" charset="0"/>
              </a:rPr>
              <a:t>; </a:t>
            </a:r>
            <a:r>
              <a:rPr lang="en-US" altLang="zh-CN" sz="1200" b="1" dirty="0" err="1">
                <a:solidFill>
                  <a:srgbClr val="FF0000"/>
                </a:solidFill>
                <a:latin typeface="Courier New" panose="02070309020205020404" pitchFamily="49" charset="0"/>
              </a:rPr>
              <a:t>this.isIn</a:t>
            </a:r>
            <a:r>
              <a:rPr lang="en-US" altLang="zh-CN" sz="1200" b="1" dirty="0">
                <a:solidFill>
                  <a:srgbClr val="FF0000"/>
                </a:solidFill>
                <a:latin typeface="Courier New" panose="02070309020205020404" pitchFamily="49" charset="0"/>
              </a:rPr>
              <a:t>(</a:t>
            </a:r>
            <a:r>
              <a:rPr lang="en-US" altLang="zh-CN" sz="1200" b="1" dirty="0" err="1">
                <a:solidFill>
                  <a:srgbClr val="FF0000"/>
                </a:solidFill>
                <a:latin typeface="Courier New" panose="02070309020205020404" pitchFamily="49" charset="0"/>
              </a:rPr>
              <a:t>ele</a:t>
            </a:r>
            <a:r>
              <a:rPr lang="en-US" altLang="zh-CN" sz="1200" b="1" dirty="0">
                <a:solidFill>
                  <a:srgbClr val="FF0000"/>
                </a:solidFill>
                <a:latin typeface="Courier New" panose="02070309020205020404" pitchFamily="49" charset="0"/>
              </a:rPr>
              <a:t>);</a:t>
            </a:r>
            <a:r>
              <a:rPr lang="en-US" altLang="zh-CN" sz="1200" b="1" dirty="0" err="1">
                <a:solidFill>
                  <a:srgbClr val="FF0000"/>
                </a:solidFill>
                <a:latin typeface="Courier New" panose="02070309020205020404" pitchFamily="49" charset="0"/>
              </a:rPr>
              <a:t>a.isIn</a:t>
            </a:r>
            <a:r>
              <a:rPr lang="en-US" altLang="zh-CN" sz="1200" b="1" dirty="0">
                <a:solidFill>
                  <a:srgbClr val="FF0000"/>
                </a:solidFill>
                <a:latin typeface="Courier New" panose="02070309020205020404" pitchFamily="49" charset="0"/>
              </a:rPr>
              <a:t>(</a:t>
            </a:r>
            <a:r>
              <a:rPr lang="en-US" altLang="zh-CN" sz="1200" b="1" dirty="0" err="1">
                <a:solidFill>
                  <a:srgbClr val="FF0000"/>
                </a:solidFill>
                <a:latin typeface="Courier New" panose="02070309020205020404" pitchFamily="49" charset="0"/>
              </a:rPr>
              <a:t>ele</a:t>
            </a:r>
            <a:r>
              <a:rPr lang="en-US" altLang="zh-CN" sz="1200" b="1" dirty="0">
                <a:solidFill>
                  <a:srgbClr val="FF0000"/>
                </a:solidFill>
                <a:latin typeface="Courier New" panose="02070309020205020404" pitchFamily="49" charset="0"/>
              </a:rPr>
              <a:t>)&lt;==&gt;\</a:t>
            </a:r>
            <a:r>
              <a:rPr lang="en-US" altLang="zh-CN" sz="1200" b="1" dirty="0" err="1">
                <a:solidFill>
                  <a:srgbClr val="FF0000"/>
                </a:solidFill>
                <a:latin typeface="Courier New" panose="02070309020205020404" pitchFamily="49" charset="0"/>
              </a:rPr>
              <a:t>result.isIn</a:t>
            </a:r>
            <a:r>
              <a:rPr lang="en-US" altLang="zh-CN" sz="1200" b="1" dirty="0">
                <a:solidFill>
                  <a:srgbClr val="FF0000"/>
                </a:solidFill>
                <a:latin typeface="Courier New" panose="02070309020205020404" pitchFamily="49" charset="0"/>
              </a:rPr>
              <a:t>(</a:t>
            </a:r>
            <a:r>
              <a:rPr lang="en-US" altLang="zh-CN" sz="1200" b="1" dirty="0" err="1">
                <a:solidFill>
                  <a:srgbClr val="FF0000"/>
                </a:solidFill>
                <a:latin typeface="Courier New" panose="02070309020205020404" pitchFamily="49" charset="0"/>
              </a:rPr>
              <a:t>ele</a:t>
            </a:r>
            <a:r>
              <a:rPr lang="en-US" altLang="zh-CN" sz="1200" b="1" dirty="0">
                <a:solidFill>
                  <a:srgbClr val="FF0000"/>
                </a:solidFill>
                <a:latin typeface="Courier New" panose="02070309020205020404" pitchFamily="49" charset="0"/>
              </a:rPr>
              <a:t>));</a:t>
            </a: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also</a:t>
            </a: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 </a:t>
            </a:r>
            <a:r>
              <a:rPr lang="en-US" altLang="zh-CN" sz="1200" b="1" dirty="0" err="1">
                <a:solidFill>
                  <a:srgbClr val="003399"/>
                </a:solidFill>
                <a:latin typeface="Courier New" panose="02070309020205020404" pitchFamily="49" charset="0"/>
                <a:ea typeface="宋体" panose="02010600030101010101" pitchFamily="2" charset="-122"/>
              </a:rPr>
              <a:t>exceptional_behavior</a:t>
            </a:r>
            <a:endParaRPr lang="en-US" altLang="zh-CN" sz="1200" b="1" dirty="0">
              <a:solidFill>
                <a:srgbClr val="003399"/>
              </a:solidFill>
              <a:latin typeface="Courier New" panose="02070309020205020404" pitchFamily="49" charset="0"/>
              <a:ea typeface="宋体" panose="02010600030101010101" pitchFamily="2" charset="-122"/>
            </a:endParaRPr>
          </a:p>
          <a:p>
            <a:r>
              <a:rPr lang="en-US" altLang="zh-CN" sz="1200" b="1" dirty="0">
                <a:solidFill>
                  <a:srgbClr val="FF0000"/>
                </a:solidFill>
                <a:latin typeface="Courier New" panose="02070309020205020404" pitchFamily="49" charset="0"/>
              </a:rPr>
              <a:t>      </a:t>
            </a:r>
            <a:r>
              <a:rPr lang="en-US" altLang="zh-CN" sz="1200" b="1" dirty="0">
                <a:solidFill>
                  <a:srgbClr val="003399"/>
                </a:solidFill>
                <a:latin typeface="Courier New" panose="02070309020205020404" pitchFamily="49" charset="0"/>
                <a:ea typeface="宋体" panose="02010600030101010101" pitchFamily="2" charset="-122"/>
              </a:rPr>
              <a:t>@</a:t>
            </a:r>
            <a:r>
              <a:rPr lang="en-US" altLang="zh-CN" sz="1200" b="1" dirty="0">
                <a:solidFill>
                  <a:srgbClr val="FF0000"/>
                </a:solidFill>
                <a:latin typeface="Courier New" panose="02070309020205020404" pitchFamily="49" charset="0"/>
              </a:rPr>
              <a:t> signals (</a:t>
            </a:r>
            <a:r>
              <a:rPr lang="en-US" altLang="zh-CN" sz="1200" b="1" dirty="0" err="1">
                <a:latin typeface="Courier New" panose="02070309020205020404" pitchFamily="49" charset="0"/>
              </a:rPr>
              <a:t>NullPointerException</a:t>
            </a:r>
            <a:r>
              <a:rPr lang="en-US" altLang="zh-CN" sz="1200" b="1" dirty="0">
                <a:latin typeface="Courier New" panose="02070309020205020404" pitchFamily="49" charset="0"/>
              </a:rPr>
              <a:t> e</a:t>
            </a:r>
            <a:r>
              <a:rPr lang="en-US" altLang="zh-CN" sz="1200" b="1" dirty="0">
                <a:solidFill>
                  <a:srgbClr val="FF0000"/>
                </a:solidFill>
                <a:latin typeface="Courier New" panose="02070309020205020404" pitchFamily="49" charset="0"/>
              </a:rPr>
              <a:t>) a==null;      </a:t>
            </a:r>
            <a:r>
              <a:rPr lang="en-US" altLang="zh-CN" sz="1200" b="1" dirty="0">
                <a:solidFill>
                  <a:srgbClr val="003399"/>
                </a:solidFill>
                <a:latin typeface="Courier New" panose="02070309020205020404" pitchFamily="49" charset="0"/>
                <a:ea typeface="宋体" panose="02010600030101010101" pitchFamily="2" charset="-122"/>
              </a:rPr>
              <a:t>@*/</a:t>
            </a:r>
          </a:p>
          <a:p>
            <a:r>
              <a:rPr lang="en-US" altLang="zh-CN" sz="1200" b="1" dirty="0">
                <a:latin typeface="Courier New" panose="02070309020205020404" pitchFamily="49" charset="0"/>
                <a:ea typeface="宋体" panose="02010600030101010101" pitchFamily="2" charset="-122"/>
              </a:rPr>
              <a:t>  </a:t>
            </a:r>
            <a:r>
              <a:rPr lang="en-US" altLang="zh-CN" sz="1200" b="1" dirty="0">
                <a:solidFill>
                  <a:srgbClr val="003399"/>
                </a:solidFill>
                <a:latin typeface="Courier New" panose="02070309020205020404" pitchFamily="49" charset="0"/>
                <a:ea typeface="宋体" panose="02010600030101010101" pitchFamily="2" charset="-122"/>
              </a:rPr>
              <a:t>public </a:t>
            </a:r>
            <a:r>
              <a:rPr lang="en-US" altLang="zh-CN" sz="1200" b="1" dirty="0" err="1">
                <a:solidFill>
                  <a:srgbClr val="003399"/>
                </a:solidFill>
                <a:latin typeface="Courier New" panose="02070309020205020404" pitchFamily="49" charset="0"/>
                <a:ea typeface="宋体" panose="02010600030101010101" pitchFamily="2" charset="-122"/>
              </a:rPr>
              <a:t>IntSet</a:t>
            </a:r>
            <a:r>
              <a:rPr lang="en-US" altLang="zh-CN" sz="1200" b="1" dirty="0">
                <a:latin typeface="Courier New" panose="02070309020205020404" pitchFamily="49" charset="0"/>
                <a:ea typeface="宋体" panose="02010600030101010101" pitchFamily="2" charset="-122"/>
              </a:rPr>
              <a:t> intersection (</a:t>
            </a:r>
            <a:r>
              <a:rPr lang="en-US" altLang="zh-CN" sz="1200" b="1" dirty="0" err="1">
                <a:latin typeface="Courier New" panose="02070309020205020404" pitchFamily="49" charset="0"/>
                <a:ea typeface="宋体" panose="02010600030101010101" pitchFamily="2" charset="-122"/>
              </a:rPr>
              <a:t>IntSet</a:t>
            </a:r>
            <a:r>
              <a:rPr lang="en-US" altLang="zh-CN" sz="1200" b="1" dirty="0">
                <a:latin typeface="Courier New" panose="02070309020205020404" pitchFamily="49" charset="0"/>
                <a:ea typeface="宋体" panose="02010600030101010101" pitchFamily="2" charset="-122"/>
              </a:rPr>
              <a:t> a) throws </a:t>
            </a:r>
            <a:r>
              <a:rPr lang="en-US" altLang="zh-CN" sz="1200" b="1" dirty="0" err="1">
                <a:latin typeface="Courier New" panose="02070309020205020404" pitchFamily="49" charset="0"/>
                <a:ea typeface="宋体" panose="02010600030101010101" pitchFamily="2" charset="-122"/>
              </a:rPr>
              <a:t>NullPointerException</a:t>
            </a:r>
            <a:r>
              <a:rPr lang="en-US" altLang="zh-CN" sz="1200" b="1" dirty="0">
                <a:latin typeface="Courier New" panose="02070309020205020404" pitchFamily="49" charset="0"/>
              </a:rPr>
              <a:t>{} </a:t>
            </a:r>
            <a:r>
              <a:rPr lang="en-US" altLang="zh-CN" sz="1200" b="1" dirty="0">
                <a:solidFill>
                  <a:srgbClr val="990000"/>
                </a:solidFill>
                <a:latin typeface="Courier New" panose="02070309020205020404" pitchFamily="49" charset="0"/>
              </a:rPr>
              <a:t>//</a:t>
            </a:r>
            <a:r>
              <a:rPr lang="zh-CN" altLang="en-US" sz="1200" b="1" dirty="0">
                <a:solidFill>
                  <a:srgbClr val="990000"/>
                </a:solidFill>
                <a:latin typeface="Courier New" panose="02070309020205020404" pitchFamily="49" charset="0"/>
              </a:rPr>
              <a:t>生成操作</a:t>
            </a:r>
            <a:endParaRPr lang="en-US" altLang="zh-CN" sz="1200" b="1" dirty="0">
              <a:latin typeface="Courier New" panose="02070309020205020404" pitchFamily="49" charset="0"/>
              <a:ea typeface="宋体" panose="02010600030101010101" pitchFamily="2" charset="-122"/>
            </a:endParaRPr>
          </a:p>
          <a:p>
            <a:r>
              <a:rPr lang="en-US" altLang="zh-CN" sz="1200" b="1" dirty="0">
                <a:solidFill>
                  <a:srgbClr val="003399"/>
                </a:solidFill>
                <a:latin typeface="Courier New" panose="02070309020205020404" pitchFamily="49" charset="0"/>
                <a:ea typeface="宋体" panose="02010600030101010101" pitchFamily="2" charset="-122"/>
              </a:rPr>
              <a:t>}</a:t>
            </a:r>
          </a:p>
        </p:txBody>
      </p:sp>
      <p:sp>
        <p:nvSpPr>
          <p:cNvPr id="2" name="标题 1"/>
          <p:cNvSpPr>
            <a:spLocks noGrp="1"/>
          </p:cNvSpPr>
          <p:nvPr>
            <p:ph type="title"/>
          </p:nvPr>
        </p:nvSpPr>
        <p:spPr/>
        <p:txBody>
          <a:bodyPr/>
          <a:lstStyle/>
          <a:p>
            <a:r>
              <a:rPr lang="zh-CN" altLang="en-US" dirty="0"/>
              <a:t>类型层次设计</a:t>
            </a:r>
          </a:p>
        </p:txBody>
      </p:sp>
      <p:sp>
        <p:nvSpPr>
          <p:cNvPr id="3" name="内容占位符 2"/>
          <p:cNvSpPr>
            <a:spLocks noGrp="1"/>
          </p:cNvSpPr>
          <p:nvPr>
            <p:ph idx="1"/>
          </p:nvPr>
        </p:nvSpPr>
        <p:spPr>
          <a:xfrm>
            <a:off x="838200" y="1825625"/>
            <a:ext cx="10515600" cy="509013"/>
          </a:xfrm>
        </p:spPr>
        <p:txBody>
          <a:bodyPr>
            <a:normAutofit/>
          </a:bodyPr>
          <a:lstStyle/>
          <a:p>
            <a:r>
              <a:rPr lang="zh-CN" altLang="en-US" dirty="0"/>
              <a:t>子类可以对父类进行扩充，但需要保持父类的规格仍然成立</a:t>
            </a:r>
          </a:p>
        </p:txBody>
      </p:sp>
      <p:sp>
        <p:nvSpPr>
          <p:cNvPr id="6" name="矩形 5"/>
          <p:cNvSpPr/>
          <p:nvPr/>
        </p:nvSpPr>
        <p:spPr>
          <a:xfrm>
            <a:off x="4944141" y="3276491"/>
            <a:ext cx="6868572" cy="2708434"/>
          </a:xfrm>
          <a:prstGeom prst="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1200" b="1" dirty="0">
                <a:solidFill>
                  <a:srgbClr val="7F0055"/>
                </a:solidFill>
                <a:latin typeface="Consolas" panose="020B0609020204030204" pitchFamily="49" charset="0"/>
              </a:rPr>
              <a:t>public</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class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MaxIntSet</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extends</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IntSet</a:t>
            </a:r>
            <a:r>
              <a:rPr lang="en-US" altLang="zh-CN" sz="1200" b="1" dirty="0">
                <a:solidFill>
                  <a:srgbClr val="000000"/>
                </a:solidFill>
                <a:latin typeface="Consolas" panose="020B0609020204030204" pitchFamily="49" charset="0"/>
              </a:rPr>
              <a:t> { </a:t>
            </a:r>
          </a:p>
          <a:p>
            <a:r>
              <a:rPr lang="en-US" altLang="zh-CN" sz="1100" b="1" dirty="0">
                <a:solidFill>
                  <a:srgbClr val="003399"/>
                </a:solidFill>
                <a:latin typeface="Courier New" panose="02070309020205020404" pitchFamily="49" charset="0"/>
              </a:rPr>
              <a:t>//@public model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max;</a:t>
            </a:r>
          </a:p>
          <a:p>
            <a:r>
              <a:rPr lang="en-US" altLang="zh-CN" sz="1100" b="1" dirty="0">
                <a:solidFill>
                  <a:srgbClr val="003399"/>
                </a:solidFill>
                <a:latin typeface="Courier New" panose="02070309020205020404" pitchFamily="49" charset="0"/>
              </a:rPr>
              <a:t>//@public invariant (\</a:t>
            </a:r>
            <a:r>
              <a:rPr lang="en-US" altLang="zh-CN" sz="1100" b="1" dirty="0" err="1">
                <a:solidFill>
                  <a:srgbClr val="003399"/>
                </a:solidFill>
                <a:latin typeface="Courier New" panose="02070309020205020404" pitchFamily="49" charset="0"/>
              </a:rPr>
              <a:t>forall</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ele;this.isIn</a:t>
            </a:r>
            <a:r>
              <a:rPr lang="en-US" altLang="zh-CN" sz="1100" b="1" dirty="0">
                <a:solidFill>
                  <a:srgbClr val="003399"/>
                </a:solidFill>
                <a:latin typeface="Courier New" panose="02070309020205020404" pitchFamily="49" charset="0"/>
              </a:rPr>
              <a:t>(</a:t>
            </a:r>
            <a:r>
              <a:rPr lang="en-US" altLang="zh-CN" sz="1100" b="1" dirty="0" err="1">
                <a:solidFill>
                  <a:srgbClr val="003399"/>
                </a:solidFill>
                <a:latin typeface="Courier New" panose="02070309020205020404" pitchFamily="49" charset="0"/>
              </a:rPr>
              <a:t>ele</a:t>
            </a:r>
            <a:r>
              <a:rPr lang="en-US" altLang="zh-CN" sz="1100" b="1" dirty="0">
                <a:solidFill>
                  <a:srgbClr val="003399"/>
                </a:solidFill>
                <a:latin typeface="Courier New" panose="02070309020205020404" pitchFamily="49" charset="0"/>
              </a:rPr>
              <a:t>);max&gt;=</a:t>
            </a:r>
            <a:r>
              <a:rPr lang="en-US" altLang="zh-CN" sz="1100" b="1" dirty="0" err="1">
                <a:solidFill>
                  <a:srgbClr val="003399"/>
                </a:solidFill>
                <a:latin typeface="Courier New" panose="02070309020205020404" pitchFamily="49" charset="0"/>
              </a:rPr>
              <a:t>ele</a:t>
            </a:r>
            <a:r>
              <a:rPr lang="en-US" altLang="zh-CN" sz="1100" b="1" dirty="0">
                <a:solidFill>
                  <a:srgbClr val="003399"/>
                </a:solidFill>
                <a:latin typeface="Courier New" panose="02070309020205020404" pitchFamily="49" charset="0"/>
              </a:rPr>
              <a:t>);</a:t>
            </a:r>
          </a:p>
          <a:p>
            <a:r>
              <a:rPr lang="en-US" altLang="zh-CN" sz="1100" b="1" dirty="0">
                <a:solidFill>
                  <a:srgbClr val="003399"/>
                </a:solidFill>
                <a:latin typeface="Courier New" panose="02070309020205020404" pitchFamily="49" charset="0"/>
              </a:rPr>
              <a:t>//@public invariant (</a:t>
            </a:r>
            <a:r>
              <a:rPr lang="en-US" altLang="zh-CN" sz="1100" b="1" dirty="0" err="1">
                <a:solidFill>
                  <a:srgbClr val="003399"/>
                </a:solidFill>
                <a:latin typeface="Courier New" panose="02070309020205020404" pitchFamily="49" charset="0"/>
              </a:rPr>
              <a:t>ia.length</a:t>
            </a:r>
            <a:r>
              <a:rPr lang="en-US" altLang="zh-CN" sz="1100" b="1" dirty="0">
                <a:solidFill>
                  <a:srgbClr val="003399"/>
                </a:solidFill>
                <a:latin typeface="Courier New" panose="02070309020205020404" pitchFamily="49" charset="0"/>
              </a:rPr>
              <a:t>&gt;0)==&gt;(\exists </a:t>
            </a:r>
            <a:r>
              <a:rPr lang="en-US" altLang="zh-CN" sz="1100" b="1" dirty="0" err="1">
                <a:solidFill>
                  <a:srgbClr val="003399"/>
                </a:solidFill>
                <a:latin typeface="Courier New" panose="02070309020205020404" pitchFamily="49" charset="0"/>
              </a:rPr>
              <a:t>int</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ele</a:t>
            </a:r>
            <a:r>
              <a:rPr lang="en-US" altLang="zh-CN" sz="1100" b="1" dirty="0">
                <a:solidFill>
                  <a:srgbClr val="003399"/>
                </a:solidFill>
                <a:latin typeface="Courier New" panose="02070309020205020404" pitchFamily="49" charset="0"/>
              </a:rPr>
              <a:t>;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a:t>
            </a:r>
            <a:r>
              <a:rPr lang="en-US" altLang="zh-CN" sz="1100" b="1" dirty="0" err="1">
                <a:solidFill>
                  <a:srgbClr val="003399"/>
                </a:solidFill>
                <a:latin typeface="Courier New" panose="02070309020205020404" pitchFamily="49" charset="0"/>
              </a:rPr>
              <a:t>ele</a:t>
            </a:r>
            <a:r>
              <a:rPr lang="en-US" altLang="zh-CN" sz="1100" b="1" dirty="0">
                <a:solidFill>
                  <a:srgbClr val="003399"/>
                </a:solidFill>
                <a:latin typeface="Courier New" panose="02070309020205020404" pitchFamily="49" charset="0"/>
              </a:rPr>
              <a:t>);max==</a:t>
            </a:r>
            <a:r>
              <a:rPr lang="en-US" altLang="zh-CN" sz="1100" b="1" dirty="0" err="1">
                <a:solidFill>
                  <a:srgbClr val="003399"/>
                </a:solidFill>
                <a:latin typeface="Courier New" panose="02070309020205020404" pitchFamily="49" charset="0"/>
              </a:rPr>
              <a:t>ele</a:t>
            </a:r>
            <a:r>
              <a:rPr lang="en-US" altLang="zh-CN" sz="1100" b="1" dirty="0">
                <a:solidFill>
                  <a:srgbClr val="003399"/>
                </a:solidFill>
                <a:latin typeface="Courier New" panose="02070309020205020404" pitchFamily="49" charset="0"/>
              </a:rPr>
              <a:t>);</a:t>
            </a:r>
          </a:p>
          <a:p>
            <a:endParaRPr lang="en-US" altLang="zh-CN" sz="1100" b="1" dirty="0" smtClean="0">
              <a:solidFill>
                <a:srgbClr val="003399"/>
              </a:solidFill>
              <a:latin typeface="Courier New" panose="02070309020205020404" pitchFamily="49" charset="0"/>
            </a:endParaRPr>
          </a:p>
          <a:p>
            <a:r>
              <a:rPr lang="en-US" altLang="zh-CN" sz="1100" b="1" dirty="0" smtClean="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ensures </a:t>
            </a:r>
            <a:r>
              <a:rPr lang="en-US" altLang="zh-CN" sz="1100" b="1" dirty="0" err="1">
                <a:solidFill>
                  <a:srgbClr val="003399"/>
                </a:solidFill>
                <a:latin typeface="Courier New" panose="02070309020205020404" pitchFamily="49" charset="0"/>
              </a:rPr>
              <a:t>ia.length</a:t>
            </a:r>
            <a:r>
              <a:rPr lang="en-US" altLang="zh-CN" sz="1100" b="1" dirty="0">
                <a:solidFill>
                  <a:srgbClr val="003399"/>
                </a:solidFill>
                <a:latin typeface="Courier New" panose="02070309020205020404" pitchFamily="49" charset="0"/>
              </a:rPr>
              <a:t> == 0 &amp;&amp; max == MINIMAL_INT;</a:t>
            </a:r>
          </a:p>
          <a:p>
            <a:r>
              <a:rPr lang="en-US" altLang="zh-CN" sz="1200" b="1" dirty="0">
                <a:solidFill>
                  <a:srgbClr val="7F0055"/>
                </a:solidFill>
                <a:latin typeface="Consolas" panose="020B0609020204030204" pitchFamily="49" charset="0"/>
              </a:rPr>
              <a:t>  public</a:t>
            </a:r>
            <a:r>
              <a:rPr lang="en-US" altLang="zh-CN" sz="1200" b="1" dirty="0">
                <a:solidFill>
                  <a:srgbClr val="000000"/>
                </a:solidFill>
                <a:latin typeface="Consolas" panose="020B0609020204030204" pitchFamily="49" charset="0"/>
              </a:rPr>
              <a:t> </a:t>
            </a:r>
            <a:r>
              <a:rPr lang="en-US" altLang="zh-CN" sz="1200" b="1" u="sng" dirty="0" err="1">
                <a:solidFill>
                  <a:srgbClr val="000000"/>
                </a:solidFill>
                <a:latin typeface="Consolas" panose="020B0609020204030204" pitchFamily="49" charset="0"/>
              </a:rPr>
              <a:t>MaxIntSet</a:t>
            </a:r>
            <a:r>
              <a:rPr lang="en-US" altLang="zh-CN" sz="1200" b="1" u="sng" dirty="0">
                <a:solidFill>
                  <a:srgbClr val="000000"/>
                </a:solidFill>
                <a:latin typeface="Consolas" panose="020B0609020204030204" pitchFamily="49" charset="0"/>
              </a:rPr>
              <a:t> ( ){ }</a:t>
            </a:r>
          </a:p>
          <a:p>
            <a:endParaRPr lang="en-US" altLang="zh-CN" sz="1200" b="1" dirty="0">
              <a:solidFill>
                <a:srgbClr val="000000"/>
              </a:solidFill>
              <a:latin typeface="Consolas" panose="020B0609020204030204" pitchFamily="49" charset="0"/>
            </a:endParaRPr>
          </a:p>
          <a:p>
            <a:r>
              <a:rPr lang="en-US" altLang="zh-CN" sz="1100" b="1" dirty="0">
                <a:solidFill>
                  <a:srgbClr val="003399"/>
                </a:solidFill>
                <a:latin typeface="Courier New" panose="02070309020205020404" pitchFamily="49" charset="0"/>
              </a:rPr>
              <a:t>  //@ensures \result == max;</a:t>
            </a:r>
          </a:p>
          <a:p>
            <a:r>
              <a:rPr lang="en-US" altLang="zh-CN" sz="1200" b="1" dirty="0">
                <a:solidFill>
                  <a:srgbClr val="3F7F5F"/>
                </a:solidFill>
                <a:latin typeface="Consolas" panose="020B0609020204030204" pitchFamily="49" charset="0"/>
              </a:rPr>
              <a:t>  </a:t>
            </a:r>
            <a:r>
              <a:rPr lang="en-US" altLang="zh-CN" sz="1200" b="1" dirty="0">
                <a:solidFill>
                  <a:srgbClr val="7F0055"/>
                </a:solidFill>
                <a:latin typeface="Consolas" panose="020B0609020204030204" pitchFamily="49" charset="0"/>
              </a:rPr>
              <a:t>public/*@pure@*/</a:t>
            </a:r>
            <a:r>
              <a:rPr lang="en-US" altLang="zh-CN" sz="1200" b="1" dirty="0">
                <a:solidFill>
                  <a:srgbClr val="000000"/>
                </a:solidFill>
                <a:latin typeface="Consolas" panose="020B0609020204030204" pitchFamily="49" charset="0"/>
              </a:rPr>
              <a:t> </a:t>
            </a:r>
            <a:r>
              <a:rPr lang="en-US" altLang="zh-CN" sz="1200" b="1" dirty="0" err="1">
                <a:solidFill>
                  <a:srgbClr val="7F0055"/>
                </a:solidFill>
                <a:latin typeface="Consolas" panose="020B0609020204030204" pitchFamily="49" charset="0"/>
              </a:rPr>
              <a:t>int</a:t>
            </a:r>
            <a:r>
              <a:rPr lang="en-US" altLang="zh-CN" sz="1200" b="1" dirty="0">
                <a:solidFill>
                  <a:srgbClr val="000000"/>
                </a:solidFill>
                <a:latin typeface="Consolas" panose="020B0609020204030204" pitchFamily="49" charset="0"/>
              </a:rPr>
              <a:t> max () {}</a:t>
            </a:r>
            <a:endParaRPr lang="en-US" altLang="zh-CN" sz="1200" b="1" u="sng" dirty="0">
              <a:solidFill>
                <a:srgbClr val="000000"/>
              </a:solidFill>
              <a:latin typeface="Consolas" panose="020B0609020204030204" pitchFamily="49" charset="0"/>
            </a:endParaRPr>
          </a:p>
          <a:p>
            <a:r>
              <a:rPr lang="en-US" altLang="zh-CN" sz="1100" b="1" dirty="0">
                <a:solidFill>
                  <a:srgbClr val="003399"/>
                </a:solidFill>
                <a:latin typeface="Courier New" panose="02070309020205020404" pitchFamily="49" charset="0"/>
              </a:rPr>
              <a:t>  /*@assignable </a:t>
            </a:r>
            <a:r>
              <a:rPr lang="en-US" altLang="zh-CN" sz="1100" b="1" dirty="0">
                <a:solidFill>
                  <a:srgbClr val="990000"/>
                </a:solidFill>
                <a:latin typeface="Courier New" panose="02070309020205020404" pitchFamily="49" charset="0"/>
              </a:rPr>
              <a:t>this;</a:t>
            </a:r>
            <a:endParaRPr lang="en-US" altLang="zh-CN" sz="1100" b="1" dirty="0">
              <a:solidFill>
                <a:srgbClr val="003399"/>
              </a:solidFill>
              <a:latin typeface="Courier New" panose="02070309020205020404" pitchFamily="49" charset="0"/>
            </a:endParaRPr>
          </a:p>
          <a:p>
            <a:r>
              <a:rPr lang="en-US" altLang="zh-CN" sz="1100" b="1" dirty="0">
                <a:solidFill>
                  <a:srgbClr val="003399"/>
                </a:solidFill>
                <a:latin typeface="Courier New" panose="02070309020205020404" pitchFamily="49" charset="0"/>
              </a:rPr>
              <a:t>    @ensures </a:t>
            </a:r>
            <a:r>
              <a:rPr lang="en-US" altLang="zh-CN" sz="1100" b="1" dirty="0" err="1">
                <a:solidFill>
                  <a:srgbClr val="003399"/>
                </a:solidFill>
                <a:latin typeface="Courier New" panose="02070309020205020404" pitchFamily="49" charset="0"/>
              </a:rPr>
              <a:t>this.isIn</a:t>
            </a:r>
            <a:r>
              <a:rPr lang="en-US" altLang="zh-CN" sz="1100" b="1" dirty="0">
                <a:solidFill>
                  <a:srgbClr val="003399"/>
                </a:solidFill>
                <a:latin typeface="Courier New" panose="02070309020205020404" pitchFamily="49" charset="0"/>
              </a:rPr>
              <a:t>(x)</a:t>
            </a:r>
            <a:r>
              <a:rPr lang="zh-CN" altLang="en-US" sz="1100" b="1" dirty="0">
                <a:solidFill>
                  <a:srgbClr val="003399"/>
                </a:solidFill>
                <a:latin typeface="Courier New" panose="02070309020205020404" pitchFamily="49" charset="0"/>
              </a:rPr>
              <a:t> </a:t>
            </a:r>
            <a:r>
              <a:rPr lang="en-US" altLang="zh-CN" sz="1100" b="1" dirty="0">
                <a:solidFill>
                  <a:srgbClr val="003399"/>
                </a:solidFill>
                <a:latin typeface="Courier New" panose="02070309020205020404" pitchFamily="49" charset="0"/>
              </a:rPr>
              <a:t>&amp;&amp; (x&gt;\old(max)==&gt;(max == x));</a:t>
            </a:r>
          </a:p>
          <a:p>
            <a:r>
              <a:rPr lang="en-US" altLang="zh-CN" sz="1100" b="1" dirty="0">
                <a:solidFill>
                  <a:srgbClr val="003399"/>
                </a:solidFill>
                <a:latin typeface="Courier New" panose="02070309020205020404" pitchFamily="49" charset="0"/>
              </a:rPr>
              <a:t>    @</a:t>
            </a:r>
            <a:r>
              <a:rPr lang="zh-CN" altLang="en-US" sz="1100" b="1" dirty="0">
                <a:solidFill>
                  <a:srgbClr val="003399"/>
                </a:solidFill>
                <a:latin typeface="Courier New" panose="02070309020205020404" pitchFamily="49" charset="0"/>
              </a:rPr>
              <a:t>*</a:t>
            </a:r>
            <a:r>
              <a:rPr lang="en-US" altLang="zh-CN" sz="1100" b="1" dirty="0">
                <a:solidFill>
                  <a:srgbClr val="003399"/>
                </a:solidFill>
                <a:latin typeface="Courier New" panose="02070309020205020404" pitchFamily="49" charset="0"/>
              </a:rPr>
              <a:t>/</a:t>
            </a:r>
            <a:endParaRPr lang="en-US" altLang="zh-CN" sz="1200" dirty="0">
              <a:solidFill>
                <a:srgbClr val="3F7F5F"/>
              </a:solidFill>
              <a:latin typeface="Consolas" panose="020B0609020204030204" pitchFamily="49" charset="0"/>
            </a:endParaRPr>
          </a:p>
          <a:p>
            <a:r>
              <a:rPr lang="en-US" altLang="zh-CN" sz="1100" b="1" dirty="0">
                <a:solidFill>
                  <a:srgbClr val="003399"/>
                </a:solidFill>
                <a:latin typeface="Courier New" panose="02070309020205020404" pitchFamily="49" charset="0"/>
              </a:rPr>
              <a:t>  public void </a:t>
            </a:r>
            <a:r>
              <a:rPr lang="en-US" altLang="zh-CN" sz="1100" b="1" dirty="0">
                <a:latin typeface="Courier New" panose="02070309020205020404" pitchFamily="49" charset="0"/>
              </a:rPr>
              <a:t>insert (</a:t>
            </a:r>
            <a:r>
              <a:rPr lang="en-US" altLang="zh-CN" sz="1100" b="1" dirty="0" err="1">
                <a:latin typeface="Courier New" panose="02070309020205020404" pitchFamily="49" charset="0"/>
              </a:rPr>
              <a:t>int</a:t>
            </a:r>
            <a:r>
              <a:rPr lang="en-US" altLang="zh-CN" sz="1100" b="1" dirty="0">
                <a:latin typeface="Courier New" panose="02070309020205020404" pitchFamily="49" charset="0"/>
              </a:rPr>
              <a:t> x){ }</a:t>
            </a:r>
          </a:p>
          <a:p>
            <a:r>
              <a:rPr lang="en-US" altLang="zh-CN" sz="1200" dirty="0">
                <a:solidFill>
                  <a:srgbClr val="000000"/>
                </a:solidFill>
                <a:latin typeface="Consolas" panose="020B0609020204030204" pitchFamily="49" charset="0"/>
              </a:rPr>
              <a:t>}</a:t>
            </a:r>
            <a:endParaRPr lang="zh-CN" altLang="en-US" sz="1200" dirty="0"/>
          </a:p>
        </p:txBody>
      </p:sp>
      <p:sp>
        <p:nvSpPr>
          <p:cNvPr id="7" name="灯片编号占位符 6"/>
          <p:cNvSpPr>
            <a:spLocks noGrp="1"/>
          </p:cNvSpPr>
          <p:nvPr>
            <p:ph type="sldNum" sz="quarter" idx="12"/>
          </p:nvPr>
        </p:nvSpPr>
        <p:spPr/>
        <p:txBody>
          <a:bodyPr/>
          <a:lstStyle/>
          <a:p>
            <a:fld id="{51D33244-3606-41CE-A48D-47F57B9C6720}" type="slidenum">
              <a:rPr lang="zh-CN" altLang="en-US" smtClean="0"/>
              <a:t>8</a:t>
            </a:fld>
            <a:endParaRPr lang="zh-CN" altLang="en-US" dirty="0"/>
          </a:p>
        </p:txBody>
      </p:sp>
    </p:spTree>
    <p:extLst>
      <p:ext uri="{BB962C8B-B14F-4D97-AF65-F5344CB8AC3E}">
        <p14:creationId xmlns:p14="http://schemas.microsoft.com/office/powerpoint/2010/main" val="12960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838200" y="1544773"/>
            <a:ext cx="10515600" cy="4948102"/>
          </a:xfrm>
        </p:spPr>
        <p:txBody>
          <a:bodyPr>
            <a:normAutofit fontScale="92500" lnSpcReduction="20000"/>
          </a:bodyPr>
          <a:lstStyle/>
          <a:p>
            <a:r>
              <a:rPr lang="zh-CN" altLang="en-US" dirty="0">
                <a:ea typeface="宋体" panose="02010600030101010101" pitchFamily="2" charset="-122"/>
              </a:rPr>
              <a:t>一个数据抽象可以有多种实现，对用户透明</a:t>
            </a:r>
            <a:endParaRPr lang="en-US" altLang="zh-CN" dirty="0">
              <a:ea typeface="宋体" panose="02010600030101010101" pitchFamily="2" charset="-122"/>
            </a:endParaRPr>
          </a:p>
          <a:p>
            <a:pPr lvl="1"/>
            <a:r>
              <a:rPr lang="zh-CN" altLang="en-US" dirty="0">
                <a:ea typeface="宋体" panose="02010600030101010101" pitchFamily="2" charset="-122"/>
              </a:rPr>
              <a:t>任何一种实现都必须满足规格要求（兑现承诺）</a:t>
            </a:r>
            <a:endParaRPr lang="en-US" altLang="zh-CN" dirty="0">
              <a:ea typeface="宋体" panose="02010600030101010101" pitchFamily="2" charset="-122"/>
            </a:endParaRPr>
          </a:p>
          <a:p>
            <a:pPr lvl="2"/>
            <a:r>
              <a:rPr lang="zh-CN" altLang="en-US" dirty="0">
                <a:ea typeface="宋体" panose="02010600030101010101" pitchFamily="2" charset="-122"/>
              </a:rPr>
              <a:t>具体实现</a:t>
            </a:r>
            <a:r>
              <a:rPr lang="en-US" altLang="zh-CN" dirty="0">
                <a:ea typeface="宋体" panose="02010600030101010101" pitchFamily="2" charset="-122"/>
              </a:rPr>
              <a:t>(</a:t>
            </a:r>
            <a:r>
              <a:rPr lang="zh-CN" altLang="en-US" dirty="0">
                <a:ea typeface="宋体" panose="02010600030101010101" pitchFamily="2" charset="-122"/>
              </a:rPr>
              <a:t>表示对象</a:t>
            </a:r>
            <a:r>
              <a:rPr lang="en-US" altLang="zh-CN" dirty="0">
                <a:ea typeface="宋体" panose="02010600030101010101" pitchFamily="2" charset="-122"/>
              </a:rPr>
              <a:t>)</a:t>
            </a:r>
            <a:r>
              <a:rPr lang="zh-CN" altLang="en-US" dirty="0">
                <a:ea typeface="宋体" panose="02010600030101010101" pitchFamily="2" charset="-122"/>
              </a:rPr>
              <a:t>可以映射到数据抽象</a:t>
            </a:r>
            <a:endParaRPr lang="en-US" altLang="zh-CN" dirty="0">
              <a:ea typeface="宋体" panose="02010600030101010101" pitchFamily="2" charset="-122"/>
            </a:endParaRPr>
          </a:p>
          <a:p>
            <a:pPr lvl="2"/>
            <a:r>
              <a:rPr lang="zh-CN" altLang="en-US" dirty="0">
                <a:ea typeface="宋体" panose="02010600030101010101" pitchFamily="2" charset="-122"/>
              </a:rPr>
              <a:t>具体实现的变化满足在数据抽象上定义的相关约束</a:t>
            </a:r>
            <a:r>
              <a:rPr lang="en-US" altLang="zh-CN" dirty="0">
                <a:ea typeface="宋体" panose="02010600030101010101" pitchFamily="2" charset="-122"/>
              </a:rPr>
              <a:t>(invariant, constraint)</a:t>
            </a:r>
          </a:p>
          <a:p>
            <a:r>
              <a:rPr lang="en-US" altLang="zh-CN" dirty="0">
                <a:ea typeface="宋体" panose="02010600030101010101" pitchFamily="2" charset="-122"/>
              </a:rPr>
              <a:t>Poly</a:t>
            </a:r>
            <a:r>
              <a:rPr lang="zh-CN" altLang="en-US" dirty="0">
                <a:ea typeface="宋体" panose="02010600030101010101" pitchFamily="2" charset="-122"/>
              </a:rPr>
              <a:t>对象的抽象与实现</a:t>
            </a:r>
            <a:endParaRPr lang="en-US" altLang="zh-CN" dirty="0">
              <a:ea typeface="宋体" panose="02010600030101010101" pitchFamily="2" charset="-122"/>
            </a:endParaRPr>
          </a:p>
          <a:p>
            <a:pPr lvl="1"/>
            <a:r>
              <a:rPr lang="zh-CN" altLang="en-US" dirty="0">
                <a:ea typeface="宋体" panose="02010600030101010101" pitchFamily="2" charset="-122"/>
              </a:rPr>
              <a:t>数据抽象：</a:t>
            </a:r>
            <a:r>
              <a:rPr lang="en-US" altLang="zh-CN" dirty="0" err="1">
                <a:ea typeface="宋体" panose="02010600030101010101" pitchFamily="2" charset="-122"/>
              </a:rPr>
              <a:t>int</a:t>
            </a:r>
            <a:r>
              <a:rPr lang="en-US" altLang="zh-CN" dirty="0">
                <a:ea typeface="宋体" panose="02010600030101010101" pitchFamily="2" charset="-122"/>
              </a:rPr>
              <a:t>[] </a:t>
            </a:r>
            <a:r>
              <a:rPr lang="en-US" altLang="zh-CN" dirty="0" err="1">
                <a:ea typeface="宋体" panose="02010600030101010101" pitchFamily="2" charset="-122"/>
              </a:rPr>
              <a:t>cof</a:t>
            </a:r>
            <a:r>
              <a:rPr lang="en-US" altLang="zh-CN" dirty="0">
                <a:ea typeface="宋体" panose="02010600030101010101" pitchFamily="2" charset="-122"/>
              </a:rPr>
              <a:t>, </a:t>
            </a:r>
            <a:r>
              <a:rPr lang="en-US" altLang="zh-CN" dirty="0" err="1">
                <a:ea typeface="宋体" panose="02010600030101010101" pitchFamily="2" charset="-122"/>
              </a:rPr>
              <a:t>int</a:t>
            </a:r>
            <a:r>
              <a:rPr lang="en-US" altLang="zh-CN" dirty="0">
                <a:ea typeface="宋体" panose="02010600030101010101" pitchFamily="2" charset="-122"/>
              </a:rPr>
              <a:t>[] </a:t>
            </a:r>
            <a:r>
              <a:rPr lang="en-US" altLang="zh-CN" dirty="0" err="1">
                <a:ea typeface="宋体" panose="02010600030101010101" pitchFamily="2" charset="-122"/>
              </a:rPr>
              <a:t>deg</a:t>
            </a:r>
            <a:endParaRPr lang="en-US" altLang="zh-CN" dirty="0">
              <a:ea typeface="宋体" panose="02010600030101010101" pitchFamily="2" charset="-122"/>
            </a:endParaRPr>
          </a:p>
          <a:p>
            <a:pPr lvl="1"/>
            <a:r>
              <a:rPr lang="zh-CN" altLang="en-US" dirty="0">
                <a:ea typeface="宋体" panose="02010600030101010101" pitchFamily="2" charset="-122"/>
              </a:rPr>
              <a:t>约束</a:t>
            </a:r>
            <a:r>
              <a:rPr lang="en-US" altLang="zh-CN" dirty="0">
                <a:ea typeface="宋体" panose="02010600030101010101" pitchFamily="2" charset="-122"/>
                <a:sym typeface="Wingdings" panose="05000000000000000000" pitchFamily="2" charset="2"/>
              </a:rPr>
              <a:t>: (</a:t>
            </a:r>
            <a:r>
              <a:rPr lang="en-US" altLang="zh-CN" dirty="0" err="1">
                <a:ea typeface="宋体" panose="02010600030101010101" pitchFamily="2" charset="-122"/>
                <a:sym typeface="Wingdings" panose="05000000000000000000" pitchFamily="2" charset="2"/>
              </a:rPr>
              <a:t>cof.length</a:t>
            </a:r>
            <a:r>
              <a:rPr lang="en-US" altLang="zh-CN" dirty="0">
                <a:ea typeface="宋体" panose="02010600030101010101" pitchFamily="2" charset="-122"/>
                <a:sym typeface="Wingdings" panose="05000000000000000000" pitchFamily="2" charset="2"/>
              </a:rPr>
              <a:t> == </a:t>
            </a:r>
            <a:r>
              <a:rPr lang="en-US" altLang="zh-CN" dirty="0" err="1">
                <a:ea typeface="宋体" panose="02010600030101010101" pitchFamily="2" charset="-122"/>
                <a:sym typeface="Wingdings" panose="05000000000000000000" pitchFamily="2" charset="2"/>
              </a:rPr>
              <a:t>deg.length</a:t>
            </a:r>
            <a:r>
              <a:rPr lang="en-US" altLang="zh-CN" dirty="0">
                <a:ea typeface="宋体" panose="02010600030101010101" pitchFamily="2" charset="-122"/>
                <a:sym typeface="Wingdings" panose="05000000000000000000" pitchFamily="2" charset="2"/>
              </a:rPr>
              <a:t>) &amp;&amp; (\</a:t>
            </a:r>
            <a:r>
              <a:rPr lang="en-US" altLang="zh-CN" dirty="0" err="1">
                <a:ea typeface="宋体" panose="02010600030101010101" pitchFamily="2" charset="-122"/>
                <a:sym typeface="Wingdings" panose="05000000000000000000" pitchFamily="2" charset="2"/>
              </a:rPr>
              <a:t>forall</a:t>
            </a:r>
            <a:r>
              <a:rPr lang="en-US" altLang="zh-CN" dirty="0">
                <a:ea typeface="宋体" panose="02010600030101010101" pitchFamily="2" charset="-122"/>
                <a:sym typeface="Wingdings" panose="05000000000000000000" pitchFamily="2" charset="2"/>
              </a:rPr>
              <a:t> </a:t>
            </a:r>
            <a:r>
              <a:rPr lang="en-US" altLang="zh-CN" dirty="0" err="1">
                <a:ea typeface="宋体" panose="02010600030101010101" pitchFamily="2" charset="-122"/>
                <a:sym typeface="Wingdings" panose="05000000000000000000" pitchFamily="2" charset="2"/>
              </a:rPr>
              <a:t>int</a:t>
            </a:r>
            <a:r>
              <a:rPr lang="en-US" altLang="zh-CN" dirty="0">
                <a:ea typeface="宋体" panose="02010600030101010101" pitchFamily="2" charset="-122"/>
                <a:sym typeface="Wingdings" panose="05000000000000000000" pitchFamily="2" charset="2"/>
              </a:rPr>
              <a:t> </a:t>
            </a:r>
            <a:r>
              <a:rPr lang="en-US" altLang="zh-CN" dirty="0" err="1">
                <a:ea typeface="宋体" panose="02010600030101010101" pitchFamily="2" charset="-122"/>
                <a:sym typeface="Wingdings" panose="05000000000000000000" pitchFamily="2" charset="2"/>
              </a:rPr>
              <a:t>i</a:t>
            </a:r>
            <a:r>
              <a:rPr lang="en-US" altLang="zh-CN" dirty="0">
                <a:ea typeface="宋体" panose="02010600030101010101" pitchFamily="2" charset="-122"/>
                <a:sym typeface="Wingdings" panose="05000000000000000000" pitchFamily="2" charset="2"/>
              </a:rPr>
              <a:t>; 0&lt;=</a:t>
            </a:r>
            <a:r>
              <a:rPr lang="en-US" altLang="zh-CN" dirty="0" err="1">
                <a:ea typeface="宋体" panose="02010600030101010101" pitchFamily="2" charset="-122"/>
                <a:sym typeface="Wingdings" panose="05000000000000000000" pitchFamily="2" charset="2"/>
              </a:rPr>
              <a:t>i</a:t>
            </a:r>
            <a:r>
              <a:rPr lang="en-US" altLang="zh-CN" dirty="0">
                <a:ea typeface="宋体" panose="02010600030101010101" pitchFamily="2" charset="-122"/>
                <a:sym typeface="Wingdings" panose="05000000000000000000" pitchFamily="2" charset="2"/>
              </a:rPr>
              <a:t> &amp;&amp; </a:t>
            </a:r>
            <a:r>
              <a:rPr lang="en-US" altLang="zh-CN" dirty="0" err="1">
                <a:ea typeface="宋体" panose="02010600030101010101" pitchFamily="2" charset="-122"/>
                <a:sym typeface="Wingdings" panose="05000000000000000000" pitchFamily="2" charset="2"/>
              </a:rPr>
              <a:t>i</a:t>
            </a:r>
            <a:r>
              <a:rPr lang="en-US" altLang="zh-CN" dirty="0">
                <a:ea typeface="宋体" panose="02010600030101010101" pitchFamily="2" charset="-122"/>
                <a:sym typeface="Wingdings" panose="05000000000000000000" pitchFamily="2" charset="2"/>
              </a:rPr>
              <a:t>&lt;</a:t>
            </a:r>
            <a:r>
              <a:rPr lang="en-US" altLang="zh-CN" dirty="0" err="1">
                <a:ea typeface="宋体" panose="02010600030101010101" pitchFamily="2" charset="-122"/>
                <a:sym typeface="Wingdings" panose="05000000000000000000" pitchFamily="2" charset="2"/>
              </a:rPr>
              <a:t>cof.length;cof</a:t>
            </a:r>
            <a:r>
              <a:rPr lang="en-US" altLang="zh-CN" dirty="0">
                <a:ea typeface="宋体" panose="02010600030101010101" pitchFamily="2" charset="-122"/>
                <a:sym typeface="Wingdings" panose="05000000000000000000" pitchFamily="2" charset="2"/>
              </a:rPr>
              <a:t>[</a:t>
            </a:r>
            <a:r>
              <a:rPr lang="en-US" altLang="zh-CN" dirty="0" err="1">
                <a:ea typeface="宋体" panose="02010600030101010101" pitchFamily="2" charset="-122"/>
                <a:sym typeface="Wingdings" panose="05000000000000000000" pitchFamily="2" charset="2"/>
              </a:rPr>
              <a:t>i</a:t>
            </a:r>
            <a:r>
              <a:rPr lang="en-US" altLang="zh-CN" dirty="0">
                <a:ea typeface="宋体" panose="02010600030101010101" pitchFamily="2" charset="-122"/>
                <a:sym typeface="Wingdings" panose="05000000000000000000" pitchFamily="2" charset="2"/>
              </a:rPr>
              <a:t>]!=0)</a:t>
            </a:r>
            <a:endParaRPr lang="en-US" altLang="zh-CN" dirty="0">
              <a:ea typeface="宋体" panose="02010600030101010101" pitchFamily="2" charset="-122"/>
            </a:endParaRPr>
          </a:p>
          <a:p>
            <a:r>
              <a:rPr lang="en-US" altLang="zh-CN" dirty="0" err="1"/>
              <a:t>DensePoly</a:t>
            </a:r>
            <a:r>
              <a:rPr lang="zh-CN" altLang="en-US" dirty="0"/>
              <a:t>实现</a:t>
            </a:r>
            <a:endParaRPr lang="en-US" altLang="zh-CN" dirty="0"/>
          </a:p>
          <a:p>
            <a:pPr lvl="1"/>
            <a:r>
              <a:rPr lang="en-US" altLang="zh-CN" dirty="0" err="1"/>
              <a:t>int</a:t>
            </a:r>
            <a:r>
              <a:rPr lang="en-US" altLang="zh-CN" dirty="0"/>
              <a:t>[] terms, </a:t>
            </a:r>
            <a:r>
              <a:rPr lang="en-US" altLang="zh-CN" dirty="0" err="1"/>
              <a:t>int</a:t>
            </a:r>
            <a:r>
              <a:rPr lang="en-US" altLang="zh-CN" dirty="0"/>
              <a:t> degree</a:t>
            </a:r>
          </a:p>
          <a:p>
            <a:r>
              <a:rPr lang="en-US" altLang="zh-CN" dirty="0" err="1"/>
              <a:t>SparsePoly</a:t>
            </a:r>
            <a:r>
              <a:rPr lang="zh-CN" altLang="en-US" dirty="0"/>
              <a:t>实现方式</a:t>
            </a:r>
            <a:endParaRPr lang="en-US" altLang="zh-CN" dirty="0"/>
          </a:p>
          <a:p>
            <a:pPr lvl="1"/>
            <a:r>
              <a:rPr lang="en-US" altLang="zh-CN" dirty="0"/>
              <a:t>Vector&lt;Term&gt; terms</a:t>
            </a:r>
          </a:p>
          <a:p>
            <a:r>
              <a:rPr lang="zh-CN" altLang="en-US" dirty="0"/>
              <a:t>开发者</a:t>
            </a:r>
            <a:r>
              <a:rPr lang="en-US" altLang="zh-CN" dirty="0"/>
              <a:t>/</a:t>
            </a:r>
            <a:r>
              <a:rPr lang="zh-CN" altLang="en-US" dirty="0"/>
              <a:t>实现者如何判断实现满足规格？</a:t>
            </a:r>
          </a:p>
          <a:p>
            <a:pPr lvl="1"/>
            <a:r>
              <a:rPr lang="zh-CN" altLang="en-US" dirty="0">
                <a:ea typeface="宋体" panose="02010600030101010101" pitchFamily="2" charset="-122"/>
              </a:rPr>
              <a:t>需要在具体数据实现</a:t>
            </a:r>
            <a:r>
              <a:rPr lang="en-US" altLang="zh-CN" dirty="0">
                <a:ea typeface="宋体" panose="02010600030101010101" pitchFamily="2" charset="-122"/>
              </a:rPr>
              <a:t>(rep)</a:t>
            </a:r>
            <a:r>
              <a:rPr lang="zh-CN" altLang="en-US" dirty="0">
                <a:ea typeface="宋体" panose="02010600030101010101" pitchFamily="2" charset="-122"/>
              </a:rPr>
              <a:t>与数据抽象之间建立明确的映射</a:t>
            </a:r>
            <a:endParaRPr lang="en-US" altLang="zh-CN" dirty="0">
              <a:ea typeface="宋体" panose="02010600030101010101" pitchFamily="2" charset="-122"/>
            </a:endParaRPr>
          </a:p>
          <a:p>
            <a:pPr lvl="1"/>
            <a:r>
              <a:rPr lang="zh-CN" altLang="en-US" dirty="0">
                <a:ea typeface="宋体" panose="02010600030101010101" pitchFamily="2" charset="-122"/>
              </a:rPr>
              <a:t>通过规格层次的</a:t>
            </a:r>
            <a:r>
              <a:rPr lang="en-US" altLang="zh-CN" dirty="0">
                <a:ea typeface="宋体" panose="02010600030101010101" pitchFamily="2" charset="-122"/>
              </a:rPr>
              <a:t>invariant</a:t>
            </a:r>
            <a:r>
              <a:rPr lang="zh-CN" altLang="en-US" dirty="0">
                <a:ea typeface="宋体" panose="02010600030101010101" pitchFamily="2" charset="-122"/>
              </a:rPr>
              <a:t>和</a:t>
            </a:r>
            <a:r>
              <a:rPr lang="en-US" altLang="zh-CN" dirty="0">
                <a:ea typeface="宋体" panose="02010600030101010101" pitchFamily="2" charset="-122"/>
              </a:rPr>
              <a:t>constraint</a:t>
            </a:r>
            <a:r>
              <a:rPr lang="zh-CN" altLang="en-US" dirty="0">
                <a:ea typeface="宋体" panose="02010600030101010101" pitchFamily="2" charset="-122"/>
              </a:rPr>
              <a:t>来进行静态检查</a:t>
            </a:r>
            <a:endParaRPr lang="en-US" altLang="zh-CN" dirty="0">
              <a:ea typeface="宋体" panose="02010600030101010101" pitchFamily="2" charset="-122"/>
            </a:endParaRPr>
          </a:p>
          <a:p>
            <a:pPr lvl="1"/>
            <a:r>
              <a:rPr lang="zh-CN" altLang="en-US" dirty="0">
                <a:ea typeface="宋体" panose="02010600030101010101" pitchFamily="2" charset="-122"/>
              </a:rPr>
              <a:t>通过</a:t>
            </a:r>
            <a:r>
              <a:rPr lang="en-US" altLang="zh-CN" dirty="0" err="1">
                <a:ea typeface="宋体" panose="02010600030101010101" pitchFamily="2" charset="-122"/>
              </a:rPr>
              <a:t>repOK</a:t>
            </a:r>
            <a:r>
              <a:rPr lang="zh-CN" altLang="en-US" dirty="0">
                <a:ea typeface="宋体" panose="02010600030101010101" pitchFamily="2" charset="-122"/>
              </a:rPr>
              <a:t>来进行运行时检查</a:t>
            </a:r>
            <a:endParaRPr lang="en-US" altLang="zh-CN" dirty="0">
              <a:ea typeface="宋体" panose="02010600030101010101" pitchFamily="2" charset="-122"/>
            </a:endParaRPr>
          </a:p>
        </p:txBody>
      </p:sp>
      <p:sp>
        <p:nvSpPr>
          <p:cNvPr id="2" name="标题 1"/>
          <p:cNvSpPr>
            <a:spLocks noGrp="1"/>
          </p:cNvSpPr>
          <p:nvPr>
            <p:ph type="title"/>
          </p:nvPr>
        </p:nvSpPr>
        <p:spPr/>
        <p:txBody>
          <a:bodyPr/>
          <a:lstStyle/>
          <a:p>
            <a:r>
              <a:rPr lang="zh-CN" altLang="en-US" dirty="0"/>
              <a:t>抽象对象存在多种表示</a:t>
            </a:r>
          </a:p>
        </p:txBody>
      </p:sp>
    </p:spTree>
    <p:extLst>
      <p:ext uri="{BB962C8B-B14F-4D97-AF65-F5344CB8AC3E}">
        <p14:creationId xmlns:p14="http://schemas.microsoft.com/office/powerpoint/2010/main" val="374240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E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E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4847</Words>
  <Application>Microsoft Office PowerPoint</Application>
  <PresentationFormat>宽屏</PresentationFormat>
  <Paragraphs>681</Paragraphs>
  <Slides>39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宋体</vt:lpstr>
      <vt:lpstr>Arial</vt:lpstr>
      <vt:lpstr>Calibri</vt:lpstr>
      <vt:lpstr>Calibri Light</vt:lpstr>
      <vt:lpstr>Consolas</vt:lpstr>
      <vt:lpstr>Courier New</vt:lpstr>
      <vt:lpstr>Tahoma</vt:lpstr>
      <vt:lpstr>Wingdings</vt:lpstr>
      <vt:lpstr>Office 主题</vt:lpstr>
      <vt:lpstr>第十一讲：类型层次规格与验证</vt:lpstr>
      <vt:lpstr>本讲提纲</vt:lpstr>
      <vt:lpstr>回顾类型层次</vt:lpstr>
      <vt:lpstr>回顾类型层次</vt:lpstr>
      <vt:lpstr>回顾类型层次</vt:lpstr>
      <vt:lpstr>类型层次设计</vt:lpstr>
      <vt:lpstr>类型层次设计</vt:lpstr>
      <vt:lpstr>类型层次设计</vt:lpstr>
      <vt:lpstr>抽象对象存在多种表示</vt:lpstr>
      <vt:lpstr>抽象函数</vt:lpstr>
      <vt:lpstr>类型层次设计</vt:lpstr>
      <vt:lpstr>类型层次设计</vt:lpstr>
      <vt:lpstr>类型层次下的规格关系</vt:lpstr>
      <vt:lpstr>类型层次下的规格关系</vt:lpstr>
      <vt:lpstr>类型层次下的规格关系</vt:lpstr>
      <vt:lpstr>类型层次下的规格关系</vt:lpstr>
      <vt:lpstr>类型层次的设计</vt:lpstr>
      <vt:lpstr>类型层次下的正确性检查问题</vt:lpstr>
      <vt:lpstr>类型层次下的正确性检查问题</vt:lpstr>
      <vt:lpstr>集合元素的迭代访问</vt:lpstr>
      <vt:lpstr>集合元素的迭代访问</vt:lpstr>
      <vt:lpstr>集合元素的迭代访问</vt:lpstr>
      <vt:lpstr>集合元素的迭代访问</vt:lpstr>
      <vt:lpstr>定义</vt:lpstr>
      <vt:lpstr>示例：Poly and IntSet</vt:lpstr>
      <vt:lpstr>迭代访问的状态变化</vt:lpstr>
      <vt:lpstr>生成器的抽象函数和不变式</vt:lpstr>
      <vt:lpstr>生成器的实现模板</vt:lpstr>
      <vt:lpstr>课堂练习</vt:lpstr>
      <vt:lpstr>如果你想支持remove操作</vt:lpstr>
      <vt:lpstr>如果你想支持remove操作</vt:lpstr>
      <vt:lpstr>如何保证软件代码实现满足需求</vt:lpstr>
      <vt:lpstr>测试如何应对规格和代码的变化</vt:lpstr>
      <vt:lpstr>使用Junit高效率组织和运行测试</vt:lpstr>
      <vt:lpstr>使用Junit4来编写测试</vt:lpstr>
      <vt:lpstr>使用断言来检查被测对象的返回值</vt:lpstr>
      <vt:lpstr>如何处理被测方法抛出异常？</vt:lpstr>
      <vt:lpstr>测试用例的组织</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第七讲：类型层次规格与迭代器规格</dc:title>
  <dc:creator>Ji Wu</dc:creator>
  <cp:lastModifiedBy>Wu Ji</cp:lastModifiedBy>
  <cp:revision>1551</cp:revision>
  <dcterms:created xsi:type="dcterms:W3CDTF">2014-03-01T04:18:45Z</dcterms:created>
  <dcterms:modified xsi:type="dcterms:W3CDTF">2019-05-10T00:32:31Z</dcterms:modified>
</cp:coreProperties>
</file>