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Barlow ExtraLight"/>
      <p:regular r:id="rId24"/>
      <p:bold r:id="rId25"/>
      <p:italic r:id="rId26"/>
      <p:boldItalic r:id="rId27"/>
    </p:embeddedFont>
    <p:embeddedFont>
      <p:font typeface="Hepta Slab Medium"/>
      <p:regular r:id="rId28"/>
      <p:bold r:id="rId29"/>
    </p:embeddedFont>
    <p:embeddedFont>
      <p:font typeface="Hepta Slab Light"/>
      <p:regular r:id="rId30"/>
      <p:bold r:id="rId31"/>
    </p:embeddedFont>
    <p:embeddedFont>
      <p:font typeface="Hepta Slab"/>
      <p:regular r:id="rId32"/>
      <p:bold r:id="rId33"/>
    </p:embeddedFont>
    <p:embeddedFont>
      <p:font typeface="Barlow Medium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4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Barlow-italic.fntdata"/><Relationship Id="rId21" Type="http://schemas.openxmlformats.org/officeDocument/2006/relationships/slide" Target="slides/slide15.xml"/><Relationship Id="rId43" Type="http://schemas.openxmlformats.org/officeDocument/2006/relationships/font" Target="fonts/Barlow-bold.fntdata"/><Relationship Id="rId24" Type="http://schemas.openxmlformats.org/officeDocument/2006/relationships/font" Target="fonts/BarlowExtraLight-regular.fntdata"/><Relationship Id="rId23" Type="http://schemas.openxmlformats.org/officeDocument/2006/relationships/slide" Target="slides/slide17.xml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ExtraLight-italic.fntdata"/><Relationship Id="rId25" Type="http://schemas.openxmlformats.org/officeDocument/2006/relationships/font" Target="fonts/BarlowExtraLight-bold.fntdata"/><Relationship Id="rId28" Type="http://schemas.openxmlformats.org/officeDocument/2006/relationships/font" Target="fonts/HeptaSlabMedium-regular.fntdata"/><Relationship Id="rId27" Type="http://schemas.openxmlformats.org/officeDocument/2006/relationships/font" Target="fonts/BarlowExtra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ptaSlabLight-bold.fntdata"/><Relationship Id="rId30" Type="http://schemas.openxmlformats.org/officeDocument/2006/relationships/font" Target="fonts/HeptaSlabLight-regular.fntdata"/><Relationship Id="rId11" Type="http://schemas.openxmlformats.org/officeDocument/2006/relationships/slide" Target="slides/slide5.xml"/><Relationship Id="rId33" Type="http://schemas.openxmlformats.org/officeDocument/2006/relationships/font" Target="fonts/HeptaSlab-bold.fntdata"/><Relationship Id="rId10" Type="http://schemas.openxmlformats.org/officeDocument/2006/relationships/slide" Target="slides/slide4.xml"/><Relationship Id="rId32" Type="http://schemas.openxmlformats.org/officeDocument/2006/relationships/font" Target="fonts/HeptaSlab-regular.fntdata"/><Relationship Id="rId13" Type="http://schemas.openxmlformats.org/officeDocument/2006/relationships/slide" Target="slides/slide7.xml"/><Relationship Id="rId35" Type="http://schemas.openxmlformats.org/officeDocument/2006/relationships/font" Target="fonts/BarlowMedium-bold.fntdata"/><Relationship Id="rId12" Type="http://schemas.openxmlformats.org/officeDocument/2006/relationships/slide" Target="slides/slide6.xml"/><Relationship Id="rId34" Type="http://schemas.openxmlformats.org/officeDocument/2006/relationships/font" Target="fonts/BarlowMedium-regular.fntdata"/><Relationship Id="rId15" Type="http://schemas.openxmlformats.org/officeDocument/2006/relationships/slide" Target="slides/slide9.xml"/><Relationship Id="rId37" Type="http://schemas.openxmlformats.org/officeDocument/2006/relationships/font" Target="fonts/Barlow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Medium-italic.fntdata"/><Relationship Id="rId17" Type="http://schemas.openxmlformats.org/officeDocument/2006/relationships/slide" Target="slides/slide11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0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844ca3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844ca3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844ca3ec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844ca3ec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844ca3ec0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844ca3ec0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844ca3ec0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2844ca3ec0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844ca3ec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844ca3ec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844ca3ec0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2844ca3ec0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844ca3ec0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844ca3ec0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844ca3ec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2844ca3ec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844ca3ec0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844ca3ec0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844ca3e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844ca3e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844ca3ec0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844ca3ec0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844ca3ec0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844ca3ec0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844ca3ec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844ca3ec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844ca3ec0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844ca3ec0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844ca3ec0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844ca3ec0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844ca3ec0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844ca3ec0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844ca3ec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844ca3ec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527600"/>
            <a:ext cx="78783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5000"/>
              <a:t>Network Vulnerability </a:t>
            </a:r>
            <a:r>
              <a:rPr lang="en" sz="5000"/>
              <a:t>Assessment</a:t>
            </a:r>
            <a:endParaRPr sz="5000"/>
          </a:p>
        </p:txBody>
      </p:sp>
      <p:sp>
        <p:nvSpPr>
          <p:cNvPr id="372" name="Google Shape;372;p59"/>
          <p:cNvSpPr txBox="1"/>
          <p:nvPr/>
        </p:nvSpPr>
        <p:spPr>
          <a:xfrm>
            <a:off x="1524000" y="279400"/>
            <a:ext cx="6096000" cy="5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Extion Info Tech</a:t>
            </a:r>
            <a:endParaRPr b="1" i="1" sz="3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8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Schedule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659250" y="1517650"/>
            <a:ext cx="80391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Week 1: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1-2: Address exposed network services.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3-5: Implement firewall configurations.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6-7: Begin software updates.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Week 2: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8-10: Complete software updates.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11-12: Implement authentication changes.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Days 13-14: Deploy encryption solutions.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9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Evidence and Analysis Highlights</a:t>
            </a:r>
            <a:endParaRPr/>
          </a:p>
        </p:txBody>
      </p:sp>
      <p:sp>
        <p:nvSpPr>
          <p:cNvPr id="434" name="Google Shape;434;p69"/>
          <p:cNvSpPr txBox="1"/>
          <p:nvPr/>
        </p:nvSpPr>
        <p:spPr>
          <a:xfrm>
            <a:off x="535250" y="1117600"/>
            <a:ext cx="498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Nessus Scan</a:t>
            </a:r>
            <a:endParaRPr sz="1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5" name="Google Shape;43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631950"/>
            <a:ext cx="8163000" cy="3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Evidence and Analysis Highlights</a:t>
            </a:r>
            <a:endParaRPr/>
          </a:p>
        </p:txBody>
      </p:sp>
      <p:sp>
        <p:nvSpPr>
          <p:cNvPr id="441" name="Google Shape;441;p70"/>
          <p:cNvSpPr txBox="1"/>
          <p:nvPr/>
        </p:nvSpPr>
        <p:spPr>
          <a:xfrm>
            <a:off x="535250" y="1117600"/>
            <a:ext cx="498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Nikto Scan</a:t>
            </a:r>
            <a:endParaRPr sz="1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2" name="Google Shape;4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689100"/>
            <a:ext cx="8456348" cy="32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Evidence and Analysis Highlights</a:t>
            </a:r>
            <a:endParaRPr/>
          </a:p>
        </p:txBody>
      </p:sp>
      <p:sp>
        <p:nvSpPr>
          <p:cNvPr id="448" name="Google Shape;448;p71"/>
          <p:cNvSpPr txBox="1"/>
          <p:nvPr/>
        </p:nvSpPr>
        <p:spPr>
          <a:xfrm>
            <a:off x="535250" y="1117600"/>
            <a:ext cx="498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Nmap Scan</a:t>
            </a:r>
            <a:endParaRPr sz="1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49" name="Google Shape;44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689100"/>
            <a:ext cx="8162999" cy="33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2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Evidence and Analysis Highlights</a:t>
            </a:r>
            <a:endParaRPr/>
          </a:p>
        </p:txBody>
      </p:sp>
      <p:sp>
        <p:nvSpPr>
          <p:cNvPr id="455" name="Google Shape;455;p72"/>
          <p:cNvSpPr txBox="1"/>
          <p:nvPr/>
        </p:nvSpPr>
        <p:spPr>
          <a:xfrm>
            <a:off x="535250" y="1117600"/>
            <a:ext cx="498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Nmap Scan</a:t>
            </a:r>
            <a:endParaRPr sz="1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56" name="Google Shape;45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746250"/>
            <a:ext cx="8323927" cy="339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Evidence and Analysis Highlights</a:t>
            </a:r>
            <a:endParaRPr/>
          </a:p>
        </p:txBody>
      </p:sp>
      <p:sp>
        <p:nvSpPr>
          <p:cNvPr id="462" name="Google Shape;462;p73"/>
          <p:cNvSpPr txBox="1"/>
          <p:nvPr/>
        </p:nvSpPr>
        <p:spPr>
          <a:xfrm>
            <a:off x="535250" y="1117600"/>
            <a:ext cx="4986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Nmap Scan</a:t>
            </a:r>
            <a:endParaRPr sz="1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63" name="Google Shape;46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689100"/>
            <a:ext cx="8163001" cy="33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69" name="Google Shape;469;p74"/>
          <p:cNvSpPr txBox="1"/>
          <p:nvPr/>
        </p:nvSpPr>
        <p:spPr>
          <a:xfrm>
            <a:off x="535250" y="1098550"/>
            <a:ext cx="8348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Light"/>
              <a:buChar char="●"/>
            </a:pPr>
            <a:r>
              <a:rPr lang="en" sz="2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assessment revealed critical vulnerabilities that require immediate action.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Light"/>
              <a:buChar char="●"/>
            </a:pPr>
            <a:r>
              <a:rPr lang="en" sz="2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 structured mitigation plan was proposed to address these risks while ensuring minimal disruption.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Light"/>
              <a:buChar char="●"/>
            </a:pPr>
            <a:r>
              <a:rPr lang="en" sz="2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Regular reassessment using the outlined tools will verify the effectiveness of implemented solutions.</a:t>
            </a:r>
            <a:endParaRPr sz="2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sp>
        <p:nvSpPr>
          <p:cNvPr id="475" name="Google Shape;475;p75"/>
          <p:cNvSpPr txBox="1"/>
          <p:nvPr/>
        </p:nvSpPr>
        <p:spPr>
          <a:xfrm>
            <a:off x="535250" y="1479550"/>
            <a:ext cx="81630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Prepared by: </a:t>
            </a: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Jay Uchagaonkar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Position: </a:t>
            </a: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Cyber Security Intern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Organization: </a:t>
            </a: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Extion Infotech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Email: </a:t>
            </a: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uchagaonkar42jay@gmail.com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Date: </a:t>
            </a: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January 2, 2025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697350" y="431800"/>
            <a:ext cx="77493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8" name="Google Shape;378;p60"/>
          <p:cNvSpPr txBox="1"/>
          <p:nvPr/>
        </p:nvSpPr>
        <p:spPr>
          <a:xfrm>
            <a:off x="697350" y="1231900"/>
            <a:ext cx="8039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Comprehensive vulnerability assessment conducted on Metasploitable2 (a purposely vulnerable Linux VM).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Tools used: Nessus Essentials, Nmap, Enum4linux, Nikto.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Key findings:-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lphaL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Multiple critical and high-severity vulnerabilities    identified.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lphaL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Immediate mitigation required for risks like outdated     software, weak authentication, and unencrypted data transmission.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535250" y="431800"/>
            <a:ext cx="79113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Environment Details</a:t>
            </a:r>
            <a:endParaRPr/>
          </a:p>
        </p:txBody>
      </p:sp>
      <p:sp>
        <p:nvSpPr>
          <p:cNvPr id="384" name="Google Shape;384;p61"/>
          <p:cNvSpPr txBox="1"/>
          <p:nvPr/>
        </p:nvSpPr>
        <p:spPr>
          <a:xfrm>
            <a:off x="659250" y="1319500"/>
            <a:ext cx="8039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Attack Platform: Kali Linux 2023.4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Target System: Metasploitable2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Primary Scanner: Nessus Essentials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Additional Tools: Nmap, Enum4linux, Nikto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Network: Isolated testing environment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Light"/>
              <a:buAutoNum type="arabicPeriod"/>
            </a:pPr>
            <a:r>
              <a:rPr lang="en" sz="20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Assessment Date: January 2, 2025</a:t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535250" y="431800"/>
            <a:ext cx="79113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Methodology</a:t>
            </a:r>
            <a:endParaRPr/>
          </a:p>
        </p:txBody>
      </p:sp>
      <p:sp>
        <p:nvSpPr>
          <p:cNvPr id="390" name="Google Shape;390;p62"/>
          <p:cNvSpPr txBox="1"/>
          <p:nvPr/>
        </p:nvSpPr>
        <p:spPr>
          <a:xfrm>
            <a:off x="535250" y="1319500"/>
            <a:ext cx="8310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1. Initial Reconnaissance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Tool: Nmap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Command: </a:t>
            </a:r>
            <a:r>
              <a:rPr b="1" lang="en" sz="27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nmap -sV -sC -O -p- [target_ip]</a:t>
            </a:r>
            <a:endParaRPr b="1" sz="27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Key Findings: Open Ports (21-FTP, 22-SSH, 23-Telnet, 80-HTTP, 445-SMB).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535250" y="431800"/>
            <a:ext cx="79113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Methodology</a:t>
            </a:r>
            <a:endParaRPr/>
          </a:p>
        </p:txBody>
      </p:sp>
      <p:sp>
        <p:nvSpPr>
          <p:cNvPr id="396" name="Google Shape;396;p63"/>
          <p:cNvSpPr txBox="1"/>
          <p:nvPr/>
        </p:nvSpPr>
        <p:spPr>
          <a:xfrm>
            <a:off x="659250" y="1319500"/>
            <a:ext cx="8039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2. Tool: Enum4linux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Command: </a:t>
            </a:r>
            <a:r>
              <a:rPr b="1" lang="en" sz="27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enum4linux -a [target_ip]</a:t>
            </a:r>
            <a:endParaRPr b="1" sz="27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Key Findings: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Discovered shared folders and user accounts.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Detected security misconfigurations.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535250" y="431800"/>
            <a:ext cx="7911300" cy="8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Methodology</a:t>
            </a:r>
            <a:endParaRPr/>
          </a:p>
        </p:txBody>
      </p:sp>
      <p:sp>
        <p:nvSpPr>
          <p:cNvPr id="402" name="Google Shape;402;p64"/>
          <p:cNvSpPr txBox="1"/>
          <p:nvPr/>
        </p:nvSpPr>
        <p:spPr>
          <a:xfrm>
            <a:off x="659250" y="1319500"/>
            <a:ext cx="80391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3. Tool: Nikto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Command: </a:t>
            </a:r>
            <a:r>
              <a:rPr b="1" lang="en" sz="27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rPr>
              <a:t>nikto -h [target_ip]</a:t>
            </a:r>
            <a:endParaRPr b="1" sz="2700">
              <a:solidFill>
                <a:schemeClr val="dk1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Key Findings: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Outdated server software.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Vulnerable scripts and misconfigured security headers.</a:t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Vulnerabilities and Mitigation</a:t>
            </a:r>
            <a:endParaRPr/>
          </a:p>
        </p:txBody>
      </p:sp>
      <p:sp>
        <p:nvSpPr>
          <p:cNvPr id="408" name="Google Shape;408;p65"/>
          <p:cNvSpPr txBox="1"/>
          <p:nvPr/>
        </p:nvSpPr>
        <p:spPr>
          <a:xfrm>
            <a:off x="659250" y="1517650"/>
            <a:ext cx="3595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1. Outdated Software and Missing Security Patches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Severity: Critical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Mitigation: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Create system inventory for updates.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Test and schedule patches.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Implement automated patch management.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Timeline: 1-2 weeks.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4572000" y="1517650"/>
            <a:ext cx="4126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2. Weak Authentication Mechanisms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Severity: Critical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Mitigation: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Enable multi-factor authentication (MFA).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Enforce strong password policies.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Remove default credentials.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Timeline: 1 week.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Vulnerabilities and Mitigation</a:t>
            </a:r>
            <a:endParaRPr/>
          </a:p>
        </p:txBody>
      </p:sp>
      <p:sp>
        <p:nvSpPr>
          <p:cNvPr id="415" name="Google Shape;415;p66"/>
          <p:cNvSpPr txBox="1"/>
          <p:nvPr/>
        </p:nvSpPr>
        <p:spPr>
          <a:xfrm>
            <a:off x="659250" y="1517650"/>
            <a:ext cx="3595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3. Misconfigured Firewall Rules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Severity: High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Mitigation: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Audit and remove obsolete rules.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Implement least-privilege access.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Timeline: 3-4 days.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4572000" y="1517650"/>
            <a:ext cx="4126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4. Unencrypted Data Transmission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Severity: High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Mitigation: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Implement TLS 1.3.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Configure proper certificate management.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Disable older SSL/TLS versions.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Timeline: 1 week.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7"/>
          <p:cNvSpPr txBox="1"/>
          <p:nvPr>
            <p:ph type="title"/>
          </p:nvPr>
        </p:nvSpPr>
        <p:spPr>
          <a:xfrm>
            <a:off x="535250" y="222250"/>
            <a:ext cx="8163000" cy="1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Vulnerabilities and Mitigation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535250" y="1479550"/>
            <a:ext cx="3595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5. Exposed Network Services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Severity: Critical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Mitigation: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Scan and close unnecessary ports.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Implement network segmentation.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Regularly monitor network traffic.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Timeline: 2-3 days</a:t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