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83" r:id="rId5"/>
    <p:sldId id="310" r:id="rId6"/>
    <p:sldId id="311" r:id="rId7"/>
    <p:sldId id="304" r:id="rId8"/>
    <p:sldId id="303" r:id="rId9"/>
    <p:sldId id="327" r:id="rId10"/>
    <p:sldId id="312" r:id="rId11"/>
    <p:sldId id="313" r:id="rId12"/>
    <p:sldId id="314" r:id="rId13"/>
    <p:sldId id="330" r:id="rId14"/>
    <p:sldId id="316" r:id="rId15"/>
    <p:sldId id="331" r:id="rId16"/>
    <p:sldId id="315" r:id="rId17"/>
    <p:sldId id="328" r:id="rId18"/>
    <p:sldId id="318" r:id="rId19"/>
    <p:sldId id="317" r:id="rId20"/>
    <p:sldId id="333" r:id="rId21"/>
    <p:sldId id="321" r:id="rId22"/>
    <p:sldId id="335" r:id="rId23"/>
    <p:sldId id="336" r:id="rId24"/>
    <p:sldId id="324" r:id="rId25"/>
    <p:sldId id="337" r:id="rId26"/>
    <p:sldId id="302" r:id="rId27"/>
    <p:sldId id="338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4E0"/>
    <a:srgbClr val="F8B2A3"/>
    <a:srgbClr val="FEF2F0"/>
    <a:srgbClr val="98DFBB"/>
    <a:srgbClr val="3D3D3D"/>
    <a:srgbClr val="9AD3E9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505" autoAdjust="0"/>
  </p:normalViewPr>
  <p:slideViewPr>
    <p:cSldViewPr>
      <p:cViewPr varScale="1">
        <p:scale>
          <a:sx n="107" d="100"/>
          <a:sy n="107" d="100"/>
        </p:scale>
        <p:origin x="1042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3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sz="2400" dirty="0" err="1"/>
              <a:t>웹페이지</a:t>
            </a:r>
            <a:r>
              <a:rPr lang="ko-KR" altLang="en-US" sz="2400" dirty="0"/>
              <a:t> 구현</a:t>
            </a:r>
            <a:endParaRPr lang="en-US" altLang="ko-KR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로그인 소스 파일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51FD59-6DF3-49CE-9BD2-CB325400B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76"/>
          <a:stretch/>
        </p:blipFill>
        <p:spPr>
          <a:xfrm>
            <a:off x="323529" y="1069545"/>
            <a:ext cx="5112568" cy="279045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09988B-4A47-48E4-A59F-23252B1A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67" y="1067634"/>
            <a:ext cx="4990504" cy="116566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21CECC-0C91-4A64-9C40-39DAECE565C2}"/>
              </a:ext>
            </a:extLst>
          </p:cNvPr>
          <p:cNvSpPr/>
          <p:nvPr/>
        </p:nvSpPr>
        <p:spPr>
          <a:xfrm>
            <a:off x="899592" y="1635646"/>
            <a:ext cx="1944216" cy="144016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DF426C-D44D-48F1-B0E7-95A0F6CEA6BB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2843808" y="1650467"/>
            <a:ext cx="986159" cy="57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CED96-B34D-4D81-8E0C-194DC5D4DC39}"/>
              </a:ext>
            </a:extLst>
          </p:cNvPr>
          <p:cNvSpPr txBox="1"/>
          <p:nvPr/>
        </p:nvSpPr>
        <p:spPr>
          <a:xfrm>
            <a:off x="1871700" y="977722"/>
            <a:ext cx="2900153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Id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pwd</a:t>
            </a:r>
            <a:r>
              <a:rPr lang="ko-KR" altLang="en-US" sz="1100" dirty="0"/>
              <a:t>를 </a:t>
            </a:r>
            <a:r>
              <a:rPr lang="en-US" altLang="ko-KR" sz="1100" dirty="0"/>
              <a:t>Map</a:t>
            </a:r>
            <a:r>
              <a:rPr lang="ko-KR" altLang="en-US" sz="1100" dirty="0"/>
              <a:t>에 저장 후 </a:t>
            </a:r>
            <a:r>
              <a:rPr lang="en-US" altLang="ko-KR" sz="1100" dirty="0"/>
              <a:t>SQL</a:t>
            </a:r>
            <a:r>
              <a:rPr lang="ko-KR" altLang="en-US" sz="1100" dirty="0"/>
              <a:t>문으로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7756DC-2C2D-4107-8EF0-847AC33D5BB1}"/>
              </a:ext>
            </a:extLst>
          </p:cNvPr>
          <p:cNvSpPr/>
          <p:nvPr/>
        </p:nvSpPr>
        <p:spPr>
          <a:xfrm>
            <a:off x="2883586" y="3291830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MemberControllerImpl.java</a:t>
            </a:r>
            <a:endParaRPr lang="ko-KR" altLang="en-US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B97A5F-5D2F-42C1-B6B0-E2026472B9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22"/>
          <a:stretch/>
        </p:blipFill>
        <p:spPr>
          <a:xfrm>
            <a:off x="4932040" y="2283717"/>
            <a:ext cx="3854676" cy="268723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4EFD49-C17A-46C3-A0E9-C8C7FC4AA973}"/>
              </a:ext>
            </a:extLst>
          </p:cNvPr>
          <p:cNvSpPr/>
          <p:nvPr/>
        </p:nvSpPr>
        <p:spPr>
          <a:xfrm>
            <a:off x="6948264" y="1945267"/>
            <a:ext cx="1838452" cy="576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member.xml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C0A48-0B21-4C2F-857F-DF62D7DCD9E0}"/>
              </a:ext>
            </a:extLst>
          </p:cNvPr>
          <p:cNvSpPr txBox="1"/>
          <p:nvPr/>
        </p:nvSpPr>
        <p:spPr>
          <a:xfrm>
            <a:off x="6084168" y="4578532"/>
            <a:ext cx="2509020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회원 정보를 </a:t>
            </a:r>
            <a:r>
              <a:rPr lang="ko-KR" altLang="en-US" sz="1100"/>
              <a:t>저장할 </a:t>
            </a:r>
            <a:r>
              <a:rPr lang="en-US" altLang="ko-KR" sz="1100" dirty="0" err="1"/>
              <a:t>resultMap</a:t>
            </a:r>
            <a:r>
              <a:rPr lang="ko-KR" altLang="en-US" sz="1100" dirty="0"/>
              <a:t>을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39396-DC45-4926-905F-573739D21EC0}"/>
              </a:ext>
            </a:extLst>
          </p:cNvPr>
          <p:cNvSpPr txBox="1"/>
          <p:nvPr/>
        </p:nvSpPr>
        <p:spPr>
          <a:xfrm>
            <a:off x="357284" y="4068955"/>
            <a:ext cx="2601994" cy="6001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조회한 회원 정보를 가져와</a:t>
            </a:r>
            <a:endParaRPr lang="en-US" altLang="ko-KR" sz="1100" dirty="0"/>
          </a:p>
          <a:p>
            <a:r>
              <a:rPr lang="en-US" altLang="ko-KR" sz="1100" dirty="0" err="1"/>
              <a:t>IsLogOn</a:t>
            </a:r>
            <a:r>
              <a:rPr lang="en-US" altLang="ko-KR" sz="1100" dirty="0"/>
              <a:t> </a:t>
            </a:r>
            <a:r>
              <a:rPr lang="ko-KR" altLang="en-US" sz="1100" dirty="0"/>
              <a:t>속성을 </a:t>
            </a:r>
            <a:r>
              <a:rPr lang="en-US" altLang="ko-KR" sz="1100" dirty="0"/>
              <a:t>true</a:t>
            </a:r>
            <a:r>
              <a:rPr lang="ko-KR" altLang="en-US" sz="1100" dirty="0"/>
              <a:t>로 설정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 err="1"/>
              <a:t>memberInfo</a:t>
            </a:r>
            <a:r>
              <a:rPr lang="ko-KR" altLang="en-US" sz="1100" dirty="0"/>
              <a:t>속성으로 회원 정보를 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08587E-454E-4E71-B6B2-8A54F2294AC4}"/>
              </a:ext>
            </a:extLst>
          </p:cNvPr>
          <p:cNvSpPr/>
          <p:nvPr/>
        </p:nvSpPr>
        <p:spPr>
          <a:xfrm>
            <a:off x="1104640" y="1861633"/>
            <a:ext cx="2027200" cy="43623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D02FAF-EBC2-4966-8848-0836CFA700A0}"/>
              </a:ext>
            </a:extLst>
          </p:cNvPr>
          <p:cNvCxnSpPr>
            <a:cxnSpLocks/>
          </p:cNvCxnSpPr>
          <p:nvPr/>
        </p:nvCxnSpPr>
        <p:spPr>
          <a:xfrm flipH="1">
            <a:off x="1104640" y="2295940"/>
            <a:ext cx="273980" cy="1745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1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로그인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C6E00-34E9-42B6-9852-F66AA126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7564"/>
            <a:ext cx="5616624" cy="3170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D390DE-1D17-4D83-B9B1-753987D3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56" y="4043325"/>
            <a:ext cx="3781425" cy="43815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BC0FF8-1C95-446B-83A7-9801B11E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693" y="2428948"/>
            <a:ext cx="1914525" cy="4191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332380-F9DD-4913-A2DD-0DB55FF67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943" y="1590002"/>
            <a:ext cx="3343275" cy="44767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D6E630-3342-4E15-9DB9-AA2BE7DF3E02}"/>
              </a:ext>
            </a:extLst>
          </p:cNvPr>
          <p:cNvSpPr/>
          <p:nvPr/>
        </p:nvSpPr>
        <p:spPr>
          <a:xfrm>
            <a:off x="1259632" y="1413623"/>
            <a:ext cx="3859979" cy="94210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D44159-62A3-44B1-9369-C58A07E07E68}"/>
              </a:ext>
            </a:extLst>
          </p:cNvPr>
          <p:cNvSpPr/>
          <p:nvPr/>
        </p:nvSpPr>
        <p:spPr>
          <a:xfrm>
            <a:off x="1259632" y="2440976"/>
            <a:ext cx="3859975" cy="39504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DFA87B-9600-477B-89B3-E3230F1A0DC5}"/>
              </a:ext>
            </a:extLst>
          </p:cNvPr>
          <p:cNvSpPr/>
          <p:nvPr/>
        </p:nvSpPr>
        <p:spPr>
          <a:xfrm>
            <a:off x="827583" y="3319204"/>
            <a:ext cx="5040561" cy="52260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0E551-7B36-4634-8BC0-25489045A9C7}"/>
              </a:ext>
            </a:extLst>
          </p:cNvPr>
          <p:cNvCxnSpPr>
            <a:cxnSpLocks/>
          </p:cNvCxnSpPr>
          <p:nvPr/>
        </p:nvCxnSpPr>
        <p:spPr>
          <a:xfrm>
            <a:off x="5119607" y="1850450"/>
            <a:ext cx="199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CDCC6F-6C0D-4A07-B8B6-66045EFE596D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5119607" y="2638498"/>
            <a:ext cx="16280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657E1B9-FD4E-4A95-99CC-1F9083803E7C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5868144" y="3580505"/>
            <a:ext cx="904525" cy="4628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106B63-5DB2-40B8-A2A3-DC5D5D97A7FC}"/>
              </a:ext>
            </a:extLst>
          </p:cNvPr>
          <p:cNvSpPr txBox="1"/>
          <p:nvPr/>
        </p:nvSpPr>
        <p:spPr>
          <a:xfrm>
            <a:off x="7874823" y="1312165"/>
            <a:ext cx="787395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로그인 시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9B2F6-B469-4F7F-BAFC-13028EC3F97A}"/>
              </a:ext>
            </a:extLst>
          </p:cNvPr>
          <p:cNvSpPr txBox="1"/>
          <p:nvPr/>
        </p:nvSpPr>
        <p:spPr>
          <a:xfrm>
            <a:off x="6786195" y="2149993"/>
            <a:ext cx="1890261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로그인 전 또는 로그아웃 후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60C9F-3BC2-4767-82B9-445877E33947}"/>
              </a:ext>
            </a:extLst>
          </p:cNvPr>
          <p:cNvSpPr txBox="1"/>
          <p:nvPr/>
        </p:nvSpPr>
        <p:spPr>
          <a:xfrm>
            <a:off x="7106796" y="3778324"/>
            <a:ext cx="1569660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관리자 모드 로그인 </a:t>
            </a:r>
            <a:r>
              <a:rPr lang="ko-KR" altLang="en-US" sz="1100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72150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02. </a:t>
            </a:r>
            <a:r>
              <a:rPr lang="ko-KR" altLang="en-US" sz="1200" dirty="0"/>
              <a:t>회원 가입 소스 파일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8BCC8-C8CF-4972-A9C9-CD09C088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14198"/>
            <a:ext cx="5616302" cy="326148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A816F0-3F55-4B40-94F7-172F4A1A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74" y="3451710"/>
            <a:ext cx="4889748" cy="147319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8320A-A27B-402D-9A65-8B0BAFFE4053}"/>
              </a:ext>
            </a:extLst>
          </p:cNvPr>
          <p:cNvSpPr/>
          <p:nvPr/>
        </p:nvSpPr>
        <p:spPr>
          <a:xfrm>
            <a:off x="4189582" y="1087259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MemberControllerImpl.java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5168BF-3CCF-409A-91CB-55A19767D85D}"/>
              </a:ext>
            </a:extLst>
          </p:cNvPr>
          <p:cNvSpPr/>
          <p:nvPr/>
        </p:nvSpPr>
        <p:spPr>
          <a:xfrm>
            <a:off x="7174370" y="3209550"/>
            <a:ext cx="1838452" cy="576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member.xml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53BAA7-61F6-4B1F-B872-83B3330DA4DB}"/>
              </a:ext>
            </a:extLst>
          </p:cNvPr>
          <p:cNvSpPr/>
          <p:nvPr/>
        </p:nvSpPr>
        <p:spPr>
          <a:xfrm>
            <a:off x="1115616" y="2571751"/>
            <a:ext cx="1872208" cy="21602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07C97D-3A1D-451B-85BD-0CC9BCEB6A68}"/>
              </a:ext>
            </a:extLst>
          </p:cNvPr>
          <p:cNvSpPr/>
          <p:nvPr/>
        </p:nvSpPr>
        <p:spPr>
          <a:xfrm>
            <a:off x="2317374" y="1568939"/>
            <a:ext cx="2470650" cy="21602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1C99AB0-94B6-4241-970C-F144104E6318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2051720" y="1784963"/>
            <a:ext cx="1500979" cy="78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836CAA-606F-454F-9671-719C5DA19B08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>
            <a:off x="2051720" y="2787775"/>
            <a:ext cx="2071354" cy="1400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47676-2261-4E39-94E0-87AC91A68E3D}"/>
              </a:ext>
            </a:extLst>
          </p:cNvPr>
          <p:cNvSpPr txBox="1"/>
          <p:nvPr/>
        </p:nvSpPr>
        <p:spPr>
          <a:xfrm>
            <a:off x="4844195" y="2178357"/>
            <a:ext cx="3712876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회원 가입창에 전달 된 회원정보를 </a:t>
            </a:r>
            <a:r>
              <a:rPr lang="en-US" altLang="ko-KR" sz="1100" dirty="0" err="1"/>
              <a:t>MemberVO</a:t>
            </a:r>
            <a:r>
              <a:rPr lang="ko-KR" altLang="en-US" sz="1100" dirty="0"/>
              <a:t>에 저장 후</a:t>
            </a:r>
            <a:endParaRPr lang="en-US" altLang="ko-KR" sz="1100" dirty="0"/>
          </a:p>
          <a:p>
            <a:r>
              <a:rPr lang="ko-KR" altLang="en-US" sz="1100" dirty="0"/>
              <a:t>저장 된 정보를 </a:t>
            </a:r>
            <a:r>
              <a:rPr lang="en-US" altLang="ko-KR" sz="1100" dirty="0"/>
              <a:t>SQL</a:t>
            </a:r>
            <a:r>
              <a:rPr lang="ko-KR" altLang="en-US" sz="1100" dirty="0"/>
              <a:t>문으로 전달</a:t>
            </a:r>
          </a:p>
        </p:txBody>
      </p:sp>
    </p:spTree>
    <p:extLst>
      <p:ext uri="{BB962C8B-B14F-4D97-AF65-F5344CB8AC3E}">
        <p14:creationId xmlns:p14="http://schemas.microsoft.com/office/powerpoint/2010/main" val="123348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02. </a:t>
            </a:r>
            <a:r>
              <a:rPr lang="ko-KR" altLang="en-US" sz="1200" dirty="0"/>
              <a:t>회원 가입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F0139-1BB9-4A47-8AEF-DB1851AE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28464"/>
            <a:ext cx="4499992" cy="386866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36A3E4-B55C-4FDC-9C0C-1DA39C67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28464"/>
            <a:ext cx="3507975" cy="386866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3BEFAC-A9A3-4A64-9C93-72CD00903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3601727"/>
            <a:ext cx="4499992" cy="12954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813AAB-B78E-48F6-A971-6D8D342CCC62}"/>
              </a:ext>
            </a:extLst>
          </p:cNvPr>
          <p:cNvSpPr txBox="1"/>
          <p:nvPr/>
        </p:nvSpPr>
        <p:spPr>
          <a:xfrm>
            <a:off x="167936" y="3340117"/>
            <a:ext cx="2974907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후 추가 된 내용 </a:t>
            </a:r>
            <a:r>
              <a:rPr lang="en-US" altLang="ko-KR" sz="1100" dirty="0"/>
              <a:t>Oracle</a:t>
            </a:r>
            <a:r>
              <a:rPr lang="ko-KR" altLang="en-US" sz="1100" dirty="0"/>
              <a:t>에서 확인</a:t>
            </a:r>
            <a:endParaRPr lang="en-US" altLang="ko-KR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10E0D7-A590-48C3-A885-1236806EBC96}"/>
              </a:ext>
            </a:extLst>
          </p:cNvPr>
          <p:cNvSpPr/>
          <p:nvPr/>
        </p:nvSpPr>
        <p:spPr>
          <a:xfrm>
            <a:off x="395536" y="4249427"/>
            <a:ext cx="3672408" cy="2160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2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03. </a:t>
            </a:r>
            <a:r>
              <a:rPr lang="ko-KR" altLang="en-US" sz="2800" dirty="0"/>
              <a:t>상품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상품 검색 </a:t>
            </a:r>
            <a:r>
              <a:rPr lang="en-US" altLang="ko-KR" sz="1200" dirty="0"/>
              <a:t>(Ajax</a:t>
            </a:r>
            <a:r>
              <a:rPr lang="ko-KR" altLang="en-US" sz="1200" dirty="0"/>
              <a:t>를 이용한 자동 완성 기능</a:t>
            </a:r>
            <a:r>
              <a:rPr lang="en-US" altLang="ko-KR" sz="1200" dirty="0"/>
              <a:t>) </a:t>
            </a:r>
            <a:r>
              <a:rPr lang="ko-KR" altLang="en-US" sz="1200" dirty="0"/>
              <a:t>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E94B2-17CC-4CE0-B29A-370474FF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1" y="1372750"/>
            <a:ext cx="2757196" cy="105498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6183C8-C330-4DAC-A195-C7261FA4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1" y="2859782"/>
            <a:ext cx="3211541" cy="195756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4B35DC-9C15-4102-86BA-ABAF7EB3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308" y="1721000"/>
            <a:ext cx="5274334" cy="309634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D558E-8C63-45E0-8A63-1B9A112F36DD}"/>
              </a:ext>
            </a:extLst>
          </p:cNvPr>
          <p:cNvSpPr txBox="1"/>
          <p:nvPr/>
        </p:nvSpPr>
        <p:spPr>
          <a:xfrm>
            <a:off x="198519" y="1111140"/>
            <a:ext cx="3145413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pom.xml</a:t>
            </a:r>
            <a:r>
              <a:rPr lang="ko-KR" altLang="en-US" sz="1100" dirty="0"/>
              <a:t>에 </a:t>
            </a:r>
            <a:r>
              <a:rPr lang="en-US" altLang="ko-KR" sz="1100" dirty="0"/>
              <a:t>JSON</a:t>
            </a:r>
            <a:r>
              <a:rPr lang="ko-KR" altLang="en-US" sz="1100" dirty="0"/>
              <a:t>사용을 위한 </a:t>
            </a:r>
            <a:r>
              <a:rPr lang="en-US" altLang="ko-KR" sz="1100" dirty="0"/>
              <a:t>dependency </a:t>
            </a:r>
            <a:r>
              <a:rPr lang="ko-KR" altLang="en-US" sz="1100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4B171-5725-4147-A79C-CBBC7EF16FBA}"/>
              </a:ext>
            </a:extLst>
          </p:cNvPr>
          <p:cNvSpPr txBox="1"/>
          <p:nvPr/>
        </p:nvSpPr>
        <p:spPr>
          <a:xfrm>
            <a:off x="198519" y="2598172"/>
            <a:ext cx="187696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키워드 검색을 위한 </a:t>
            </a:r>
            <a:r>
              <a:rPr lang="en-US" altLang="ko-KR" sz="1100" dirty="0"/>
              <a:t>SQL</a:t>
            </a:r>
            <a:r>
              <a:rPr lang="ko-KR" altLang="en-US" sz="1100" dirty="0"/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36AD1-7FA5-49F3-8A06-52602FE9B9BF}"/>
              </a:ext>
            </a:extLst>
          </p:cNvPr>
          <p:cNvSpPr txBox="1"/>
          <p:nvPr/>
        </p:nvSpPr>
        <p:spPr>
          <a:xfrm>
            <a:off x="5840735" y="1427326"/>
            <a:ext cx="2974907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브라우저에서 전송된 키워드</a:t>
            </a:r>
            <a:r>
              <a:rPr lang="en-US" altLang="ko-KR" sz="1100" dirty="0"/>
              <a:t>(Ajax)</a:t>
            </a:r>
            <a:r>
              <a:rPr lang="ko-KR" altLang="en-US" sz="1100" dirty="0"/>
              <a:t>를 가져옴</a:t>
            </a:r>
            <a:endParaRPr lang="en-US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CEFE32-6EA3-4CF9-92E3-FFD995C18F35}"/>
              </a:ext>
            </a:extLst>
          </p:cNvPr>
          <p:cNvSpPr/>
          <p:nvPr/>
        </p:nvSpPr>
        <p:spPr>
          <a:xfrm>
            <a:off x="5652119" y="2067694"/>
            <a:ext cx="1808795" cy="20556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F2B45-0BB4-4E86-9A30-9C631BA5B395}"/>
              </a:ext>
            </a:extLst>
          </p:cNvPr>
          <p:cNvSpPr txBox="1"/>
          <p:nvPr/>
        </p:nvSpPr>
        <p:spPr>
          <a:xfrm>
            <a:off x="6120357" y="4155926"/>
            <a:ext cx="2695285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키워드가 포함 된 제목 목록을 </a:t>
            </a:r>
            <a:endParaRPr lang="en-US" altLang="ko-KR" sz="1100" dirty="0"/>
          </a:p>
          <a:p>
            <a:r>
              <a:rPr lang="en-US" altLang="ko-KR" sz="1100" dirty="0"/>
              <a:t>JSON</a:t>
            </a:r>
            <a:r>
              <a:rPr lang="ko-KR" altLang="en-US" sz="1100" dirty="0"/>
              <a:t>으로 만들어 다시 브라우저로 전송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3C40B9-7543-4EF5-BFD6-9F823DE8A940}"/>
              </a:ext>
            </a:extLst>
          </p:cNvPr>
          <p:cNvSpPr/>
          <p:nvPr/>
        </p:nvSpPr>
        <p:spPr>
          <a:xfrm>
            <a:off x="4031939" y="4155344"/>
            <a:ext cx="1808795" cy="57664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0040B1-8D5F-42E7-8AF4-ADB5FFA5D6A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556517" y="1688936"/>
            <a:ext cx="0" cy="378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D01D51-237E-40A4-B9C2-E8ACBE82911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40734" y="4371369"/>
            <a:ext cx="2796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6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03. </a:t>
            </a:r>
            <a:r>
              <a:rPr lang="ko-KR" altLang="en-US" sz="2800" dirty="0"/>
              <a:t>상품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200" dirty="0"/>
              <a:t>상품 검색 </a:t>
            </a:r>
            <a:r>
              <a:rPr lang="en-US" altLang="ko-KR" sz="1200" dirty="0"/>
              <a:t>(Ajax</a:t>
            </a:r>
            <a:r>
              <a:rPr lang="ko-KR" altLang="en-US" sz="1200" dirty="0"/>
              <a:t>를 이용한 자동 완성 기능</a:t>
            </a:r>
            <a:r>
              <a:rPr lang="en-US" altLang="ko-KR" sz="1200" dirty="0"/>
              <a:t>) </a:t>
            </a:r>
            <a:r>
              <a:rPr lang="ko-KR" altLang="en-US" sz="1200" dirty="0"/>
              <a:t>실행 화면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0F85A2-193C-45E1-A0FC-1AE9B4C3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2" y="1600076"/>
            <a:ext cx="3077070" cy="313191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7D5F8-E700-42D8-8F5E-2DE091A08B83}"/>
              </a:ext>
            </a:extLst>
          </p:cNvPr>
          <p:cNvSpPr/>
          <p:nvPr/>
        </p:nvSpPr>
        <p:spPr>
          <a:xfrm>
            <a:off x="1257986" y="3219822"/>
            <a:ext cx="1808795" cy="28803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78729-629B-4979-8FFF-F961BD549D6E}"/>
              </a:ext>
            </a:extLst>
          </p:cNvPr>
          <p:cNvSpPr txBox="1"/>
          <p:nvPr/>
        </p:nvSpPr>
        <p:spPr>
          <a:xfrm>
            <a:off x="611560" y="1230755"/>
            <a:ext cx="2728632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전송된 데이터를 </a:t>
            </a:r>
            <a:r>
              <a:rPr lang="en-US" altLang="ko-KR" sz="1100" dirty="0"/>
              <a:t>JSON</a:t>
            </a:r>
            <a:r>
              <a:rPr lang="ko-KR" altLang="en-US" sz="1100" dirty="0"/>
              <a:t>으로 파싱 후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52EDEF-C869-44F4-8265-60CE6E516142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H="1" flipV="1">
            <a:off x="1975876" y="1492365"/>
            <a:ext cx="186508" cy="1727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23BF3BAC-B50D-40B1-8E0C-5B2711A7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230755"/>
            <a:ext cx="5114214" cy="1416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E05D0A-8637-4D00-8EE6-802C882485B6}"/>
              </a:ext>
            </a:extLst>
          </p:cNvPr>
          <p:cNvSpPr txBox="1"/>
          <p:nvPr/>
        </p:nvSpPr>
        <p:spPr>
          <a:xfrm>
            <a:off x="3720899" y="2687072"/>
            <a:ext cx="2932213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JSON</a:t>
            </a:r>
            <a:r>
              <a:rPr lang="ko-KR" altLang="en-US" sz="1100" dirty="0"/>
              <a:t>데이터를 차례대로 </a:t>
            </a:r>
            <a:r>
              <a:rPr lang="en-US" altLang="ko-KR" sz="1100" dirty="0"/>
              <a:t>&lt;a&gt; </a:t>
            </a:r>
            <a:r>
              <a:rPr lang="ko-KR" altLang="en-US" sz="1100" dirty="0"/>
              <a:t>태그를 이용해</a:t>
            </a:r>
            <a:endParaRPr lang="en-US" altLang="ko-KR" sz="1100" dirty="0"/>
          </a:p>
          <a:p>
            <a:r>
              <a:rPr lang="ko-KR" altLang="en-US" sz="1100" dirty="0"/>
              <a:t>키워드 목록을 만들어 표시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5D859C-9991-4517-95CE-8F6B4FC7ACCF}"/>
              </a:ext>
            </a:extLst>
          </p:cNvPr>
          <p:cNvSpPr/>
          <p:nvPr/>
        </p:nvSpPr>
        <p:spPr>
          <a:xfrm>
            <a:off x="4148548" y="1701069"/>
            <a:ext cx="4673570" cy="57336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D304E9-0334-4051-8977-D192E0576DF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187006" y="2084586"/>
            <a:ext cx="0" cy="60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1A2CEDC-B837-4178-97D9-9ADAD05B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968" y="3219822"/>
            <a:ext cx="4248150" cy="16002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E47067-5B86-420E-9177-D15BB05876C4}"/>
              </a:ext>
            </a:extLst>
          </p:cNvPr>
          <p:cNvSpPr/>
          <p:nvPr/>
        </p:nvSpPr>
        <p:spPr>
          <a:xfrm>
            <a:off x="3604702" y="3675461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51129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04. </a:t>
            </a:r>
            <a:r>
              <a:rPr lang="ko-KR" altLang="en-US" sz="2800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장바구니 조회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778B94-F194-400C-B58D-143B1E4F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1630"/>
            <a:ext cx="4174102" cy="307580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29F97B-AB4C-4155-91E8-F1912EB54657}"/>
              </a:ext>
            </a:extLst>
          </p:cNvPr>
          <p:cNvSpPr/>
          <p:nvPr/>
        </p:nvSpPr>
        <p:spPr>
          <a:xfrm>
            <a:off x="4554191" y="1121305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CartControllerImpl.java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C44F6-D867-4A4E-A19B-B361F13A2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83"/>
          <a:stretch/>
        </p:blipFill>
        <p:spPr>
          <a:xfrm>
            <a:off x="306025" y="1491630"/>
            <a:ext cx="3744415" cy="25128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8F010E-E326-42AB-AA74-E66E39B60FDC}"/>
              </a:ext>
            </a:extLst>
          </p:cNvPr>
          <p:cNvSpPr/>
          <p:nvPr/>
        </p:nvSpPr>
        <p:spPr>
          <a:xfrm>
            <a:off x="306025" y="1161078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cart.xml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51931-354C-4814-B165-E64FC9F59E9B}"/>
              </a:ext>
            </a:extLst>
          </p:cNvPr>
          <p:cNvSpPr/>
          <p:nvPr/>
        </p:nvSpPr>
        <p:spPr>
          <a:xfrm>
            <a:off x="683568" y="2368262"/>
            <a:ext cx="3240360" cy="85155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79142-78CC-4EBD-9257-ACC1541F7538}"/>
              </a:ext>
            </a:extLst>
          </p:cNvPr>
          <p:cNvSpPr/>
          <p:nvPr/>
        </p:nvSpPr>
        <p:spPr>
          <a:xfrm>
            <a:off x="683568" y="3291831"/>
            <a:ext cx="3240360" cy="71268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6912B-BE80-45AF-B78A-BD514BB77C9E}"/>
              </a:ext>
            </a:extLst>
          </p:cNvPr>
          <p:cNvSpPr txBox="1"/>
          <p:nvPr/>
        </p:nvSpPr>
        <p:spPr>
          <a:xfrm>
            <a:off x="1555972" y="2097848"/>
            <a:ext cx="236795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장바구니 정보를 저장 할 </a:t>
            </a:r>
            <a:r>
              <a:rPr lang="en-US" altLang="ko-KR" sz="1100" dirty="0" err="1"/>
              <a:t>resultMap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A3C3E-FFEC-43F7-8A7E-3FB2C1A90005}"/>
              </a:ext>
            </a:extLst>
          </p:cNvPr>
          <p:cNvSpPr txBox="1"/>
          <p:nvPr/>
        </p:nvSpPr>
        <p:spPr>
          <a:xfrm>
            <a:off x="683568" y="4013314"/>
            <a:ext cx="2085827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장바구니 페이지에 표시 할 </a:t>
            </a:r>
            <a:endParaRPr lang="en-US" altLang="ko-KR" sz="1100" dirty="0"/>
          </a:p>
          <a:p>
            <a:r>
              <a:rPr lang="ko-KR" altLang="en-US" sz="1100" dirty="0"/>
              <a:t>상품 정보를 저장 할 </a:t>
            </a:r>
            <a:r>
              <a:rPr lang="en-US" altLang="ko-KR" sz="1100" dirty="0" err="1"/>
              <a:t>resultMap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99D3B2-4928-4858-BCBA-9E22A834571E}"/>
              </a:ext>
            </a:extLst>
          </p:cNvPr>
          <p:cNvSpPr/>
          <p:nvPr/>
        </p:nvSpPr>
        <p:spPr>
          <a:xfrm>
            <a:off x="4932040" y="4004510"/>
            <a:ext cx="2160240" cy="29543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424B9B-05AE-4524-8795-F4584AE5C1DD}"/>
              </a:ext>
            </a:extLst>
          </p:cNvPr>
          <p:cNvSpPr txBox="1"/>
          <p:nvPr/>
        </p:nvSpPr>
        <p:spPr>
          <a:xfrm>
            <a:off x="5573439" y="4444201"/>
            <a:ext cx="3172663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장바구니 페이지에 표시 할 상품 정보를 조회 후 </a:t>
            </a:r>
            <a:endParaRPr lang="en-US" altLang="ko-KR" sz="1100" dirty="0"/>
          </a:p>
          <a:p>
            <a:pPr algn="r"/>
            <a:r>
              <a:rPr lang="ko-KR" altLang="en-US" sz="1100" dirty="0"/>
              <a:t>목록을 세션에 저장</a:t>
            </a:r>
          </a:p>
        </p:txBody>
      </p:sp>
    </p:spTree>
    <p:extLst>
      <p:ext uri="{BB962C8B-B14F-4D97-AF65-F5344CB8AC3E}">
        <p14:creationId xmlns:p14="http://schemas.microsoft.com/office/powerpoint/2010/main" val="182952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04. </a:t>
            </a:r>
            <a:r>
              <a:rPr lang="ko-KR" altLang="en-US" sz="2800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02. </a:t>
            </a:r>
            <a:r>
              <a:rPr lang="ko-KR" altLang="en-US" sz="1200" dirty="0"/>
              <a:t>장바구니 추가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581F66-23D6-4182-A162-3599CAF7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5" y="1419622"/>
            <a:ext cx="3672408" cy="259228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59FD64-07CC-4C31-864F-F1776146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191" y="1443790"/>
            <a:ext cx="4283784" cy="25670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7D3153-D5D9-4A3A-B1B3-3A57B93D6D40}"/>
              </a:ext>
            </a:extLst>
          </p:cNvPr>
          <p:cNvSpPr/>
          <p:nvPr/>
        </p:nvSpPr>
        <p:spPr>
          <a:xfrm>
            <a:off x="4554191" y="1121305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CartControllerImpl.java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147382-42DF-43C4-8EEB-B383B3FACABF}"/>
              </a:ext>
            </a:extLst>
          </p:cNvPr>
          <p:cNvSpPr/>
          <p:nvPr/>
        </p:nvSpPr>
        <p:spPr>
          <a:xfrm>
            <a:off x="306025" y="1059007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cart.xml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769B3-5A05-4615-9895-F9A39EEA8442}"/>
              </a:ext>
            </a:extLst>
          </p:cNvPr>
          <p:cNvSpPr txBox="1"/>
          <p:nvPr/>
        </p:nvSpPr>
        <p:spPr>
          <a:xfrm>
            <a:off x="1203314" y="2376196"/>
            <a:ext cx="2775119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장바구니에 해당 상품번호가 있는 지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8EA91-B46E-4E7C-BD26-C899AEDAD36C}"/>
              </a:ext>
            </a:extLst>
          </p:cNvPr>
          <p:cNvSpPr txBox="1"/>
          <p:nvPr/>
        </p:nvSpPr>
        <p:spPr>
          <a:xfrm>
            <a:off x="3049974" y="3749220"/>
            <a:ext cx="928459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상품을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F1BC2-C78F-452B-8446-8227DEDF1847}"/>
              </a:ext>
            </a:extLst>
          </p:cNvPr>
          <p:cNvSpPr txBox="1"/>
          <p:nvPr/>
        </p:nvSpPr>
        <p:spPr>
          <a:xfrm>
            <a:off x="6344985" y="2323333"/>
            <a:ext cx="2492990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전송 된 상품 번호를 매개변수로 받음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FF7D3-D0AE-41C5-96A3-959299B2C98A}"/>
              </a:ext>
            </a:extLst>
          </p:cNvPr>
          <p:cNvSpPr/>
          <p:nvPr/>
        </p:nvSpPr>
        <p:spPr>
          <a:xfrm>
            <a:off x="6333410" y="1720111"/>
            <a:ext cx="1440160" cy="19824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023F6B-9C30-49F1-812D-DE8B9C067C41}"/>
              </a:ext>
            </a:extLst>
          </p:cNvPr>
          <p:cNvSpPr/>
          <p:nvPr/>
        </p:nvSpPr>
        <p:spPr>
          <a:xfrm>
            <a:off x="4918726" y="2846171"/>
            <a:ext cx="2029537" cy="19824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247EAE-4371-4A39-B5B0-734BB2BD935A}"/>
              </a:ext>
            </a:extLst>
          </p:cNvPr>
          <p:cNvSpPr txBox="1"/>
          <p:nvPr/>
        </p:nvSpPr>
        <p:spPr>
          <a:xfrm>
            <a:off x="6484852" y="3202876"/>
            <a:ext cx="235192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장바구니 테이블 안에 있는 지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8EBBA4-F9E9-4C66-B563-EB319372810E}"/>
              </a:ext>
            </a:extLst>
          </p:cNvPr>
          <p:cNvSpPr/>
          <p:nvPr/>
        </p:nvSpPr>
        <p:spPr>
          <a:xfrm>
            <a:off x="4943420" y="3131729"/>
            <a:ext cx="1401566" cy="73616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18FC7-7910-48A1-9F98-011667489CBF}"/>
              </a:ext>
            </a:extLst>
          </p:cNvPr>
          <p:cNvSpPr txBox="1"/>
          <p:nvPr/>
        </p:nvSpPr>
        <p:spPr>
          <a:xfrm>
            <a:off x="4943420" y="4138906"/>
            <a:ext cx="2916183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장바구니 테이블에 있으면 해당 메시지 전송</a:t>
            </a:r>
            <a:endParaRPr lang="en-US" altLang="ko-KR" sz="1100" dirty="0"/>
          </a:p>
          <a:p>
            <a:r>
              <a:rPr lang="ko-KR" altLang="en-US" sz="1100" dirty="0"/>
              <a:t>없으면 추가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DC065-7E81-44C5-BC90-F9A19C1661C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91480" y="1918358"/>
            <a:ext cx="0" cy="40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F8A749-F63F-44D1-A4B1-AD8F16CE8BD0}"/>
              </a:ext>
            </a:extLst>
          </p:cNvPr>
          <p:cNvCxnSpPr>
            <a:cxnSpLocks/>
          </p:cNvCxnSpPr>
          <p:nvPr/>
        </p:nvCxnSpPr>
        <p:spPr>
          <a:xfrm>
            <a:off x="6804248" y="3044418"/>
            <a:ext cx="0" cy="15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F395BB-432A-4A57-8C8B-7976E7E92473}"/>
              </a:ext>
            </a:extLst>
          </p:cNvPr>
          <p:cNvCxnSpPr>
            <a:cxnSpLocks/>
          </p:cNvCxnSpPr>
          <p:nvPr/>
        </p:nvCxnSpPr>
        <p:spPr>
          <a:xfrm>
            <a:off x="6084168" y="3880025"/>
            <a:ext cx="0" cy="258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3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350DD7-5CBD-4DAC-B488-8222935D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4" y="1059582"/>
            <a:ext cx="5724128" cy="144073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04. </a:t>
            </a:r>
            <a:r>
              <a:rPr lang="ko-KR" altLang="en-US" sz="2800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03. </a:t>
            </a:r>
            <a:r>
              <a:rPr lang="ko-KR" altLang="en-US" sz="1200" dirty="0"/>
              <a:t>장바구니 실행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147382-42DF-43C4-8EEB-B383B3FACABF}"/>
              </a:ext>
            </a:extLst>
          </p:cNvPr>
          <p:cNvSpPr/>
          <p:nvPr/>
        </p:nvSpPr>
        <p:spPr>
          <a:xfrm>
            <a:off x="4058541" y="1036900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myCartList.jsp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0669A4B-F448-40ED-B77F-97C2AEE5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86" y="2845678"/>
            <a:ext cx="6027440" cy="171205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1F1C00-A205-4F07-9E16-1072DEABB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4" y="2861415"/>
            <a:ext cx="2362710" cy="166907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0E55EF-00D8-4354-A1B3-98744DA23E83}"/>
              </a:ext>
            </a:extLst>
          </p:cNvPr>
          <p:cNvSpPr/>
          <p:nvPr/>
        </p:nvSpPr>
        <p:spPr>
          <a:xfrm>
            <a:off x="6948265" y="2308346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208702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05. </a:t>
            </a:r>
            <a:r>
              <a:rPr lang="ko-KR" altLang="en-US" sz="2800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상품 주문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6CF8E-37EC-4E1A-B749-BAFD1E6F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63638"/>
            <a:ext cx="3888432" cy="267501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254901" y="1004725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order.xml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E74F9-F046-4D6C-BD44-4EE184DE5C8F}"/>
              </a:ext>
            </a:extLst>
          </p:cNvPr>
          <p:cNvSpPr/>
          <p:nvPr/>
        </p:nvSpPr>
        <p:spPr>
          <a:xfrm>
            <a:off x="1835696" y="1779662"/>
            <a:ext cx="1152128" cy="14401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B4BC-AF16-46DF-B45B-40DEC9DE9371}"/>
              </a:ext>
            </a:extLst>
          </p:cNvPr>
          <p:cNvSpPr txBox="1"/>
          <p:nvPr/>
        </p:nvSpPr>
        <p:spPr>
          <a:xfrm>
            <a:off x="251520" y="4323001"/>
            <a:ext cx="2916183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Oracle</a:t>
            </a:r>
            <a:r>
              <a:rPr lang="ko-KR" altLang="en-US" sz="1100" dirty="0"/>
              <a:t>의 시퀀스 번호를 가져온 다음 </a:t>
            </a:r>
            <a:endParaRPr lang="en-US" altLang="ko-KR" sz="1100" dirty="0"/>
          </a:p>
          <a:p>
            <a:r>
              <a:rPr lang="ko-KR" altLang="en-US" sz="1100" dirty="0"/>
              <a:t>주문테이블의 각 레코드 구분 번호로 사용함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D8D349-37C4-42CC-9B65-96062509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70" y="1563638"/>
            <a:ext cx="4324510" cy="265595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98E9C6-A1AF-45B8-AB36-8D4B36781BA3}"/>
              </a:ext>
            </a:extLst>
          </p:cNvPr>
          <p:cNvSpPr/>
          <p:nvPr/>
        </p:nvSpPr>
        <p:spPr>
          <a:xfrm>
            <a:off x="6958438" y="1004725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tiles_order.xml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1FEC3-B2F6-44ED-BA94-508CF9165A8D}"/>
              </a:ext>
            </a:extLst>
          </p:cNvPr>
          <p:cNvSpPr txBox="1"/>
          <p:nvPr/>
        </p:nvSpPr>
        <p:spPr>
          <a:xfrm>
            <a:off x="6460229" y="4303935"/>
            <a:ext cx="2428870" cy="6001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상품을 한 개 구매 할 경우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장바구니 모든 상품을 구매 할 경우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주문 결과 표시</a:t>
            </a:r>
          </a:p>
        </p:txBody>
      </p:sp>
    </p:spTree>
    <p:extLst>
      <p:ext uri="{BB962C8B-B14F-4D97-AF65-F5344CB8AC3E}">
        <p14:creationId xmlns:p14="http://schemas.microsoft.com/office/powerpoint/2010/main" val="30261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2400" dirty="0"/>
              <a:t>웹페이지 기능 및 관련 파일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25FA235-2982-4AEA-8FE3-FDB719194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94094"/>
              </p:ext>
            </p:extLst>
          </p:nvPr>
        </p:nvGraphicFramePr>
        <p:xfrm>
          <a:off x="647564" y="843558"/>
          <a:ext cx="7848872" cy="403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949">
                  <a:extLst>
                    <a:ext uri="{9D8B030D-6E8A-4147-A177-3AD203B41FA5}">
                      <a16:colId xmlns:a16="http://schemas.microsoft.com/office/drawing/2014/main" val="2016321795"/>
                    </a:ext>
                  </a:extLst>
                </a:gridCol>
                <a:gridCol w="4675923">
                  <a:extLst>
                    <a:ext uri="{9D8B030D-6E8A-4147-A177-3AD203B41FA5}">
                      <a16:colId xmlns:a16="http://schemas.microsoft.com/office/drawing/2014/main" val="3116198152"/>
                    </a:ext>
                  </a:extLst>
                </a:gridCol>
              </a:tblGrid>
              <a:tr h="245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세부기능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0501"/>
                  </a:ext>
                </a:extLst>
              </a:tr>
              <a:tr h="24306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메인페이지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메인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348817"/>
                  </a:ext>
                </a:extLst>
              </a:tr>
              <a:tr h="24306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빠른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96790"/>
                  </a:ext>
                </a:extLst>
              </a:tr>
              <a:tr h="24306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 기능</a:t>
                      </a:r>
                    </a:p>
                  </a:txBody>
                  <a:tcPr>
                    <a:solidFill>
                      <a:srgbClr val="FEF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59533"/>
                  </a:ext>
                </a:extLst>
              </a:tr>
              <a:tr h="2382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 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55867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97218"/>
                  </a:ext>
                </a:extLst>
              </a:tr>
              <a:tr h="24306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장바구니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장바구니 상품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95491"/>
                  </a:ext>
                </a:extLst>
              </a:tr>
              <a:tr h="24306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장바구니 상품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27083"/>
                  </a:ext>
                </a:extLst>
              </a:tr>
              <a:tr h="24306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장바구니 상품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66838"/>
                  </a:ext>
                </a:extLst>
              </a:tr>
              <a:tr h="24306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장바구니 상품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4751"/>
                  </a:ext>
                </a:extLst>
              </a:tr>
              <a:tr h="243063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주문 기능</a:t>
                      </a:r>
                    </a:p>
                  </a:txBody>
                  <a:tcPr>
                    <a:solidFill>
                      <a:srgbClr val="FCE4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 주문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2086"/>
                  </a:ext>
                </a:extLst>
              </a:tr>
              <a:tr h="24306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주문 상품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41535"/>
                  </a:ext>
                </a:extLst>
              </a:tr>
              <a:tr h="24306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주문 상품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42488"/>
                  </a:ext>
                </a:extLst>
              </a:tr>
              <a:tr h="243063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마이페이지 기능</a:t>
                      </a:r>
                    </a:p>
                  </a:txBody>
                  <a:tcPr>
                    <a:solidFill>
                      <a:srgbClr val="FEF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주문 내역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2182"/>
                  </a:ext>
                </a:extLst>
              </a:tr>
              <a:tr h="24306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 정보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51309"/>
                  </a:ext>
                </a:extLst>
              </a:tr>
              <a:tr h="24306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 탈퇴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6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7840B20-99FB-47C7-A7EE-B8EF9A16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12" y="3262342"/>
            <a:ext cx="4104450" cy="6598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05. </a:t>
            </a:r>
            <a:r>
              <a:rPr lang="ko-KR" altLang="en-US" sz="2800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상품 주문 소스 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827462" y="373639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OrderControllerImpl.java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B4BC-AF16-46DF-B45B-40DEC9DE9371}"/>
              </a:ext>
            </a:extLst>
          </p:cNvPr>
          <p:cNvSpPr txBox="1"/>
          <p:nvPr/>
        </p:nvSpPr>
        <p:spPr>
          <a:xfrm>
            <a:off x="251520" y="3754592"/>
            <a:ext cx="311655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 정보를 저장 할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 </a:t>
            </a:r>
            <a:r>
              <a:rPr lang="ko-KR" altLang="en-US" sz="1000" dirty="0"/>
              <a:t>생성 후</a:t>
            </a:r>
            <a:endParaRPr lang="en-US" altLang="ko-KR" sz="1000" dirty="0"/>
          </a:p>
          <a:p>
            <a:r>
              <a:rPr lang="ko-KR" altLang="en-US" sz="1000" dirty="0"/>
              <a:t>브라우저에서 전달 한 주문 정보를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 </a:t>
            </a:r>
            <a:r>
              <a:rPr lang="ko-KR" altLang="en-US" sz="1000" dirty="0"/>
              <a:t>에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6BDAC-DEE2-4E40-88A8-B832CDBBA579}"/>
              </a:ext>
            </a:extLst>
          </p:cNvPr>
          <p:cNvSpPr txBox="1"/>
          <p:nvPr/>
        </p:nvSpPr>
        <p:spPr>
          <a:xfrm>
            <a:off x="552951" y="4423643"/>
            <a:ext cx="4019049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주문 정보와 주문자 정보를 세션에 바인딩 후 주문창으로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5621F-7AA0-473E-829C-35ECAEEF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14" y="1015349"/>
            <a:ext cx="4104450" cy="214721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031037-9380-42BB-8C92-415EA481C179}"/>
              </a:ext>
            </a:extLst>
          </p:cNvPr>
          <p:cNvGrpSpPr/>
          <p:nvPr/>
        </p:nvGrpSpPr>
        <p:grpSpPr>
          <a:xfrm>
            <a:off x="251520" y="987574"/>
            <a:ext cx="4248468" cy="2328261"/>
            <a:chOff x="251520" y="1026585"/>
            <a:chExt cx="4978600" cy="23282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3F7692-E1B8-40DE-9CB8-20A513711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1835"/>
            <a:stretch/>
          </p:blipFill>
          <p:spPr>
            <a:xfrm>
              <a:off x="251520" y="1026585"/>
              <a:ext cx="4978600" cy="1062369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4BDB9E-053D-41E6-BBD3-594364AE2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9428"/>
            <a:stretch/>
          </p:blipFill>
          <p:spPr>
            <a:xfrm>
              <a:off x="251520" y="2201664"/>
              <a:ext cx="4978600" cy="1153182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</p:pic>
        <p:sp>
          <p:nvSpPr>
            <p:cNvPr id="10" name="이중 물결 9">
              <a:extLst>
                <a:ext uri="{FF2B5EF4-FFF2-40B4-BE49-F238E27FC236}">
                  <a16:creationId xmlns:a16="http://schemas.microsoft.com/office/drawing/2014/main" id="{F2A2AC28-DCB8-485E-ABC3-8FCC576C65CF}"/>
                </a:ext>
              </a:extLst>
            </p:cNvPr>
            <p:cNvSpPr/>
            <p:nvPr/>
          </p:nvSpPr>
          <p:spPr>
            <a:xfrm>
              <a:off x="251520" y="2035033"/>
              <a:ext cx="4978600" cy="269364"/>
            </a:xfrm>
            <a:prstGeom prst="doubleWave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E74F9-F046-4D6C-BD44-4EE184DE5C8F}"/>
              </a:ext>
            </a:extLst>
          </p:cNvPr>
          <p:cNvSpPr/>
          <p:nvPr/>
        </p:nvSpPr>
        <p:spPr>
          <a:xfrm>
            <a:off x="723713" y="2379672"/>
            <a:ext cx="1800200" cy="24902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25AE45-EC35-4204-97F2-6FF29F233DC8}"/>
              </a:ext>
            </a:extLst>
          </p:cNvPr>
          <p:cNvSpPr/>
          <p:nvPr/>
        </p:nvSpPr>
        <p:spPr>
          <a:xfrm>
            <a:off x="655976" y="2886360"/>
            <a:ext cx="2043814" cy="218306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1577E7-2357-4729-A211-6AE897C03FA1}"/>
              </a:ext>
            </a:extLst>
          </p:cNvPr>
          <p:cNvCxnSpPr>
            <a:cxnSpLocks/>
          </p:cNvCxnSpPr>
          <p:nvPr/>
        </p:nvCxnSpPr>
        <p:spPr>
          <a:xfrm>
            <a:off x="971600" y="2640202"/>
            <a:ext cx="0" cy="108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64616A-4BEB-4DEF-B590-B908BA128590}"/>
              </a:ext>
            </a:extLst>
          </p:cNvPr>
          <p:cNvCxnSpPr>
            <a:cxnSpLocks/>
          </p:cNvCxnSpPr>
          <p:nvPr/>
        </p:nvCxnSpPr>
        <p:spPr>
          <a:xfrm>
            <a:off x="2286158" y="3135380"/>
            <a:ext cx="0" cy="123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64D58C-6BD1-49BF-AACB-37EEE4DF6031}"/>
              </a:ext>
            </a:extLst>
          </p:cNvPr>
          <p:cNvSpPr/>
          <p:nvPr/>
        </p:nvSpPr>
        <p:spPr>
          <a:xfrm>
            <a:off x="5023374" y="2179886"/>
            <a:ext cx="2284930" cy="82391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중 물결 23">
            <a:extLst>
              <a:ext uri="{FF2B5EF4-FFF2-40B4-BE49-F238E27FC236}">
                <a16:creationId xmlns:a16="http://schemas.microsoft.com/office/drawing/2014/main" id="{7D8F326C-DF01-40EC-9680-A6ED874FF750}"/>
              </a:ext>
            </a:extLst>
          </p:cNvPr>
          <p:cNvSpPr/>
          <p:nvPr/>
        </p:nvSpPr>
        <p:spPr>
          <a:xfrm>
            <a:off x="4644012" y="2897564"/>
            <a:ext cx="4104450" cy="394266"/>
          </a:xfrm>
          <a:prstGeom prst="doubleWav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09CE3-ED94-4A6F-882B-6ADECED8E934}"/>
              </a:ext>
            </a:extLst>
          </p:cNvPr>
          <p:cNvSpPr txBox="1"/>
          <p:nvPr/>
        </p:nvSpPr>
        <p:spPr>
          <a:xfrm>
            <a:off x="4921773" y="4031591"/>
            <a:ext cx="3826689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각 </a:t>
            </a:r>
            <a:r>
              <a:rPr lang="en-US" altLang="ko-KR" sz="1000" dirty="0" err="1"/>
              <a:t>orderVO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수령자</a:t>
            </a:r>
            <a:r>
              <a:rPr lang="ko-KR" altLang="en-US" sz="1000" dirty="0"/>
              <a:t> 정보를 설정한 후 다시 </a:t>
            </a:r>
            <a:r>
              <a:rPr lang="en-US" altLang="ko-KR" sz="1000" dirty="0" err="1"/>
              <a:t>myOrderList</a:t>
            </a:r>
            <a:r>
              <a:rPr lang="ko-KR" altLang="en-US" sz="1000" dirty="0"/>
              <a:t>에 저장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6175BE5-D17C-488A-8979-48C0A696E64B}"/>
              </a:ext>
            </a:extLst>
          </p:cNvPr>
          <p:cNvCxnSpPr/>
          <p:nvPr/>
        </p:nvCxnSpPr>
        <p:spPr>
          <a:xfrm rot="16200000" flipH="1">
            <a:off x="6948763" y="2663938"/>
            <a:ext cx="1727194" cy="1008112"/>
          </a:xfrm>
          <a:prstGeom prst="bentConnector3">
            <a:avLst>
              <a:gd name="adj1" fmla="val 2220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719A37-D1F1-43E1-B5E7-24F6B6CC06CE}"/>
              </a:ext>
            </a:extLst>
          </p:cNvPr>
          <p:cNvSpPr/>
          <p:nvPr/>
        </p:nvSpPr>
        <p:spPr>
          <a:xfrm>
            <a:off x="5113706" y="3291830"/>
            <a:ext cx="2043814" cy="51731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FB539-3343-430F-8539-A7887697781E}"/>
              </a:ext>
            </a:extLst>
          </p:cNvPr>
          <p:cNvSpPr txBox="1"/>
          <p:nvPr/>
        </p:nvSpPr>
        <p:spPr>
          <a:xfrm>
            <a:off x="5296876" y="4562142"/>
            <a:ext cx="3451586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 완료 결과창에 주문자의 정보</a:t>
            </a:r>
            <a:r>
              <a:rPr lang="en-US" altLang="ko-KR" sz="1000" dirty="0"/>
              <a:t>, </a:t>
            </a:r>
            <a:r>
              <a:rPr lang="ko-KR" altLang="en-US" sz="1000" dirty="0"/>
              <a:t>주문 상품 목록을 표시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31EDD01-2916-4C86-B0A0-CCFD06D1B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6781" y="3826585"/>
            <a:ext cx="1126296" cy="344818"/>
          </a:xfrm>
          <a:prstGeom prst="bentConnector3">
            <a:avLst>
              <a:gd name="adj1" fmla="val 1561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5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05. </a:t>
            </a:r>
            <a:r>
              <a:rPr lang="ko-KR" altLang="en-US" sz="2800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상품 주문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02A3A-A29A-46D5-ABCC-AEE6E970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8" y="1157583"/>
            <a:ext cx="3387768" cy="291767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2339752" y="1153116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myCartList.jsp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8DFC83-E722-4D8D-82B3-F4D51B5CE319}"/>
              </a:ext>
            </a:extLst>
          </p:cNvPr>
          <p:cNvSpPr/>
          <p:nvPr/>
        </p:nvSpPr>
        <p:spPr>
          <a:xfrm>
            <a:off x="611560" y="1914154"/>
            <a:ext cx="3024336" cy="123366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DAC81-BDF3-4D87-B67D-9542BB9AC968}"/>
              </a:ext>
            </a:extLst>
          </p:cNvPr>
          <p:cNvSpPr txBox="1"/>
          <p:nvPr/>
        </p:nvSpPr>
        <p:spPr>
          <a:xfrm>
            <a:off x="248128" y="4146280"/>
            <a:ext cx="2955720" cy="76944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주문여부 체크하는 체크박스를 가져오고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선택한 총 상품 개수를 가져옴</a:t>
            </a:r>
            <a:endParaRPr lang="en-US" altLang="ko-KR" sz="1100" dirty="0"/>
          </a:p>
          <a:p>
            <a:r>
              <a:rPr lang="ko-KR" altLang="en-US" sz="1100" dirty="0"/>
              <a:t>주문하기를 클릭하면 주문 상품에 대해 </a:t>
            </a:r>
            <a:endParaRPr lang="en-US" altLang="ko-KR" sz="1100" dirty="0"/>
          </a:p>
          <a:p>
            <a:r>
              <a:rPr lang="en-US" altLang="ko-KR" sz="1100" dirty="0"/>
              <a:t>'</a:t>
            </a:r>
            <a:r>
              <a:rPr lang="ko-KR" altLang="en-US" sz="1100" dirty="0"/>
              <a:t>상품번호</a:t>
            </a:r>
            <a:r>
              <a:rPr lang="en-US" altLang="ko-KR" sz="1100" dirty="0"/>
              <a:t>:</a:t>
            </a:r>
            <a:r>
              <a:rPr lang="ko-KR" altLang="en-US" sz="1100" dirty="0"/>
              <a:t>주문수량</a:t>
            </a:r>
            <a:r>
              <a:rPr lang="en-US" altLang="ko-KR" sz="1100" dirty="0"/>
              <a:t>’ </a:t>
            </a:r>
            <a:r>
              <a:rPr lang="ko-KR" altLang="en-US" sz="1100" dirty="0"/>
              <a:t>형식으로 문자열 생성</a:t>
            </a:r>
            <a:endParaRPr lang="en-US" altLang="ko-KR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E94E92-AEA8-49FD-8ACA-FEE5EE97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9" y="1153116"/>
            <a:ext cx="4031357" cy="157458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06E193-1ECE-48AC-B557-7C5DE6221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24"/>
          <a:stretch/>
        </p:blipFill>
        <p:spPr>
          <a:xfrm>
            <a:off x="4644008" y="2823964"/>
            <a:ext cx="4031358" cy="217852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BB2EDC-92FC-48AE-9BE8-C3CDFCAAF507}"/>
              </a:ext>
            </a:extLst>
          </p:cNvPr>
          <p:cNvSpPr/>
          <p:nvPr/>
        </p:nvSpPr>
        <p:spPr>
          <a:xfrm>
            <a:off x="6744705" y="2541736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실행 화면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038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439C998-9248-425B-950D-4A2C494C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3" y="2956115"/>
            <a:ext cx="3450895" cy="189040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06. </a:t>
            </a:r>
            <a:r>
              <a:rPr lang="ko-KR" altLang="en-US" sz="2800" dirty="0"/>
              <a:t>마이페이지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주문내역 조회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55EC8-8EB1-4B82-96D6-25F943B8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85" y="1588523"/>
            <a:ext cx="3456384" cy="93248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47CFF1-67DF-4F40-B9B1-195D4B8A0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783286"/>
            <a:ext cx="4743822" cy="302071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D2584A-C12B-40CF-915A-6E97EC0BA215}"/>
              </a:ext>
            </a:extLst>
          </p:cNvPr>
          <p:cNvSpPr/>
          <p:nvPr/>
        </p:nvSpPr>
        <p:spPr>
          <a:xfrm>
            <a:off x="344885" y="987574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mypage.xml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6F751-4078-45A1-8520-7084A8FBF2C8}"/>
              </a:ext>
            </a:extLst>
          </p:cNvPr>
          <p:cNvSpPr txBox="1"/>
          <p:nvPr/>
        </p:nvSpPr>
        <p:spPr>
          <a:xfrm>
            <a:off x="1859067" y="2283718"/>
            <a:ext cx="1992853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주문 내역을 </a:t>
            </a:r>
            <a:r>
              <a:rPr lang="ko-KR" altLang="en-US" sz="1100"/>
              <a:t>조회하는 </a:t>
            </a:r>
            <a:r>
              <a:rPr lang="en-US" altLang="ko-KR" sz="1100" dirty="0"/>
              <a:t>SQL</a:t>
            </a:r>
            <a:r>
              <a:rPr lang="ko-KR" altLang="en-US" sz="1100" dirty="0"/>
              <a:t>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07DDD-07E9-4EDC-9AA5-778077D11C16}"/>
              </a:ext>
            </a:extLst>
          </p:cNvPr>
          <p:cNvSpPr/>
          <p:nvPr/>
        </p:nvSpPr>
        <p:spPr>
          <a:xfrm>
            <a:off x="6737089" y="1182338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MyPageControllerImpl.java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C2B99-B93E-4875-9B23-F2D99D280D23}"/>
              </a:ext>
            </a:extLst>
          </p:cNvPr>
          <p:cNvSpPr/>
          <p:nvPr/>
        </p:nvSpPr>
        <p:spPr>
          <a:xfrm>
            <a:off x="344884" y="2618306"/>
            <a:ext cx="1930661" cy="4745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myPageMain.jsp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129DA-BE7E-4EDD-9E61-68C962A569ED}"/>
              </a:ext>
            </a:extLst>
          </p:cNvPr>
          <p:cNvSpPr/>
          <p:nvPr/>
        </p:nvSpPr>
        <p:spPr>
          <a:xfrm>
            <a:off x="4499992" y="4083918"/>
            <a:ext cx="1944216" cy="26687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0FEC3-AA58-4A31-A18C-F5F74D7E8EA6}"/>
              </a:ext>
            </a:extLst>
          </p:cNvPr>
          <p:cNvSpPr txBox="1"/>
          <p:nvPr/>
        </p:nvSpPr>
        <p:spPr>
          <a:xfrm>
            <a:off x="6630169" y="4089186"/>
            <a:ext cx="2037581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 상품 목록을 </a:t>
            </a:r>
            <a:r>
              <a:rPr lang="en-US" altLang="ko-KR" sz="1100" dirty="0"/>
              <a:t>JSP</a:t>
            </a:r>
            <a:r>
              <a:rPr lang="ko-KR" altLang="en-US" sz="1100" dirty="0"/>
              <a:t>로 전달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791DFB-C577-46A3-9018-DD54B63EA90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339752" y="3216198"/>
            <a:ext cx="2160240" cy="1001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0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06. </a:t>
            </a:r>
            <a:r>
              <a:rPr lang="ko-KR" altLang="en-US" sz="2800" dirty="0"/>
              <a:t>마이페이지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주문내역 조회 실행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597C4-9E16-4EFA-A5B8-BED8596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67594"/>
            <a:ext cx="7631832" cy="245862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7BD3E9-D526-4C50-AE66-6D9A7F6758B9}"/>
              </a:ext>
            </a:extLst>
          </p:cNvPr>
          <p:cNvSpPr txBox="1"/>
          <p:nvPr/>
        </p:nvSpPr>
        <p:spPr>
          <a:xfrm>
            <a:off x="6372200" y="3147814"/>
            <a:ext cx="2037581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 당 상품이 한꺼번에 표시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94D222-75B6-4D4C-B894-8460FCF5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723878"/>
            <a:ext cx="6381750" cy="107632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BAB1DA-521E-47BC-8113-11DF51BB6AC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890517" y="3278619"/>
            <a:ext cx="481683" cy="445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5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7" y="1055048"/>
            <a:ext cx="5520301" cy="198441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07. </a:t>
            </a:r>
            <a:r>
              <a:rPr lang="ko-KR" altLang="en-US" sz="2400" dirty="0"/>
              <a:t>문제 발생과 해결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1059582"/>
            <a:ext cx="2664296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ERROR #1</a:t>
            </a:r>
            <a:endParaRPr lang="ko-KR" altLang="en-US" sz="1600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851670"/>
            <a:ext cx="2664296" cy="9515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내용 및 원인 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tiles_board.xml 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파일 내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Attribute 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이름 오류로 인한 에러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6970"/>
          <a:stretch/>
        </p:blipFill>
        <p:spPr>
          <a:xfrm>
            <a:off x="3203847" y="3188016"/>
            <a:ext cx="5520302" cy="175985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83568" y="3669680"/>
            <a:ext cx="1944216" cy="9515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해결 방안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잘 못 쓰여진 이름 수정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580286-B5C6-4F39-AB64-5C51A0A000A5}"/>
              </a:ext>
            </a:extLst>
          </p:cNvPr>
          <p:cNvSpPr/>
          <p:nvPr/>
        </p:nvSpPr>
        <p:spPr>
          <a:xfrm>
            <a:off x="3779912" y="4145466"/>
            <a:ext cx="4320480" cy="2264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9DF470-9DAD-4704-B2C2-1F81AE985865}"/>
              </a:ext>
            </a:extLst>
          </p:cNvPr>
          <p:cNvSpPr/>
          <p:nvPr/>
        </p:nvSpPr>
        <p:spPr>
          <a:xfrm>
            <a:off x="5364089" y="1203598"/>
            <a:ext cx="1296144" cy="1440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2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B967C4-AFB4-44BD-A0CC-D4705A73F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4"/>
          <a:stretch/>
        </p:blipFill>
        <p:spPr>
          <a:xfrm>
            <a:off x="3096344" y="1036111"/>
            <a:ext cx="5724128" cy="103158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07. </a:t>
            </a:r>
            <a:r>
              <a:rPr lang="ko-KR" altLang="en-US" sz="2400" dirty="0"/>
              <a:t>문제 발생과 해결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1059582"/>
            <a:ext cx="2664296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ERROR #2</a:t>
            </a:r>
            <a:endParaRPr lang="ko-KR" altLang="en-US" sz="1600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851670"/>
            <a:ext cx="2664296" cy="129614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내용 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회원가입 클릭 시 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SQL #17004 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에러 발생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부적합한 열 유형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)</a:t>
            </a:r>
          </a:p>
          <a:p>
            <a:pPr algn="ctr"/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원인 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문자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/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이메일 수신동의 체크를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해제하면 발생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63838"/>
            <a:ext cx="2664296" cy="14573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해결 방안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SMS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와 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Email 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수신 동의 체크가 둘 다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안 되어있는 경우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각 하나만 되어 있는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경우의 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SQL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문을 만들어 값이 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null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일 경우 그 값을 빼고 회원가입이 이루어 지도록 변경 </a:t>
            </a:r>
            <a:endParaRPr lang="en-US" altLang="ko-KR" sz="11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테이블 칼럼은 이미 </a:t>
            </a:r>
            <a:r>
              <a:rPr lang="en-US" altLang="ko-KR" sz="1100" dirty="0" err="1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Nullable</a:t>
            </a:r>
            <a:r>
              <a:rPr lang="ko-KR" altLang="en-US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로 설정</a:t>
            </a:r>
            <a:r>
              <a:rPr lang="en-US" altLang="ko-KR" sz="11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BF2026-5E35-4CFD-8754-DE867610F242}"/>
              </a:ext>
            </a:extLst>
          </p:cNvPr>
          <p:cNvSpPr/>
          <p:nvPr/>
        </p:nvSpPr>
        <p:spPr>
          <a:xfrm>
            <a:off x="4886234" y="1248656"/>
            <a:ext cx="3358174" cy="170966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44" y="2211710"/>
            <a:ext cx="5724128" cy="72355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344" y="3147814"/>
            <a:ext cx="5724128" cy="167337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92240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dirty="0"/>
              <a:t>웹 페이지 구성 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467544" y="1059582"/>
            <a:ext cx="1224136" cy="576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pom.xml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2627784" y="1059582"/>
            <a:ext cx="1368152" cy="576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/main/java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E00E09-5D92-4C17-A86F-CD41E26F975C}"/>
              </a:ext>
            </a:extLst>
          </p:cNvPr>
          <p:cNvSpPr/>
          <p:nvPr/>
        </p:nvSpPr>
        <p:spPr>
          <a:xfrm>
            <a:off x="5004048" y="1059582"/>
            <a:ext cx="1368152" cy="576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</a:t>
            </a:r>
          </a:p>
          <a:p>
            <a:pPr algn="ctr" latinLnBrk="1"/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/resources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58EB17-AC09-4FAE-9339-B0466B29F4E4}"/>
              </a:ext>
            </a:extLst>
          </p:cNvPr>
          <p:cNvSpPr/>
          <p:nvPr/>
        </p:nvSpPr>
        <p:spPr>
          <a:xfrm>
            <a:off x="7236296" y="1042939"/>
            <a:ext cx="1351384" cy="576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</a:t>
            </a:r>
          </a:p>
          <a:p>
            <a:pPr algn="ctr"/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/webapp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11910" y="4308728"/>
            <a:ext cx="1523786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프로젝트 정보 표시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라이브러리 설정 및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135B2-60F3-4749-8B2E-8156A19CF437}"/>
              </a:ext>
            </a:extLst>
          </p:cNvPr>
          <p:cNvSpPr/>
          <p:nvPr/>
        </p:nvSpPr>
        <p:spPr>
          <a:xfrm>
            <a:off x="2555776" y="4299942"/>
            <a:ext cx="1523786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자바 소스파일 위치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CEFA4D-F39F-4504-99D6-33562E7DD539}"/>
              </a:ext>
            </a:extLst>
          </p:cNvPr>
          <p:cNvSpPr/>
          <p:nvPr/>
        </p:nvSpPr>
        <p:spPr>
          <a:xfrm>
            <a:off x="4932040" y="4299942"/>
            <a:ext cx="1523786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</a:t>
            </a:r>
            <a:r>
              <a:rPr lang="ko-KR" altLang="en-US" sz="1100" dirty="0"/>
              <a:t>파일 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84E1AD-BFB4-4572-A3AB-2B981BBD0638}"/>
              </a:ext>
            </a:extLst>
          </p:cNvPr>
          <p:cNvSpPr/>
          <p:nvPr/>
        </p:nvSpPr>
        <p:spPr>
          <a:xfrm>
            <a:off x="7164288" y="4299942"/>
            <a:ext cx="1523786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WEB-INF</a:t>
            </a:r>
            <a:r>
              <a:rPr lang="ko-KR" altLang="en-US" sz="1100" dirty="0"/>
              <a:t> 등</a:t>
            </a:r>
            <a:endParaRPr lang="en-US" altLang="ko-KR" sz="1100" dirty="0"/>
          </a:p>
          <a:p>
            <a:pPr algn="ctr"/>
            <a:r>
              <a:rPr lang="ko-KR" altLang="en-US" sz="1100" dirty="0"/>
              <a:t>웹 애플리케이션</a:t>
            </a:r>
            <a:endParaRPr lang="en-US" altLang="ko-KR" sz="1100" dirty="0"/>
          </a:p>
          <a:p>
            <a:pPr algn="ctr"/>
            <a:r>
              <a:rPr lang="ko-KR" altLang="en-US" sz="1100" dirty="0"/>
              <a:t>리소스 위치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023F1-12AB-4C73-B163-72E9BF7D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65151"/>
            <a:ext cx="1647825" cy="2390775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A38D3F-4F75-4C57-B5BB-93774836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91" y="1760462"/>
            <a:ext cx="1647825" cy="2390775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73479C-9A3A-45E3-82FE-9E24F9268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640" y="1752140"/>
            <a:ext cx="1647824" cy="2473449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9D4520-5DC5-42A9-ABD8-221817702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787711"/>
            <a:ext cx="1647825" cy="2363526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</p:spTree>
    <p:extLst>
      <p:ext uri="{BB962C8B-B14F-4D97-AF65-F5344CB8AC3E}">
        <p14:creationId xmlns:p14="http://schemas.microsoft.com/office/powerpoint/2010/main" val="30008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dirty="0"/>
              <a:t>웹페이지 구현 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F0F6CC8-DB25-49B4-AB09-6DC38104A375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tiles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30EA9F-51C6-4E88-8A70-6C2E81173CE4}"/>
              </a:ext>
            </a:extLst>
          </p:cNvPr>
          <p:cNvGrpSpPr/>
          <p:nvPr/>
        </p:nvGrpSpPr>
        <p:grpSpPr>
          <a:xfrm>
            <a:off x="3419871" y="3055167"/>
            <a:ext cx="5099235" cy="1914975"/>
            <a:chOff x="179512" y="1059582"/>
            <a:chExt cx="6404188" cy="2224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F3EFBDD-6B7E-4919-8B3B-0376CE1FA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42678"/>
            <a:stretch/>
          </p:blipFill>
          <p:spPr>
            <a:xfrm>
              <a:off x="179512" y="1059582"/>
              <a:ext cx="6404188" cy="222454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EA802-B840-4CB2-9254-2AF5B727FFB5}"/>
                </a:ext>
              </a:extLst>
            </p:cNvPr>
            <p:cNvSpPr/>
            <p:nvPr/>
          </p:nvSpPr>
          <p:spPr>
            <a:xfrm>
              <a:off x="539552" y="1851670"/>
              <a:ext cx="5832648" cy="1368152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F805360-571C-4F49-80B9-2B9D1153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39" y="3507854"/>
            <a:ext cx="1117309" cy="136815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4A26780-6EF0-433E-99EE-9B962FA2FA4E}"/>
              </a:ext>
            </a:extLst>
          </p:cNvPr>
          <p:cNvGrpSpPr/>
          <p:nvPr/>
        </p:nvGrpSpPr>
        <p:grpSpPr>
          <a:xfrm>
            <a:off x="3419872" y="1054943"/>
            <a:ext cx="5099235" cy="1681975"/>
            <a:chOff x="3419872" y="3250758"/>
            <a:chExt cx="5099235" cy="16819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4ADAD8A-E440-424E-9E4E-268273FE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872" y="3250758"/>
              <a:ext cx="5099235" cy="168197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DE0387-EBB7-4CA0-AA4D-C78F91D3DE39}"/>
                </a:ext>
              </a:extLst>
            </p:cNvPr>
            <p:cNvSpPr/>
            <p:nvPr/>
          </p:nvSpPr>
          <p:spPr>
            <a:xfrm>
              <a:off x="3923928" y="4083918"/>
              <a:ext cx="2808312" cy="36004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79902" y="3076967"/>
            <a:ext cx="2879314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tiles_*.xml</a:t>
            </a:r>
            <a:r>
              <a:rPr lang="ko-KR" altLang="en-US" sz="1100" dirty="0">
                <a:latin typeface="+mj-lt"/>
              </a:rPr>
              <a:t>에서 지정한 위치에  </a:t>
            </a:r>
            <a:r>
              <a:rPr lang="en-US" altLang="ko-KR" sz="1100" dirty="0">
                <a:latin typeface="+mj-lt"/>
              </a:rPr>
              <a:t>JSP</a:t>
            </a:r>
            <a:r>
              <a:rPr lang="ko-KR" altLang="en-US" sz="1100" dirty="0">
                <a:latin typeface="+mj-lt"/>
              </a:rPr>
              <a:t>를 위치</a:t>
            </a:r>
            <a:endParaRPr lang="en-US" altLang="ko-KR" sz="1100" dirty="0">
              <a:latin typeface="+mj-lt"/>
            </a:endParaRPr>
          </a:p>
          <a:p>
            <a:pPr algn="ctr"/>
            <a:r>
              <a:rPr lang="ko-KR" altLang="en-US" sz="1100" dirty="0">
                <a:latin typeface="+mj-lt"/>
              </a:rPr>
              <a:t>브라우저 요청 시 해당 </a:t>
            </a:r>
            <a:r>
              <a:rPr lang="en-US" altLang="ko-KR" sz="1100" dirty="0">
                <a:latin typeface="+mj-lt"/>
              </a:rPr>
              <a:t>JSP</a:t>
            </a:r>
            <a:r>
              <a:rPr lang="ko-KR" altLang="en-US" sz="1100" dirty="0">
                <a:latin typeface="+mj-lt"/>
              </a:rPr>
              <a:t>의 내용이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270667" y="1086004"/>
            <a:ext cx="2573141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+mj-lt"/>
              </a:rPr>
              <a:t>레이아웃을 정하는 </a:t>
            </a:r>
            <a:r>
              <a:rPr lang="en-US" altLang="ko-KR" sz="1100" dirty="0">
                <a:latin typeface="+mj-lt"/>
              </a:rPr>
              <a:t>JSP</a:t>
            </a:r>
            <a:r>
              <a:rPr lang="ko-KR" altLang="en-US" sz="1100" dirty="0">
                <a:latin typeface="+mj-lt"/>
              </a:rPr>
              <a:t>의 위치를 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3923928" y="1258604"/>
            <a:ext cx="4310795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*ControllerImpl.java</a:t>
            </a:r>
          </a:p>
          <a:p>
            <a:pPr algn="ctr"/>
            <a:r>
              <a:rPr lang="ko-KR" altLang="en-US" sz="1100" dirty="0">
                <a:latin typeface="+mj-lt"/>
              </a:rPr>
              <a:t>브라우저에서 매핑 된 주소로 요청 시 </a:t>
            </a:r>
            <a:endParaRPr lang="en-US" altLang="ko-KR" sz="1100" dirty="0">
              <a:latin typeface="+mj-lt"/>
            </a:endParaRPr>
          </a:p>
          <a:p>
            <a:pPr algn="ctr"/>
            <a:r>
              <a:rPr lang="en-US" altLang="ko-KR" sz="1100" dirty="0" err="1">
                <a:latin typeface="+mj-lt"/>
              </a:rPr>
              <a:t>ModelAndView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객체에 설정 된 뷰 이름을 </a:t>
            </a:r>
            <a:r>
              <a:rPr lang="en-US" altLang="ko-KR" sz="1100" dirty="0" err="1">
                <a:latin typeface="+mj-lt"/>
              </a:rPr>
              <a:t>tilesViewResolver</a:t>
            </a:r>
            <a:r>
              <a:rPr lang="ko-KR" altLang="en-US" sz="1100" dirty="0">
                <a:latin typeface="+mj-lt"/>
              </a:rPr>
              <a:t>로 반환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3706547" y="3292410"/>
            <a:ext cx="5394425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servlet-context.xml</a:t>
            </a:r>
          </a:p>
          <a:p>
            <a:pPr algn="ctr"/>
            <a:r>
              <a:rPr lang="en-US" altLang="ko-KR" sz="1100" dirty="0" err="1">
                <a:latin typeface="+mj-lt"/>
              </a:rPr>
              <a:t>tilesViewResolver</a:t>
            </a:r>
            <a:r>
              <a:rPr lang="ko-KR" altLang="en-US" sz="1100" dirty="0">
                <a:latin typeface="+mj-lt"/>
              </a:rPr>
              <a:t>를 사용 해 </a:t>
            </a:r>
            <a:r>
              <a:rPr lang="en-US" altLang="ko-KR" sz="1100" dirty="0">
                <a:latin typeface="+mj-lt"/>
              </a:rPr>
              <a:t>Controller</a:t>
            </a:r>
            <a:r>
              <a:rPr lang="ko-KR" altLang="en-US" sz="1100" dirty="0">
                <a:latin typeface="+mj-lt"/>
              </a:rPr>
              <a:t>를 통해 반환 된 뷰 이름의</a:t>
            </a:r>
            <a:r>
              <a:rPr lang="en-US" altLang="ko-KR" sz="1100" dirty="0">
                <a:latin typeface="+mj-lt"/>
              </a:rPr>
              <a:t> JSP</a:t>
            </a:r>
            <a:r>
              <a:rPr lang="ko-KR" altLang="en-US" sz="1100" dirty="0">
                <a:latin typeface="+mj-lt"/>
              </a:rPr>
              <a:t>를 화면에 표시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FBE2B6-35A5-4AA7-A485-447BFEAA3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39" y="1370168"/>
            <a:ext cx="1504836" cy="156162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2242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dirty="0"/>
              <a:t>웹페이지 구현 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F0F6CC8-DB25-49B4-AB09-6DC38104A375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02. mapper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268986" y="1086004"/>
            <a:ext cx="1710726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SQL</a:t>
            </a:r>
            <a:r>
              <a:rPr lang="ko-KR" altLang="en-US" sz="1100" dirty="0">
                <a:latin typeface="+mj-lt"/>
              </a:rPr>
              <a:t>문에 대한 </a:t>
            </a:r>
            <a:r>
              <a:rPr lang="ko-KR" altLang="en-US" sz="1100" dirty="0" err="1">
                <a:latin typeface="+mj-lt"/>
              </a:rPr>
              <a:t>매퍼</a:t>
            </a:r>
            <a:r>
              <a:rPr lang="ko-KR" altLang="en-US" sz="1100" dirty="0">
                <a:latin typeface="+mj-lt"/>
              </a:rPr>
              <a:t> 파일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C28462A-9B51-4457-B85C-EFA82536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39" y="1368062"/>
            <a:ext cx="1516335" cy="1569231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4E8165-2C2D-4E54-8D49-5C9E40A95385}"/>
              </a:ext>
            </a:extLst>
          </p:cNvPr>
          <p:cNvGrpSpPr/>
          <p:nvPr/>
        </p:nvGrpSpPr>
        <p:grpSpPr>
          <a:xfrm>
            <a:off x="1907704" y="1419622"/>
            <a:ext cx="4310795" cy="3000868"/>
            <a:chOff x="2151346" y="1084953"/>
            <a:chExt cx="4310795" cy="300086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076670F-A754-4383-ABE2-988C6782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1346" y="1084953"/>
              <a:ext cx="3669588" cy="16024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BC6AB0E-2877-4E3A-B784-EF3EC4504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933"/>
            <a:stretch/>
          </p:blipFill>
          <p:spPr>
            <a:xfrm>
              <a:off x="2151346" y="2687419"/>
              <a:ext cx="4310795" cy="1398402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A8F678-2B5D-475D-87B7-91B9D2029583}"/>
              </a:ext>
            </a:extLst>
          </p:cNvPr>
          <p:cNvSpPr/>
          <p:nvPr/>
        </p:nvSpPr>
        <p:spPr>
          <a:xfrm>
            <a:off x="2123728" y="2220855"/>
            <a:ext cx="3453564" cy="8012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453624-A3CE-47ED-8858-B3B56CD20EA9}"/>
              </a:ext>
            </a:extLst>
          </p:cNvPr>
          <p:cNvSpPr/>
          <p:nvPr/>
        </p:nvSpPr>
        <p:spPr>
          <a:xfrm>
            <a:off x="2336318" y="3081247"/>
            <a:ext cx="3747849" cy="133924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410619-402F-4F20-B69C-77AC60A74B2D}"/>
              </a:ext>
            </a:extLst>
          </p:cNvPr>
          <p:cNvSpPr/>
          <p:nvPr/>
        </p:nvSpPr>
        <p:spPr>
          <a:xfrm>
            <a:off x="6300192" y="2220855"/>
            <a:ext cx="1975700" cy="8012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resultMap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상품 정보를 저장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F3C154-41F0-4BC2-9E7C-7723167AC110}"/>
              </a:ext>
            </a:extLst>
          </p:cNvPr>
          <p:cNvSpPr/>
          <p:nvPr/>
        </p:nvSpPr>
        <p:spPr>
          <a:xfrm>
            <a:off x="6300192" y="3059689"/>
            <a:ext cx="1975700" cy="8012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#{goodsStatus}</a:t>
            </a:r>
            <a:r>
              <a:rPr lang="ko-KR" altLang="en-US" sz="1100" dirty="0"/>
              <a:t>를 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조건 값으로 하는 </a:t>
            </a:r>
            <a:r>
              <a:rPr lang="en-US" altLang="ko-KR" sz="1100" dirty="0"/>
              <a:t>SQL</a:t>
            </a:r>
            <a:r>
              <a:rPr lang="ko-KR" altLang="en-US" sz="1100" dirty="0"/>
              <a:t>문</a:t>
            </a:r>
            <a:endParaRPr lang="en-US" altLang="ko-KR" sz="1100" dirty="0"/>
          </a:p>
          <a:p>
            <a:pPr algn="ctr"/>
            <a:r>
              <a:rPr lang="ko-KR" altLang="en-US" sz="1100" dirty="0"/>
              <a:t>→ 상품 조회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73F832F-E6AD-4F7E-B447-F30FF3B0E206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5577292" y="2621472"/>
            <a:ext cx="722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1F357B-182F-4E63-A889-AB3E549D640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084167" y="3460305"/>
            <a:ext cx="2160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01. </a:t>
            </a:r>
            <a:r>
              <a:rPr lang="ko-KR" altLang="en-US" sz="2800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메인 페이지 소스 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08E8DB-0B4E-4B35-9AE6-293565B8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31590"/>
            <a:ext cx="3685232" cy="244909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E6EF72-1708-4A91-A1D3-D170802D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579862"/>
            <a:ext cx="3747428" cy="136520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1C7EB9-14DC-488E-B411-54FFD39E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31590"/>
            <a:ext cx="3744416" cy="226419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68FB3-3551-45D5-9657-DA49F94FE602}"/>
              </a:ext>
            </a:extLst>
          </p:cNvPr>
          <p:cNvSpPr/>
          <p:nvPr/>
        </p:nvSpPr>
        <p:spPr>
          <a:xfrm>
            <a:off x="6621980" y="3611807"/>
            <a:ext cx="1838452" cy="5441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GoodsDAOImpl.java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621980" y="1203598"/>
            <a:ext cx="1838452" cy="576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Goods</a:t>
            </a:r>
            <a:r>
              <a:rPr lang="en-US" altLang="ko-KR" sz="1200" dirty="0"/>
              <a:t>ServiceImpl.java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44A622-54D9-4150-8638-60A95FEB551E}"/>
              </a:ext>
            </a:extLst>
          </p:cNvPr>
          <p:cNvSpPr/>
          <p:nvPr/>
        </p:nvSpPr>
        <p:spPr>
          <a:xfrm>
            <a:off x="2335256" y="1203598"/>
            <a:ext cx="1660680" cy="576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</a:t>
            </a:r>
            <a:r>
              <a:rPr lang="en-US" altLang="ko-KR" sz="1200" dirty="0"/>
              <a:t>Controller.java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362F8D-3B04-4997-9A4F-6D70AF5F2C40}"/>
              </a:ext>
            </a:extLst>
          </p:cNvPr>
          <p:cNvSpPr/>
          <p:nvPr/>
        </p:nvSpPr>
        <p:spPr>
          <a:xfrm>
            <a:off x="611560" y="1923678"/>
            <a:ext cx="1296144" cy="21602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1FA8AB-4525-4151-B51D-6E310820E5F1}"/>
              </a:ext>
            </a:extLst>
          </p:cNvPr>
          <p:cNvSpPr/>
          <p:nvPr/>
        </p:nvSpPr>
        <p:spPr>
          <a:xfrm>
            <a:off x="755576" y="2859782"/>
            <a:ext cx="2088232" cy="57606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E9835B-1509-43B8-ABCF-4B8D787C4BEA}"/>
              </a:ext>
            </a:extLst>
          </p:cNvPr>
          <p:cNvSpPr/>
          <p:nvPr/>
        </p:nvSpPr>
        <p:spPr>
          <a:xfrm>
            <a:off x="5152057" y="1995686"/>
            <a:ext cx="1296144" cy="21602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AAB9EB-8304-4CC6-B9CA-7EF561A46CDA}"/>
              </a:ext>
            </a:extLst>
          </p:cNvPr>
          <p:cNvSpPr/>
          <p:nvPr/>
        </p:nvSpPr>
        <p:spPr>
          <a:xfrm>
            <a:off x="5004048" y="4265656"/>
            <a:ext cx="1152128" cy="21602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88801D-08D9-4B37-85BE-3BA66EBF223D}"/>
              </a:ext>
            </a:extLst>
          </p:cNvPr>
          <p:cNvSpPr/>
          <p:nvPr/>
        </p:nvSpPr>
        <p:spPr>
          <a:xfrm>
            <a:off x="4283968" y="1111559"/>
            <a:ext cx="20799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/>
                </a:solidFill>
              </a:rPr>
              <a:t>@AutoWired</a:t>
            </a:r>
            <a:r>
              <a:rPr lang="ko-KR" altLang="en-US" sz="1100" dirty="0">
                <a:solidFill>
                  <a:schemeClr val="accent6"/>
                </a:solidFill>
              </a:rPr>
              <a:t>를 이용해 빈 주입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EFFB9D-8FDD-465A-B6F4-EA3E546C9E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68144" y="2211710"/>
            <a:ext cx="753836" cy="167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C1903AB-E856-4B66-B3D4-4422E579915F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1907704" y="1491630"/>
            <a:ext cx="4714276" cy="540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364609" y="3777141"/>
            <a:ext cx="3957936" cy="116792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accent6"/>
                </a:solidFill>
              </a:rPr>
              <a:t>side_menu</a:t>
            </a:r>
            <a:r>
              <a:rPr lang="en-US" altLang="ko-KR" sz="1100" dirty="0">
                <a:solidFill>
                  <a:schemeClr val="accent6"/>
                </a:solidFill>
              </a:rPr>
              <a:t> </a:t>
            </a:r>
            <a:r>
              <a:rPr lang="ko-KR" altLang="en-US" sz="1100" dirty="0">
                <a:solidFill>
                  <a:schemeClr val="accent6"/>
                </a:solidFill>
              </a:rPr>
              <a:t>값에 따라 메뉴 항목을 다르게 하는 속성 </a:t>
            </a:r>
            <a:r>
              <a:rPr lang="en-US" altLang="ko-KR" sz="1100" dirty="0">
                <a:solidFill>
                  <a:schemeClr val="accent6"/>
                </a:solidFill>
              </a:rPr>
              <a:t>setting</a:t>
            </a:r>
          </a:p>
          <a:p>
            <a:pPr algn="ctr"/>
            <a:r>
              <a:rPr lang="ko-KR" altLang="en-US" sz="1100" dirty="0">
                <a:solidFill>
                  <a:schemeClr val="accent6"/>
                </a:solidFill>
              </a:rPr>
              <a:t>→ </a:t>
            </a:r>
            <a:r>
              <a:rPr lang="en-US" altLang="ko-KR" sz="1100" dirty="0" err="1">
                <a:solidFill>
                  <a:schemeClr val="accent6"/>
                </a:solidFill>
              </a:rPr>
              <a:t>side.jsp</a:t>
            </a:r>
            <a:r>
              <a:rPr lang="ko-KR" altLang="en-US" sz="1100" dirty="0">
                <a:solidFill>
                  <a:schemeClr val="accent6"/>
                </a:solidFill>
              </a:rPr>
              <a:t>에서 </a:t>
            </a:r>
            <a:r>
              <a:rPr lang="en-US" altLang="ko-KR" sz="1100" dirty="0">
                <a:solidFill>
                  <a:schemeClr val="accent6"/>
                </a:solidFill>
              </a:rPr>
              <a:t>setting </a:t>
            </a:r>
            <a:r>
              <a:rPr lang="ko-KR" altLang="en-US" sz="1100" dirty="0">
                <a:solidFill>
                  <a:schemeClr val="accent6"/>
                </a:solidFill>
              </a:rPr>
              <a:t>된 속성 화면에 구현</a:t>
            </a:r>
            <a:endParaRPr lang="en-US" altLang="ko-KR" sz="1100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accent6"/>
                </a:solidFill>
              </a:rPr>
              <a:t>브라우저에서 요청 한</a:t>
            </a:r>
            <a:r>
              <a:rPr lang="en-US" altLang="ko-KR" sz="1100" dirty="0">
                <a:solidFill>
                  <a:schemeClr val="accent6"/>
                </a:solidFill>
              </a:rPr>
              <a:t> </a:t>
            </a:r>
            <a:r>
              <a:rPr lang="ko-KR" altLang="en-US" sz="1100" dirty="0">
                <a:solidFill>
                  <a:schemeClr val="accent6"/>
                </a:solidFill>
              </a:rPr>
              <a:t>해당 </a:t>
            </a:r>
            <a:r>
              <a:rPr lang="en-US" altLang="ko-KR" sz="1100" dirty="0">
                <a:solidFill>
                  <a:schemeClr val="accent6"/>
                </a:solidFill>
              </a:rPr>
              <a:t>SQL</a:t>
            </a:r>
            <a:r>
              <a:rPr lang="ko-KR" altLang="en-US" sz="1100" dirty="0">
                <a:solidFill>
                  <a:schemeClr val="accent6"/>
                </a:solidFill>
              </a:rPr>
              <a:t>문 조회 후 </a:t>
            </a:r>
            <a:r>
              <a:rPr lang="en-US" altLang="ko-KR" sz="1100" dirty="0">
                <a:solidFill>
                  <a:schemeClr val="accent6"/>
                </a:solidFill>
              </a:rPr>
              <a:t>Map</a:t>
            </a:r>
            <a:r>
              <a:rPr lang="ko-KR" altLang="en-US" sz="1100" dirty="0">
                <a:solidFill>
                  <a:schemeClr val="accent6"/>
                </a:solidFill>
              </a:rPr>
              <a:t>에 저장 후</a:t>
            </a:r>
            <a:endParaRPr lang="en-US" altLang="ko-KR" sz="1100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accent6"/>
                </a:solidFill>
              </a:rPr>
              <a:t>ModelAndView</a:t>
            </a:r>
            <a:r>
              <a:rPr lang="ko-KR" altLang="en-US" sz="1100" dirty="0">
                <a:solidFill>
                  <a:schemeClr val="accent6"/>
                </a:solidFill>
              </a:rPr>
              <a:t>를 사용 해 메인 페이지로 상품 정보를 전달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CB863008-50C2-4428-B99B-E7A0CBA2EA20}"/>
              </a:ext>
            </a:extLst>
          </p:cNvPr>
          <p:cNvSpPr/>
          <p:nvPr/>
        </p:nvSpPr>
        <p:spPr>
          <a:xfrm>
            <a:off x="1835696" y="3435846"/>
            <a:ext cx="288032" cy="341295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0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01. </a:t>
            </a:r>
            <a:r>
              <a:rPr lang="ko-KR" altLang="en-US" sz="2800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01. </a:t>
            </a:r>
            <a:r>
              <a:rPr lang="ko-KR" altLang="en-US" sz="1200" dirty="0"/>
              <a:t>메인 페이지 실행화면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313308A-C0F9-473B-BC14-C2AFC4E8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086201"/>
            <a:ext cx="5688632" cy="375250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07F354-2E39-48A1-808A-98058A42A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25867" r="81601" b="2169"/>
          <a:stretch/>
        </p:blipFill>
        <p:spPr>
          <a:xfrm>
            <a:off x="502602" y="1115083"/>
            <a:ext cx="1259632" cy="192214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793EDFC-5097-4873-BC88-C93E241A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20" y="3422081"/>
            <a:ext cx="1230640" cy="152593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5AA0A3-94C3-4689-B65A-6DE5E0AE6936}"/>
              </a:ext>
            </a:extLst>
          </p:cNvPr>
          <p:cNvSpPr/>
          <p:nvPr/>
        </p:nvSpPr>
        <p:spPr>
          <a:xfrm>
            <a:off x="3131840" y="1635646"/>
            <a:ext cx="1008112" cy="201622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D169A-6646-4A0E-9194-D52208D6778E}"/>
              </a:ext>
            </a:extLst>
          </p:cNvPr>
          <p:cNvSpPr txBox="1"/>
          <p:nvPr/>
        </p:nvSpPr>
        <p:spPr>
          <a:xfrm>
            <a:off x="495597" y="826648"/>
            <a:ext cx="206017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side_menu</a:t>
            </a:r>
            <a:r>
              <a:rPr lang="en-US" altLang="ko-KR" sz="1200" dirty="0"/>
              <a:t>==‘</a:t>
            </a:r>
            <a:r>
              <a:rPr lang="en-US" altLang="ko-KR" sz="1200" dirty="0" err="1"/>
              <a:t>admin_mode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466090" y="3161686"/>
            <a:ext cx="180530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side_menu</a:t>
            </a:r>
            <a:r>
              <a:rPr lang="en-US" altLang="ko-KR" sz="1200" dirty="0"/>
              <a:t>==‘</a:t>
            </a:r>
            <a:r>
              <a:rPr lang="en-US" altLang="ko-KR" sz="1200" dirty="0" err="1"/>
              <a:t>my_page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131840" y="1374036"/>
            <a:ext cx="1608133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 외 사용자 메뉴 표시</a:t>
            </a:r>
          </a:p>
        </p:txBody>
      </p:sp>
    </p:spTree>
    <p:extLst>
      <p:ext uri="{BB962C8B-B14F-4D97-AF65-F5344CB8AC3E}">
        <p14:creationId xmlns:p14="http://schemas.microsoft.com/office/powerpoint/2010/main" val="167228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01. </a:t>
            </a:r>
            <a:r>
              <a:rPr lang="ko-KR" altLang="en-US" sz="2800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02. </a:t>
            </a:r>
            <a:r>
              <a:rPr lang="ko-KR" altLang="en-US" sz="1200" dirty="0"/>
              <a:t>빠른 메뉴 소스 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249"/>
          <a:stretch/>
        </p:blipFill>
        <p:spPr>
          <a:xfrm>
            <a:off x="4499992" y="1023200"/>
            <a:ext cx="3888432" cy="248559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44781C-2B44-4CD0-B80A-3DE2BCF2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1341090"/>
            <a:ext cx="3344416" cy="1159596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764337-B0AB-457E-A5CE-005DA3C3BA2B}"/>
              </a:ext>
            </a:extLst>
          </p:cNvPr>
          <p:cNvSpPr/>
          <p:nvPr/>
        </p:nvSpPr>
        <p:spPr>
          <a:xfrm>
            <a:off x="971601" y="2098496"/>
            <a:ext cx="2016224" cy="21602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DAEAE9-9CD9-463E-809D-4A5104696CA8}"/>
              </a:ext>
            </a:extLst>
          </p:cNvPr>
          <p:cNvSpPr/>
          <p:nvPr/>
        </p:nvSpPr>
        <p:spPr>
          <a:xfrm>
            <a:off x="6084167" y="1110372"/>
            <a:ext cx="2232249" cy="23071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010E2D-9846-4D6B-B552-B6F02C24EDED}"/>
              </a:ext>
            </a:extLst>
          </p:cNvPr>
          <p:cNvSpPr txBox="1"/>
          <p:nvPr/>
        </p:nvSpPr>
        <p:spPr>
          <a:xfrm>
            <a:off x="832637" y="987574"/>
            <a:ext cx="3307316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조회 한 상품 정보를 빠른 메뉴에 표시하기 위해 전달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1A2C3-3F0E-4B5C-92ED-AE6BC52DEBE9}"/>
              </a:ext>
            </a:extLst>
          </p:cNvPr>
          <p:cNvSpPr/>
          <p:nvPr/>
        </p:nvSpPr>
        <p:spPr>
          <a:xfrm>
            <a:off x="3177974" y="1996630"/>
            <a:ext cx="1769787" cy="50405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Goods</a:t>
            </a:r>
            <a:r>
              <a:rPr lang="en-US" altLang="ko-KR" sz="1050" dirty="0"/>
              <a:t>ControllerImpl.java</a:t>
            </a:r>
            <a:endParaRPr lang="ko-KR" altLang="en-US" sz="10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763FAF-42F9-4499-8FFD-145F27759F9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87825" y="1241490"/>
            <a:ext cx="3096343" cy="96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3EEBB6-DF7E-4628-9C73-2973EB626275}"/>
              </a:ext>
            </a:extLst>
          </p:cNvPr>
          <p:cNvSpPr/>
          <p:nvPr/>
        </p:nvSpPr>
        <p:spPr>
          <a:xfrm>
            <a:off x="4969423" y="3292774"/>
            <a:ext cx="2844048" cy="21602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83946-C7EB-42F5-B4F5-0F52BB4607D8}"/>
              </a:ext>
            </a:extLst>
          </p:cNvPr>
          <p:cNvSpPr txBox="1"/>
          <p:nvPr/>
        </p:nvSpPr>
        <p:spPr>
          <a:xfrm>
            <a:off x="5236379" y="3563182"/>
            <a:ext cx="2844048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최근 본 상품 목록과 상품 개수를 세션에 저장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C86584-762E-4B00-8AF3-273E10FB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01" y="3037372"/>
            <a:ext cx="3456384" cy="115959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899C9A-2B35-4A03-B972-94765B03171D}"/>
              </a:ext>
            </a:extLst>
          </p:cNvPr>
          <p:cNvSpPr/>
          <p:nvPr/>
        </p:nvSpPr>
        <p:spPr>
          <a:xfrm>
            <a:off x="3287107" y="3944940"/>
            <a:ext cx="1769787" cy="50405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Goods</a:t>
            </a:r>
            <a:r>
              <a:rPr lang="en-US" altLang="ko-KR" sz="1050" dirty="0"/>
              <a:t>ServiceImpl.java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D984D1-29D8-49BC-93B9-6DE235B382C0}"/>
              </a:ext>
            </a:extLst>
          </p:cNvPr>
          <p:cNvSpPr/>
          <p:nvPr/>
        </p:nvSpPr>
        <p:spPr>
          <a:xfrm>
            <a:off x="1170133" y="3422864"/>
            <a:ext cx="3057852" cy="50405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6C2B63-57ED-47CA-A8C3-F48FF73C4575}"/>
              </a:ext>
            </a:extLst>
          </p:cNvPr>
          <p:cNvCxnSpPr>
            <a:cxnSpLocks/>
          </p:cNvCxnSpPr>
          <p:nvPr/>
        </p:nvCxnSpPr>
        <p:spPr>
          <a:xfrm flipV="1">
            <a:off x="1979713" y="2314520"/>
            <a:ext cx="0" cy="1108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C4B945-1F98-4EF5-BB6A-A2F014655645}"/>
              </a:ext>
            </a:extLst>
          </p:cNvPr>
          <p:cNvSpPr txBox="1"/>
          <p:nvPr/>
        </p:nvSpPr>
        <p:spPr>
          <a:xfrm>
            <a:off x="846135" y="4575117"/>
            <a:ext cx="2526654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상품 정보와 이미지를 </a:t>
            </a:r>
            <a:r>
              <a:rPr lang="en-US" altLang="ko-KR" sz="1050" dirty="0" err="1"/>
              <a:t>HashMap</a:t>
            </a:r>
            <a:r>
              <a:rPr lang="ko-KR" altLang="en-US" sz="1050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16523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01. </a:t>
            </a:r>
            <a:r>
              <a:rPr lang="ko-KR" altLang="en-US" sz="2800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02. </a:t>
            </a:r>
            <a:r>
              <a:rPr lang="ko-KR" altLang="en-US" sz="1200" dirty="0"/>
              <a:t>빠른 메뉴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EA0A1D-7D66-4639-8D05-34FB2F3F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6" y="945062"/>
            <a:ext cx="4627836" cy="181775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E84C65-D513-4639-85DF-7414147A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6" y="2859782"/>
            <a:ext cx="4627835" cy="202197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DDA29-5133-4685-974F-E3812EDA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77" y="1899777"/>
            <a:ext cx="1019175" cy="2067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EE5764-7406-49FD-87E8-C13607305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061" y="1615582"/>
            <a:ext cx="1019175" cy="26860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07E2A81-7C51-4EA9-A9F4-AD9A7F871F6D}"/>
              </a:ext>
            </a:extLst>
          </p:cNvPr>
          <p:cNvSpPr/>
          <p:nvPr/>
        </p:nvSpPr>
        <p:spPr>
          <a:xfrm>
            <a:off x="6066885" y="2526558"/>
            <a:ext cx="1656184" cy="64807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</a:rPr>
              <a:t>상품 상세 조회 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81C616-A934-4649-ADFA-48ACA3AE6910}"/>
              </a:ext>
            </a:extLst>
          </p:cNvPr>
          <p:cNvSpPr/>
          <p:nvPr/>
        </p:nvSpPr>
        <p:spPr>
          <a:xfrm>
            <a:off x="1187624" y="3933806"/>
            <a:ext cx="3384376" cy="36613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7C13A-EBD4-4AC4-9919-DBD956034B30}"/>
              </a:ext>
            </a:extLst>
          </p:cNvPr>
          <p:cNvSpPr/>
          <p:nvPr/>
        </p:nvSpPr>
        <p:spPr>
          <a:xfrm>
            <a:off x="755576" y="1053485"/>
            <a:ext cx="3960440" cy="122447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9E1A56-E3ED-423C-AAF2-6E7C9FE28221}"/>
              </a:ext>
            </a:extLst>
          </p:cNvPr>
          <p:cNvCxnSpPr>
            <a:cxnSpLocks/>
          </p:cNvCxnSpPr>
          <p:nvPr/>
        </p:nvCxnSpPr>
        <p:spPr>
          <a:xfrm flipV="1">
            <a:off x="1403648" y="2277962"/>
            <a:ext cx="0" cy="1655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FA2B34-F94F-4FE5-98D2-6DE239B58602}"/>
              </a:ext>
            </a:extLst>
          </p:cNvPr>
          <p:cNvSpPr txBox="1"/>
          <p:nvPr/>
        </p:nvSpPr>
        <p:spPr>
          <a:xfrm>
            <a:off x="5004048" y="1101766"/>
            <a:ext cx="3004349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hidden</a:t>
            </a:r>
            <a:r>
              <a:rPr lang="ko-KR" altLang="en-US" sz="1050" dirty="0"/>
              <a:t> 태그에 저장 된 상품 정보를 가져와 표시</a:t>
            </a:r>
          </a:p>
        </p:txBody>
      </p:sp>
    </p:spTree>
    <p:extLst>
      <p:ext uri="{BB962C8B-B14F-4D97-AF65-F5344CB8AC3E}">
        <p14:creationId xmlns:p14="http://schemas.microsoft.com/office/powerpoint/2010/main" val="23918106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944</Words>
  <Application>Microsoft Office PowerPoint</Application>
  <PresentationFormat>화면 슬라이드 쇼(16:9)</PresentationFormat>
  <Paragraphs>198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</cp:lastModifiedBy>
  <cp:revision>238</cp:revision>
  <dcterms:created xsi:type="dcterms:W3CDTF">2016-12-05T23:26:54Z</dcterms:created>
  <dcterms:modified xsi:type="dcterms:W3CDTF">2021-11-26T04:23:34Z</dcterms:modified>
</cp:coreProperties>
</file>