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hyperlink" Target="https://hevodata.com/learn/setting-up-a-sales-dashboard-excel/"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hevodata.com/learn/setting-up-a-sales-dashboard-excel/" TargetMode="External"/><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95343-2956-4022-B702-C975E57C14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978D8F9-D770-4EA0-8702-2C9BAD4922E8}">
      <dgm:prSet/>
      <dgm:spPr/>
      <dgm:t>
        <a:bodyPr/>
        <a:lstStyle/>
        <a:p>
          <a:r>
            <a:rPr lang="en-US" b="1"/>
            <a:t>The Analytics team of an Online E-Commerce Company wants to design a Sales dashboard to analyze the sales based on various product categories. The company wants to add user control for product category, so users can select a category and can see the trend month-wise and product-wise accordingly.</a:t>
          </a:r>
          <a:endParaRPr lang="en-US"/>
        </a:p>
      </dgm:t>
    </dgm:pt>
    <dgm:pt modelId="{EC8E807D-F391-4C7E-B25B-4C754AD4D0D5}" type="parTrans" cxnId="{B3ADB098-26E5-4601-8456-7D0459D78B4D}">
      <dgm:prSet/>
      <dgm:spPr/>
      <dgm:t>
        <a:bodyPr/>
        <a:lstStyle/>
        <a:p>
          <a:endParaRPr lang="en-US"/>
        </a:p>
      </dgm:t>
    </dgm:pt>
    <dgm:pt modelId="{B8E24048-EB36-4425-849C-5DFC14070364}" type="sibTrans" cxnId="{B3ADB098-26E5-4601-8456-7D0459D78B4D}">
      <dgm:prSet/>
      <dgm:spPr/>
      <dgm:t>
        <a:bodyPr/>
        <a:lstStyle/>
        <a:p>
          <a:endParaRPr lang="en-US"/>
        </a:p>
      </dgm:t>
    </dgm:pt>
    <dgm:pt modelId="{2C76BCEE-B186-452B-8D57-B6C107D1EF43}">
      <dgm:prSet/>
      <dgm:spPr/>
      <dgm:t>
        <a:bodyPr/>
        <a:lstStyle/>
        <a:p>
          <a:r>
            <a:rPr lang="en-US" b="1"/>
            <a:t>The Analytics team also wants to create a histogram to analyze number of shipping days.</a:t>
          </a:r>
          <a:endParaRPr lang="en-US"/>
        </a:p>
      </dgm:t>
    </dgm:pt>
    <dgm:pt modelId="{9C96A30B-6871-4060-A115-B7A8F6FB6CFA}" type="parTrans" cxnId="{91C97221-DC3E-4977-B568-9E0F9A3D9D4A}">
      <dgm:prSet/>
      <dgm:spPr/>
      <dgm:t>
        <a:bodyPr/>
        <a:lstStyle/>
        <a:p>
          <a:endParaRPr lang="en-US"/>
        </a:p>
      </dgm:t>
    </dgm:pt>
    <dgm:pt modelId="{9F92605F-C3E8-4B63-9681-C07DEA8B57D7}" type="sibTrans" cxnId="{91C97221-DC3E-4977-B568-9E0F9A3D9D4A}">
      <dgm:prSet/>
      <dgm:spPr/>
      <dgm:t>
        <a:bodyPr/>
        <a:lstStyle/>
        <a:p>
          <a:endParaRPr lang="en-US"/>
        </a:p>
      </dgm:t>
    </dgm:pt>
    <dgm:pt modelId="{CF762E15-F0E8-41D6-BF96-1A9451548291}" type="pres">
      <dgm:prSet presAssocID="{E2A95343-2956-4022-B702-C975E57C14A9}" presName="linear" presStyleCnt="0">
        <dgm:presLayoutVars>
          <dgm:animLvl val="lvl"/>
          <dgm:resizeHandles val="exact"/>
        </dgm:presLayoutVars>
      </dgm:prSet>
      <dgm:spPr/>
    </dgm:pt>
    <dgm:pt modelId="{C4056269-49B6-4092-AC56-969932C3A012}" type="pres">
      <dgm:prSet presAssocID="{D978D8F9-D770-4EA0-8702-2C9BAD4922E8}" presName="parentText" presStyleLbl="node1" presStyleIdx="0" presStyleCnt="2">
        <dgm:presLayoutVars>
          <dgm:chMax val="0"/>
          <dgm:bulletEnabled val="1"/>
        </dgm:presLayoutVars>
      </dgm:prSet>
      <dgm:spPr/>
    </dgm:pt>
    <dgm:pt modelId="{FFDD6E0C-DD7A-418D-A713-769D058CC719}" type="pres">
      <dgm:prSet presAssocID="{B8E24048-EB36-4425-849C-5DFC14070364}" presName="spacer" presStyleCnt="0"/>
      <dgm:spPr/>
    </dgm:pt>
    <dgm:pt modelId="{B0F5E241-D953-4F60-8048-CF04D769B501}" type="pres">
      <dgm:prSet presAssocID="{2C76BCEE-B186-452B-8D57-B6C107D1EF43}" presName="parentText" presStyleLbl="node1" presStyleIdx="1" presStyleCnt="2">
        <dgm:presLayoutVars>
          <dgm:chMax val="0"/>
          <dgm:bulletEnabled val="1"/>
        </dgm:presLayoutVars>
      </dgm:prSet>
      <dgm:spPr/>
    </dgm:pt>
  </dgm:ptLst>
  <dgm:cxnLst>
    <dgm:cxn modelId="{0F515F00-151D-400E-BA13-545E089A55CE}" type="presOf" srcId="{2C76BCEE-B186-452B-8D57-B6C107D1EF43}" destId="{B0F5E241-D953-4F60-8048-CF04D769B501}" srcOrd="0" destOrd="0" presId="urn:microsoft.com/office/officeart/2005/8/layout/vList2"/>
    <dgm:cxn modelId="{91C97221-DC3E-4977-B568-9E0F9A3D9D4A}" srcId="{E2A95343-2956-4022-B702-C975E57C14A9}" destId="{2C76BCEE-B186-452B-8D57-B6C107D1EF43}" srcOrd="1" destOrd="0" parTransId="{9C96A30B-6871-4060-A115-B7A8F6FB6CFA}" sibTransId="{9F92605F-C3E8-4B63-9681-C07DEA8B57D7}"/>
    <dgm:cxn modelId="{42B80625-E474-424B-8AB6-882F0AB6B194}" type="presOf" srcId="{E2A95343-2956-4022-B702-C975E57C14A9}" destId="{CF762E15-F0E8-41D6-BF96-1A9451548291}" srcOrd="0" destOrd="0" presId="urn:microsoft.com/office/officeart/2005/8/layout/vList2"/>
    <dgm:cxn modelId="{F61F0897-2DE2-4638-A86E-F5D7E668E514}" type="presOf" srcId="{D978D8F9-D770-4EA0-8702-2C9BAD4922E8}" destId="{C4056269-49B6-4092-AC56-969932C3A012}" srcOrd="0" destOrd="0" presId="urn:microsoft.com/office/officeart/2005/8/layout/vList2"/>
    <dgm:cxn modelId="{B3ADB098-26E5-4601-8456-7D0459D78B4D}" srcId="{E2A95343-2956-4022-B702-C975E57C14A9}" destId="{D978D8F9-D770-4EA0-8702-2C9BAD4922E8}" srcOrd="0" destOrd="0" parTransId="{EC8E807D-F391-4C7E-B25B-4C754AD4D0D5}" sibTransId="{B8E24048-EB36-4425-849C-5DFC14070364}"/>
    <dgm:cxn modelId="{6F59DA20-93C3-4B9C-AB01-9F338EB8A7AB}" type="presParOf" srcId="{CF762E15-F0E8-41D6-BF96-1A9451548291}" destId="{C4056269-49B6-4092-AC56-969932C3A012}" srcOrd="0" destOrd="0" presId="urn:microsoft.com/office/officeart/2005/8/layout/vList2"/>
    <dgm:cxn modelId="{E5F36DF3-F68E-4233-A922-B082F84CCB6D}" type="presParOf" srcId="{CF762E15-F0E8-41D6-BF96-1A9451548291}" destId="{FFDD6E0C-DD7A-418D-A713-769D058CC719}" srcOrd="1" destOrd="0" presId="urn:microsoft.com/office/officeart/2005/8/layout/vList2"/>
    <dgm:cxn modelId="{AD703882-ED64-4AEE-9E86-60B9A03BB20B}" type="presParOf" srcId="{CF762E15-F0E8-41D6-BF96-1A9451548291}" destId="{B0F5E241-D953-4F60-8048-CF04D769B50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5187B-87C4-4D2D-B75E-661BDF3B945B}"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AB06EF94-5E23-48E6-8933-C362042E7726}">
      <dgm:prSet/>
      <dgm:spPr/>
      <dgm:t>
        <a:bodyPr/>
        <a:lstStyle/>
        <a:p>
          <a:r>
            <a:rPr lang="en-US" b="1" i="0" u="sng" dirty="0">
              <a:hlinkClick xmlns:r="http://schemas.openxmlformats.org/officeDocument/2006/relationships" r:id="rId1"/>
            </a:rPr>
            <a:t>Understanding Dashboard</a:t>
          </a:r>
          <a:endParaRPr lang="en-US" dirty="0"/>
        </a:p>
      </dgm:t>
    </dgm:pt>
    <dgm:pt modelId="{0D982C50-3F4A-41B8-940F-2694D03BDA86}" type="parTrans" cxnId="{96FF6823-5C3D-4CD3-8575-CBB27DCE637C}">
      <dgm:prSet/>
      <dgm:spPr/>
      <dgm:t>
        <a:bodyPr/>
        <a:lstStyle/>
        <a:p>
          <a:endParaRPr lang="en-US"/>
        </a:p>
      </dgm:t>
    </dgm:pt>
    <dgm:pt modelId="{36C70C9E-8CBF-468F-9438-253416AF6680}" type="sibTrans" cxnId="{96FF6823-5C3D-4CD3-8575-CBB27DCE637C}">
      <dgm:prSet/>
      <dgm:spPr/>
      <dgm:t>
        <a:bodyPr/>
        <a:lstStyle/>
        <a:p>
          <a:endParaRPr lang="en-US"/>
        </a:p>
      </dgm:t>
    </dgm:pt>
    <dgm:pt modelId="{817AA0B4-08D5-429C-BF9E-82E78247EEBD}">
      <dgm:prSet/>
      <dgm:spPr/>
      <dgm:t>
        <a:bodyPr/>
        <a:lstStyle/>
        <a:p>
          <a:r>
            <a:rPr lang="en-US" b="1" i="0" u="sng" dirty="0">
              <a:hlinkClick xmlns:r="http://schemas.openxmlformats.org/officeDocument/2006/relationships" r:id="rId1"/>
            </a:rPr>
            <a:t>Loading Raw Data Into Excel</a:t>
          </a:r>
          <a:endParaRPr lang="en-US" dirty="0"/>
        </a:p>
      </dgm:t>
    </dgm:pt>
    <dgm:pt modelId="{141CE3C3-51F0-421F-AB5A-04CD2AAA634E}" type="parTrans" cxnId="{8694599E-E12F-40B2-A5E8-3BDCC5605082}">
      <dgm:prSet/>
      <dgm:spPr/>
      <dgm:t>
        <a:bodyPr/>
        <a:lstStyle/>
        <a:p>
          <a:endParaRPr lang="en-US"/>
        </a:p>
      </dgm:t>
    </dgm:pt>
    <dgm:pt modelId="{EEEDF1D7-E3F7-46C5-9EFE-8C63E8B0E854}" type="sibTrans" cxnId="{8694599E-E12F-40B2-A5E8-3BDCC5605082}">
      <dgm:prSet/>
      <dgm:spPr/>
      <dgm:t>
        <a:bodyPr/>
        <a:lstStyle/>
        <a:p>
          <a:endParaRPr lang="en-US"/>
        </a:p>
      </dgm:t>
    </dgm:pt>
    <dgm:pt modelId="{F9CC2672-F014-404E-8D14-73781A69B291}">
      <dgm:prSet/>
      <dgm:spPr/>
      <dgm:t>
        <a:bodyPr/>
        <a:lstStyle/>
        <a:p>
          <a:r>
            <a:rPr lang="en-US" b="1" i="0" u="sng">
              <a:hlinkClick xmlns:r="http://schemas.openxmlformats.org/officeDocument/2006/relationships" r:id="rId1"/>
            </a:rPr>
            <a:t>Creating a Table with Raw Data</a:t>
          </a:r>
          <a:endParaRPr lang="en-US"/>
        </a:p>
      </dgm:t>
    </dgm:pt>
    <dgm:pt modelId="{181D1710-8C31-454A-A5B3-6151C26E48DD}" type="parTrans" cxnId="{B05C5BA2-C2AC-485C-9C82-47F84ACF08E6}">
      <dgm:prSet/>
      <dgm:spPr/>
      <dgm:t>
        <a:bodyPr/>
        <a:lstStyle/>
        <a:p>
          <a:endParaRPr lang="en-US"/>
        </a:p>
      </dgm:t>
    </dgm:pt>
    <dgm:pt modelId="{95524E8D-17E1-4C3E-A467-1A5E4F8F2CDA}" type="sibTrans" cxnId="{B05C5BA2-C2AC-485C-9C82-47F84ACF08E6}">
      <dgm:prSet/>
      <dgm:spPr/>
      <dgm:t>
        <a:bodyPr/>
        <a:lstStyle/>
        <a:p>
          <a:endParaRPr lang="en-US"/>
        </a:p>
      </dgm:t>
    </dgm:pt>
    <dgm:pt modelId="{C30A7CF7-805A-49DC-ACFB-EDE7979D2627}">
      <dgm:prSet/>
      <dgm:spPr/>
      <dgm:t>
        <a:bodyPr/>
        <a:lstStyle/>
        <a:p>
          <a:r>
            <a:rPr lang="en-US" b="1" i="0" u="sng"/>
            <a:t>Preparing a table of Sales and Profit month-wise in working sheet</a:t>
          </a:r>
          <a:endParaRPr lang="en-US"/>
        </a:p>
      </dgm:t>
    </dgm:pt>
    <dgm:pt modelId="{DC6BBD42-BB39-44FB-8BC1-FAF8603160C3}" type="parTrans" cxnId="{DA482F47-7FC0-43F5-8EB0-0D219F2FDE3A}">
      <dgm:prSet/>
      <dgm:spPr/>
      <dgm:t>
        <a:bodyPr/>
        <a:lstStyle/>
        <a:p>
          <a:endParaRPr lang="en-US"/>
        </a:p>
      </dgm:t>
    </dgm:pt>
    <dgm:pt modelId="{DAD4014D-D8A7-4A6E-8F3B-1BFD92F6A4A2}" type="sibTrans" cxnId="{DA482F47-7FC0-43F5-8EB0-0D219F2FDE3A}">
      <dgm:prSet/>
      <dgm:spPr/>
      <dgm:t>
        <a:bodyPr/>
        <a:lstStyle/>
        <a:p>
          <a:endParaRPr lang="en-US"/>
        </a:p>
      </dgm:t>
    </dgm:pt>
    <dgm:pt modelId="{5B05B9F4-1E45-478D-9130-FE128F18DD1B}">
      <dgm:prSet/>
      <dgm:spPr/>
      <dgm:t>
        <a:bodyPr/>
        <a:lstStyle/>
        <a:p>
          <a:r>
            <a:rPr lang="en-US" b="1" i="0" u="sng"/>
            <a:t>Preparing the sales table region-wise in the working sheet</a:t>
          </a:r>
          <a:endParaRPr lang="en-US"/>
        </a:p>
      </dgm:t>
    </dgm:pt>
    <dgm:pt modelId="{3DE96DA3-C5F4-43E9-A6E1-676711D6E159}" type="parTrans" cxnId="{90D1A47A-5EE7-40EB-9A7A-CAAA5516D132}">
      <dgm:prSet/>
      <dgm:spPr/>
      <dgm:t>
        <a:bodyPr/>
        <a:lstStyle/>
        <a:p>
          <a:endParaRPr lang="en-US"/>
        </a:p>
      </dgm:t>
    </dgm:pt>
    <dgm:pt modelId="{A6BFAC7C-79C9-4534-8466-555FC2045EFF}" type="sibTrans" cxnId="{90D1A47A-5EE7-40EB-9A7A-CAAA5516D132}">
      <dgm:prSet/>
      <dgm:spPr/>
      <dgm:t>
        <a:bodyPr/>
        <a:lstStyle/>
        <a:p>
          <a:endParaRPr lang="en-US"/>
        </a:p>
      </dgm:t>
    </dgm:pt>
    <dgm:pt modelId="{6BD29673-FAA1-4AC2-9F16-97CE065147C2}">
      <dgm:prSet/>
      <dgm:spPr/>
      <dgm:t>
        <a:bodyPr/>
        <a:lstStyle/>
        <a:p>
          <a:r>
            <a:rPr lang="en-US" b="1" u="sng"/>
            <a:t>Creating Histogram for Shipping Days(Aging)</a:t>
          </a:r>
          <a:endParaRPr lang="en-US"/>
        </a:p>
      </dgm:t>
    </dgm:pt>
    <dgm:pt modelId="{6E7C757B-4ACC-4806-8ABD-F4270B7C6E08}" type="parTrans" cxnId="{F57BAC88-5D62-48C6-AB96-E075EB89DDDF}">
      <dgm:prSet/>
      <dgm:spPr/>
      <dgm:t>
        <a:bodyPr/>
        <a:lstStyle/>
        <a:p>
          <a:endParaRPr lang="en-US"/>
        </a:p>
      </dgm:t>
    </dgm:pt>
    <dgm:pt modelId="{A3CE0395-20C0-4E10-A608-EF41E6E095BF}" type="sibTrans" cxnId="{F57BAC88-5D62-48C6-AB96-E075EB89DDDF}">
      <dgm:prSet/>
      <dgm:spPr/>
      <dgm:t>
        <a:bodyPr/>
        <a:lstStyle/>
        <a:p>
          <a:endParaRPr lang="en-US"/>
        </a:p>
      </dgm:t>
    </dgm:pt>
    <dgm:pt modelId="{E08ADBEF-E535-4A40-A265-C65EB58EE03D}">
      <dgm:prSet/>
      <dgm:spPr/>
      <dgm:t>
        <a:bodyPr/>
        <a:lstStyle/>
        <a:p>
          <a:r>
            <a:rPr lang="en-US" b="1" i="0" u="sng"/>
            <a:t>Preparing Overall </a:t>
          </a:r>
          <a:r>
            <a:rPr lang="en-US" b="1" u="sng"/>
            <a:t>S</a:t>
          </a:r>
          <a:r>
            <a:rPr lang="en-US" b="1" i="0" u="sng"/>
            <a:t>ales and Profit Table</a:t>
          </a:r>
          <a:endParaRPr lang="en-US"/>
        </a:p>
      </dgm:t>
    </dgm:pt>
    <dgm:pt modelId="{B452B824-EE6A-4937-8346-0F13BDF00BBC}" type="parTrans" cxnId="{DD57B196-E08D-4E73-9E65-60404502C242}">
      <dgm:prSet/>
      <dgm:spPr/>
      <dgm:t>
        <a:bodyPr/>
        <a:lstStyle/>
        <a:p>
          <a:endParaRPr lang="en-US"/>
        </a:p>
      </dgm:t>
    </dgm:pt>
    <dgm:pt modelId="{F26C246E-695F-45C8-8A98-7AC7BA9EC67A}" type="sibTrans" cxnId="{DD57B196-E08D-4E73-9E65-60404502C242}">
      <dgm:prSet/>
      <dgm:spPr/>
      <dgm:t>
        <a:bodyPr/>
        <a:lstStyle/>
        <a:p>
          <a:endParaRPr lang="en-US"/>
        </a:p>
      </dgm:t>
    </dgm:pt>
    <dgm:pt modelId="{0F294174-E331-453D-BE7B-B73A69487EFA}">
      <dgm:prSet/>
      <dgm:spPr/>
      <dgm:t>
        <a:bodyPr/>
        <a:lstStyle/>
        <a:p>
          <a:r>
            <a:rPr lang="en-US" b="1" i="0" u="sng" dirty="0"/>
            <a:t>Creating User Control Combo box for Product Category</a:t>
          </a:r>
          <a:endParaRPr lang="en-US" dirty="0"/>
        </a:p>
      </dgm:t>
    </dgm:pt>
    <dgm:pt modelId="{E680F89D-AF36-458B-9B92-0B5A8306266F}" type="parTrans" cxnId="{FF6D5CB4-2C03-4C58-AAE9-9CA60199151F}">
      <dgm:prSet/>
      <dgm:spPr/>
      <dgm:t>
        <a:bodyPr/>
        <a:lstStyle/>
        <a:p>
          <a:endParaRPr lang="en-US"/>
        </a:p>
      </dgm:t>
    </dgm:pt>
    <dgm:pt modelId="{B94B45B8-730A-40F5-943C-ED0CD7213E04}" type="sibTrans" cxnId="{FF6D5CB4-2C03-4C58-AAE9-9CA60199151F}">
      <dgm:prSet/>
      <dgm:spPr/>
      <dgm:t>
        <a:bodyPr/>
        <a:lstStyle/>
        <a:p>
          <a:endParaRPr lang="en-US"/>
        </a:p>
      </dgm:t>
    </dgm:pt>
    <dgm:pt modelId="{F688C455-4450-436E-877E-C85C2D33B9B3}">
      <dgm:prSet/>
      <dgm:spPr/>
      <dgm:t>
        <a:bodyPr/>
        <a:lstStyle/>
        <a:p>
          <a:r>
            <a:rPr lang="en-US" b="1" i="0" u="sng" dirty="0"/>
            <a:t>Link the tables with combo box</a:t>
          </a:r>
          <a:endParaRPr lang="en-US" dirty="0"/>
        </a:p>
      </dgm:t>
    </dgm:pt>
    <dgm:pt modelId="{4A222DBA-6080-4B78-8913-82832027DECE}" type="parTrans" cxnId="{AFF3E87C-FE19-4A1F-9AEA-6400133F5091}">
      <dgm:prSet/>
      <dgm:spPr/>
      <dgm:t>
        <a:bodyPr/>
        <a:lstStyle/>
        <a:p>
          <a:endParaRPr lang="en-US"/>
        </a:p>
      </dgm:t>
    </dgm:pt>
    <dgm:pt modelId="{330DE173-C8E0-4228-A3A6-9D52092E3947}" type="sibTrans" cxnId="{AFF3E87C-FE19-4A1F-9AEA-6400133F5091}">
      <dgm:prSet/>
      <dgm:spPr/>
      <dgm:t>
        <a:bodyPr/>
        <a:lstStyle/>
        <a:p>
          <a:endParaRPr lang="en-US"/>
        </a:p>
      </dgm:t>
    </dgm:pt>
    <dgm:pt modelId="{10859192-8072-4232-B91A-1A96881EEEB5}">
      <dgm:prSet/>
      <dgm:spPr/>
      <dgm:t>
        <a:bodyPr/>
        <a:lstStyle/>
        <a:p>
          <a:r>
            <a:rPr lang="en-US" b="1" i="0" u="sng" dirty="0"/>
            <a:t>Conclusion</a:t>
          </a:r>
          <a:endParaRPr lang="en-US" dirty="0"/>
        </a:p>
      </dgm:t>
    </dgm:pt>
    <dgm:pt modelId="{41C40F30-6B22-4C3E-949B-82261EDEF7E5}" type="parTrans" cxnId="{40B2CAC4-B318-412C-A6A4-C8D9A4C989BD}">
      <dgm:prSet/>
      <dgm:spPr/>
      <dgm:t>
        <a:bodyPr/>
        <a:lstStyle/>
        <a:p>
          <a:endParaRPr lang="en-US"/>
        </a:p>
      </dgm:t>
    </dgm:pt>
    <dgm:pt modelId="{F53EEF97-2818-43FA-91C3-74B4FDAC6A9C}" type="sibTrans" cxnId="{40B2CAC4-B318-412C-A6A4-C8D9A4C989BD}">
      <dgm:prSet/>
      <dgm:spPr/>
      <dgm:t>
        <a:bodyPr/>
        <a:lstStyle/>
        <a:p>
          <a:endParaRPr lang="en-US"/>
        </a:p>
      </dgm:t>
    </dgm:pt>
    <dgm:pt modelId="{7540F9D7-3A90-421C-95B8-65636DB5CAA9}">
      <dgm:prSet/>
      <dgm:spPr/>
      <dgm:t>
        <a:bodyPr/>
        <a:lstStyle/>
        <a:p>
          <a:r>
            <a:rPr lang="en-US" b="1" i="0" u="sng" dirty="0">
              <a:latin typeface="Arial" panose="020B0604020202020204" pitchFamily="34" charset="0"/>
              <a:cs typeface="Arial" panose="020B0604020202020204" pitchFamily="34" charset="0"/>
            </a:rPr>
            <a:t>Creating Column Chart of month-wise table, overall sales $ profit table and region-wise table</a:t>
          </a:r>
          <a:endParaRPr lang="en-US" u="sng" dirty="0"/>
        </a:p>
      </dgm:t>
    </dgm:pt>
    <dgm:pt modelId="{2DB0E17A-E632-4133-B43E-13CD8FE9AAC9}" type="parTrans" cxnId="{A1E4534F-42E5-4FF4-9148-93982AA55F9B}">
      <dgm:prSet/>
      <dgm:spPr/>
      <dgm:t>
        <a:bodyPr/>
        <a:lstStyle/>
        <a:p>
          <a:endParaRPr lang="en-US"/>
        </a:p>
      </dgm:t>
    </dgm:pt>
    <dgm:pt modelId="{21B930BA-AAD2-459C-B2CB-6E1457EFFE35}" type="sibTrans" cxnId="{A1E4534F-42E5-4FF4-9148-93982AA55F9B}">
      <dgm:prSet/>
      <dgm:spPr/>
      <dgm:t>
        <a:bodyPr/>
        <a:lstStyle/>
        <a:p>
          <a:endParaRPr lang="en-US"/>
        </a:p>
      </dgm:t>
    </dgm:pt>
    <dgm:pt modelId="{E2527DA1-6ED2-4EE1-B74F-4C8AF0789D55}">
      <dgm:prSet/>
      <dgm:spPr/>
      <dgm:t>
        <a:bodyPr/>
        <a:lstStyle/>
        <a:p>
          <a:r>
            <a:rPr lang="en-US" b="1" i="0" u="sng" dirty="0"/>
            <a:t>Category-wise Total </a:t>
          </a:r>
          <a:r>
            <a:rPr lang="en-US" b="1" u="sng" dirty="0"/>
            <a:t>S</a:t>
          </a:r>
          <a:r>
            <a:rPr lang="en-US" b="1" i="0" u="sng" dirty="0"/>
            <a:t>ales, Quantity and Profit </a:t>
          </a:r>
          <a:endParaRPr lang="en-US" u="sng" dirty="0"/>
        </a:p>
      </dgm:t>
    </dgm:pt>
    <dgm:pt modelId="{E3884895-8D77-492B-A277-E0F963FB061F}" type="parTrans" cxnId="{A092D6B7-2C88-4E72-8660-81DDC808547C}">
      <dgm:prSet/>
      <dgm:spPr/>
      <dgm:t>
        <a:bodyPr/>
        <a:lstStyle/>
        <a:p>
          <a:endParaRPr lang="en-US"/>
        </a:p>
      </dgm:t>
    </dgm:pt>
    <dgm:pt modelId="{4737E8E1-DC28-4166-89A6-4FE030CC1929}" type="sibTrans" cxnId="{A092D6B7-2C88-4E72-8660-81DDC808547C}">
      <dgm:prSet/>
      <dgm:spPr/>
      <dgm:t>
        <a:bodyPr/>
        <a:lstStyle/>
        <a:p>
          <a:endParaRPr lang="en-US"/>
        </a:p>
      </dgm:t>
    </dgm:pt>
    <dgm:pt modelId="{BC790FE8-794C-4DCC-B529-74C602926057}">
      <dgm:prSet/>
      <dgm:spPr/>
      <dgm:t>
        <a:bodyPr/>
        <a:lstStyle/>
        <a:p>
          <a:r>
            <a:rPr lang="en-US" b="1" u="sng" dirty="0">
              <a:solidFill>
                <a:schemeClr val="bg1"/>
              </a:solidFill>
            </a:rPr>
            <a:t>Dashboard</a:t>
          </a:r>
        </a:p>
      </dgm:t>
    </dgm:pt>
    <dgm:pt modelId="{179C1778-3CCF-4A68-8004-289DFC9C5BCF}" type="parTrans" cxnId="{C07ADFF8-192E-435A-BD70-426B4E24FB28}">
      <dgm:prSet/>
      <dgm:spPr/>
      <dgm:t>
        <a:bodyPr/>
        <a:lstStyle/>
        <a:p>
          <a:endParaRPr lang="en-US"/>
        </a:p>
      </dgm:t>
    </dgm:pt>
    <dgm:pt modelId="{DB1F955D-F059-435E-92D8-8CDA94CDF163}" type="sibTrans" cxnId="{C07ADFF8-192E-435A-BD70-426B4E24FB28}">
      <dgm:prSet/>
      <dgm:spPr/>
      <dgm:t>
        <a:bodyPr/>
        <a:lstStyle/>
        <a:p>
          <a:endParaRPr lang="en-US"/>
        </a:p>
      </dgm:t>
    </dgm:pt>
    <dgm:pt modelId="{461670B2-FD89-4693-8FAD-9D5ED3673392}" type="pres">
      <dgm:prSet presAssocID="{70D5187B-87C4-4D2D-B75E-661BDF3B945B}" presName="diagram" presStyleCnt="0">
        <dgm:presLayoutVars>
          <dgm:dir/>
          <dgm:resizeHandles val="exact"/>
        </dgm:presLayoutVars>
      </dgm:prSet>
      <dgm:spPr/>
    </dgm:pt>
    <dgm:pt modelId="{AFA205FB-A411-43C4-917E-3C35CB65CC80}" type="pres">
      <dgm:prSet presAssocID="{AB06EF94-5E23-48E6-8933-C362042E7726}" presName="node" presStyleLbl="node1" presStyleIdx="0" presStyleCnt="13">
        <dgm:presLayoutVars>
          <dgm:bulletEnabled val="1"/>
        </dgm:presLayoutVars>
      </dgm:prSet>
      <dgm:spPr/>
    </dgm:pt>
    <dgm:pt modelId="{8A6D977C-A487-400F-AD94-CCB2B0E354E7}" type="pres">
      <dgm:prSet presAssocID="{36C70C9E-8CBF-468F-9438-253416AF6680}" presName="sibTrans" presStyleCnt="0"/>
      <dgm:spPr/>
    </dgm:pt>
    <dgm:pt modelId="{56EE5B5B-51D8-4738-BD36-8BB4DA767D83}" type="pres">
      <dgm:prSet presAssocID="{817AA0B4-08D5-429C-BF9E-82E78247EEBD}" presName="node" presStyleLbl="node1" presStyleIdx="1" presStyleCnt="13">
        <dgm:presLayoutVars>
          <dgm:bulletEnabled val="1"/>
        </dgm:presLayoutVars>
      </dgm:prSet>
      <dgm:spPr/>
    </dgm:pt>
    <dgm:pt modelId="{E4FDF0ED-0153-4F14-A771-55CF6D103ED2}" type="pres">
      <dgm:prSet presAssocID="{EEEDF1D7-E3F7-46C5-9EFE-8C63E8B0E854}" presName="sibTrans" presStyleCnt="0"/>
      <dgm:spPr/>
    </dgm:pt>
    <dgm:pt modelId="{76A5DEAE-16F9-41CC-A898-959B18BFCD9B}" type="pres">
      <dgm:prSet presAssocID="{F9CC2672-F014-404E-8D14-73781A69B291}" presName="node" presStyleLbl="node1" presStyleIdx="2" presStyleCnt="13">
        <dgm:presLayoutVars>
          <dgm:bulletEnabled val="1"/>
        </dgm:presLayoutVars>
      </dgm:prSet>
      <dgm:spPr/>
    </dgm:pt>
    <dgm:pt modelId="{756F2161-3ADC-4CDA-A603-EFBF72C5F5CD}" type="pres">
      <dgm:prSet presAssocID="{95524E8D-17E1-4C3E-A467-1A5E4F8F2CDA}" presName="sibTrans" presStyleCnt="0"/>
      <dgm:spPr/>
    </dgm:pt>
    <dgm:pt modelId="{4FBB9D7E-48B8-4209-9446-B966D4B3A637}" type="pres">
      <dgm:prSet presAssocID="{C30A7CF7-805A-49DC-ACFB-EDE7979D2627}" presName="node" presStyleLbl="node1" presStyleIdx="3" presStyleCnt="13">
        <dgm:presLayoutVars>
          <dgm:bulletEnabled val="1"/>
        </dgm:presLayoutVars>
      </dgm:prSet>
      <dgm:spPr/>
    </dgm:pt>
    <dgm:pt modelId="{D072A500-46E0-4D38-8BB5-E22E4C18E4DD}" type="pres">
      <dgm:prSet presAssocID="{DAD4014D-D8A7-4A6E-8F3B-1BFD92F6A4A2}" presName="sibTrans" presStyleCnt="0"/>
      <dgm:spPr/>
    </dgm:pt>
    <dgm:pt modelId="{50CCE72C-D83F-46CE-9E73-4DEB80ECC404}" type="pres">
      <dgm:prSet presAssocID="{5B05B9F4-1E45-478D-9130-FE128F18DD1B}" presName="node" presStyleLbl="node1" presStyleIdx="4" presStyleCnt="13">
        <dgm:presLayoutVars>
          <dgm:bulletEnabled val="1"/>
        </dgm:presLayoutVars>
      </dgm:prSet>
      <dgm:spPr/>
    </dgm:pt>
    <dgm:pt modelId="{C29536EB-466C-4480-A621-4558AFA9938D}" type="pres">
      <dgm:prSet presAssocID="{A6BFAC7C-79C9-4534-8466-555FC2045EFF}" presName="sibTrans" presStyleCnt="0"/>
      <dgm:spPr/>
    </dgm:pt>
    <dgm:pt modelId="{6C64B0BB-A134-4568-8A66-A3713A1C5151}" type="pres">
      <dgm:prSet presAssocID="{6BD29673-FAA1-4AC2-9F16-97CE065147C2}" presName="node" presStyleLbl="node1" presStyleIdx="5" presStyleCnt="13">
        <dgm:presLayoutVars>
          <dgm:bulletEnabled val="1"/>
        </dgm:presLayoutVars>
      </dgm:prSet>
      <dgm:spPr/>
    </dgm:pt>
    <dgm:pt modelId="{8FFB4DA3-F350-4E16-961D-28D02AB13411}" type="pres">
      <dgm:prSet presAssocID="{A3CE0395-20C0-4E10-A608-EF41E6E095BF}" presName="sibTrans" presStyleCnt="0"/>
      <dgm:spPr/>
    </dgm:pt>
    <dgm:pt modelId="{B48E0646-8639-4EA9-902B-D8E8BA90EBB6}" type="pres">
      <dgm:prSet presAssocID="{E08ADBEF-E535-4A40-A265-C65EB58EE03D}" presName="node" presStyleLbl="node1" presStyleIdx="6" presStyleCnt="13">
        <dgm:presLayoutVars>
          <dgm:bulletEnabled val="1"/>
        </dgm:presLayoutVars>
      </dgm:prSet>
      <dgm:spPr/>
    </dgm:pt>
    <dgm:pt modelId="{FD9A17C6-9BEB-4326-BCE9-2EF1785F66E5}" type="pres">
      <dgm:prSet presAssocID="{F26C246E-695F-45C8-8A98-7AC7BA9EC67A}" presName="sibTrans" presStyleCnt="0"/>
      <dgm:spPr/>
    </dgm:pt>
    <dgm:pt modelId="{136F1F69-7175-4F36-9F6A-D7113460CAC5}" type="pres">
      <dgm:prSet presAssocID="{0F294174-E331-453D-BE7B-B73A69487EFA}" presName="node" presStyleLbl="node1" presStyleIdx="7" presStyleCnt="13">
        <dgm:presLayoutVars>
          <dgm:bulletEnabled val="1"/>
        </dgm:presLayoutVars>
      </dgm:prSet>
      <dgm:spPr/>
    </dgm:pt>
    <dgm:pt modelId="{CC1EE668-E780-4603-A660-D88F15FEEC91}" type="pres">
      <dgm:prSet presAssocID="{B94B45B8-730A-40F5-943C-ED0CD7213E04}" presName="sibTrans" presStyleCnt="0"/>
      <dgm:spPr/>
    </dgm:pt>
    <dgm:pt modelId="{602E75CE-9DBE-4F36-A7C7-72CD0767B05E}" type="pres">
      <dgm:prSet presAssocID="{7540F9D7-3A90-421C-95B8-65636DB5CAA9}" presName="node" presStyleLbl="node1" presStyleIdx="8" presStyleCnt="13">
        <dgm:presLayoutVars>
          <dgm:bulletEnabled val="1"/>
        </dgm:presLayoutVars>
      </dgm:prSet>
      <dgm:spPr/>
    </dgm:pt>
    <dgm:pt modelId="{90AB4FC1-BA87-4C7D-B71E-DD7077F3C3DA}" type="pres">
      <dgm:prSet presAssocID="{21B930BA-AAD2-459C-B2CB-6E1457EFFE35}" presName="sibTrans" presStyleCnt="0"/>
      <dgm:spPr/>
    </dgm:pt>
    <dgm:pt modelId="{324F66B0-7261-4593-9161-80EDEC057F7E}" type="pres">
      <dgm:prSet presAssocID="{E2527DA1-6ED2-4EE1-B74F-4C8AF0789D55}" presName="node" presStyleLbl="node1" presStyleIdx="9" presStyleCnt="13">
        <dgm:presLayoutVars>
          <dgm:bulletEnabled val="1"/>
        </dgm:presLayoutVars>
      </dgm:prSet>
      <dgm:spPr/>
    </dgm:pt>
    <dgm:pt modelId="{788F7E8B-D045-476A-A497-70C561162378}" type="pres">
      <dgm:prSet presAssocID="{4737E8E1-DC28-4166-89A6-4FE030CC1929}" presName="sibTrans" presStyleCnt="0"/>
      <dgm:spPr/>
    </dgm:pt>
    <dgm:pt modelId="{D277105B-01FE-4B3D-926D-E097B28ED594}" type="pres">
      <dgm:prSet presAssocID="{F688C455-4450-436E-877E-C85C2D33B9B3}" presName="node" presStyleLbl="node1" presStyleIdx="10" presStyleCnt="13">
        <dgm:presLayoutVars>
          <dgm:bulletEnabled val="1"/>
        </dgm:presLayoutVars>
      </dgm:prSet>
      <dgm:spPr/>
    </dgm:pt>
    <dgm:pt modelId="{A475C8C7-9B5C-4624-8068-C530153D4136}" type="pres">
      <dgm:prSet presAssocID="{330DE173-C8E0-4228-A3A6-9D52092E3947}" presName="sibTrans" presStyleCnt="0"/>
      <dgm:spPr/>
    </dgm:pt>
    <dgm:pt modelId="{DA9CD975-FF79-4647-B29C-C95734EE3662}" type="pres">
      <dgm:prSet presAssocID="{BC790FE8-794C-4DCC-B529-74C602926057}" presName="node" presStyleLbl="node1" presStyleIdx="11" presStyleCnt="13">
        <dgm:presLayoutVars>
          <dgm:bulletEnabled val="1"/>
        </dgm:presLayoutVars>
      </dgm:prSet>
      <dgm:spPr/>
    </dgm:pt>
    <dgm:pt modelId="{F175BDF2-2FC6-4569-BABB-653C36298D30}" type="pres">
      <dgm:prSet presAssocID="{DB1F955D-F059-435E-92D8-8CDA94CDF163}" presName="sibTrans" presStyleCnt="0"/>
      <dgm:spPr/>
    </dgm:pt>
    <dgm:pt modelId="{3E06ABCC-DDC3-4443-ACBC-50C087566887}" type="pres">
      <dgm:prSet presAssocID="{10859192-8072-4232-B91A-1A96881EEEB5}" presName="node" presStyleLbl="node1" presStyleIdx="12" presStyleCnt="13">
        <dgm:presLayoutVars>
          <dgm:bulletEnabled val="1"/>
        </dgm:presLayoutVars>
      </dgm:prSet>
      <dgm:spPr/>
    </dgm:pt>
  </dgm:ptLst>
  <dgm:cxnLst>
    <dgm:cxn modelId="{324C5817-A8FB-439F-9FB6-5BCF31C88522}" type="presOf" srcId="{E2527DA1-6ED2-4EE1-B74F-4C8AF0789D55}" destId="{324F66B0-7261-4593-9161-80EDEC057F7E}" srcOrd="0" destOrd="0" presId="urn:microsoft.com/office/officeart/2005/8/layout/default"/>
    <dgm:cxn modelId="{96FF6823-5C3D-4CD3-8575-CBB27DCE637C}" srcId="{70D5187B-87C4-4D2D-B75E-661BDF3B945B}" destId="{AB06EF94-5E23-48E6-8933-C362042E7726}" srcOrd="0" destOrd="0" parTransId="{0D982C50-3F4A-41B8-940F-2694D03BDA86}" sibTransId="{36C70C9E-8CBF-468F-9438-253416AF6680}"/>
    <dgm:cxn modelId="{6A0D182A-1F09-4AD7-900E-5CCED6F281BF}" type="presOf" srcId="{F688C455-4450-436E-877E-C85C2D33B9B3}" destId="{D277105B-01FE-4B3D-926D-E097B28ED594}" srcOrd="0" destOrd="0" presId="urn:microsoft.com/office/officeart/2005/8/layout/default"/>
    <dgm:cxn modelId="{2EFF9E64-A746-4C3D-93CD-0C470FDCE112}" type="presOf" srcId="{E08ADBEF-E535-4A40-A265-C65EB58EE03D}" destId="{B48E0646-8639-4EA9-902B-D8E8BA90EBB6}" srcOrd="0" destOrd="0" presId="urn:microsoft.com/office/officeart/2005/8/layout/default"/>
    <dgm:cxn modelId="{DA482F47-7FC0-43F5-8EB0-0D219F2FDE3A}" srcId="{70D5187B-87C4-4D2D-B75E-661BDF3B945B}" destId="{C30A7CF7-805A-49DC-ACFB-EDE7979D2627}" srcOrd="3" destOrd="0" parTransId="{DC6BBD42-BB39-44FB-8BC1-FAF8603160C3}" sibTransId="{DAD4014D-D8A7-4A6E-8F3B-1BFD92F6A4A2}"/>
    <dgm:cxn modelId="{A1E4534F-42E5-4FF4-9148-93982AA55F9B}" srcId="{70D5187B-87C4-4D2D-B75E-661BDF3B945B}" destId="{7540F9D7-3A90-421C-95B8-65636DB5CAA9}" srcOrd="8" destOrd="0" parTransId="{2DB0E17A-E632-4133-B43E-13CD8FE9AAC9}" sibTransId="{21B930BA-AAD2-459C-B2CB-6E1457EFFE35}"/>
    <dgm:cxn modelId="{8D34AB4F-0650-415E-92DA-E6F8086C4411}" type="presOf" srcId="{5B05B9F4-1E45-478D-9130-FE128F18DD1B}" destId="{50CCE72C-D83F-46CE-9E73-4DEB80ECC404}" srcOrd="0" destOrd="0" presId="urn:microsoft.com/office/officeart/2005/8/layout/default"/>
    <dgm:cxn modelId="{60FAC06F-4669-4025-B5C2-71A114771602}" type="presOf" srcId="{70D5187B-87C4-4D2D-B75E-661BDF3B945B}" destId="{461670B2-FD89-4693-8FAD-9D5ED3673392}" srcOrd="0" destOrd="0" presId="urn:microsoft.com/office/officeart/2005/8/layout/default"/>
    <dgm:cxn modelId="{E65E4256-52AC-4241-A280-8DBCDF9EE2F6}" type="presOf" srcId="{C30A7CF7-805A-49DC-ACFB-EDE7979D2627}" destId="{4FBB9D7E-48B8-4209-9446-B966D4B3A637}" srcOrd="0" destOrd="0" presId="urn:microsoft.com/office/officeart/2005/8/layout/default"/>
    <dgm:cxn modelId="{90D1A47A-5EE7-40EB-9A7A-CAAA5516D132}" srcId="{70D5187B-87C4-4D2D-B75E-661BDF3B945B}" destId="{5B05B9F4-1E45-478D-9130-FE128F18DD1B}" srcOrd="4" destOrd="0" parTransId="{3DE96DA3-C5F4-43E9-A6E1-676711D6E159}" sibTransId="{A6BFAC7C-79C9-4534-8466-555FC2045EFF}"/>
    <dgm:cxn modelId="{AFF3E87C-FE19-4A1F-9AEA-6400133F5091}" srcId="{70D5187B-87C4-4D2D-B75E-661BDF3B945B}" destId="{F688C455-4450-436E-877E-C85C2D33B9B3}" srcOrd="10" destOrd="0" parTransId="{4A222DBA-6080-4B78-8913-82832027DECE}" sibTransId="{330DE173-C8E0-4228-A3A6-9D52092E3947}"/>
    <dgm:cxn modelId="{A0F4907E-B197-44B9-9458-63329DB652C4}" type="presOf" srcId="{817AA0B4-08D5-429C-BF9E-82E78247EEBD}" destId="{56EE5B5B-51D8-4738-BD36-8BB4DA767D83}" srcOrd="0" destOrd="0" presId="urn:microsoft.com/office/officeart/2005/8/layout/default"/>
    <dgm:cxn modelId="{69DC4387-94E7-4FEF-9293-066114F54659}" type="presOf" srcId="{AB06EF94-5E23-48E6-8933-C362042E7726}" destId="{AFA205FB-A411-43C4-917E-3C35CB65CC80}" srcOrd="0" destOrd="0" presId="urn:microsoft.com/office/officeart/2005/8/layout/default"/>
    <dgm:cxn modelId="{F57BAC88-5D62-48C6-AB96-E075EB89DDDF}" srcId="{70D5187B-87C4-4D2D-B75E-661BDF3B945B}" destId="{6BD29673-FAA1-4AC2-9F16-97CE065147C2}" srcOrd="5" destOrd="0" parTransId="{6E7C757B-4ACC-4806-8ABD-F4270B7C6E08}" sibTransId="{A3CE0395-20C0-4E10-A608-EF41E6E095BF}"/>
    <dgm:cxn modelId="{B826468B-36C4-4AA3-9E97-E2F2357AFA38}" type="presOf" srcId="{BC790FE8-794C-4DCC-B529-74C602926057}" destId="{DA9CD975-FF79-4647-B29C-C95734EE3662}" srcOrd="0" destOrd="0" presId="urn:microsoft.com/office/officeart/2005/8/layout/default"/>
    <dgm:cxn modelId="{2DAF618F-AAEB-4EC9-B624-75A287B9412C}" type="presOf" srcId="{6BD29673-FAA1-4AC2-9F16-97CE065147C2}" destId="{6C64B0BB-A134-4568-8A66-A3713A1C5151}" srcOrd="0" destOrd="0" presId="urn:microsoft.com/office/officeart/2005/8/layout/default"/>
    <dgm:cxn modelId="{DD57B196-E08D-4E73-9E65-60404502C242}" srcId="{70D5187B-87C4-4D2D-B75E-661BDF3B945B}" destId="{E08ADBEF-E535-4A40-A265-C65EB58EE03D}" srcOrd="6" destOrd="0" parTransId="{B452B824-EE6A-4937-8346-0F13BDF00BBC}" sibTransId="{F26C246E-695F-45C8-8A98-7AC7BA9EC67A}"/>
    <dgm:cxn modelId="{8694599E-E12F-40B2-A5E8-3BDCC5605082}" srcId="{70D5187B-87C4-4D2D-B75E-661BDF3B945B}" destId="{817AA0B4-08D5-429C-BF9E-82E78247EEBD}" srcOrd="1" destOrd="0" parTransId="{141CE3C3-51F0-421F-AB5A-04CD2AAA634E}" sibTransId="{EEEDF1D7-E3F7-46C5-9EFE-8C63E8B0E854}"/>
    <dgm:cxn modelId="{054C23A0-6F34-4D07-A362-DF152646C88E}" type="presOf" srcId="{7540F9D7-3A90-421C-95B8-65636DB5CAA9}" destId="{602E75CE-9DBE-4F36-A7C7-72CD0767B05E}" srcOrd="0" destOrd="0" presId="urn:microsoft.com/office/officeart/2005/8/layout/default"/>
    <dgm:cxn modelId="{B05C5BA2-C2AC-485C-9C82-47F84ACF08E6}" srcId="{70D5187B-87C4-4D2D-B75E-661BDF3B945B}" destId="{F9CC2672-F014-404E-8D14-73781A69B291}" srcOrd="2" destOrd="0" parTransId="{181D1710-8C31-454A-A5B3-6151C26E48DD}" sibTransId="{95524E8D-17E1-4C3E-A467-1A5E4F8F2CDA}"/>
    <dgm:cxn modelId="{E55016A7-05C4-4C14-BA95-EC9E382F63A3}" type="presOf" srcId="{F9CC2672-F014-404E-8D14-73781A69B291}" destId="{76A5DEAE-16F9-41CC-A898-959B18BFCD9B}" srcOrd="0" destOrd="0" presId="urn:microsoft.com/office/officeart/2005/8/layout/default"/>
    <dgm:cxn modelId="{FF6D5CB4-2C03-4C58-AAE9-9CA60199151F}" srcId="{70D5187B-87C4-4D2D-B75E-661BDF3B945B}" destId="{0F294174-E331-453D-BE7B-B73A69487EFA}" srcOrd="7" destOrd="0" parTransId="{E680F89D-AF36-458B-9B92-0B5A8306266F}" sibTransId="{B94B45B8-730A-40F5-943C-ED0CD7213E04}"/>
    <dgm:cxn modelId="{A092D6B7-2C88-4E72-8660-81DDC808547C}" srcId="{70D5187B-87C4-4D2D-B75E-661BDF3B945B}" destId="{E2527DA1-6ED2-4EE1-B74F-4C8AF0789D55}" srcOrd="9" destOrd="0" parTransId="{E3884895-8D77-492B-A277-E0F963FB061F}" sibTransId="{4737E8E1-DC28-4166-89A6-4FE030CC1929}"/>
    <dgm:cxn modelId="{40B2CAC4-B318-412C-A6A4-C8D9A4C989BD}" srcId="{70D5187B-87C4-4D2D-B75E-661BDF3B945B}" destId="{10859192-8072-4232-B91A-1A96881EEEB5}" srcOrd="12" destOrd="0" parTransId="{41C40F30-6B22-4C3E-949B-82261EDEF7E5}" sibTransId="{F53EEF97-2818-43FA-91C3-74B4FDAC6A9C}"/>
    <dgm:cxn modelId="{C07ADFF8-192E-435A-BD70-426B4E24FB28}" srcId="{70D5187B-87C4-4D2D-B75E-661BDF3B945B}" destId="{BC790FE8-794C-4DCC-B529-74C602926057}" srcOrd="11" destOrd="0" parTransId="{179C1778-3CCF-4A68-8004-289DFC9C5BCF}" sibTransId="{DB1F955D-F059-435E-92D8-8CDA94CDF163}"/>
    <dgm:cxn modelId="{4E4699FA-9700-4318-9933-A6D5D5C284FE}" type="presOf" srcId="{0F294174-E331-453D-BE7B-B73A69487EFA}" destId="{136F1F69-7175-4F36-9F6A-D7113460CAC5}" srcOrd="0" destOrd="0" presId="urn:microsoft.com/office/officeart/2005/8/layout/default"/>
    <dgm:cxn modelId="{CBECC4FE-9EF2-4DE7-A381-6369B7BD6D27}" type="presOf" srcId="{10859192-8072-4232-B91A-1A96881EEEB5}" destId="{3E06ABCC-DDC3-4443-ACBC-50C087566887}" srcOrd="0" destOrd="0" presId="urn:microsoft.com/office/officeart/2005/8/layout/default"/>
    <dgm:cxn modelId="{8F429CC1-C33E-45A5-AF0C-BF42F26D37A5}" type="presParOf" srcId="{461670B2-FD89-4693-8FAD-9D5ED3673392}" destId="{AFA205FB-A411-43C4-917E-3C35CB65CC80}" srcOrd="0" destOrd="0" presId="urn:microsoft.com/office/officeart/2005/8/layout/default"/>
    <dgm:cxn modelId="{D9FB23DB-0641-42D5-AD05-74B7970A4263}" type="presParOf" srcId="{461670B2-FD89-4693-8FAD-9D5ED3673392}" destId="{8A6D977C-A487-400F-AD94-CCB2B0E354E7}" srcOrd="1" destOrd="0" presId="urn:microsoft.com/office/officeart/2005/8/layout/default"/>
    <dgm:cxn modelId="{73C7CB3B-1D4A-4465-A8AE-1F202B5288B3}" type="presParOf" srcId="{461670B2-FD89-4693-8FAD-9D5ED3673392}" destId="{56EE5B5B-51D8-4738-BD36-8BB4DA767D83}" srcOrd="2" destOrd="0" presId="urn:microsoft.com/office/officeart/2005/8/layout/default"/>
    <dgm:cxn modelId="{621E5303-B789-406D-9D89-7C57478EED0A}" type="presParOf" srcId="{461670B2-FD89-4693-8FAD-9D5ED3673392}" destId="{E4FDF0ED-0153-4F14-A771-55CF6D103ED2}" srcOrd="3" destOrd="0" presId="urn:microsoft.com/office/officeart/2005/8/layout/default"/>
    <dgm:cxn modelId="{8D4DDAB1-9B01-41EB-B099-6DD38AF907A5}" type="presParOf" srcId="{461670B2-FD89-4693-8FAD-9D5ED3673392}" destId="{76A5DEAE-16F9-41CC-A898-959B18BFCD9B}" srcOrd="4" destOrd="0" presId="urn:microsoft.com/office/officeart/2005/8/layout/default"/>
    <dgm:cxn modelId="{FD0C7070-037C-4D9F-B75A-11E207259B13}" type="presParOf" srcId="{461670B2-FD89-4693-8FAD-9D5ED3673392}" destId="{756F2161-3ADC-4CDA-A603-EFBF72C5F5CD}" srcOrd="5" destOrd="0" presId="urn:microsoft.com/office/officeart/2005/8/layout/default"/>
    <dgm:cxn modelId="{321343AF-4752-430B-9EC8-3EFC601B3BD4}" type="presParOf" srcId="{461670B2-FD89-4693-8FAD-9D5ED3673392}" destId="{4FBB9D7E-48B8-4209-9446-B966D4B3A637}" srcOrd="6" destOrd="0" presId="urn:microsoft.com/office/officeart/2005/8/layout/default"/>
    <dgm:cxn modelId="{FA48524D-F3D8-404A-BE9A-E1CC135D022C}" type="presParOf" srcId="{461670B2-FD89-4693-8FAD-9D5ED3673392}" destId="{D072A500-46E0-4D38-8BB5-E22E4C18E4DD}" srcOrd="7" destOrd="0" presId="urn:microsoft.com/office/officeart/2005/8/layout/default"/>
    <dgm:cxn modelId="{BDC3014F-7232-4C27-96A7-C43355F71423}" type="presParOf" srcId="{461670B2-FD89-4693-8FAD-9D5ED3673392}" destId="{50CCE72C-D83F-46CE-9E73-4DEB80ECC404}" srcOrd="8" destOrd="0" presId="urn:microsoft.com/office/officeart/2005/8/layout/default"/>
    <dgm:cxn modelId="{FEFDE126-25D3-479F-8C7B-2557C6A2A021}" type="presParOf" srcId="{461670B2-FD89-4693-8FAD-9D5ED3673392}" destId="{C29536EB-466C-4480-A621-4558AFA9938D}" srcOrd="9" destOrd="0" presId="urn:microsoft.com/office/officeart/2005/8/layout/default"/>
    <dgm:cxn modelId="{7FE67952-144F-45F4-BD62-A71CEA32E11C}" type="presParOf" srcId="{461670B2-FD89-4693-8FAD-9D5ED3673392}" destId="{6C64B0BB-A134-4568-8A66-A3713A1C5151}" srcOrd="10" destOrd="0" presId="urn:microsoft.com/office/officeart/2005/8/layout/default"/>
    <dgm:cxn modelId="{9466D734-1663-460E-B214-001CB565B5DE}" type="presParOf" srcId="{461670B2-FD89-4693-8FAD-9D5ED3673392}" destId="{8FFB4DA3-F350-4E16-961D-28D02AB13411}" srcOrd="11" destOrd="0" presId="urn:microsoft.com/office/officeart/2005/8/layout/default"/>
    <dgm:cxn modelId="{A79A19B5-0CE6-4582-A72E-CF1FE4B306EC}" type="presParOf" srcId="{461670B2-FD89-4693-8FAD-9D5ED3673392}" destId="{B48E0646-8639-4EA9-902B-D8E8BA90EBB6}" srcOrd="12" destOrd="0" presId="urn:microsoft.com/office/officeart/2005/8/layout/default"/>
    <dgm:cxn modelId="{90BA662D-8B4E-4E95-8250-67081E9C914D}" type="presParOf" srcId="{461670B2-FD89-4693-8FAD-9D5ED3673392}" destId="{FD9A17C6-9BEB-4326-BCE9-2EF1785F66E5}" srcOrd="13" destOrd="0" presId="urn:microsoft.com/office/officeart/2005/8/layout/default"/>
    <dgm:cxn modelId="{D6163DE5-88C6-438F-BDC1-6EEEF5594617}" type="presParOf" srcId="{461670B2-FD89-4693-8FAD-9D5ED3673392}" destId="{136F1F69-7175-4F36-9F6A-D7113460CAC5}" srcOrd="14" destOrd="0" presId="urn:microsoft.com/office/officeart/2005/8/layout/default"/>
    <dgm:cxn modelId="{80A7B290-977B-460A-8705-821CB45F66D6}" type="presParOf" srcId="{461670B2-FD89-4693-8FAD-9D5ED3673392}" destId="{CC1EE668-E780-4603-A660-D88F15FEEC91}" srcOrd="15" destOrd="0" presId="urn:microsoft.com/office/officeart/2005/8/layout/default"/>
    <dgm:cxn modelId="{DFD0F5F7-65EE-4E12-94A0-30C7EB1B4CC7}" type="presParOf" srcId="{461670B2-FD89-4693-8FAD-9D5ED3673392}" destId="{602E75CE-9DBE-4F36-A7C7-72CD0767B05E}" srcOrd="16" destOrd="0" presId="urn:microsoft.com/office/officeart/2005/8/layout/default"/>
    <dgm:cxn modelId="{CFAED422-85D5-4C41-8D2C-F492859ABA9A}" type="presParOf" srcId="{461670B2-FD89-4693-8FAD-9D5ED3673392}" destId="{90AB4FC1-BA87-4C7D-B71E-DD7077F3C3DA}" srcOrd="17" destOrd="0" presId="urn:microsoft.com/office/officeart/2005/8/layout/default"/>
    <dgm:cxn modelId="{635E4256-FE94-4EB3-9899-8F16CA60BFA3}" type="presParOf" srcId="{461670B2-FD89-4693-8FAD-9D5ED3673392}" destId="{324F66B0-7261-4593-9161-80EDEC057F7E}" srcOrd="18" destOrd="0" presId="urn:microsoft.com/office/officeart/2005/8/layout/default"/>
    <dgm:cxn modelId="{87EB75A5-CC53-489E-A38C-46CC4F510A3B}" type="presParOf" srcId="{461670B2-FD89-4693-8FAD-9D5ED3673392}" destId="{788F7E8B-D045-476A-A497-70C561162378}" srcOrd="19" destOrd="0" presId="urn:microsoft.com/office/officeart/2005/8/layout/default"/>
    <dgm:cxn modelId="{2AFEB2AC-541B-485E-A692-70BC12432CA1}" type="presParOf" srcId="{461670B2-FD89-4693-8FAD-9D5ED3673392}" destId="{D277105B-01FE-4B3D-926D-E097B28ED594}" srcOrd="20" destOrd="0" presId="urn:microsoft.com/office/officeart/2005/8/layout/default"/>
    <dgm:cxn modelId="{CABF0620-195C-4EAE-A685-DF850AB4A0DC}" type="presParOf" srcId="{461670B2-FD89-4693-8FAD-9D5ED3673392}" destId="{A475C8C7-9B5C-4624-8068-C530153D4136}" srcOrd="21" destOrd="0" presId="urn:microsoft.com/office/officeart/2005/8/layout/default"/>
    <dgm:cxn modelId="{8C8FE530-D3D2-45CA-A3A7-65C337EEC7C9}" type="presParOf" srcId="{461670B2-FD89-4693-8FAD-9D5ED3673392}" destId="{DA9CD975-FF79-4647-B29C-C95734EE3662}" srcOrd="22" destOrd="0" presId="urn:microsoft.com/office/officeart/2005/8/layout/default"/>
    <dgm:cxn modelId="{9C76456D-0667-45EB-B33C-A912EF71A481}" type="presParOf" srcId="{461670B2-FD89-4693-8FAD-9D5ED3673392}" destId="{F175BDF2-2FC6-4569-BABB-653C36298D30}" srcOrd="23" destOrd="0" presId="urn:microsoft.com/office/officeart/2005/8/layout/default"/>
    <dgm:cxn modelId="{92A7C318-64C6-4ED2-A833-EFE5D865CAA3}" type="presParOf" srcId="{461670B2-FD89-4693-8FAD-9D5ED3673392}" destId="{3E06ABCC-DDC3-4443-ACBC-50C087566887}" srcOrd="2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56269-49B6-4092-AC56-969932C3A012}">
      <dsp:nvSpPr>
        <dsp:cNvPr id="0" name=""/>
        <dsp:cNvSpPr/>
      </dsp:nvSpPr>
      <dsp:spPr>
        <a:xfrm>
          <a:off x="0" y="6711"/>
          <a:ext cx="9601196" cy="140048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The Analytics team of an Online E-Commerce Company wants to design a Sales dashboard to analyze the sales based on various product categories. The company wants to add user control for product category, so users can select a category and can see the trend month-wise and product-wise accordingly.</a:t>
          </a:r>
          <a:endParaRPr lang="en-US" sz="2100" kern="1200"/>
        </a:p>
      </dsp:txBody>
      <dsp:txXfrm>
        <a:off x="68366" y="75077"/>
        <a:ext cx="9464464" cy="1263757"/>
      </dsp:txXfrm>
    </dsp:sp>
    <dsp:sp modelId="{B0F5E241-D953-4F60-8048-CF04D769B501}">
      <dsp:nvSpPr>
        <dsp:cNvPr id="0" name=""/>
        <dsp:cNvSpPr/>
      </dsp:nvSpPr>
      <dsp:spPr>
        <a:xfrm>
          <a:off x="0" y="1467681"/>
          <a:ext cx="9601196" cy="1400489"/>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The Analytics team also wants to create a histogram to analyze number of shipping days.</a:t>
          </a:r>
          <a:endParaRPr lang="en-US" sz="2100" kern="1200"/>
        </a:p>
      </dsp:txBody>
      <dsp:txXfrm>
        <a:off x="68366" y="1536047"/>
        <a:ext cx="9464464" cy="1263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205FB-A411-43C4-917E-3C35CB65CC80}">
      <dsp:nvSpPr>
        <dsp:cNvPr id="0" name=""/>
        <dsp:cNvSpPr/>
      </dsp:nvSpPr>
      <dsp:spPr>
        <a:xfrm>
          <a:off x="326056" y="2230"/>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hlinkClick xmlns:r="http://schemas.openxmlformats.org/officeDocument/2006/relationships" r:id="rId2"/>
            </a:rPr>
            <a:t>Understanding Dashboard</a:t>
          </a:r>
          <a:endParaRPr lang="en-US" sz="1200" kern="1200" dirty="0"/>
        </a:p>
      </dsp:txBody>
      <dsp:txXfrm>
        <a:off x="326056" y="2230"/>
        <a:ext cx="1657237" cy="994342"/>
      </dsp:txXfrm>
    </dsp:sp>
    <dsp:sp modelId="{56EE5B5B-51D8-4738-BD36-8BB4DA767D83}">
      <dsp:nvSpPr>
        <dsp:cNvPr id="0" name=""/>
        <dsp:cNvSpPr/>
      </dsp:nvSpPr>
      <dsp:spPr>
        <a:xfrm>
          <a:off x="2149017" y="2230"/>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hlinkClick xmlns:r="http://schemas.openxmlformats.org/officeDocument/2006/relationships" r:id="rId2"/>
            </a:rPr>
            <a:t>Loading Raw Data Into Excel</a:t>
          </a:r>
          <a:endParaRPr lang="en-US" sz="1200" kern="1200" dirty="0"/>
        </a:p>
      </dsp:txBody>
      <dsp:txXfrm>
        <a:off x="2149017" y="2230"/>
        <a:ext cx="1657237" cy="994342"/>
      </dsp:txXfrm>
    </dsp:sp>
    <dsp:sp modelId="{76A5DEAE-16F9-41CC-A898-959B18BFCD9B}">
      <dsp:nvSpPr>
        <dsp:cNvPr id="0" name=""/>
        <dsp:cNvSpPr/>
      </dsp:nvSpPr>
      <dsp:spPr>
        <a:xfrm>
          <a:off x="3971979" y="2230"/>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a:hlinkClick xmlns:r="http://schemas.openxmlformats.org/officeDocument/2006/relationships" r:id="rId2"/>
            </a:rPr>
            <a:t>Creating a Table with Raw Data</a:t>
          </a:r>
          <a:endParaRPr lang="en-US" sz="1200" kern="1200"/>
        </a:p>
      </dsp:txBody>
      <dsp:txXfrm>
        <a:off x="3971979" y="2230"/>
        <a:ext cx="1657237" cy="994342"/>
      </dsp:txXfrm>
    </dsp:sp>
    <dsp:sp modelId="{4FBB9D7E-48B8-4209-9446-B966D4B3A637}">
      <dsp:nvSpPr>
        <dsp:cNvPr id="0" name=""/>
        <dsp:cNvSpPr/>
      </dsp:nvSpPr>
      <dsp:spPr>
        <a:xfrm>
          <a:off x="5794940" y="2230"/>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a:t>Preparing a table of Sales and Profit month-wise in working sheet</a:t>
          </a:r>
          <a:endParaRPr lang="en-US" sz="1200" kern="1200"/>
        </a:p>
      </dsp:txBody>
      <dsp:txXfrm>
        <a:off x="5794940" y="2230"/>
        <a:ext cx="1657237" cy="994342"/>
      </dsp:txXfrm>
    </dsp:sp>
    <dsp:sp modelId="{50CCE72C-D83F-46CE-9E73-4DEB80ECC404}">
      <dsp:nvSpPr>
        <dsp:cNvPr id="0" name=""/>
        <dsp:cNvSpPr/>
      </dsp:nvSpPr>
      <dsp:spPr>
        <a:xfrm>
          <a:off x="7617902" y="2230"/>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a:t>Preparing the sales table region-wise in the working sheet</a:t>
          </a:r>
          <a:endParaRPr lang="en-US" sz="1200" kern="1200"/>
        </a:p>
      </dsp:txBody>
      <dsp:txXfrm>
        <a:off x="7617902" y="2230"/>
        <a:ext cx="1657237" cy="994342"/>
      </dsp:txXfrm>
    </dsp:sp>
    <dsp:sp modelId="{6C64B0BB-A134-4568-8A66-A3713A1C5151}">
      <dsp:nvSpPr>
        <dsp:cNvPr id="0" name=""/>
        <dsp:cNvSpPr/>
      </dsp:nvSpPr>
      <dsp:spPr>
        <a:xfrm>
          <a:off x="326056" y="1162296"/>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a:t>Creating Histogram for Shipping Days(Aging)</a:t>
          </a:r>
          <a:endParaRPr lang="en-US" sz="1200" kern="1200"/>
        </a:p>
      </dsp:txBody>
      <dsp:txXfrm>
        <a:off x="326056" y="1162296"/>
        <a:ext cx="1657237" cy="994342"/>
      </dsp:txXfrm>
    </dsp:sp>
    <dsp:sp modelId="{B48E0646-8639-4EA9-902B-D8E8BA90EBB6}">
      <dsp:nvSpPr>
        <dsp:cNvPr id="0" name=""/>
        <dsp:cNvSpPr/>
      </dsp:nvSpPr>
      <dsp:spPr>
        <a:xfrm>
          <a:off x="2149017" y="1162296"/>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a:t>Preparing Overall </a:t>
          </a:r>
          <a:r>
            <a:rPr lang="en-US" sz="1200" b="1" u="sng" kern="1200"/>
            <a:t>S</a:t>
          </a:r>
          <a:r>
            <a:rPr lang="en-US" sz="1200" b="1" i="0" u="sng" kern="1200"/>
            <a:t>ales and Profit Table</a:t>
          </a:r>
          <a:endParaRPr lang="en-US" sz="1200" kern="1200"/>
        </a:p>
      </dsp:txBody>
      <dsp:txXfrm>
        <a:off x="2149017" y="1162296"/>
        <a:ext cx="1657237" cy="994342"/>
      </dsp:txXfrm>
    </dsp:sp>
    <dsp:sp modelId="{136F1F69-7175-4F36-9F6A-D7113460CAC5}">
      <dsp:nvSpPr>
        <dsp:cNvPr id="0" name=""/>
        <dsp:cNvSpPr/>
      </dsp:nvSpPr>
      <dsp:spPr>
        <a:xfrm>
          <a:off x="3971979" y="1162296"/>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t>Creating User Control Combo box for Product Category</a:t>
          </a:r>
          <a:endParaRPr lang="en-US" sz="1200" kern="1200" dirty="0"/>
        </a:p>
      </dsp:txBody>
      <dsp:txXfrm>
        <a:off x="3971979" y="1162296"/>
        <a:ext cx="1657237" cy="994342"/>
      </dsp:txXfrm>
    </dsp:sp>
    <dsp:sp modelId="{602E75CE-9DBE-4F36-A7C7-72CD0767B05E}">
      <dsp:nvSpPr>
        <dsp:cNvPr id="0" name=""/>
        <dsp:cNvSpPr/>
      </dsp:nvSpPr>
      <dsp:spPr>
        <a:xfrm>
          <a:off x="5794940" y="1162296"/>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latin typeface="Arial" panose="020B0604020202020204" pitchFamily="34" charset="0"/>
              <a:cs typeface="Arial" panose="020B0604020202020204" pitchFamily="34" charset="0"/>
            </a:rPr>
            <a:t>Creating Column Chart of month-wise table, overall sales $ profit table and region-wise table</a:t>
          </a:r>
          <a:endParaRPr lang="en-US" sz="1200" u="sng" kern="1200" dirty="0"/>
        </a:p>
      </dsp:txBody>
      <dsp:txXfrm>
        <a:off x="5794940" y="1162296"/>
        <a:ext cx="1657237" cy="994342"/>
      </dsp:txXfrm>
    </dsp:sp>
    <dsp:sp modelId="{324F66B0-7261-4593-9161-80EDEC057F7E}">
      <dsp:nvSpPr>
        <dsp:cNvPr id="0" name=""/>
        <dsp:cNvSpPr/>
      </dsp:nvSpPr>
      <dsp:spPr>
        <a:xfrm>
          <a:off x="7617902" y="1162296"/>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t>Category-wise Total </a:t>
          </a:r>
          <a:r>
            <a:rPr lang="en-US" sz="1200" b="1" u="sng" kern="1200" dirty="0"/>
            <a:t>S</a:t>
          </a:r>
          <a:r>
            <a:rPr lang="en-US" sz="1200" b="1" i="0" u="sng" kern="1200" dirty="0"/>
            <a:t>ales, Quantity and Profit </a:t>
          </a:r>
          <a:endParaRPr lang="en-US" sz="1200" u="sng" kern="1200" dirty="0"/>
        </a:p>
      </dsp:txBody>
      <dsp:txXfrm>
        <a:off x="7617902" y="1162296"/>
        <a:ext cx="1657237" cy="994342"/>
      </dsp:txXfrm>
    </dsp:sp>
    <dsp:sp modelId="{D277105B-01FE-4B3D-926D-E097B28ED594}">
      <dsp:nvSpPr>
        <dsp:cNvPr id="0" name=""/>
        <dsp:cNvSpPr/>
      </dsp:nvSpPr>
      <dsp:spPr>
        <a:xfrm>
          <a:off x="2149017" y="2322363"/>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t>Link the tables with combo box</a:t>
          </a:r>
          <a:endParaRPr lang="en-US" sz="1200" kern="1200" dirty="0"/>
        </a:p>
      </dsp:txBody>
      <dsp:txXfrm>
        <a:off x="2149017" y="2322363"/>
        <a:ext cx="1657237" cy="994342"/>
      </dsp:txXfrm>
    </dsp:sp>
    <dsp:sp modelId="{DA9CD975-FF79-4647-B29C-C95734EE3662}">
      <dsp:nvSpPr>
        <dsp:cNvPr id="0" name=""/>
        <dsp:cNvSpPr/>
      </dsp:nvSpPr>
      <dsp:spPr>
        <a:xfrm>
          <a:off x="3971979" y="2322363"/>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solidFill>
                <a:schemeClr val="bg1"/>
              </a:solidFill>
            </a:rPr>
            <a:t>Dashboard</a:t>
          </a:r>
        </a:p>
      </dsp:txBody>
      <dsp:txXfrm>
        <a:off x="3971979" y="2322363"/>
        <a:ext cx="1657237" cy="994342"/>
      </dsp:txXfrm>
    </dsp:sp>
    <dsp:sp modelId="{3E06ABCC-DDC3-4443-ACBC-50C087566887}">
      <dsp:nvSpPr>
        <dsp:cNvPr id="0" name=""/>
        <dsp:cNvSpPr/>
      </dsp:nvSpPr>
      <dsp:spPr>
        <a:xfrm>
          <a:off x="5794940" y="2322363"/>
          <a:ext cx="1657237" cy="994342"/>
        </a:xfrm>
        <a:prstGeom prst="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u="sng" kern="1200" dirty="0"/>
            <a:t>Conclusion</a:t>
          </a:r>
          <a:endParaRPr lang="en-US" sz="1200" kern="1200" dirty="0"/>
        </a:p>
      </dsp:txBody>
      <dsp:txXfrm>
        <a:off x="5794940" y="2322363"/>
        <a:ext cx="1657237" cy="9943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77A1545-4EB3-4C39-8C9F-8F8A861AC55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285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B14A-D9E0-47F4-9720-D4289D4CD1F8}"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1545-4EB3-4C39-8C9F-8F8A861AC556}" type="slidenum">
              <a:rPr lang="en-US" smtClean="0"/>
              <a:t>‹#›</a:t>
            </a:fld>
            <a:endParaRPr lang="en-US"/>
          </a:p>
        </p:txBody>
      </p:sp>
    </p:spTree>
    <p:extLst>
      <p:ext uri="{BB962C8B-B14F-4D97-AF65-F5344CB8AC3E}">
        <p14:creationId xmlns:p14="http://schemas.microsoft.com/office/powerpoint/2010/main" val="116474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222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360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spTree>
    <p:extLst>
      <p:ext uri="{BB962C8B-B14F-4D97-AF65-F5344CB8AC3E}">
        <p14:creationId xmlns:p14="http://schemas.microsoft.com/office/powerpoint/2010/main" val="1608675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8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846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819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04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spTree>
    <p:extLst>
      <p:ext uri="{BB962C8B-B14F-4D97-AF65-F5344CB8AC3E}">
        <p14:creationId xmlns:p14="http://schemas.microsoft.com/office/powerpoint/2010/main" val="264640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7B14A-D9E0-47F4-9720-D4289D4CD1F8}"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1545-4EB3-4C39-8C9F-8F8A861AC55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61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7B14A-D9E0-47F4-9720-D4289D4CD1F8}"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1545-4EB3-4C39-8C9F-8F8A861AC556}" type="slidenum">
              <a:rPr lang="en-US" smtClean="0"/>
              <a:t>‹#›</a:t>
            </a:fld>
            <a:endParaRPr lang="en-US"/>
          </a:p>
        </p:txBody>
      </p:sp>
    </p:spTree>
    <p:extLst>
      <p:ext uri="{BB962C8B-B14F-4D97-AF65-F5344CB8AC3E}">
        <p14:creationId xmlns:p14="http://schemas.microsoft.com/office/powerpoint/2010/main" val="44816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7B14A-D9E0-47F4-9720-D4289D4CD1F8}"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A1545-4EB3-4C39-8C9F-8F8A861AC55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00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7B14A-D9E0-47F4-9720-D4289D4CD1F8}"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A1545-4EB3-4C39-8C9F-8F8A861AC5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74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7B14A-D9E0-47F4-9720-D4289D4CD1F8}"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A1545-4EB3-4C39-8C9F-8F8A861AC556}" type="slidenum">
              <a:rPr lang="en-US" smtClean="0"/>
              <a:t>‹#›</a:t>
            </a:fld>
            <a:endParaRPr lang="en-US"/>
          </a:p>
        </p:txBody>
      </p:sp>
    </p:spTree>
    <p:extLst>
      <p:ext uri="{BB962C8B-B14F-4D97-AF65-F5344CB8AC3E}">
        <p14:creationId xmlns:p14="http://schemas.microsoft.com/office/powerpoint/2010/main" val="19255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B14A-D9E0-47F4-9720-D4289D4CD1F8}"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1545-4EB3-4C39-8C9F-8F8A861AC55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48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B14A-D9E0-47F4-9720-D4289D4CD1F8}"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1545-4EB3-4C39-8C9F-8F8A861AC556}" type="slidenum">
              <a:rPr lang="en-US" smtClean="0"/>
              <a:t>‹#›</a:t>
            </a:fld>
            <a:endParaRPr lang="en-US"/>
          </a:p>
        </p:txBody>
      </p:sp>
    </p:spTree>
    <p:extLst>
      <p:ext uri="{BB962C8B-B14F-4D97-AF65-F5344CB8AC3E}">
        <p14:creationId xmlns:p14="http://schemas.microsoft.com/office/powerpoint/2010/main" val="191021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7B14A-D9E0-47F4-9720-D4289D4CD1F8}" type="datetimeFigureOut">
              <a:rPr lang="en-US" smtClean="0"/>
              <a:t>9/19/2021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7A1545-4EB3-4C39-8C9F-8F8A861AC556}" type="slidenum">
              <a:rPr lang="en-US" smtClean="0"/>
              <a:t>‹#›</a:t>
            </a:fld>
            <a:endParaRPr lang="en-US"/>
          </a:p>
        </p:txBody>
      </p:sp>
    </p:spTree>
    <p:extLst>
      <p:ext uri="{BB962C8B-B14F-4D97-AF65-F5344CB8AC3E}">
        <p14:creationId xmlns:p14="http://schemas.microsoft.com/office/powerpoint/2010/main" val="385357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30" name="Group 29">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31"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3"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B67131B5-1895-4D2B-A27C-CB85641F7C40}"/>
              </a:ext>
            </a:extLst>
          </p:cNvPr>
          <p:cNvSpPr>
            <a:spLocks noGrp="1"/>
          </p:cNvSpPr>
          <p:nvPr>
            <p:ph type="ctrTitle"/>
          </p:nvPr>
        </p:nvSpPr>
        <p:spPr>
          <a:xfrm>
            <a:off x="2692398" y="1871131"/>
            <a:ext cx="6815669" cy="1515533"/>
          </a:xfrm>
        </p:spPr>
        <p:txBody>
          <a:bodyPr>
            <a:normAutofit/>
          </a:bodyPr>
          <a:lstStyle/>
          <a:p>
            <a:pPr>
              <a:lnSpc>
                <a:spcPct val="90000"/>
              </a:lnSpc>
            </a:pPr>
            <a:r>
              <a:rPr lang="en-US" sz="5000" b="1" dirty="0">
                <a:solidFill>
                  <a:schemeClr val="bg1"/>
                </a:solidFill>
              </a:rPr>
              <a:t>E-COMMERCE SALES DASHBOARD</a:t>
            </a:r>
          </a:p>
        </p:txBody>
      </p:sp>
      <p:cxnSp>
        <p:nvCxnSpPr>
          <p:cNvPr id="36" name="Straight Connector 35">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58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905931A-AC91-44D9-B92B-884869B1F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8A1EEA72-A26B-4B81-AD25-363C15B9AA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4E9957B0-2320-4193-B75C-E67F13E79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E9227BD-4822-4CB5-803B-7EE5D03D50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84310C4E-BB64-4302-AA1B-A6CF24C848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a:extLst>
              <a:ext uri="{FF2B5EF4-FFF2-40B4-BE49-F238E27FC236}">
                <a16:creationId xmlns:a16="http://schemas.microsoft.com/office/drawing/2014/main" id="{10961521-1458-435A-A26E-3E9BD28D1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3" name="Rectangle 22">
            <a:extLst>
              <a:ext uri="{FF2B5EF4-FFF2-40B4-BE49-F238E27FC236}">
                <a16:creationId xmlns:a16="http://schemas.microsoft.com/office/drawing/2014/main" id="{B1772DAD-446C-4C23-8DD2-9EA339D8B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5006BC8-6B91-450A-86BD-6FB65EACB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6" name="Picture 25">
              <a:extLst>
                <a:ext uri="{FF2B5EF4-FFF2-40B4-BE49-F238E27FC236}">
                  <a16:creationId xmlns:a16="http://schemas.microsoft.com/office/drawing/2014/main" id="{5E53EB03-ABCD-43FB-80B8-B99EFA91A9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16516F06-85E8-499D-83CE-43A050421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FEAB8FC2-6D2E-472F-A503-B39212C9E95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28">
              <a:extLst>
                <a:ext uri="{FF2B5EF4-FFF2-40B4-BE49-F238E27FC236}">
                  <a16:creationId xmlns:a16="http://schemas.microsoft.com/office/drawing/2014/main" id="{47CBDA81-DEF0-491E-A62D-73AB24C273B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AB56EE9-9AB3-4390-9CAE-3B16E4C53CF0}"/>
              </a:ext>
            </a:extLst>
          </p:cNvPr>
          <p:cNvSpPr>
            <a:spLocks noGrp="1"/>
          </p:cNvSpPr>
          <p:nvPr>
            <p:ph type="title"/>
          </p:nvPr>
        </p:nvSpPr>
        <p:spPr>
          <a:xfrm>
            <a:off x="6412198" y="982132"/>
            <a:ext cx="4752626" cy="1303867"/>
          </a:xfrm>
        </p:spPr>
        <p:txBody>
          <a:bodyPr vert="horz" lIns="91440" tIns="45720" rIns="91440" bIns="45720" rtlCol="0" anchor="ctr">
            <a:normAutofit/>
          </a:bodyPr>
          <a:lstStyle/>
          <a:p>
            <a:pPr>
              <a:lnSpc>
                <a:spcPct val="90000"/>
              </a:lnSpc>
            </a:pPr>
            <a:r>
              <a:rPr lang="en-US" sz="2800" b="1" i="0" dirty="0"/>
              <a:t>Preparing Overall </a:t>
            </a:r>
            <a:r>
              <a:rPr lang="en-US" sz="2800" b="1" dirty="0"/>
              <a:t>S</a:t>
            </a:r>
            <a:r>
              <a:rPr lang="en-US" sz="2800" b="1" i="0" dirty="0"/>
              <a:t>ales and Profit Table</a:t>
            </a:r>
            <a:br>
              <a:rPr lang="en-US" sz="2800" b="1" i="0" dirty="0"/>
            </a:br>
            <a:endParaRPr lang="en-US" sz="2800" dirty="0"/>
          </a:p>
        </p:txBody>
      </p:sp>
      <p:sp>
        <p:nvSpPr>
          <p:cNvPr id="31" name="Rectangle 30">
            <a:extLst>
              <a:ext uri="{FF2B5EF4-FFF2-40B4-BE49-F238E27FC236}">
                <a16:creationId xmlns:a16="http://schemas.microsoft.com/office/drawing/2014/main" id="{E26CFBA2-8375-42B7-BB40-605556C4E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659376"/>
          </a:xfrm>
          <a:prstGeom prst="rect">
            <a:avLst/>
          </a:prstGeom>
          <a:solidFill>
            <a:schemeClr val="bg2"/>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5EE060-D59E-4B9A-8C1E-84440A775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1254051"/>
            <a:ext cx="2508652" cy="209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able&#10;&#10;Description automatically generated with medium confidence">
            <a:extLst>
              <a:ext uri="{FF2B5EF4-FFF2-40B4-BE49-F238E27FC236}">
                <a16:creationId xmlns:a16="http://schemas.microsoft.com/office/drawing/2014/main" id="{18260E6C-6233-4C1B-9F4D-56EB60906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878" y="2030304"/>
            <a:ext cx="2201116" cy="499992"/>
          </a:xfrm>
          <a:prstGeom prst="rect">
            <a:avLst/>
          </a:prstGeom>
        </p:spPr>
      </p:pic>
      <p:sp>
        <p:nvSpPr>
          <p:cNvPr id="42" name="Rectangle 34">
            <a:extLst>
              <a:ext uri="{FF2B5EF4-FFF2-40B4-BE49-F238E27FC236}">
                <a16:creationId xmlns:a16="http://schemas.microsoft.com/office/drawing/2014/main" id="{BA00D986-71F3-4374-9993-6FFB6D186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3147" y="1254050"/>
            <a:ext cx="2021427" cy="1511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F6E9C41E-FDD8-44C7-BF30-687FB2D82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951" y="2400639"/>
            <a:ext cx="4389120"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38">
            <a:extLst>
              <a:ext uri="{FF2B5EF4-FFF2-40B4-BE49-F238E27FC236}">
                <a16:creationId xmlns:a16="http://schemas.microsoft.com/office/drawing/2014/main" id="{6C451AE5-3856-4CA6-9324-3F475F3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3509434"/>
            <a:ext cx="2508652" cy="2086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10;&#10;Description automatically generated with medium confidence">
            <a:extLst>
              <a:ext uri="{FF2B5EF4-FFF2-40B4-BE49-F238E27FC236}">
                <a16:creationId xmlns:a16="http://schemas.microsoft.com/office/drawing/2014/main" id="{B9F889D2-02E0-4CF4-9276-124D311E09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878" y="4355458"/>
            <a:ext cx="2201116" cy="394644"/>
          </a:xfrm>
          <a:prstGeom prst="rect">
            <a:avLst/>
          </a:prstGeom>
        </p:spPr>
      </p:pic>
      <p:sp>
        <p:nvSpPr>
          <p:cNvPr id="41" name="Rectangle 40">
            <a:extLst>
              <a:ext uri="{FF2B5EF4-FFF2-40B4-BE49-F238E27FC236}">
                <a16:creationId xmlns:a16="http://schemas.microsoft.com/office/drawing/2014/main" id="{247A7C4C-EEE8-40B0-A8E1-1E249FD30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0024" y="2917369"/>
            <a:ext cx="1996749" cy="267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81DC0008-1807-43B5-99D3-202F4D0E216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978667" y="3509434"/>
            <a:ext cx="1825518" cy="1959211"/>
          </a:xfrm>
          <a:prstGeom prst="rect">
            <a:avLst/>
          </a:prstGeom>
        </p:spPr>
      </p:pic>
      <p:sp>
        <p:nvSpPr>
          <p:cNvPr id="4" name="Text Placeholder 3">
            <a:extLst>
              <a:ext uri="{FF2B5EF4-FFF2-40B4-BE49-F238E27FC236}">
                <a16:creationId xmlns:a16="http://schemas.microsoft.com/office/drawing/2014/main" id="{D2519267-5582-48C2-8639-9BE909086205}"/>
              </a:ext>
            </a:extLst>
          </p:cNvPr>
          <p:cNvSpPr>
            <a:spLocks noGrp="1"/>
          </p:cNvSpPr>
          <p:nvPr>
            <p:ph type="body" sz="half" idx="2"/>
          </p:nvPr>
        </p:nvSpPr>
        <p:spPr>
          <a:xfrm>
            <a:off x="6412198" y="2556932"/>
            <a:ext cx="4752626" cy="3318936"/>
          </a:xfrm>
        </p:spPr>
        <p:txBody>
          <a:bodyPr vert="horz" lIns="91440" tIns="45720" rIns="91440" bIns="45720" rtlCol="0" anchor="t">
            <a:normAutofit/>
          </a:bodyPr>
          <a:lstStyle/>
          <a:p>
            <a:pPr algn="l">
              <a:lnSpc>
                <a:spcPct val="150000"/>
              </a:lnSpc>
              <a:buFont typeface="Arial"/>
              <a:buChar char="•"/>
            </a:pPr>
            <a:r>
              <a:rPr lang="en-US" sz="1800" dirty="0"/>
              <a:t> </a:t>
            </a:r>
            <a:r>
              <a:rPr lang="en-US" b="1" dirty="0">
                <a:latin typeface="Arial" panose="020B0604020202020204" pitchFamily="34" charset="0"/>
                <a:cs typeface="Arial" panose="020B0604020202020204" pitchFamily="34" charset="0"/>
              </a:rPr>
              <a:t>To find the overall sales and profit for a particular product use the SUMIFS formulae</a:t>
            </a:r>
          </a:p>
          <a:p>
            <a:pPr algn="l">
              <a:lnSpc>
                <a:spcPct val="150000"/>
              </a:lnSpc>
              <a:buFont typeface="Arial"/>
              <a:buChar char="•"/>
            </a:pPr>
            <a:r>
              <a:rPr lang="en-US" b="1" dirty="0">
                <a:latin typeface="Arial" panose="020B0604020202020204" pitchFamily="34" charset="0"/>
                <a:cs typeface="Arial" panose="020B0604020202020204" pitchFamily="34" charset="0"/>
              </a:rPr>
              <a:t> Enter and equals to sign then write the function name (i.e., SUMIFS) and select the sum range, then criteria range1 and lastly the criteria.</a:t>
            </a:r>
          </a:p>
          <a:p>
            <a:pPr algn="l">
              <a:lnSpc>
                <a:spcPct val="150000"/>
              </a:lnSpc>
              <a:buFont typeface="Arial"/>
              <a:buChar char="•"/>
            </a:pPr>
            <a:r>
              <a:rPr lang="en-US" b="1" dirty="0">
                <a:latin typeface="Arial" panose="020B0604020202020204" pitchFamily="34" charset="0"/>
                <a:cs typeface="Arial" panose="020B0604020202020204" pitchFamily="34" charset="0"/>
              </a:rPr>
              <a:t> Repeat this for both sales and profit column.</a:t>
            </a:r>
          </a:p>
        </p:txBody>
      </p:sp>
      <p:sp>
        <p:nvSpPr>
          <p:cNvPr id="11" name="TextBox 10">
            <a:extLst>
              <a:ext uri="{FF2B5EF4-FFF2-40B4-BE49-F238E27FC236}">
                <a16:creationId xmlns:a16="http://schemas.microsoft.com/office/drawing/2014/main" id="{8B20898E-8F1E-46CC-A589-A3F2B1304D2A}"/>
              </a:ext>
            </a:extLst>
          </p:cNvPr>
          <p:cNvSpPr txBox="1"/>
          <p:nvPr/>
        </p:nvSpPr>
        <p:spPr>
          <a:xfrm>
            <a:off x="1393877" y="1619250"/>
            <a:ext cx="215620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Overall profit calculation</a:t>
            </a:r>
          </a:p>
        </p:txBody>
      </p:sp>
      <p:sp>
        <p:nvSpPr>
          <p:cNvPr id="12" name="TextBox 11">
            <a:extLst>
              <a:ext uri="{FF2B5EF4-FFF2-40B4-BE49-F238E27FC236}">
                <a16:creationId xmlns:a16="http://schemas.microsoft.com/office/drawing/2014/main" id="{4A99FC87-E119-468A-8FEC-33EFF3E54757}"/>
              </a:ext>
            </a:extLst>
          </p:cNvPr>
          <p:cNvSpPr txBox="1"/>
          <p:nvPr/>
        </p:nvSpPr>
        <p:spPr>
          <a:xfrm>
            <a:off x="3938054" y="3076575"/>
            <a:ext cx="1129246" cy="369332"/>
          </a:xfrm>
          <a:prstGeom prst="rect">
            <a:avLst/>
          </a:prstGeom>
          <a:noFill/>
        </p:spPr>
        <p:txBody>
          <a:bodyPr wrap="square" rtlCol="0">
            <a:spAutoFit/>
          </a:bodyPr>
          <a:lstStyle/>
          <a:p>
            <a:r>
              <a:rPr lang="en-US" dirty="0"/>
              <a:t>Table</a:t>
            </a:r>
          </a:p>
        </p:txBody>
      </p:sp>
      <p:sp>
        <p:nvSpPr>
          <p:cNvPr id="13" name="TextBox 12">
            <a:extLst>
              <a:ext uri="{FF2B5EF4-FFF2-40B4-BE49-F238E27FC236}">
                <a16:creationId xmlns:a16="http://schemas.microsoft.com/office/drawing/2014/main" id="{4EAA315A-0FDD-4F34-9EA8-A171D35F6B1D}"/>
              </a:ext>
            </a:extLst>
          </p:cNvPr>
          <p:cNvSpPr txBox="1"/>
          <p:nvPr/>
        </p:nvSpPr>
        <p:spPr>
          <a:xfrm>
            <a:off x="1393876" y="3952875"/>
            <a:ext cx="210015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Overall sales calculation</a:t>
            </a:r>
          </a:p>
        </p:txBody>
      </p:sp>
    </p:spTree>
    <p:extLst>
      <p:ext uri="{BB962C8B-B14F-4D97-AF65-F5344CB8AC3E}">
        <p14:creationId xmlns:p14="http://schemas.microsoft.com/office/powerpoint/2010/main" val="67046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4018560-A1B9-4D3C-B032-951724CDD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8" name="Picture 57">
              <a:extLst>
                <a:ext uri="{FF2B5EF4-FFF2-40B4-BE49-F238E27FC236}">
                  <a16:creationId xmlns:a16="http://schemas.microsoft.com/office/drawing/2014/main" id="{C62B19BF-51B9-4290-AEA8-389BB41195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9" name="Rectangle 58">
              <a:extLst>
                <a:ext uri="{FF2B5EF4-FFF2-40B4-BE49-F238E27FC236}">
                  <a16:creationId xmlns:a16="http://schemas.microsoft.com/office/drawing/2014/main" id="{69940D90-AB68-4B4D-8001-839F3B28C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0" name="Picture 59">
              <a:extLst>
                <a:ext uri="{FF2B5EF4-FFF2-40B4-BE49-F238E27FC236}">
                  <a16:creationId xmlns:a16="http://schemas.microsoft.com/office/drawing/2014/main" id="{4E0E095C-2B33-4957-9D0D-EE4ABDE1EA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1" name="Picture 60">
              <a:extLst>
                <a:ext uri="{FF2B5EF4-FFF2-40B4-BE49-F238E27FC236}">
                  <a16:creationId xmlns:a16="http://schemas.microsoft.com/office/drawing/2014/main" id="{8095A9A2-AE81-4840-9F6F-305708B87C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3" name="Straight Connector 62">
            <a:extLst>
              <a:ext uri="{FF2B5EF4-FFF2-40B4-BE49-F238E27FC236}">
                <a16:creationId xmlns:a16="http://schemas.microsoft.com/office/drawing/2014/main" id="{680E036D-DDAD-4AFE-AB68-D910280A76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65" name="Rectangle 64">
            <a:extLst>
              <a:ext uri="{FF2B5EF4-FFF2-40B4-BE49-F238E27FC236}">
                <a16:creationId xmlns:a16="http://schemas.microsoft.com/office/drawing/2014/main" id="{AFF43104-F524-418A-A0E3-3146340A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323E5CD5-3226-4DDD-97AC-81C8F40E09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8" name="Picture 67">
              <a:extLst>
                <a:ext uri="{FF2B5EF4-FFF2-40B4-BE49-F238E27FC236}">
                  <a16:creationId xmlns:a16="http://schemas.microsoft.com/office/drawing/2014/main" id="{858B6703-6BCA-4414-A7FC-BA111255B1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9" name="Rectangle 68">
              <a:extLst>
                <a:ext uri="{FF2B5EF4-FFF2-40B4-BE49-F238E27FC236}">
                  <a16:creationId xmlns:a16="http://schemas.microsoft.com/office/drawing/2014/main" id="{76826A85-B5BB-4A9B-819E-AF5A0B30A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8A6C787-E24E-48D0-AF26-F35E43180E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1" name="Picture 70">
              <a:extLst>
                <a:ext uri="{FF2B5EF4-FFF2-40B4-BE49-F238E27FC236}">
                  <a16:creationId xmlns:a16="http://schemas.microsoft.com/office/drawing/2014/main" id="{E55A8260-917C-4DAC-A284-2A6E124FC9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E04B801-C895-4967-B448-E08B76E9E679}"/>
              </a:ext>
            </a:extLst>
          </p:cNvPr>
          <p:cNvSpPr>
            <a:spLocks noGrp="1"/>
          </p:cNvSpPr>
          <p:nvPr>
            <p:ph type="title"/>
          </p:nvPr>
        </p:nvSpPr>
        <p:spPr>
          <a:xfrm>
            <a:off x="4626508" y="982132"/>
            <a:ext cx="6270090" cy="1303867"/>
          </a:xfrm>
        </p:spPr>
        <p:txBody>
          <a:bodyPr vert="horz" lIns="91440" tIns="45720" rIns="91440" bIns="45720" rtlCol="0" anchor="ctr">
            <a:normAutofit/>
          </a:bodyPr>
          <a:lstStyle/>
          <a:p>
            <a:pPr>
              <a:lnSpc>
                <a:spcPct val="90000"/>
              </a:lnSpc>
            </a:pPr>
            <a:r>
              <a:rPr lang="en-US" sz="2800" b="1" i="0" dirty="0"/>
              <a:t>Creating User Control Combo box for Product Category</a:t>
            </a:r>
            <a:br>
              <a:rPr lang="en-US" sz="2800" b="1" i="0" u="sng" dirty="0"/>
            </a:br>
            <a:endParaRPr lang="en-US" sz="2800" dirty="0"/>
          </a:p>
        </p:txBody>
      </p:sp>
      <p:sp>
        <p:nvSpPr>
          <p:cNvPr id="73" name="Rectangle 72">
            <a:extLst>
              <a:ext uri="{FF2B5EF4-FFF2-40B4-BE49-F238E27FC236}">
                <a16:creationId xmlns:a16="http://schemas.microsoft.com/office/drawing/2014/main" id="{B6ABA3F9-ECC4-45D8-8538-B7EEC4D27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4B154AFB-DF9B-4820-9C28-8A3CAC24DC37}"/>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4583" r="2" b="2"/>
          <a:stretch/>
        </p:blipFill>
        <p:spPr>
          <a:xfrm>
            <a:off x="1194106" y="1584606"/>
            <a:ext cx="2743200" cy="2005284"/>
          </a:xfrm>
          <a:prstGeom prst="rect">
            <a:avLst/>
          </a:prstGeom>
        </p:spPr>
      </p:pic>
      <p:cxnSp>
        <p:nvCxnSpPr>
          <p:cNvPr id="75" name="Straight Connector 74">
            <a:extLst>
              <a:ext uri="{FF2B5EF4-FFF2-40B4-BE49-F238E27FC236}">
                <a16:creationId xmlns:a16="http://schemas.microsoft.com/office/drawing/2014/main" id="{420C8890-1E3E-474D-9D1E-D3E3062B6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8B283476-A36C-4C1B-9082-3752EEA93EC8}"/>
              </a:ext>
            </a:extLst>
          </p:cNvPr>
          <p:cNvSpPr>
            <a:spLocks noGrp="1"/>
          </p:cNvSpPr>
          <p:nvPr>
            <p:ph type="body" sz="half" idx="2"/>
          </p:nvPr>
        </p:nvSpPr>
        <p:spPr>
          <a:xfrm>
            <a:off x="4914228" y="2556933"/>
            <a:ext cx="5579304" cy="3318919"/>
          </a:xfrm>
        </p:spPr>
        <p:txBody>
          <a:bodyPr vert="horz" lIns="91440" tIns="45720" rIns="91440" bIns="45720" rtlCol="0" anchor="t">
            <a:normAutofit/>
          </a:bodyPr>
          <a:lstStyle/>
          <a:p>
            <a:pPr algn="l">
              <a:lnSpc>
                <a:spcPct val="150000"/>
              </a:lnSpc>
              <a:buFont typeface="Arial"/>
              <a:buChar char="•"/>
            </a:pPr>
            <a:r>
              <a:rPr lang="en-US" b="1" dirty="0">
                <a:latin typeface="Arial" panose="020B0604020202020204" pitchFamily="34" charset="0"/>
                <a:cs typeface="Arial" panose="020B0604020202020204" pitchFamily="34" charset="0"/>
              </a:rPr>
              <a:t> To draw a combo box, click Developer Tab &gt; Under Controls Panel &gt; Click Combo box and draw the combo box.</a:t>
            </a:r>
          </a:p>
          <a:p>
            <a:pPr algn="l">
              <a:lnSpc>
                <a:spcPct val="150000"/>
              </a:lnSpc>
              <a:buFont typeface="Arial"/>
              <a:buChar char="•"/>
            </a:pPr>
            <a:r>
              <a:rPr lang="en-US" b="1" dirty="0">
                <a:latin typeface="Arial" panose="020B0604020202020204" pitchFamily="34" charset="0"/>
                <a:cs typeface="Arial" panose="020B0604020202020204" pitchFamily="34" charset="0"/>
              </a:rPr>
              <a:t>Pass the Input Range and Cell for the Combo box.</a:t>
            </a:r>
          </a:p>
          <a:p>
            <a:pPr algn="l">
              <a:lnSpc>
                <a:spcPct val="150000"/>
              </a:lnSpc>
              <a:buFont typeface="Arial"/>
              <a:buChar char="•"/>
            </a:pPr>
            <a:r>
              <a:rPr lang="en-US" b="1" dirty="0">
                <a:latin typeface="Arial" panose="020B0604020202020204" pitchFamily="34" charset="0"/>
                <a:cs typeface="Arial" panose="020B0604020202020204" pitchFamily="34" charset="0"/>
              </a:rPr>
              <a:t> Right-click the country list Combo box &gt; Click Format Control &gt; Under Format Control Panel, Pass Input Range and Cell Link from the working sheet.</a:t>
            </a:r>
          </a:p>
        </p:txBody>
      </p:sp>
      <p:sp>
        <p:nvSpPr>
          <p:cNvPr id="9" name="TextBox 8">
            <a:extLst>
              <a:ext uri="{FF2B5EF4-FFF2-40B4-BE49-F238E27FC236}">
                <a16:creationId xmlns:a16="http://schemas.microsoft.com/office/drawing/2014/main" id="{BEAEA9E4-665E-410C-A4C3-B766FCA2C83F}"/>
              </a:ext>
            </a:extLst>
          </p:cNvPr>
          <p:cNvSpPr txBox="1"/>
          <p:nvPr/>
        </p:nvSpPr>
        <p:spPr>
          <a:xfrm>
            <a:off x="1246136" y="1210743"/>
            <a:ext cx="224953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Inserting combo box</a:t>
            </a:r>
          </a:p>
        </p:txBody>
      </p:sp>
      <p:sp>
        <p:nvSpPr>
          <p:cNvPr id="10" name="TextBox 9">
            <a:extLst>
              <a:ext uri="{FF2B5EF4-FFF2-40B4-BE49-F238E27FC236}">
                <a16:creationId xmlns:a16="http://schemas.microsoft.com/office/drawing/2014/main" id="{785FF16D-3CFA-450C-A585-3524C5597189}"/>
              </a:ext>
            </a:extLst>
          </p:cNvPr>
          <p:cNvSpPr txBox="1"/>
          <p:nvPr/>
        </p:nvSpPr>
        <p:spPr>
          <a:xfrm>
            <a:off x="1300390" y="3725357"/>
            <a:ext cx="2459750"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Creating link between combo box and product category</a:t>
            </a:r>
          </a:p>
        </p:txBody>
      </p:sp>
      <p:pic>
        <p:nvPicPr>
          <p:cNvPr id="18" name="Picture 17" descr="Application, table&#10;&#10;Description automatically generated">
            <a:extLst>
              <a:ext uri="{FF2B5EF4-FFF2-40B4-BE49-F238E27FC236}">
                <a16:creationId xmlns:a16="http://schemas.microsoft.com/office/drawing/2014/main" id="{E00C1C00-CF8D-40A1-AAB8-6DEB2775F5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106" y="4233333"/>
            <a:ext cx="2829377" cy="1168423"/>
          </a:xfrm>
          <a:prstGeom prst="rect">
            <a:avLst/>
          </a:prstGeom>
        </p:spPr>
      </p:pic>
    </p:spTree>
    <p:extLst>
      <p:ext uri="{BB962C8B-B14F-4D97-AF65-F5344CB8AC3E}">
        <p14:creationId xmlns:p14="http://schemas.microsoft.com/office/powerpoint/2010/main" val="100938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7323988-68C0-4B0D-8286-8DE0800926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F0FB6368-6162-400C-9AC0-F58CF8525A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7" name="Rectangle 20">
              <a:extLst>
                <a:ext uri="{FF2B5EF4-FFF2-40B4-BE49-F238E27FC236}">
                  <a16:creationId xmlns:a16="http://schemas.microsoft.com/office/drawing/2014/main" id="{07B5F496-894A-4677-BDE1-D0ABDCD98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66060984-F24C-454F-9216-18E3D5333FA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18" name="Picture 22">
              <a:extLst>
                <a:ext uri="{FF2B5EF4-FFF2-40B4-BE49-F238E27FC236}">
                  <a16:creationId xmlns:a16="http://schemas.microsoft.com/office/drawing/2014/main" id="{1A65851C-43A8-4582-B23B-6411FE1B25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9" name="Straight Connector 24">
            <a:extLst>
              <a:ext uri="{FF2B5EF4-FFF2-40B4-BE49-F238E27FC236}">
                <a16:creationId xmlns:a16="http://schemas.microsoft.com/office/drawing/2014/main" id="{C68D0762-2AD1-4A2A-AAB1-29818A9433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20" name="Rectangle 26">
            <a:extLst>
              <a:ext uri="{FF2B5EF4-FFF2-40B4-BE49-F238E27FC236}">
                <a16:creationId xmlns:a16="http://schemas.microsoft.com/office/drawing/2014/main" id="{C8474B35-BF18-44A9-A265-A7C78D549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28">
            <a:extLst>
              <a:ext uri="{FF2B5EF4-FFF2-40B4-BE49-F238E27FC236}">
                <a16:creationId xmlns:a16="http://schemas.microsoft.com/office/drawing/2014/main" id="{7F687631-1164-4445-BB09-8825F510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918BBC1B-B70A-4E37-92BB-74A700CFF72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2" name="Rectangle 30">
              <a:extLst>
                <a:ext uri="{FF2B5EF4-FFF2-40B4-BE49-F238E27FC236}">
                  <a16:creationId xmlns:a16="http://schemas.microsoft.com/office/drawing/2014/main" id="{199462B3-7467-4CD3-B259-E64F0ACD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3EEF50E1-7C4C-429F-952D-1BCBE2F220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3" name="Picture 32">
              <a:extLst>
                <a:ext uri="{FF2B5EF4-FFF2-40B4-BE49-F238E27FC236}">
                  <a16:creationId xmlns:a16="http://schemas.microsoft.com/office/drawing/2014/main" id="{7AD9A323-6942-423A-B954-E4CFA26D5E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513F427-900A-4E71-B92E-CA73F7F34324}"/>
              </a:ext>
            </a:extLst>
          </p:cNvPr>
          <p:cNvSpPr>
            <a:spLocks noGrp="1"/>
          </p:cNvSpPr>
          <p:nvPr>
            <p:ph type="title"/>
          </p:nvPr>
        </p:nvSpPr>
        <p:spPr>
          <a:xfrm>
            <a:off x="4626508" y="982132"/>
            <a:ext cx="6270090" cy="1303867"/>
          </a:xfrm>
        </p:spPr>
        <p:txBody>
          <a:bodyPr vert="horz" lIns="91440" tIns="45720" rIns="91440" bIns="45720" rtlCol="0" anchor="ctr">
            <a:normAutofit fontScale="90000"/>
          </a:bodyPr>
          <a:lstStyle/>
          <a:p>
            <a:pPr>
              <a:lnSpc>
                <a:spcPct val="90000"/>
              </a:lnSpc>
            </a:pPr>
            <a:r>
              <a:rPr lang="en-US" sz="2400" b="1" i="0" dirty="0">
                <a:latin typeface="Arial" panose="020B0604020202020204" pitchFamily="34" charset="0"/>
                <a:cs typeface="Arial" panose="020B0604020202020204" pitchFamily="34" charset="0"/>
              </a:rPr>
              <a:t>Creating Column Chart of month-wise table, overall sales $ profit table and region-wise table</a:t>
            </a:r>
            <a:br>
              <a:rPr lang="en-US" sz="2400" b="1" i="0" u="sng"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224" name="Rectangle 34">
            <a:extLst>
              <a:ext uri="{FF2B5EF4-FFF2-40B4-BE49-F238E27FC236}">
                <a16:creationId xmlns:a16="http://schemas.microsoft.com/office/drawing/2014/main" id="{576DA225-F5D6-439A-B39E-B3595D307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2246863B-09B4-4623-BC1A-670A48552436}"/>
              </a:ext>
            </a:extLst>
          </p:cNvPr>
          <p:cNvPicPr>
            <a:picLocks noChangeAspect="1"/>
          </p:cNvPicPr>
          <p:nvPr/>
        </p:nvPicPr>
        <p:blipFill rotWithShape="1">
          <a:blip r:embed="rId5">
            <a:extLst>
              <a:ext uri="{28A0092B-C50C-407E-A947-70E740481C1C}">
                <a14:useLocalDpi xmlns:a14="http://schemas.microsoft.com/office/drawing/2010/main" val="0"/>
              </a:ext>
            </a:extLst>
          </a:blip>
          <a:srcRect b="5556"/>
          <a:stretch/>
        </p:blipFill>
        <p:spPr>
          <a:xfrm>
            <a:off x="1257236" y="1255776"/>
            <a:ext cx="2743200" cy="1399032"/>
          </a:xfrm>
          <a:prstGeom prst="rect">
            <a:avLst/>
          </a:prstGeom>
        </p:spPr>
      </p:pic>
      <p:cxnSp>
        <p:nvCxnSpPr>
          <p:cNvPr id="225" name="Straight Connector 36">
            <a:extLst>
              <a:ext uri="{FF2B5EF4-FFF2-40B4-BE49-F238E27FC236}">
                <a16:creationId xmlns:a16="http://schemas.microsoft.com/office/drawing/2014/main" id="{FF138D5A-7DB9-4540-8DC0-4421D4DD1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Chart, bar chart&#10;&#10;Description automatically generated">
            <a:extLst>
              <a:ext uri="{FF2B5EF4-FFF2-40B4-BE49-F238E27FC236}">
                <a16:creationId xmlns:a16="http://schemas.microsoft.com/office/drawing/2014/main" id="{AF9C02B5-B1A8-4647-8A06-D836804DC0A8}"/>
              </a:ext>
            </a:extLst>
          </p:cNvPr>
          <p:cNvPicPr>
            <a:picLocks noChangeAspect="1"/>
          </p:cNvPicPr>
          <p:nvPr/>
        </p:nvPicPr>
        <p:blipFill rotWithShape="1">
          <a:blip r:embed="rId6">
            <a:extLst>
              <a:ext uri="{28A0092B-C50C-407E-A947-70E740481C1C}">
                <a14:useLocalDpi xmlns:a14="http://schemas.microsoft.com/office/drawing/2010/main" val="0"/>
              </a:ext>
            </a:extLst>
          </a:blip>
          <a:srcRect t="11782" b="2863"/>
          <a:stretch/>
        </p:blipFill>
        <p:spPr>
          <a:xfrm>
            <a:off x="1257236" y="2654807"/>
            <a:ext cx="2743200" cy="1399032"/>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D5CB26CD-0728-4D04-BE9E-76CB3CD2A641}"/>
              </a:ext>
            </a:extLst>
          </p:cNvPr>
          <p:cNvPicPr>
            <a:picLocks noGrp="1" noChangeAspect="1"/>
          </p:cNvPicPr>
          <p:nvPr>
            <p:ph sz="half" idx="1"/>
          </p:nvPr>
        </p:nvPicPr>
        <p:blipFill rotWithShape="1">
          <a:blip r:embed="rId7">
            <a:extLst>
              <a:ext uri="{28A0092B-C50C-407E-A947-70E740481C1C}">
                <a14:useLocalDpi xmlns:a14="http://schemas.microsoft.com/office/drawing/2010/main" val="0"/>
              </a:ext>
            </a:extLst>
          </a:blip>
          <a:srcRect t="9087" b="6615"/>
          <a:stretch/>
        </p:blipFill>
        <p:spPr>
          <a:xfrm>
            <a:off x="1257236" y="4053839"/>
            <a:ext cx="2743200" cy="1399032"/>
          </a:xfrm>
          <a:prstGeom prst="rect">
            <a:avLst/>
          </a:prstGeom>
        </p:spPr>
      </p:pic>
      <p:sp>
        <p:nvSpPr>
          <p:cNvPr id="14" name="Content Placeholder 13">
            <a:extLst>
              <a:ext uri="{FF2B5EF4-FFF2-40B4-BE49-F238E27FC236}">
                <a16:creationId xmlns:a16="http://schemas.microsoft.com/office/drawing/2014/main" id="{DAB83475-27F2-4A38-BC30-85B197A0D9B6}"/>
              </a:ext>
            </a:extLst>
          </p:cNvPr>
          <p:cNvSpPr>
            <a:spLocks noGrp="1"/>
          </p:cNvSpPr>
          <p:nvPr>
            <p:ph sz="half" idx="2"/>
          </p:nvPr>
        </p:nvSpPr>
        <p:spPr>
          <a:xfrm>
            <a:off x="4631496" y="2556932"/>
            <a:ext cx="6147577" cy="3318931"/>
          </a:xfrm>
        </p:spPr>
        <p:txBody>
          <a:bodyPr vert="horz" lIns="91440" tIns="45720" rIns="91440" bIns="45720" rtlCol="0" anchor="t">
            <a:normAutofit/>
          </a:bodyPr>
          <a:lstStyle/>
          <a:p>
            <a:pPr>
              <a:lnSpc>
                <a:spcPct val="150000"/>
              </a:lnSpc>
            </a:pPr>
            <a:r>
              <a:rPr lang="en-US" sz="1600" b="1" dirty="0">
                <a:latin typeface="Arial" panose="020B0604020202020204" pitchFamily="34" charset="0"/>
                <a:cs typeface="Arial" panose="020B0604020202020204" pitchFamily="34" charset="0"/>
              </a:rPr>
              <a:t>To create the column chart for both region-wise and month-wise table, select the table that contains the data for which we want to create the column chart</a:t>
            </a:r>
          </a:p>
          <a:p>
            <a:pPr>
              <a:lnSpc>
                <a:spcPct val="150000"/>
              </a:lnSpc>
            </a:pPr>
            <a:r>
              <a:rPr lang="en-US" sz="1600" b="1" dirty="0">
                <a:latin typeface="Arial" panose="020B0604020202020204" pitchFamily="34" charset="0"/>
                <a:cs typeface="Arial" panose="020B0604020202020204" pitchFamily="34" charset="0"/>
              </a:rPr>
              <a:t>Click insert tab &gt; under Charts Panel &gt; Insert column chart.</a:t>
            </a:r>
          </a:p>
          <a:p>
            <a:pPr>
              <a:lnSpc>
                <a:spcPct val="150000"/>
              </a:lnSpc>
            </a:pPr>
            <a:r>
              <a:rPr lang="en-US" sz="1600" b="1" dirty="0">
                <a:latin typeface="Arial" panose="020B0604020202020204" pitchFamily="34" charset="0"/>
                <a:cs typeface="Arial" panose="020B0604020202020204" pitchFamily="34" charset="0"/>
              </a:rPr>
              <a:t>Cut and Paste the chart in the Dashboard Sheet.</a:t>
            </a:r>
          </a:p>
          <a:p>
            <a:pPr>
              <a:lnSpc>
                <a:spcPct val="150000"/>
              </a:lnSpc>
            </a:pPr>
            <a:r>
              <a:rPr lang="en-US" sz="1600" b="1" dirty="0">
                <a:latin typeface="Arial" panose="020B0604020202020204" pitchFamily="34" charset="0"/>
                <a:cs typeface="Arial" panose="020B0604020202020204" pitchFamily="34" charset="0"/>
              </a:rPr>
              <a:t>Perform the same steps for other tables to create chart.</a:t>
            </a:r>
          </a:p>
        </p:txBody>
      </p:sp>
    </p:spTree>
    <p:extLst>
      <p:ext uri="{BB962C8B-B14F-4D97-AF65-F5344CB8AC3E}">
        <p14:creationId xmlns:p14="http://schemas.microsoft.com/office/powerpoint/2010/main" val="207102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3" name="Group 44">
            <a:extLst>
              <a:ext uri="{FF2B5EF4-FFF2-40B4-BE49-F238E27FC236}">
                <a16:creationId xmlns:a16="http://schemas.microsoft.com/office/drawing/2014/main" id="{C40897D5-E182-4DD4-9255-96746D9020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6" name="Picture 45">
              <a:extLst>
                <a:ext uri="{FF2B5EF4-FFF2-40B4-BE49-F238E27FC236}">
                  <a16:creationId xmlns:a16="http://schemas.microsoft.com/office/drawing/2014/main" id="{C0FD0553-AEA5-4A61-8728-50405BB684A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7" name="Rectangle 46">
              <a:extLst>
                <a:ext uri="{FF2B5EF4-FFF2-40B4-BE49-F238E27FC236}">
                  <a16:creationId xmlns:a16="http://schemas.microsoft.com/office/drawing/2014/main" id="{C3FA24DB-9246-4DB0-B2B6-3CD25F01D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AC840120-3AFB-4334-ABD7-311E2731BFF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9" name="Picture 48">
              <a:extLst>
                <a:ext uri="{FF2B5EF4-FFF2-40B4-BE49-F238E27FC236}">
                  <a16:creationId xmlns:a16="http://schemas.microsoft.com/office/drawing/2014/main" id="{558152D2-87B8-435C-B89E-A05DA793FB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4" name="Straight Connector 50">
            <a:extLst>
              <a:ext uri="{FF2B5EF4-FFF2-40B4-BE49-F238E27FC236}">
                <a16:creationId xmlns:a16="http://schemas.microsoft.com/office/drawing/2014/main" id="{3193E6E1-8D9B-4B05-9EE5-B27FB1AA3A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5" name="Rectangle 52">
            <a:extLst>
              <a:ext uri="{FF2B5EF4-FFF2-40B4-BE49-F238E27FC236}">
                <a16:creationId xmlns:a16="http://schemas.microsoft.com/office/drawing/2014/main" id="{C7D077E2-1D38-40AF-9F6E-9FF9B2F7B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54">
            <a:extLst>
              <a:ext uri="{FF2B5EF4-FFF2-40B4-BE49-F238E27FC236}">
                <a16:creationId xmlns:a16="http://schemas.microsoft.com/office/drawing/2014/main" id="{96830DA8-F89A-4991-B817-BE9733AF6D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6" name="Picture 55">
              <a:extLst>
                <a:ext uri="{FF2B5EF4-FFF2-40B4-BE49-F238E27FC236}">
                  <a16:creationId xmlns:a16="http://schemas.microsoft.com/office/drawing/2014/main" id="{EB6C1098-E3EE-4BAC-9949-CE201028417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7" name="Rectangle 56">
              <a:extLst>
                <a:ext uri="{FF2B5EF4-FFF2-40B4-BE49-F238E27FC236}">
                  <a16:creationId xmlns:a16="http://schemas.microsoft.com/office/drawing/2014/main" id="{2C0E7F6B-73D7-4B85-89FD-05894B799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B4378251-D5A6-458A-BDF8-E6FC824FB54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9" name="Picture 58">
              <a:extLst>
                <a:ext uri="{FF2B5EF4-FFF2-40B4-BE49-F238E27FC236}">
                  <a16:creationId xmlns:a16="http://schemas.microsoft.com/office/drawing/2014/main" id="{4E89D504-599A-4A87-A496-05ECCF7BE84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5406411-B4CB-431F-9803-BE4A1D910185}"/>
              </a:ext>
            </a:extLst>
          </p:cNvPr>
          <p:cNvSpPr>
            <a:spLocks noGrp="1"/>
          </p:cNvSpPr>
          <p:nvPr>
            <p:ph type="title"/>
          </p:nvPr>
        </p:nvSpPr>
        <p:spPr>
          <a:xfrm>
            <a:off x="4076225" y="982132"/>
            <a:ext cx="6836663" cy="1303867"/>
          </a:xfrm>
        </p:spPr>
        <p:txBody>
          <a:bodyPr vert="horz" lIns="91440" tIns="45720" rIns="91440" bIns="45720" rtlCol="0" anchor="ctr">
            <a:normAutofit/>
          </a:bodyPr>
          <a:lstStyle/>
          <a:p>
            <a:pPr>
              <a:lnSpc>
                <a:spcPct val="90000"/>
              </a:lnSpc>
            </a:pPr>
            <a:r>
              <a:rPr lang="en-US" sz="4100" b="1" i="0" dirty="0"/>
              <a:t>Category-wise Total </a:t>
            </a:r>
            <a:r>
              <a:rPr lang="en-US" sz="4100" b="1" dirty="0"/>
              <a:t>S</a:t>
            </a:r>
            <a:r>
              <a:rPr lang="en-US" sz="4100" b="1" i="0" dirty="0"/>
              <a:t>ales, Quantity and Profit </a:t>
            </a:r>
            <a:endParaRPr lang="en-US" sz="4100" dirty="0"/>
          </a:p>
        </p:txBody>
      </p:sp>
      <p:sp>
        <p:nvSpPr>
          <p:cNvPr id="77" name="Rectangle 60">
            <a:extLst>
              <a:ext uri="{FF2B5EF4-FFF2-40B4-BE49-F238E27FC236}">
                <a16:creationId xmlns:a16="http://schemas.microsoft.com/office/drawing/2014/main" id="{BD301E34-C7CC-48D3-8723-E7869F07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2626428" cy="46370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Shape&#10;&#10;Description automatically generated with low confidence">
            <a:extLst>
              <a:ext uri="{FF2B5EF4-FFF2-40B4-BE49-F238E27FC236}">
                <a16:creationId xmlns:a16="http://schemas.microsoft.com/office/drawing/2014/main" id="{CB1D687C-A15D-4F51-AC54-AA0AFF37DBD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57236" y="1741107"/>
            <a:ext cx="2268802" cy="489713"/>
          </a:xfrm>
          <a:prstGeom prst="rect">
            <a:avLst/>
          </a:prstGeom>
        </p:spPr>
      </p:pic>
      <p:pic>
        <p:nvPicPr>
          <p:cNvPr id="12" name="Picture 11" descr="A picture containing graphical user interface&#10;&#10;Description automatically generated">
            <a:extLst>
              <a:ext uri="{FF2B5EF4-FFF2-40B4-BE49-F238E27FC236}">
                <a16:creationId xmlns:a16="http://schemas.microsoft.com/office/drawing/2014/main" id="{4A7EF835-0E38-4F6B-B261-19BCD0D97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6136" y="2980045"/>
            <a:ext cx="2268802" cy="476999"/>
          </a:xfrm>
          <a:prstGeom prst="rect">
            <a:avLst/>
          </a:prstGeom>
        </p:spPr>
      </p:pic>
      <p:cxnSp>
        <p:nvCxnSpPr>
          <p:cNvPr id="78" name="Straight Connector 62">
            <a:extLst>
              <a:ext uri="{FF2B5EF4-FFF2-40B4-BE49-F238E27FC236}">
                <a16:creationId xmlns:a16="http://schemas.microsoft.com/office/drawing/2014/main" id="{AEBD45AC-82AE-47A6-A6D6-41EC7503FC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596" y="2400639"/>
            <a:ext cx="621792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BDAEBC53-020C-4AE4-ABEC-685A531005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7236" y="4042686"/>
            <a:ext cx="2268802" cy="403814"/>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872B3485-7290-42A5-8620-5326226327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6136" y="5032055"/>
            <a:ext cx="2268802" cy="403814"/>
          </a:xfrm>
          <a:prstGeom prst="rect">
            <a:avLst/>
          </a:prstGeom>
        </p:spPr>
      </p:pic>
      <p:sp>
        <p:nvSpPr>
          <p:cNvPr id="4" name="Text Placeholder 3">
            <a:extLst>
              <a:ext uri="{FF2B5EF4-FFF2-40B4-BE49-F238E27FC236}">
                <a16:creationId xmlns:a16="http://schemas.microsoft.com/office/drawing/2014/main" id="{F6363F28-08DB-4B60-91A5-7CAD531ED166}"/>
              </a:ext>
            </a:extLst>
          </p:cNvPr>
          <p:cNvSpPr>
            <a:spLocks noGrp="1"/>
          </p:cNvSpPr>
          <p:nvPr>
            <p:ph type="body" sz="half" idx="2"/>
          </p:nvPr>
        </p:nvSpPr>
        <p:spPr>
          <a:xfrm>
            <a:off x="4539798" y="2536107"/>
            <a:ext cx="6220287" cy="3297288"/>
          </a:xfrm>
        </p:spPr>
        <p:txBody>
          <a:bodyPr vert="horz" lIns="91440" tIns="45720" rIns="91440" bIns="45720" rtlCol="0" anchor="t">
            <a:noAutofit/>
          </a:bodyPr>
          <a:lstStyle/>
          <a:p>
            <a:pPr algn="l">
              <a:lnSpc>
                <a:spcPct val="150000"/>
              </a:lnSpc>
              <a:buFont typeface="Arial"/>
              <a:buChar char="•"/>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Use SUMIFS formula to calculate total Sales, Quantity, and Profit in the Dashboard sheet.</a:t>
            </a:r>
          </a:p>
          <a:p>
            <a:pPr algn="l">
              <a:lnSpc>
                <a:spcPct val="150000"/>
              </a:lnSpc>
              <a:buFont typeface="Arial"/>
              <a:buChar char="•"/>
            </a:pPr>
            <a:r>
              <a:rPr lang="en-US" b="1" dirty="0">
                <a:latin typeface="Arial" panose="020B0604020202020204" pitchFamily="34" charset="0"/>
                <a:cs typeface="Arial" panose="020B0604020202020204" pitchFamily="34" charset="0"/>
              </a:rPr>
              <a:t> Enter the equal sign and then enter the function name and open parenthesis.</a:t>
            </a:r>
          </a:p>
          <a:p>
            <a:pPr algn="l">
              <a:lnSpc>
                <a:spcPct val="150000"/>
              </a:lnSpc>
              <a:buFont typeface="Arial"/>
              <a:buChar char="•"/>
            </a:pPr>
            <a:r>
              <a:rPr lang="en-US" b="1" dirty="0">
                <a:latin typeface="Arial" panose="020B0604020202020204" pitchFamily="34" charset="0"/>
                <a:cs typeface="Arial" panose="020B0604020202020204" pitchFamily="34" charset="0"/>
              </a:rPr>
              <a:t>Pass the first Argument Sum Range.</a:t>
            </a:r>
          </a:p>
          <a:p>
            <a:pPr algn="l">
              <a:lnSpc>
                <a:spcPct val="150000"/>
              </a:lnSpc>
              <a:buFont typeface="Arial"/>
              <a:buChar char="•"/>
            </a:pPr>
            <a:r>
              <a:rPr lang="en-US" b="1" dirty="0">
                <a:latin typeface="Arial" panose="020B0604020202020204" pitchFamily="34" charset="0"/>
                <a:cs typeface="Arial" panose="020B0604020202020204" pitchFamily="34" charset="0"/>
              </a:rPr>
              <a:t>Now, pass the second argument Product Category column “criteria Range1” </a:t>
            </a:r>
          </a:p>
          <a:p>
            <a:pPr algn="l">
              <a:lnSpc>
                <a:spcPct val="150000"/>
              </a:lnSpc>
              <a:buFont typeface="Arial"/>
              <a:buChar char="•"/>
            </a:pPr>
            <a:r>
              <a:rPr lang="en-US" b="1" dirty="0">
                <a:latin typeface="Arial" panose="020B0604020202020204" pitchFamily="34" charset="0"/>
                <a:cs typeface="Arial" panose="020B0604020202020204" pitchFamily="34" charset="0"/>
              </a:rPr>
              <a:t> Finally, pass the third argument “criteria1” </a:t>
            </a:r>
          </a:p>
        </p:txBody>
      </p:sp>
      <p:sp>
        <p:nvSpPr>
          <p:cNvPr id="13" name="TextBox 12">
            <a:extLst>
              <a:ext uri="{FF2B5EF4-FFF2-40B4-BE49-F238E27FC236}">
                <a16:creationId xmlns:a16="http://schemas.microsoft.com/office/drawing/2014/main" id="{4BE8DA03-E0F9-4921-9D73-D810FAFC5A6F}"/>
              </a:ext>
            </a:extLst>
          </p:cNvPr>
          <p:cNvSpPr txBox="1"/>
          <p:nvPr/>
        </p:nvSpPr>
        <p:spPr>
          <a:xfrm>
            <a:off x="1343518" y="2574920"/>
            <a:ext cx="213155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Total profit calculation</a:t>
            </a:r>
          </a:p>
        </p:txBody>
      </p:sp>
      <p:sp>
        <p:nvSpPr>
          <p:cNvPr id="14" name="TextBox 13">
            <a:extLst>
              <a:ext uri="{FF2B5EF4-FFF2-40B4-BE49-F238E27FC236}">
                <a16:creationId xmlns:a16="http://schemas.microsoft.com/office/drawing/2014/main" id="{B2CDE6D6-A113-4559-BAEE-5802C5ED9264}"/>
              </a:ext>
            </a:extLst>
          </p:cNvPr>
          <p:cNvSpPr txBox="1"/>
          <p:nvPr/>
        </p:nvSpPr>
        <p:spPr>
          <a:xfrm>
            <a:off x="1343518" y="3665510"/>
            <a:ext cx="2208608"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Total quantity calculation</a:t>
            </a:r>
          </a:p>
        </p:txBody>
      </p:sp>
      <p:sp>
        <p:nvSpPr>
          <p:cNvPr id="15" name="TextBox 14">
            <a:extLst>
              <a:ext uri="{FF2B5EF4-FFF2-40B4-BE49-F238E27FC236}">
                <a16:creationId xmlns:a16="http://schemas.microsoft.com/office/drawing/2014/main" id="{9A501521-7C46-43E6-96B7-0CC5F8580E51}"/>
              </a:ext>
            </a:extLst>
          </p:cNvPr>
          <p:cNvSpPr txBox="1"/>
          <p:nvPr/>
        </p:nvSpPr>
        <p:spPr>
          <a:xfrm>
            <a:off x="1396169" y="4646853"/>
            <a:ext cx="211876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Total sales calculation</a:t>
            </a:r>
          </a:p>
        </p:txBody>
      </p:sp>
      <p:sp>
        <p:nvSpPr>
          <p:cNvPr id="16" name="TextBox 15">
            <a:extLst>
              <a:ext uri="{FF2B5EF4-FFF2-40B4-BE49-F238E27FC236}">
                <a16:creationId xmlns:a16="http://schemas.microsoft.com/office/drawing/2014/main" id="{1DD52E50-8BE7-4342-9F9C-58F0716F6A39}"/>
              </a:ext>
            </a:extLst>
          </p:cNvPr>
          <p:cNvSpPr txBox="1"/>
          <p:nvPr/>
        </p:nvSpPr>
        <p:spPr>
          <a:xfrm>
            <a:off x="1257236" y="1257300"/>
            <a:ext cx="207651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Category-wise</a:t>
            </a:r>
          </a:p>
        </p:txBody>
      </p:sp>
    </p:spTree>
    <p:extLst>
      <p:ext uri="{BB962C8B-B14F-4D97-AF65-F5344CB8AC3E}">
        <p14:creationId xmlns:p14="http://schemas.microsoft.com/office/powerpoint/2010/main" val="99935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ED3C-C6AF-4161-8AB2-2AF2D0A955EE}"/>
              </a:ext>
            </a:extLst>
          </p:cNvPr>
          <p:cNvSpPr>
            <a:spLocks noGrp="1"/>
          </p:cNvSpPr>
          <p:nvPr>
            <p:ph type="title"/>
          </p:nvPr>
        </p:nvSpPr>
        <p:spPr>
          <a:xfrm>
            <a:off x="1293810" y="1213136"/>
            <a:ext cx="3718455" cy="1334755"/>
          </a:xfrm>
        </p:spPr>
        <p:txBody>
          <a:bodyPr>
            <a:normAutofit fontScale="90000"/>
          </a:bodyPr>
          <a:lstStyle/>
          <a:p>
            <a:r>
              <a:rPr lang="en-US" sz="3200" b="1" i="0" dirty="0">
                <a:latin typeface="Arial" panose="020B0604020202020204" pitchFamily="34" charset="0"/>
                <a:cs typeface="Arial" panose="020B0604020202020204" pitchFamily="34" charset="0"/>
              </a:rPr>
              <a:t>Link the tables with combo box</a:t>
            </a:r>
            <a:br>
              <a:rPr lang="en-US" dirty="0"/>
            </a:br>
            <a:endParaRPr lang="en-US" dirty="0"/>
          </a:p>
        </p:txBody>
      </p:sp>
      <p:sp>
        <p:nvSpPr>
          <p:cNvPr id="3" name="Content Placeholder 2">
            <a:extLst>
              <a:ext uri="{FF2B5EF4-FFF2-40B4-BE49-F238E27FC236}">
                <a16:creationId xmlns:a16="http://schemas.microsoft.com/office/drawing/2014/main" id="{4AE6185B-D934-4AEF-BE67-2B406ACFA481}"/>
              </a:ext>
            </a:extLst>
          </p:cNvPr>
          <p:cNvSpPr>
            <a:spLocks noGrp="1"/>
          </p:cNvSpPr>
          <p:nvPr>
            <p:ph idx="1"/>
          </p:nvPr>
        </p:nvSpPr>
        <p:spPr/>
        <p:txBody>
          <a:bodyPr>
            <a:normAutofit lnSpcReduction="10000"/>
          </a:bodyPr>
          <a:lstStyle/>
          <a:p>
            <a:r>
              <a:rPr lang="en-US" b="1" dirty="0">
                <a:latin typeface="Arial" panose="020B0604020202020204" pitchFamily="34" charset="0"/>
                <a:cs typeface="Arial" panose="020B0604020202020204" pitchFamily="34" charset="0"/>
              </a:rPr>
              <a:t>Link Combo box for product category list in the Dashboard Sheet.</a:t>
            </a:r>
          </a:p>
          <a:p>
            <a:r>
              <a:rPr lang="en-US" b="1" dirty="0">
                <a:latin typeface="Arial" panose="020B0604020202020204" pitchFamily="34" charset="0"/>
                <a:cs typeface="Arial" panose="020B0604020202020204" pitchFamily="34" charset="0"/>
              </a:rPr>
              <a:t>Click Developer Tab &gt; Under Controls Panel &gt; Click Combo box and draw. </a:t>
            </a:r>
          </a:p>
          <a:p>
            <a:r>
              <a:rPr lang="en-US" b="1" dirty="0">
                <a:latin typeface="Arial" panose="020B0604020202020204" pitchFamily="34" charset="0"/>
                <a:cs typeface="Arial" panose="020B0604020202020204" pitchFamily="34" charset="0"/>
              </a:rPr>
              <a:t>Pass the Input Range and Cell for the Combo box.</a:t>
            </a:r>
          </a:p>
          <a:p>
            <a:r>
              <a:rPr lang="en-US" b="1" dirty="0">
                <a:latin typeface="Arial" panose="020B0604020202020204" pitchFamily="34" charset="0"/>
                <a:cs typeface="Arial" panose="020B0604020202020204" pitchFamily="34" charset="0"/>
              </a:rPr>
              <a:t>Right-click the category list Combo box &gt; Click Format Control &gt; Under Format Control Panel, Pass Input Range and Cell Link from the working sheet</a:t>
            </a:r>
          </a:p>
        </p:txBody>
      </p:sp>
      <p:sp>
        <p:nvSpPr>
          <p:cNvPr id="4" name="Text Placeholder 3">
            <a:extLst>
              <a:ext uri="{FF2B5EF4-FFF2-40B4-BE49-F238E27FC236}">
                <a16:creationId xmlns:a16="http://schemas.microsoft.com/office/drawing/2014/main" id="{A2AEDA9F-4AA2-48F1-9583-5219E11914A9}"/>
              </a:ext>
            </a:extLst>
          </p:cNvPr>
          <p:cNvSpPr>
            <a:spLocks noGrp="1"/>
          </p:cNvSpPr>
          <p:nvPr>
            <p:ph type="body" sz="half" idx="2"/>
          </p:nvPr>
        </p:nvSpPr>
        <p:spPr/>
        <p:txBody>
          <a:bodyPr/>
          <a:lstStyle/>
          <a:p>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FF256B3D-0991-4C8B-A554-01B720A60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21" y="3031065"/>
            <a:ext cx="3718455" cy="2438401"/>
          </a:xfrm>
          <a:prstGeom prst="rect">
            <a:avLst/>
          </a:prstGeom>
        </p:spPr>
      </p:pic>
      <p:sp>
        <p:nvSpPr>
          <p:cNvPr id="7" name="TextBox 6">
            <a:extLst>
              <a:ext uri="{FF2B5EF4-FFF2-40B4-BE49-F238E27FC236}">
                <a16:creationId xmlns:a16="http://schemas.microsoft.com/office/drawing/2014/main" id="{791ADC82-729F-49F8-8F63-05C42E0AFB7D}"/>
              </a:ext>
            </a:extLst>
          </p:cNvPr>
          <p:cNvSpPr txBox="1"/>
          <p:nvPr/>
        </p:nvSpPr>
        <p:spPr>
          <a:xfrm rot="299922">
            <a:off x="2057513" y="3624305"/>
            <a:ext cx="2639642" cy="369332"/>
          </a:xfrm>
          <a:prstGeom prst="rect">
            <a:avLst/>
          </a:prstGeom>
          <a:noFill/>
        </p:spPr>
        <p:txBody>
          <a:bodyPr wrap="square" rtlCol="0">
            <a:spAutoFit/>
          </a:bodyPr>
          <a:lstStyle/>
          <a:p>
            <a:r>
              <a:rPr lang="en-US" b="1" dirty="0">
                <a:solidFill>
                  <a:schemeClr val="bg1"/>
                </a:solidFill>
              </a:rPr>
              <a:t>User control combo box</a:t>
            </a:r>
          </a:p>
        </p:txBody>
      </p:sp>
    </p:spTree>
    <p:extLst>
      <p:ext uri="{BB962C8B-B14F-4D97-AF65-F5344CB8AC3E}">
        <p14:creationId xmlns:p14="http://schemas.microsoft.com/office/powerpoint/2010/main" val="38248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93F0C7C3-CF62-419A-AB63-4A09FBE09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23674990-73CB-4468-93FD-8B89D60C364D}"/>
              </a:ext>
            </a:extLst>
          </p:cNvPr>
          <p:cNvPicPr>
            <a:picLocks noChangeAspect="1"/>
          </p:cNvPicPr>
          <p:nvPr/>
        </p:nvPicPr>
        <p:blipFill rotWithShape="1">
          <a:blip r:embed="rId2">
            <a:extLst>
              <a:ext uri="{28A0092B-C50C-407E-A947-70E740481C1C}">
                <a14:useLocalDpi xmlns:a14="http://schemas.microsoft.com/office/drawing/2010/main" val="0"/>
              </a:ext>
            </a:extLst>
          </a:blip>
          <a:srcRect r="-1" b="300"/>
          <a:stretch/>
        </p:blipFill>
        <p:spPr>
          <a:xfrm>
            <a:off x="804334" y="804334"/>
            <a:ext cx="10583332" cy="5249332"/>
          </a:xfrm>
          <a:prstGeom prst="rect">
            <a:avLst/>
          </a:prstGeom>
        </p:spPr>
      </p:pic>
      <p:sp useBgFill="1">
        <p:nvSpPr>
          <p:cNvPr id="39" name="Rounded Rectangle 21">
            <a:extLst>
              <a:ext uri="{FF2B5EF4-FFF2-40B4-BE49-F238E27FC236}">
                <a16:creationId xmlns:a16="http://schemas.microsoft.com/office/drawing/2014/main" id="{B7277865-CAB9-453B-9A76-011B33C0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4879"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1" name="Picture 40">
            <a:extLst>
              <a:ext uri="{FF2B5EF4-FFF2-40B4-BE49-F238E27FC236}">
                <a16:creationId xmlns:a16="http://schemas.microsoft.com/office/drawing/2014/main" id="{8838FBC5-7A2F-436F-A4AA-3E36CCC978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0" y="3154680"/>
            <a:ext cx="981528" cy="606425"/>
          </a:xfrm>
          <a:prstGeom prst="rect">
            <a:avLst/>
          </a:prstGeom>
        </p:spPr>
      </p:pic>
      <p:sp useBgFill="1">
        <p:nvSpPr>
          <p:cNvPr id="43" name="Rounded Rectangle 27">
            <a:extLst>
              <a:ext uri="{FF2B5EF4-FFF2-40B4-BE49-F238E27FC236}">
                <a16:creationId xmlns:a16="http://schemas.microsoft.com/office/drawing/2014/main" id="{B89A3B70-EDC0-4E8A-BFE2-D974B5C5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8105"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5" name="Picture 44">
            <a:extLst>
              <a:ext uri="{FF2B5EF4-FFF2-40B4-BE49-F238E27FC236}">
                <a16:creationId xmlns:a16="http://schemas.microsoft.com/office/drawing/2014/main" id="{0FAD7FDC-F6EC-4CAD-A61A-AFB3CAD4B0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253144" y="3154680"/>
            <a:ext cx="938856" cy="606425"/>
          </a:xfrm>
          <a:prstGeom prst="rect">
            <a:avLst/>
          </a:prstGeom>
        </p:spPr>
      </p:pic>
    </p:spTree>
    <p:extLst>
      <p:ext uri="{BB962C8B-B14F-4D97-AF65-F5344CB8AC3E}">
        <p14:creationId xmlns:p14="http://schemas.microsoft.com/office/powerpoint/2010/main" val="407938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7E8F233-50BB-4228-8567-A1D78900DA8C}"/>
              </a:ext>
            </a:extLst>
          </p:cNvPr>
          <p:cNvSpPr>
            <a:spLocks noGrp="1"/>
          </p:cNvSpPr>
          <p:nvPr>
            <p:ph type="title"/>
          </p:nvPr>
        </p:nvSpPr>
        <p:spPr>
          <a:xfrm>
            <a:off x="6094412" y="982132"/>
            <a:ext cx="4802185" cy="1303867"/>
          </a:xfrm>
        </p:spPr>
        <p:txBody>
          <a:bodyPr>
            <a:normAutofit/>
          </a:bodyPr>
          <a:lstStyle/>
          <a:p>
            <a:pPr>
              <a:lnSpc>
                <a:spcPct val="90000"/>
              </a:lnSpc>
            </a:pPr>
            <a:r>
              <a:rPr lang="en-US" sz="4100" b="1" i="0" dirty="0">
                <a:solidFill>
                  <a:srgbClr val="262626"/>
                </a:solidFill>
                <a:latin typeface="Arial" panose="020B0604020202020204" pitchFamily="34" charset="0"/>
                <a:cs typeface="Arial" panose="020B0604020202020204" pitchFamily="34" charset="0"/>
              </a:rPr>
              <a:t>Conclusion</a:t>
            </a:r>
            <a:br>
              <a:rPr lang="en-US" sz="4100" dirty="0">
                <a:solidFill>
                  <a:srgbClr val="262626"/>
                </a:solidFill>
              </a:rPr>
            </a:br>
            <a:endParaRPr lang="en-US" sz="4100" dirty="0">
              <a:solidFill>
                <a:srgbClr val="262626"/>
              </a:solidFill>
            </a:endParaRPr>
          </a:p>
        </p:txBody>
      </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avel">
            <a:extLst>
              <a:ext uri="{FF2B5EF4-FFF2-40B4-BE49-F238E27FC236}">
                <a16:creationId xmlns:a16="http://schemas.microsoft.com/office/drawing/2014/main" id="{8A138E6C-3F8B-47A9-803E-27B5A42E73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21693" y="1410208"/>
            <a:ext cx="3858780" cy="3858780"/>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1758D09-F8A6-4BDE-AE3E-3FA6E77A7B43}"/>
              </a:ext>
            </a:extLst>
          </p:cNvPr>
          <p:cNvSpPr>
            <a:spLocks noGrp="1"/>
          </p:cNvSpPr>
          <p:nvPr>
            <p:ph idx="1"/>
          </p:nvPr>
        </p:nvSpPr>
        <p:spPr>
          <a:xfrm>
            <a:off x="6094412" y="2556932"/>
            <a:ext cx="4802184" cy="3318936"/>
          </a:xfrm>
        </p:spPr>
        <p:txBody>
          <a:bodyPr>
            <a:normAutofit/>
          </a:bodyPr>
          <a:lstStyle/>
          <a:p>
            <a:r>
              <a:rPr lang="en-US" b="1" dirty="0">
                <a:solidFill>
                  <a:srgbClr val="262626"/>
                </a:solidFill>
                <a:latin typeface="Arial" panose="020B0604020202020204" pitchFamily="34" charset="0"/>
                <a:cs typeface="Arial" panose="020B0604020202020204" pitchFamily="34" charset="0"/>
              </a:rPr>
              <a:t>We learnt to create histograms, column charts</a:t>
            </a:r>
          </a:p>
          <a:p>
            <a:r>
              <a:rPr lang="en-US" b="1" dirty="0">
                <a:solidFill>
                  <a:srgbClr val="262626"/>
                </a:solidFill>
                <a:latin typeface="Arial" panose="020B0604020202020204" pitchFamily="34" charset="0"/>
                <a:cs typeface="Arial" panose="020B0604020202020204" pitchFamily="34" charset="0"/>
              </a:rPr>
              <a:t>Organize raw data into a table</a:t>
            </a:r>
          </a:p>
          <a:p>
            <a:r>
              <a:rPr lang="en-US" b="1" dirty="0">
                <a:solidFill>
                  <a:srgbClr val="262626"/>
                </a:solidFill>
                <a:latin typeface="Arial" panose="020B0604020202020204" pitchFamily="34" charset="0"/>
                <a:cs typeface="Arial" panose="020B0604020202020204" pitchFamily="34" charset="0"/>
              </a:rPr>
              <a:t>Explored various formatting options</a:t>
            </a:r>
          </a:p>
          <a:p>
            <a:r>
              <a:rPr lang="en-US" b="1" dirty="0">
                <a:solidFill>
                  <a:srgbClr val="262626"/>
                </a:solidFill>
                <a:latin typeface="Arial" panose="020B0604020202020204" pitchFamily="34" charset="0"/>
                <a:cs typeface="Arial" panose="020B0604020202020204" pitchFamily="34" charset="0"/>
              </a:rPr>
              <a:t>Learnt how to create a combo box and to link it to the data.</a:t>
            </a:r>
          </a:p>
        </p:txBody>
      </p:sp>
    </p:spTree>
    <p:extLst>
      <p:ext uri="{BB962C8B-B14F-4D97-AF65-F5344CB8AC3E}">
        <p14:creationId xmlns:p14="http://schemas.microsoft.com/office/powerpoint/2010/main" val="24300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F01F-A8AA-4248-B1E5-A88847263334}"/>
              </a:ext>
            </a:extLst>
          </p:cNvPr>
          <p:cNvSpPr>
            <a:spLocks noGrp="1"/>
          </p:cNvSpPr>
          <p:nvPr>
            <p:ph type="title"/>
          </p:nvPr>
        </p:nvSpPr>
        <p:spPr>
          <a:xfrm>
            <a:off x="1295402" y="982132"/>
            <a:ext cx="9601196" cy="1303867"/>
          </a:xfrm>
        </p:spPr>
        <p:txBody>
          <a:bodyPr>
            <a:normAutofit/>
          </a:bodyPr>
          <a:lstStyle/>
          <a:p>
            <a:r>
              <a:rPr lang="en-US" b="1">
                <a:solidFill>
                  <a:srgbClr val="262626"/>
                </a:solidFill>
                <a:latin typeface="Arial" panose="020B0604020202020204" pitchFamily="34" charset="0"/>
                <a:cs typeface="Arial" panose="020B0604020202020204" pitchFamily="34" charset="0"/>
              </a:rPr>
              <a:t>OBJECTIVE</a:t>
            </a:r>
          </a:p>
        </p:txBody>
      </p:sp>
      <p:graphicFrame>
        <p:nvGraphicFramePr>
          <p:cNvPr id="5" name="Content Placeholder 2">
            <a:extLst>
              <a:ext uri="{FF2B5EF4-FFF2-40B4-BE49-F238E27FC236}">
                <a16:creationId xmlns:a16="http://schemas.microsoft.com/office/drawing/2014/main" id="{2600F2F2-8731-460A-98C5-2896AC408F60}"/>
              </a:ext>
            </a:extLst>
          </p:cNvPr>
          <p:cNvGraphicFramePr>
            <a:graphicFrameLocks noGrp="1"/>
          </p:cNvGraphicFramePr>
          <p:nvPr>
            <p:ph idx="1"/>
            <p:extLst>
              <p:ext uri="{D42A27DB-BD31-4B8C-83A1-F6EECF244321}">
                <p14:modId xmlns:p14="http://schemas.microsoft.com/office/powerpoint/2010/main" val="165786853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959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D67D537-2E3B-4FA8-95C1-D7E02265D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C4DC467-7891-443B-84EA-66A43A3A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38" name="Rectangle 37">
            <a:extLst>
              <a:ext uri="{FF2B5EF4-FFF2-40B4-BE49-F238E27FC236}">
                <a16:creationId xmlns:a16="http://schemas.microsoft.com/office/drawing/2014/main" id="{C4CA33FD-D0C5-4C9F-B64A-AC7E224E1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BAD741-69B8-4FA7-87A9-4CD6FC1ACA8F}"/>
              </a:ext>
            </a:extLst>
          </p:cNvPr>
          <p:cNvSpPr>
            <a:spLocks noGrp="1"/>
          </p:cNvSpPr>
          <p:nvPr>
            <p:ph type="title"/>
          </p:nvPr>
        </p:nvSpPr>
        <p:spPr>
          <a:xfrm>
            <a:off x="1295402" y="982132"/>
            <a:ext cx="9601196" cy="1303867"/>
          </a:xfrm>
        </p:spPr>
        <p:txBody>
          <a:bodyPr>
            <a:normAutofit/>
          </a:bodyPr>
          <a:lstStyle/>
          <a:p>
            <a:pPr>
              <a:lnSpc>
                <a:spcPct val="90000"/>
              </a:lnSpc>
            </a:pPr>
            <a:r>
              <a:rPr lang="en-US" sz="4100" b="1" i="0">
                <a:effectLst/>
                <a:latin typeface="Arial" panose="020B0604020202020204" pitchFamily="34" charset="0"/>
                <a:cs typeface="Arial" panose="020B0604020202020204" pitchFamily="34" charset="0"/>
              </a:rPr>
              <a:t>Table</a:t>
            </a:r>
            <a:r>
              <a:rPr lang="en-US" sz="4100" b="1" i="0">
                <a:effectLst/>
                <a:latin typeface="proxima-nova"/>
              </a:rPr>
              <a:t> of Contents</a:t>
            </a:r>
            <a:br>
              <a:rPr lang="en-US" sz="4100" b="1" i="0">
                <a:effectLst/>
                <a:latin typeface="proxima-nova"/>
              </a:rPr>
            </a:br>
            <a:endParaRPr lang="en-US" sz="4100"/>
          </a:p>
        </p:txBody>
      </p:sp>
      <p:cxnSp>
        <p:nvCxnSpPr>
          <p:cNvPr id="40" name="Straight Connector 39">
            <a:extLst>
              <a:ext uri="{FF2B5EF4-FFF2-40B4-BE49-F238E27FC236}">
                <a16:creationId xmlns:a16="http://schemas.microsoft.com/office/drawing/2014/main" id="{E8F5A80F-0E52-4137-B9D0-92B0AA8113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65139F4B-2CBD-4156-92F1-B6A65F08F4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43" name="Rounded Rectangle 20">
              <a:extLst>
                <a:ext uri="{FF2B5EF4-FFF2-40B4-BE49-F238E27FC236}">
                  <a16:creationId xmlns:a16="http://schemas.microsoft.com/office/drawing/2014/main" id="{318D8D75-47F8-4373-86E7-D5DBA8913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4" name="Picture 43">
              <a:extLst>
                <a:ext uri="{FF2B5EF4-FFF2-40B4-BE49-F238E27FC236}">
                  <a16:creationId xmlns:a16="http://schemas.microsoft.com/office/drawing/2014/main" id="{AD772C03-6ACE-4F15-86B6-E8FF88CE897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5" name="Rounded Rectangle 22">
              <a:extLst>
                <a:ext uri="{FF2B5EF4-FFF2-40B4-BE49-F238E27FC236}">
                  <a16:creationId xmlns:a16="http://schemas.microsoft.com/office/drawing/2014/main" id="{DD5AF6AF-C4BA-4392-8ECA-EBE15C347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6" name="Picture 45">
              <a:extLst>
                <a:ext uri="{FF2B5EF4-FFF2-40B4-BE49-F238E27FC236}">
                  <a16:creationId xmlns:a16="http://schemas.microsoft.com/office/drawing/2014/main" id="{1770AC5D-09DC-4A21-A963-F058C60A8D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graphicFrame>
        <p:nvGraphicFramePr>
          <p:cNvPr id="5" name="Content Placeholder 2">
            <a:extLst>
              <a:ext uri="{FF2B5EF4-FFF2-40B4-BE49-F238E27FC236}">
                <a16:creationId xmlns:a16="http://schemas.microsoft.com/office/drawing/2014/main" id="{B969ABC5-10F5-4964-811E-48A545ECE821}"/>
              </a:ext>
            </a:extLst>
          </p:cNvPr>
          <p:cNvGraphicFramePr>
            <a:graphicFrameLocks noGrp="1"/>
          </p:cNvGraphicFramePr>
          <p:nvPr>
            <p:ph idx="1"/>
            <p:extLst>
              <p:ext uri="{D42A27DB-BD31-4B8C-83A1-F6EECF244321}">
                <p14:modId xmlns:p14="http://schemas.microsoft.com/office/powerpoint/2010/main" val="1408156656"/>
              </p:ext>
            </p:extLst>
          </p:nvPr>
        </p:nvGraphicFramePr>
        <p:xfrm>
          <a:off x="1295402" y="2556932"/>
          <a:ext cx="9601196" cy="3318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430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8" name="Picture 57">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9" name="Rectangle 58">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0" name="Picture 59">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1" name="Picture 60">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3" name="Straight Connector 62">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65" name="Rectangle 64">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8" name="Picture 67">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9" name="Rectangle 68">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1" name="Picture 70">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56CE405-8BF3-4C84-8638-14113A0B6CEE}"/>
              </a:ext>
            </a:extLst>
          </p:cNvPr>
          <p:cNvSpPr>
            <a:spLocks noGrp="1"/>
          </p:cNvSpPr>
          <p:nvPr>
            <p:ph type="title"/>
          </p:nvPr>
        </p:nvSpPr>
        <p:spPr>
          <a:xfrm>
            <a:off x="7382077" y="794552"/>
            <a:ext cx="3717280" cy="1491447"/>
          </a:xfrm>
        </p:spPr>
        <p:txBody>
          <a:bodyPr vert="horz" lIns="91440" tIns="45720" rIns="91440" bIns="45720" rtlCol="0" anchor="ctr">
            <a:normAutofit/>
          </a:bodyPr>
          <a:lstStyle/>
          <a:p>
            <a:pPr>
              <a:lnSpc>
                <a:spcPct val="90000"/>
              </a:lnSpc>
            </a:pPr>
            <a:r>
              <a:rPr lang="en-US" sz="3700" b="1" dirty="0">
                <a:solidFill>
                  <a:srgbClr val="262626"/>
                </a:solidFill>
                <a:latin typeface="Arial" panose="020B0604020202020204" pitchFamily="34" charset="0"/>
                <a:cs typeface="Arial" panose="020B0604020202020204" pitchFamily="34" charset="0"/>
              </a:rPr>
              <a:t>Understanding </a:t>
            </a:r>
            <a:r>
              <a:rPr lang="en-US" sz="4000" b="1" dirty="0">
                <a:solidFill>
                  <a:srgbClr val="262626"/>
                </a:solidFill>
                <a:latin typeface="Arial" panose="020B0604020202020204" pitchFamily="34" charset="0"/>
                <a:cs typeface="Arial" panose="020B0604020202020204" pitchFamily="34" charset="0"/>
              </a:rPr>
              <a:t>Dashboard</a:t>
            </a:r>
          </a:p>
        </p:txBody>
      </p:sp>
      <p:sp>
        <p:nvSpPr>
          <p:cNvPr id="73" name="Rectangle 72">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25" descr="Graphical user interface&#10;&#10;Description automatically generated">
            <a:extLst>
              <a:ext uri="{FF2B5EF4-FFF2-40B4-BE49-F238E27FC236}">
                <a16:creationId xmlns:a16="http://schemas.microsoft.com/office/drawing/2014/main" id="{F26D6B25-2046-499F-A5B0-093922503A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092516" y="1090414"/>
            <a:ext cx="5958549" cy="4516885"/>
          </a:xfrm>
          <a:prstGeom prst="rect">
            <a:avLst/>
          </a:prstGeom>
        </p:spPr>
      </p:pic>
      <p:cxnSp>
        <p:nvCxnSpPr>
          <p:cNvPr id="75" name="Straight Connector 74">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3A81F410-ADCF-4781-BDBC-D17717F6158B}"/>
              </a:ext>
            </a:extLst>
          </p:cNvPr>
          <p:cNvSpPr>
            <a:spLocks noGrp="1"/>
          </p:cNvSpPr>
          <p:nvPr>
            <p:ph type="body" sz="half" idx="2"/>
          </p:nvPr>
        </p:nvSpPr>
        <p:spPr>
          <a:xfrm>
            <a:off x="7535824" y="2556931"/>
            <a:ext cx="3360771" cy="3506517"/>
          </a:xfrm>
        </p:spPr>
        <p:txBody>
          <a:bodyPr vert="horz" lIns="91440" tIns="45720" rIns="91440" bIns="45720" rtlCol="0" anchor="t">
            <a:noAutofit/>
          </a:bodyPr>
          <a:lstStyle/>
          <a:p>
            <a:pPr algn="l"/>
            <a:r>
              <a:rPr lang="en-US" sz="1800" b="1" i="0" dirty="0">
                <a:solidFill>
                  <a:srgbClr val="32325D"/>
                </a:solidFill>
                <a:effectLst/>
                <a:latin typeface="Arial" panose="020B0604020202020204" pitchFamily="34" charset="0"/>
                <a:cs typeface="Arial" panose="020B0604020202020204" pitchFamily="34" charset="0"/>
              </a:rPr>
              <a:t>A Dashboard is a very useful tool that brings together all the data in the form of charts, graphs, histograms, statistics, and many more visualizations which lead to data-driven decision-making. Dashboards contain actionable data. By looking at this data an organization can make key business decisions on the go.</a:t>
            </a:r>
            <a:endParaRPr lang="en-US" sz="1800" b="1" dirty="0">
              <a:solidFill>
                <a:srgbClr val="2626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16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1" name="Group 4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2" name="Straight Connector 4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63" name="Rectangle 48">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50">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2" name="Picture 5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3" name="Rectangle 52">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5" name="Picture 5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F483C26-D9F0-4F60-A7E0-C86E34B6584E}"/>
              </a:ext>
            </a:extLst>
          </p:cNvPr>
          <p:cNvSpPr>
            <a:spLocks noGrp="1"/>
          </p:cNvSpPr>
          <p:nvPr>
            <p:ph type="title"/>
          </p:nvPr>
        </p:nvSpPr>
        <p:spPr>
          <a:xfrm>
            <a:off x="7535824" y="982132"/>
            <a:ext cx="3809837" cy="1303867"/>
          </a:xfrm>
        </p:spPr>
        <p:txBody>
          <a:bodyPr vert="horz" lIns="91440" tIns="45720" rIns="91440" bIns="45720" rtlCol="0" anchor="ctr">
            <a:normAutofit/>
          </a:bodyPr>
          <a:lstStyle/>
          <a:p>
            <a:r>
              <a:rPr lang="en-US" sz="4000" b="1" dirty="0">
                <a:solidFill>
                  <a:srgbClr val="262626"/>
                </a:solidFill>
                <a:latin typeface="Arial" panose="020B0604020202020204" pitchFamily="34" charset="0"/>
                <a:cs typeface="Arial" panose="020B0604020202020204" pitchFamily="34" charset="0"/>
              </a:rPr>
              <a:t>Loading</a:t>
            </a:r>
            <a:r>
              <a:rPr lang="en-US" sz="4400" b="1" dirty="0">
                <a:solidFill>
                  <a:srgbClr val="262626"/>
                </a:solidFill>
                <a:latin typeface="Arial" panose="020B0604020202020204" pitchFamily="34" charset="0"/>
                <a:cs typeface="Arial" panose="020B0604020202020204" pitchFamily="34" charset="0"/>
              </a:rPr>
              <a:t> Data</a:t>
            </a:r>
          </a:p>
        </p:txBody>
      </p:sp>
      <p:sp>
        <p:nvSpPr>
          <p:cNvPr id="65" name="Rectangle 56">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Graphical user interface, application, table, Excel&#10;&#10;Description automatically generated">
            <a:extLst>
              <a:ext uri="{FF2B5EF4-FFF2-40B4-BE49-F238E27FC236}">
                <a16:creationId xmlns:a16="http://schemas.microsoft.com/office/drawing/2014/main" id="{5466344E-9101-4E38-9F48-22CFE195D43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427051" y="1410208"/>
            <a:ext cx="5250040" cy="3858780"/>
          </a:xfrm>
          <a:prstGeom prst="rect">
            <a:avLst/>
          </a:prstGeom>
        </p:spPr>
      </p:pic>
      <p:cxnSp>
        <p:nvCxnSpPr>
          <p:cNvPr id="66" name="Straight Connector 5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494D8259-D0B0-4279-A8BA-1816D54325D0}"/>
              </a:ext>
            </a:extLst>
          </p:cNvPr>
          <p:cNvSpPr>
            <a:spLocks noGrp="1"/>
          </p:cNvSpPr>
          <p:nvPr>
            <p:ph type="body" sz="half" idx="2"/>
          </p:nvPr>
        </p:nvSpPr>
        <p:spPr>
          <a:xfrm>
            <a:off x="7535824" y="2556932"/>
            <a:ext cx="3360771" cy="3318936"/>
          </a:xfrm>
        </p:spPr>
        <p:txBody>
          <a:bodyPr vert="horz" lIns="91440" tIns="45720" rIns="91440" bIns="45720" rtlCol="0" anchor="t">
            <a:normAutofit/>
          </a:bodyPr>
          <a:lstStyle/>
          <a:p>
            <a:pPr marL="285750" indent="-285750" algn="l">
              <a:buFont typeface="Arial"/>
              <a:buChar char="•"/>
            </a:pPr>
            <a:r>
              <a:rPr lang="en-US" b="1" dirty="0">
                <a:solidFill>
                  <a:srgbClr val="262626"/>
                </a:solidFill>
                <a:latin typeface="Arial" panose="020B0604020202020204" pitchFamily="34" charset="0"/>
                <a:cs typeface="Arial" panose="020B0604020202020204" pitchFamily="34" charset="0"/>
              </a:rPr>
              <a:t>Since the Data is already provided by the in the project description, we just need to </a:t>
            </a:r>
            <a:r>
              <a:rPr lang="en-US" b="1" i="0" dirty="0">
                <a:solidFill>
                  <a:srgbClr val="262626"/>
                </a:solidFill>
                <a:latin typeface="Arial" panose="020B0604020202020204" pitchFamily="34" charset="0"/>
                <a:cs typeface="Arial" panose="020B0604020202020204" pitchFamily="34" charset="0"/>
              </a:rPr>
              <a:t>open a new Excel Workbook &amp; create 3 tabs/ sheets. One is Sales Dashboard, Working (where we can perform all the needed calculation and table creations ) and  Raw Data (here you can hide your raw data). </a:t>
            </a:r>
          </a:p>
          <a:p>
            <a:pPr marL="285750" indent="-285750" algn="l">
              <a:buFont typeface="Arial"/>
              <a:buChar char="•"/>
            </a:pPr>
            <a:endParaRPr lang="en-US" b="1" i="0" dirty="0">
              <a:solidFill>
                <a:srgbClr val="262626"/>
              </a:solidFill>
            </a:endParaRPr>
          </a:p>
          <a:p>
            <a:pPr marL="285750" indent="-285750" algn="l">
              <a:buFont typeface="Arial"/>
              <a:buChar char="•"/>
            </a:pPr>
            <a:endParaRPr lang="en-US" b="1" dirty="0">
              <a:solidFill>
                <a:srgbClr val="262626"/>
              </a:solidFill>
            </a:endParaRPr>
          </a:p>
        </p:txBody>
      </p:sp>
    </p:spTree>
    <p:extLst>
      <p:ext uri="{BB962C8B-B14F-4D97-AF65-F5344CB8AC3E}">
        <p14:creationId xmlns:p14="http://schemas.microsoft.com/office/powerpoint/2010/main" val="352223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22" name="Picture 21">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453C9D7-3F46-421E-9C39-B3153F253470}"/>
              </a:ext>
            </a:extLst>
          </p:cNvPr>
          <p:cNvSpPr>
            <a:spLocks noGrp="1"/>
          </p:cNvSpPr>
          <p:nvPr>
            <p:ph type="title"/>
          </p:nvPr>
        </p:nvSpPr>
        <p:spPr>
          <a:xfrm>
            <a:off x="4626508" y="982132"/>
            <a:ext cx="6270090" cy="1303867"/>
          </a:xfrm>
        </p:spPr>
        <p:txBody>
          <a:bodyPr vert="horz" lIns="91440" tIns="45720" rIns="91440" bIns="45720" rtlCol="0" anchor="ctr">
            <a:normAutofit/>
          </a:bodyPr>
          <a:lstStyle/>
          <a:p>
            <a:pPr>
              <a:lnSpc>
                <a:spcPct val="90000"/>
              </a:lnSpc>
            </a:pPr>
            <a:r>
              <a:rPr lang="en-US" sz="4100" b="1" dirty="0"/>
              <a:t>Creating Table With Raw Data </a:t>
            </a:r>
          </a:p>
        </p:txBody>
      </p:sp>
      <p:sp>
        <p:nvSpPr>
          <p:cNvPr id="27" name="Rectangle 26">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BA0C6161-9F1D-494C-B24B-BA7639CDDF6D}"/>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2492" r="-5" b="-5"/>
          <a:stretch/>
        </p:blipFill>
        <p:spPr>
          <a:xfrm>
            <a:off x="1108380" y="1090415"/>
            <a:ext cx="3059206" cy="4434084"/>
          </a:xfrm>
          <a:prstGeom prst="rect">
            <a:avLst/>
          </a:prstGeom>
        </p:spPr>
      </p:pic>
      <p:cxnSp>
        <p:nvCxnSpPr>
          <p:cNvPr id="29" name="Straight Connector 28">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8D14C6BC-17D3-48A6-A0BA-92A7AB0472BB}"/>
              </a:ext>
            </a:extLst>
          </p:cNvPr>
          <p:cNvSpPr>
            <a:spLocks noGrp="1"/>
          </p:cNvSpPr>
          <p:nvPr>
            <p:ph type="body" sz="half" idx="2"/>
          </p:nvPr>
        </p:nvSpPr>
        <p:spPr>
          <a:xfrm>
            <a:off x="5223164" y="2556932"/>
            <a:ext cx="5237018" cy="3164989"/>
          </a:xfrm>
        </p:spPr>
        <p:txBody>
          <a:bodyPr vert="horz" lIns="91440" tIns="45720" rIns="91440" bIns="45720" rtlCol="0" anchor="t">
            <a:normAutofit fontScale="92500"/>
          </a:bodyPr>
          <a:lstStyle/>
          <a:p>
            <a:pPr algn="l">
              <a:lnSpc>
                <a:spcPct val="150000"/>
              </a:lnSpc>
              <a:buFont typeface="Arial"/>
              <a:buChar char="•"/>
            </a:pPr>
            <a:r>
              <a:rPr lang="en-US" b="1" dirty="0">
                <a:latin typeface="Arial" panose="020B0604020202020204" pitchFamily="34" charset="0"/>
                <a:cs typeface="Arial" panose="020B0604020202020204" pitchFamily="34" charset="0"/>
              </a:rPr>
              <a:t>Select the whole data (it can be done by clicking on any of the cell that contains data and then pressing </a:t>
            </a:r>
            <a:r>
              <a:rPr lang="en-US" b="1" dirty="0" err="1">
                <a:latin typeface="Arial" panose="020B0604020202020204" pitchFamily="34" charset="0"/>
                <a:cs typeface="Arial" panose="020B0604020202020204" pitchFamily="34" charset="0"/>
              </a:rPr>
              <a:t>Ctrl+A</a:t>
            </a:r>
            <a:r>
              <a:rPr lang="en-US" b="1" dirty="0">
                <a:latin typeface="Arial" panose="020B0604020202020204" pitchFamily="34" charset="0"/>
                <a:cs typeface="Arial" panose="020B0604020202020204" pitchFamily="34" charset="0"/>
              </a:rPr>
              <a:t> or it can also be done manually). Then press </a:t>
            </a:r>
            <a:r>
              <a:rPr lang="en-US" b="1" dirty="0" err="1">
                <a:latin typeface="Arial" panose="020B0604020202020204" pitchFamily="34" charset="0"/>
                <a:cs typeface="Arial" panose="020B0604020202020204" pitchFamily="34" charset="0"/>
              </a:rPr>
              <a:t>Ctrl+T</a:t>
            </a:r>
            <a:r>
              <a:rPr lang="en-US" b="1" dirty="0">
                <a:latin typeface="Arial" panose="020B0604020202020204" pitchFamily="34" charset="0"/>
                <a:cs typeface="Arial" panose="020B0604020202020204" pitchFamily="34" charset="0"/>
              </a:rPr>
              <a:t> or go to the insert tab and select table, this will add a table to our raw data. Then we can do several </a:t>
            </a:r>
            <a:r>
              <a:rPr lang="en-US" b="1" dirty="0" err="1">
                <a:latin typeface="Arial" panose="020B0604020202020204" pitchFamily="34" charset="0"/>
                <a:cs typeface="Arial" panose="020B0604020202020204" pitchFamily="34" charset="0"/>
              </a:rPr>
              <a:t>formattings</a:t>
            </a:r>
            <a:r>
              <a:rPr lang="en-US" b="1" dirty="0">
                <a:latin typeface="Arial" panose="020B0604020202020204" pitchFamily="34" charset="0"/>
                <a:cs typeface="Arial" panose="020B0604020202020204" pitchFamily="34" charset="0"/>
              </a:rPr>
              <a:t> like adding filters, removing blank spaces if any, adding colors to the table, adding borders around the table etc. to make the table look more presentable in order to easily extract more information from it.</a:t>
            </a:r>
          </a:p>
        </p:txBody>
      </p:sp>
    </p:spTree>
    <p:extLst>
      <p:ext uri="{BB962C8B-B14F-4D97-AF65-F5344CB8AC3E}">
        <p14:creationId xmlns:p14="http://schemas.microsoft.com/office/powerpoint/2010/main" val="302695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4" name="Straight Connector 23">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6" name="Rectangle 25">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9" name="Picture 28">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31">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4DA1586-51A7-4E18-B21C-2E4241DC08C7}"/>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2100" b="1" dirty="0">
                <a:solidFill>
                  <a:srgbClr val="262626"/>
                </a:solidFill>
                <a:latin typeface="Arial" panose="020B0604020202020204" pitchFamily="34" charset="0"/>
                <a:cs typeface="Arial" panose="020B0604020202020204" pitchFamily="34" charset="0"/>
              </a:rPr>
              <a:t>Preparing  Table of Sales and Profit Month-wise in Working Sheet</a:t>
            </a:r>
            <a:br>
              <a:rPr lang="en-US" sz="2100" b="1" dirty="0">
                <a:solidFill>
                  <a:srgbClr val="262626"/>
                </a:solidFill>
                <a:latin typeface="Arial" panose="020B0604020202020204" pitchFamily="34" charset="0"/>
                <a:cs typeface="Arial" panose="020B0604020202020204" pitchFamily="34" charset="0"/>
              </a:rPr>
            </a:br>
            <a:endParaRPr lang="en-US" sz="2100" b="1" dirty="0">
              <a:solidFill>
                <a:srgbClr val="262626"/>
              </a:solidFill>
              <a:latin typeface="Arial" panose="020B0604020202020204" pitchFamily="34" charset="0"/>
              <a:cs typeface="Arial" panose="020B0604020202020204" pitchFamily="34" charset="0"/>
            </a:endParaRPr>
          </a:p>
        </p:txBody>
      </p:sp>
      <p:sp>
        <p:nvSpPr>
          <p:cNvPr id="43" name="Rectangle 33">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35">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 Placeholder 12">
            <a:extLst>
              <a:ext uri="{FF2B5EF4-FFF2-40B4-BE49-F238E27FC236}">
                <a16:creationId xmlns:a16="http://schemas.microsoft.com/office/drawing/2014/main" id="{2FC1CE67-1DD1-4DEE-8FFD-2C3166D48231}"/>
              </a:ext>
            </a:extLst>
          </p:cNvPr>
          <p:cNvSpPr>
            <a:spLocks noGrp="1"/>
          </p:cNvSpPr>
          <p:nvPr>
            <p:ph type="body" sz="half" idx="2"/>
          </p:nvPr>
        </p:nvSpPr>
        <p:spPr>
          <a:xfrm>
            <a:off x="7535824" y="2556932"/>
            <a:ext cx="3266631" cy="3318936"/>
          </a:xfrm>
        </p:spPr>
        <p:txBody>
          <a:bodyPr vert="horz" lIns="91440" tIns="45720" rIns="91440" bIns="45720" rtlCol="0" anchor="t">
            <a:normAutofit/>
          </a:bodyPr>
          <a:lstStyle/>
          <a:p>
            <a:pPr algn="l">
              <a:lnSpc>
                <a:spcPct val="150000"/>
              </a:lnSpc>
              <a:buFont typeface="Arial"/>
              <a:buChar char="•"/>
            </a:pPr>
            <a:r>
              <a:rPr lang="en-US" b="1" dirty="0">
                <a:solidFill>
                  <a:srgbClr val="262626"/>
                </a:solidFill>
                <a:latin typeface="Arial" panose="020B0604020202020204" pitchFamily="34" charset="0"/>
                <a:cs typeface="Arial" panose="020B0604020202020204" pitchFamily="34" charset="0"/>
              </a:rPr>
              <a:t> Using the SUMIFS formula for both sales and profit column we can find out month-wise profit and sales for a particular product category that we choose from the combo box. Then format this data into a table as we did previously. </a:t>
            </a:r>
          </a:p>
          <a:p>
            <a:pPr algn="l"/>
            <a:endParaRPr lang="en-US" dirty="0">
              <a:solidFill>
                <a:srgbClr val="262626"/>
              </a:solidFill>
            </a:endParaRPr>
          </a:p>
        </p:txBody>
      </p:sp>
      <p:pic>
        <p:nvPicPr>
          <p:cNvPr id="50" name="Picture 49" descr="Graphical user interface, application, table&#10;&#10;Description automatically generated">
            <a:extLst>
              <a:ext uri="{FF2B5EF4-FFF2-40B4-BE49-F238E27FC236}">
                <a16:creationId xmlns:a16="http://schemas.microsoft.com/office/drawing/2014/main" id="{19FFA895-37BC-4D5B-A624-FAF10B446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439" y="1395833"/>
            <a:ext cx="5308284" cy="603737"/>
          </a:xfrm>
          <a:prstGeom prst="rect">
            <a:avLst/>
          </a:prstGeom>
        </p:spPr>
      </p:pic>
      <p:pic>
        <p:nvPicPr>
          <p:cNvPr id="52" name="Picture 51" descr="Table&#10;&#10;Description automatically generated">
            <a:extLst>
              <a:ext uri="{FF2B5EF4-FFF2-40B4-BE49-F238E27FC236}">
                <a16:creationId xmlns:a16="http://schemas.microsoft.com/office/drawing/2014/main" id="{CF59B070-3BE9-4B76-9A6D-73D28943C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758" y="2009984"/>
            <a:ext cx="2636748" cy="2969582"/>
          </a:xfrm>
          <a:prstGeom prst="rect">
            <a:avLst/>
          </a:prstGeom>
        </p:spPr>
      </p:pic>
      <p:pic>
        <p:nvPicPr>
          <p:cNvPr id="63" name="Content Placeholder 62" descr="Graphical user interface&#10;&#10;Description automatically generated">
            <a:extLst>
              <a:ext uri="{FF2B5EF4-FFF2-40B4-BE49-F238E27FC236}">
                <a16:creationId xmlns:a16="http://schemas.microsoft.com/office/drawing/2014/main" id="{9DC0A760-3D29-45E9-BC0F-C689DFBEDC4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194364" y="4841136"/>
            <a:ext cx="5206435" cy="621030"/>
          </a:xfrm>
        </p:spPr>
      </p:pic>
      <p:sp>
        <p:nvSpPr>
          <p:cNvPr id="69" name="TextBox 68">
            <a:extLst>
              <a:ext uri="{FF2B5EF4-FFF2-40B4-BE49-F238E27FC236}">
                <a16:creationId xmlns:a16="http://schemas.microsoft.com/office/drawing/2014/main" id="{BA5A7A2C-05B0-4638-8763-268792786910}"/>
              </a:ext>
            </a:extLst>
          </p:cNvPr>
          <p:cNvSpPr txBox="1"/>
          <p:nvPr/>
        </p:nvSpPr>
        <p:spPr>
          <a:xfrm>
            <a:off x="1162572" y="4495943"/>
            <a:ext cx="85918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Profit calculation</a:t>
            </a:r>
          </a:p>
        </p:txBody>
      </p:sp>
      <p:sp>
        <p:nvSpPr>
          <p:cNvPr id="71" name="TextBox 70">
            <a:extLst>
              <a:ext uri="{FF2B5EF4-FFF2-40B4-BE49-F238E27FC236}">
                <a16:creationId xmlns:a16="http://schemas.microsoft.com/office/drawing/2014/main" id="{6938AE05-1D2F-4606-9241-6FBD42EC26DE}"/>
              </a:ext>
            </a:extLst>
          </p:cNvPr>
          <p:cNvSpPr txBox="1"/>
          <p:nvPr/>
        </p:nvSpPr>
        <p:spPr>
          <a:xfrm>
            <a:off x="1143312" y="1151186"/>
            <a:ext cx="2303438"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Sales calculation</a:t>
            </a:r>
          </a:p>
        </p:txBody>
      </p:sp>
    </p:spTree>
    <p:extLst>
      <p:ext uri="{BB962C8B-B14F-4D97-AF65-F5344CB8AC3E}">
        <p14:creationId xmlns:p14="http://schemas.microsoft.com/office/powerpoint/2010/main" val="118420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0697E4-7267-42C5-A824-B68F0B6E2B72}"/>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2100" b="1" i="0" dirty="0">
                <a:solidFill>
                  <a:srgbClr val="262626"/>
                </a:solidFill>
              </a:rPr>
              <a:t>Preparing the sales table region-wise in the working sheet</a:t>
            </a:r>
            <a:br>
              <a:rPr lang="en-US" sz="2100" b="1" i="0" dirty="0">
                <a:solidFill>
                  <a:srgbClr val="262626"/>
                </a:solidFill>
              </a:rPr>
            </a:br>
            <a:endParaRPr lang="en-US" sz="2100" b="1" dirty="0">
              <a:solidFill>
                <a:srgbClr val="262626"/>
              </a:solidFill>
            </a:endParaRPr>
          </a:p>
        </p:txBody>
      </p:sp>
      <p:sp>
        <p:nvSpPr>
          <p:cNvPr id="27" name="Rectangle 26">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7D273AE9-40CB-4E7F-803A-D9EB116A1B5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680394" y="2209282"/>
            <a:ext cx="2534688" cy="3223232"/>
          </a:xfrm>
          <a:prstGeom prst="rect">
            <a:avLst/>
          </a:prstGeom>
        </p:spPr>
      </p:pic>
      <p:cxnSp>
        <p:nvCxnSpPr>
          <p:cNvPr id="29" name="Straight Connector 2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67C5C198-58ED-4892-98EC-38D09420F179}"/>
              </a:ext>
            </a:extLst>
          </p:cNvPr>
          <p:cNvSpPr>
            <a:spLocks noGrp="1"/>
          </p:cNvSpPr>
          <p:nvPr>
            <p:ph type="body" sz="half" idx="2"/>
          </p:nvPr>
        </p:nvSpPr>
        <p:spPr>
          <a:xfrm>
            <a:off x="7535824" y="2556932"/>
            <a:ext cx="3267643" cy="3318936"/>
          </a:xfrm>
        </p:spPr>
        <p:txBody>
          <a:bodyPr vert="horz" lIns="91440" tIns="45720" rIns="91440" bIns="45720" rtlCol="0" anchor="t">
            <a:normAutofit/>
          </a:bodyPr>
          <a:lstStyle/>
          <a:p>
            <a:pPr algn="l">
              <a:lnSpc>
                <a:spcPct val="150000"/>
              </a:lnSpc>
              <a:buFont typeface="Arial"/>
              <a:buChar char="•"/>
            </a:pPr>
            <a:r>
              <a:rPr lang="en-US" b="1" dirty="0">
                <a:solidFill>
                  <a:srgbClr val="262626"/>
                </a:solidFill>
                <a:latin typeface="Arial" panose="020B0604020202020204" pitchFamily="34" charset="0"/>
                <a:cs typeface="Arial" panose="020B0604020202020204" pitchFamily="34" charset="0"/>
              </a:rPr>
              <a:t>Using the SUMIFS formulae we can find out the region-wise sales for a particular product that we have chosen from the combo box.</a:t>
            </a:r>
          </a:p>
          <a:p>
            <a:pPr algn="l">
              <a:lnSpc>
                <a:spcPct val="150000"/>
              </a:lnSpc>
              <a:buFont typeface="Arial"/>
              <a:buChar char="•"/>
            </a:pPr>
            <a:r>
              <a:rPr lang="en-US" b="1" dirty="0">
                <a:solidFill>
                  <a:srgbClr val="262626"/>
                </a:solidFill>
                <a:latin typeface="Arial" panose="020B0604020202020204" pitchFamily="34" charset="0"/>
                <a:cs typeface="Arial" panose="020B0604020202020204" pitchFamily="34" charset="0"/>
              </a:rPr>
              <a:t> Use SUMIFS and put conditions in it for product category and region. </a:t>
            </a:r>
          </a:p>
          <a:p>
            <a:pPr algn="l">
              <a:buFont typeface="Arial"/>
              <a:buChar char="•"/>
            </a:pPr>
            <a:endParaRPr lang="en-US" dirty="0">
              <a:solidFill>
                <a:srgbClr val="262626"/>
              </a:solidFill>
            </a:endParaRPr>
          </a:p>
        </p:txBody>
      </p:sp>
      <p:pic>
        <p:nvPicPr>
          <p:cNvPr id="8" name="Picture 7" descr="A picture containing chart&#10;&#10;Description automatically generated">
            <a:extLst>
              <a:ext uri="{FF2B5EF4-FFF2-40B4-BE49-F238E27FC236}">
                <a16:creationId xmlns:a16="http://schemas.microsoft.com/office/drawing/2014/main" id="{8B780814-D55C-4925-8617-8C63199D9A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2975" y="1547733"/>
            <a:ext cx="5764837" cy="560171"/>
          </a:xfrm>
          <a:prstGeom prst="rect">
            <a:avLst/>
          </a:prstGeom>
        </p:spPr>
      </p:pic>
      <p:sp>
        <p:nvSpPr>
          <p:cNvPr id="9" name="TextBox 8">
            <a:extLst>
              <a:ext uri="{FF2B5EF4-FFF2-40B4-BE49-F238E27FC236}">
                <a16:creationId xmlns:a16="http://schemas.microsoft.com/office/drawing/2014/main" id="{E98BB515-E6E8-4AF6-B6E9-820DA1CD6A5C}"/>
              </a:ext>
            </a:extLst>
          </p:cNvPr>
          <p:cNvSpPr txBox="1"/>
          <p:nvPr/>
        </p:nvSpPr>
        <p:spPr>
          <a:xfrm>
            <a:off x="1162975" y="1260629"/>
            <a:ext cx="268105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Region-wise Sales Calculation</a:t>
            </a:r>
          </a:p>
        </p:txBody>
      </p:sp>
    </p:spTree>
    <p:extLst>
      <p:ext uri="{BB962C8B-B14F-4D97-AF65-F5344CB8AC3E}">
        <p14:creationId xmlns:p14="http://schemas.microsoft.com/office/powerpoint/2010/main" val="404599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9CC0409-DF3C-4CA8-B1CD-947CCC5D4530}"/>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b="1" dirty="0">
                <a:solidFill>
                  <a:srgbClr val="262626"/>
                </a:solidFill>
              </a:rPr>
              <a:t>Creating Histogram for Shipping Days(Aging)</a:t>
            </a:r>
            <a:br>
              <a:rPr lang="en-US" b="1" i="0" dirty="0">
                <a:solidFill>
                  <a:srgbClr val="262626"/>
                </a:solidFill>
              </a:rPr>
            </a:br>
            <a:endParaRPr lang="en-US" dirty="0">
              <a:solidFill>
                <a:srgbClr val="262626"/>
              </a:solidFill>
            </a:endParaRPr>
          </a:p>
        </p:txBody>
      </p:sp>
      <p:sp>
        <p:nvSpPr>
          <p:cNvPr id="27" name="Rectangle 26">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bar chart, waterfall chart&#10;&#10;Description automatically generated">
            <a:extLst>
              <a:ext uri="{FF2B5EF4-FFF2-40B4-BE49-F238E27FC236}">
                <a16:creationId xmlns:a16="http://schemas.microsoft.com/office/drawing/2014/main" id="{CF4A8CE3-0A02-44D5-AB48-822A9C2EE22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38250" y="1485903"/>
            <a:ext cx="5673821" cy="3886194"/>
          </a:xfrm>
          <a:prstGeom prst="rect">
            <a:avLst/>
          </a:prstGeom>
        </p:spPr>
      </p:pic>
      <p:cxnSp>
        <p:nvCxnSpPr>
          <p:cNvPr id="29" name="Straight Connector 2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6D67FD3C-3ADD-4019-A3AB-BF3AFA876C1B}"/>
              </a:ext>
            </a:extLst>
          </p:cNvPr>
          <p:cNvSpPr>
            <a:spLocks noGrp="1"/>
          </p:cNvSpPr>
          <p:nvPr>
            <p:ph type="body" sz="half" idx="2"/>
          </p:nvPr>
        </p:nvSpPr>
        <p:spPr>
          <a:xfrm>
            <a:off x="7535824" y="2556932"/>
            <a:ext cx="3360771" cy="3318936"/>
          </a:xfrm>
        </p:spPr>
        <p:txBody>
          <a:bodyPr vert="horz" lIns="91440" tIns="45720" rIns="91440" bIns="45720" rtlCol="0" anchor="t">
            <a:normAutofit fontScale="92500" lnSpcReduction="20000"/>
          </a:bodyPr>
          <a:lstStyle/>
          <a:p>
            <a:pPr algn="l">
              <a:lnSpc>
                <a:spcPct val="120000"/>
              </a:lnSpc>
              <a:buFont typeface="Arial"/>
              <a:buChar char="•"/>
            </a:pPr>
            <a:r>
              <a:rPr lang="en-US" dirty="0">
                <a:solidFill>
                  <a:srgbClr val="262626"/>
                </a:solidFill>
              </a:rPr>
              <a:t> </a:t>
            </a:r>
            <a:r>
              <a:rPr lang="en-US" sz="1900" b="1" dirty="0">
                <a:solidFill>
                  <a:srgbClr val="262626"/>
                </a:solidFill>
                <a:latin typeface="Arial" panose="020B0604020202020204" pitchFamily="34" charset="0"/>
                <a:cs typeface="Arial" panose="020B0604020202020204" pitchFamily="34" charset="0"/>
              </a:rPr>
              <a:t>To create histogram, click the Data Tab, Under Analysis Group (Right Corner), Click Data Analysis.</a:t>
            </a:r>
          </a:p>
          <a:p>
            <a:pPr algn="l">
              <a:lnSpc>
                <a:spcPct val="120000"/>
              </a:lnSpc>
              <a:buFont typeface="Arial"/>
              <a:buChar char="•"/>
            </a:pPr>
            <a:r>
              <a:rPr lang="en-US" sz="1900" b="1" dirty="0">
                <a:solidFill>
                  <a:srgbClr val="262626"/>
                </a:solidFill>
                <a:latin typeface="Arial" panose="020B0604020202020204" pitchFamily="34" charset="0"/>
                <a:cs typeface="Arial" panose="020B0604020202020204" pitchFamily="34" charset="0"/>
              </a:rPr>
              <a:t>Now, select Histogram and click ok. A histogram dialog box will appear.</a:t>
            </a:r>
          </a:p>
          <a:p>
            <a:pPr algn="l">
              <a:lnSpc>
                <a:spcPct val="120000"/>
              </a:lnSpc>
              <a:buFont typeface="Arial"/>
              <a:buChar char="•"/>
            </a:pPr>
            <a:r>
              <a:rPr lang="en-US" sz="1900" b="1" dirty="0">
                <a:solidFill>
                  <a:srgbClr val="262626"/>
                </a:solidFill>
                <a:latin typeface="Arial" panose="020B0604020202020204" pitchFamily="34" charset="0"/>
                <a:cs typeface="Arial" panose="020B0604020202020204" pitchFamily="34" charset="0"/>
              </a:rPr>
              <a:t> Make the required adjustments in the dialog box and then click OK.</a:t>
            </a:r>
          </a:p>
        </p:txBody>
      </p:sp>
      <p:sp>
        <p:nvSpPr>
          <p:cNvPr id="7" name="TextBox 6">
            <a:extLst>
              <a:ext uri="{FF2B5EF4-FFF2-40B4-BE49-F238E27FC236}">
                <a16:creationId xmlns:a16="http://schemas.microsoft.com/office/drawing/2014/main" id="{B102D9DA-D57B-4B04-A58B-646AE6B5B194}"/>
              </a:ext>
            </a:extLst>
          </p:cNvPr>
          <p:cNvSpPr txBox="1"/>
          <p:nvPr/>
        </p:nvSpPr>
        <p:spPr>
          <a:xfrm>
            <a:off x="1238250" y="1190625"/>
            <a:ext cx="3638550"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Calculation for Creating Frequency Bin Table</a:t>
            </a:r>
          </a:p>
        </p:txBody>
      </p:sp>
      <p:sp>
        <p:nvSpPr>
          <p:cNvPr id="8" name="TextBox 7">
            <a:extLst>
              <a:ext uri="{FF2B5EF4-FFF2-40B4-BE49-F238E27FC236}">
                <a16:creationId xmlns:a16="http://schemas.microsoft.com/office/drawing/2014/main" id="{FC3523B5-2C00-4944-9955-34C76807FD47}"/>
              </a:ext>
            </a:extLst>
          </p:cNvPr>
          <p:cNvSpPr txBox="1"/>
          <p:nvPr/>
        </p:nvSpPr>
        <p:spPr>
          <a:xfrm>
            <a:off x="1301895" y="3461275"/>
            <a:ext cx="176516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Frequency table </a:t>
            </a:r>
          </a:p>
        </p:txBody>
      </p:sp>
    </p:spTree>
    <p:extLst>
      <p:ext uri="{BB962C8B-B14F-4D97-AF65-F5344CB8AC3E}">
        <p14:creationId xmlns:p14="http://schemas.microsoft.com/office/powerpoint/2010/main" val="4083067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442</TotalTime>
  <Words>987</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proxima-nova</vt:lpstr>
      <vt:lpstr>Organic</vt:lpstr>
      <vt:lpstr>E-COMMERCE SALES DASHBOARD</vt:lpstr>
      <vt:lpstr>OBJECTIVE</vt:lpstr>
      <vt:lpstr>Table of Contents </vt:lpstr>
      <vt:lpstr>Understanding Dashboard</vt:lpstr>
      <vt:lpstr>Loading Data</vt:lpstr>
      <vt:lpstr>Creating Table With Raw Data </vt:lpstr>
      <vt:lpstr>Preparing  Table of Sales and Profit Month-wise in Working Sheet </vt:lpstr>
      <vt:lpstr>Preparing the sales table region-wise in the working sheet </vt:lpstr>
      <vt:lpstr>Creating Histogram for Shipping Days(Aging) </vt:lpstr>
      <vt:lpstr>Preparing Overall Sales and Profit Table </vt:lpstr>
      <vt:lpstr>Creating User Control Combo box for Product Category </vt:lpstr>
      <vt:lpstr>Creating Column Chart of month-wise table, overall sales $ profit table and region-wise table </vt:lpstr>
      <vt:lpstr>Category-wise Total Sales, Quantity and Profit </vt:lpstr>
      <vt:lpstr>Link the tables with combo box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SALES DASHBOARD</dc:title>
  <dc:creator>VIKASH SINGH</dc:creator>
  <cp:lastModifiedBy>VIKASH SINGH</cp:lastModifiedBy>
  <cp:revision>3</cp:revision>
  <dcterms:created xsi:type="dcterms:W3CDTF">2021-09-18T13:26:11Z</dcterms:created>
  <dcterms:modified xsi:type="dcterms:W3CDTF">2021-09-19T14:12:28Z</dcterms:modified>
</cp:coreProperties>
</file>